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3"/>
  </p:notes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1801" autoAdjust="0"/>
  </p:normalViewPr>
  <p:slideViewPr>
    <p:cSldViewPr snapToGrid="0">
      <p:cViewPr varScale="1">
        <p:scale>
          <a:sx n="67" d="100"/>
          <a:sy n="67" d="100"/>
        </p:scale>
        <p:origin x="640"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126014-0AC2-422E-9866-E15F677E7714}" type="datetimeFigureOut">
              <a:rPr lang="cy-GB" smtClean="0"/>
              <a:t>26/09/2019</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697EED-6AA0-43FF-A8CA-003003793D16}" type="slidenum">
              <a:rPr lang="cy-GB" smtClean="0"/>
              <a:t>‹#›</a:t>
            </a:fld>
            <a:endParaRPr lang="cy-GB"/>
          </a:p>
        </p:txBody>
      </p:sp>
    </p:spTree>
    <p:extLst>
      <p:ext uri="{BB962C8B-B14F-4D97-AF65-F5344CB8AC3E}">
        <p14:creationId xmlns:p14="http://schemas.microsoft.com/office/powerpoint/2010/main" val="161515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E1697EED-6AA0-43FF-A8CA-003003793D16}" type="slidenum">
              <a:rPr lang="cy-GB" smtClean="0"/>
              <a:t>1</a:t>
            </a:fld>
            <a:endParaRPr lang="cy-GB"/>
          </a:p>
        </p:txBody>
      </p:sp>
    </p:spTree>
    <p:extLst>
      <p:ext uri="{BB962C8B-B14F-4D97-AF65-F5344CB8AC3E}">
        <p14:creationId xmlns:p14="http://schemas.microsoft.com/office/powerpoint/2010/main" val="2851946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EA0C0817-A112-4847-8014-A94B7D2A4EA3}" type="datetime1">
              <a:rPr lang="en-US" smtClean="0"/>
              <a:t>9/26/2019</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34B7E4EF-A1BD-40F4-AB7B-04F084DD991D}" type="slidenum">
              <a:rPr lang="en-US" smtClean="0"/>
              <a:t>‹#›</a:t>
            </a:fld>
            <a:endParaRPr lang="en-US"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863795757"/>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3748740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F6FA2B21-3FCD-4721-B95C-427943F61125}" type="datetime1">
              <a:rPr lang="en-US" smtClean="0"/>
              <a:t>9/26/2019</a:t>
            </a:fld>
            <a:endParaRPr lang="en-U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34B7E4EF-A1BD-40F4-AB7B-04F084DD991D}" type="slidenum">
              <a:rPr lang="en-US" smtClean="0"/>
              <a:t>‹#›</a:t>
            </a:fld>
            <a:endParaRPr lang="en-U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7046043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9/26/2019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0694131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9/26/2019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4019943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9/26/2019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9204200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F6FA2B21-3FCD-4721-B95C-427943F61125}" type="datetime1">
              <a:rPr lang="en-US" smtClean="0"/>
              <a:t>9/26/2019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16163434"/>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F6FA2B21-3FCD-4721-B95C-427943F61125}" type="datetime1">
              <a:rPr lang="en-US" smtClean="0"/>
              <a:t>9/26/2019</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34B7E4EF-A1BD-40F4-AB7B-04F084DD991D}" type="slidenum">
              <a:rPr lang="en-US" smtClean="0"/>
              <a:t>‹#›</a:t>
            </a:fld>
            <a:endParaRPr lang="en-US"/>
          </a:p>
        </p:txBody>
      </p:sp>
    </p:spTree>
    <p:extLst>
      <p:ext uri="{BB962C8B-B14F-4D97-AF65-F5344CB8AC3E}">
        <p14:creationId xmlns:p14="http://schemas.microsoft.com/office/powerpoint/2010/main" val="1042640801"/>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F6FA2B21-3FCD-4721-B95C-427943F61125}" type="datetime1">
              <a:rPr lang="en-US" smtClean="0"/>
              <a:t>9/26/2019</a:t>
            </a:fld>
            <a:endParaRPr lang="en-U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34B7E4EF-A1BD-40F4-AB7B-04F084DD991D}" type="slidenum">
              <a:rPr lang="en-US" smtClean="0"/>
              <a:t>‹#›</a:t>
            </a:fld>
            <a:endParaRPr lang="en-US"/>
          </a:p>
        </p:txBody>
      </p:sp>
    </p:spTree>
    <p:extLst>
      <p:ext uri="{BB962C8B-B14F-4D97-AF65-F5344CB8AC3E}">
        <p14:creationId xmlns:p14="http://schemas.microsoft.com/office/powerpoint/2010/main" val="69096087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9/26/2019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205366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F6FA2B21-3FCD-4721-B95C-427943F61125}" type="datetime1">
              <a:rPr lang="en-US" smtClean="0"/>
              <a:t>9/26/2019</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34B7E4EF-A1BD-40F4-AB7B-04F084DD991D}" type="slidenum">
              <a:rPr lang="en-US" smtClean="0"/>
              <a:t>‹#›</a:t>
            </a:fld>
            <a:endParaRPr lang="en-US"/>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834773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F6FA2B21-3FCD-4721-B95C-427943F61125}" type="datetime1">
              <a:rPr lang="en-US" smtClean="0"/>
              <a:t>9/26/2019</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34B7E4EF-A1BD-40F4-AB7B-04F084DD991D}" type="slidenum">
              <a:rPr lang="en-US" smtClean="0"/>
              <a:t>‹#›</a:t>
            </a:fld>
            <a:endParaRPr lang="en-US"/>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14237"/>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hf sldNum="0" hdr="0" ftr="0" dt="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10" Type="http://schemas.openxmlformats.org/officeDocument/2006/relationships/image" Target="../media/image7.jpeg"/><Relationship Id="rId4" Type="http://schemas.openxmlformats.org/officeDocument/2006/relationships/image" Target="../media/image2.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81C7FF3E-8FB3-42BD-A6AD-FBE4C2CADB35}"/>
              </a:ext>
            </a:extLst>
          </p:cNvPr>
          <p:cNvPicPr>
            <a:picLocks noChangeAspect="1"/>
          </p:cNvPicPr>
          <p:nvPr/>
        </p:nvPicPr>
        <p:blipFill>
          <a:blip r:embed="rId3">
            <a:duotone>
              <a:schemeClr val="accent1">
                <a:shade val="45000"/>
                <a:satMod val="135000"/>
              </a:schemeClr>
              <a:prstClr val="white"/>
            </a:duotone>
          </a:blip>
          <a:stretch>
            <a:fillRect/>
          </a:stretch>
        </p:blipFill>
        <p:spPr>
          <a:xfrm>
            <a:off x="2451418" y="5853125"/>
            <a:ext cx="9771348" cy="955375"/>
          </a:xfrm>
          <a:prstGeom prst="rect">
            <a:avLst/>
          </a:prstGeom>
        </p:spPr>
      </p:pic>
      <p:pic>
        <p:nvPicPr>
          <p:cNvPr id="13" name="Picture 12">
            <a:extLst>
              <a:ext uri="{FF2B5EF4-FFF2-40B4-BE49-F238E27FC236}">
                <a16:creationId xmlns:a16="http://schemas.microsoft.com/office/drawing/2014/main" id="{E17AD447-0A58-4D6F-B63D-2E8FEB7CA5F0}"/>
              </a:ext>
            </a:extLst>
          </p:cNvPr>
          <p:cNvPicPr>
            <a:picLocks noChangeAspect="1"/>
          </p:cNvPicPr>
          <p:nvPr/>
        </p:nvPicPr>
        <p:blipFill>
          <a:blip r:embed="rId3">
            <a:duotone>
              <a:schemeClr val="accent4">
                <a:shade val="45000"/>
                <a:satMod val="135000"/>
              </a:schemeClr>
              <a:prstClr val="white"/>
            </a:duotone>
          </a:blip>
          <a:stretch>
            <a:fillRect/>
          </a:stretch>
        </p:blipFill>
        <p:spPr>
          <a:xfrm>
            <a:off x="-1284" y="4822074"/>
            <a:ext cx="2483691" cy="1990538"/>
          </a:xfrm>
          <a:prstGeom prst="rect">
            <a:avLst/>
          </a:prstGeom>
        </p:spPr>
      </p:pic>
      <p:pic>
        <p:nvPicPr>
          <p:cNvPr id="11" name="Picture 10">
            <a:extLst>
              <a:ext uri="{FF2B5EF4-FFF2-40B4-BE49-F238E27FC236}">
                <a16:creationId xmlns:a16="http://schemas.microsoft.com/office/drawing/2014/main" id="{7EB3CBE0-5F56-47FD-9DD9-F4028A9B9618}"/>
              </a:ext>
            </a:extLst>
          </p:cNvPr>
          <p:cNvPicPr>
            <a:picLocks noChangeAspect="1"/>
          </p:cNvPicPr>
          <p:nvPr/>
        </p:nvPicPr>
        <p:blipFill>
          <a:blip r:embed="rId4">
            <a:duotone>
              <a:schemeClr val="accent2">
                <a:shade val="45000"/>
                <a:satMod val="135000"/>
              </a:schemeClr>
              <a:prstClr val="white"/>
            </a:duotone>
          </a:blip>
          <a:stretch>
            <a:fillRect/>
          </a:stretch>
        </p:blipFill>
        <p:spPr>
          <a:xfrm>
            <a:off x="5849501" y="3502305"/>
            <a:ext cx="6342499" cy="2350819"/>
          </a:xfrm>
          <a:prstGeom prst="rect">
            <a:avLst/>
          </a:prstGeom>
          <a:solidFill>
            <a:schemeClr val="bg1">
              <a:lumMod val="65000"/>
            </a:schemeClr>
          </a:solidFill>
        </p:spPr>
      </p:pic>
      <p:pic>
        <p:nvPicPr>
          <p:cNvPr id="8" name="Picture 7">
            <a:extLst>
              <a:ext uri="{FF2B5EF4-FFF2-40B4-BE49-F238E27FC236}">
                <a16:creationId xmlns:a16="http://schemas.microsoft.com/office/drawing/2014/main" id="{245FFB2F-C318-4660-9FFE-DBC319216E47}"/>
              </a:ext>
            </a:extLst>
          </p:cNvPr>
          <p:cNvPicPr>
            <a:picLocks noChangeAspect="1"/>
          </p:cNvPicPr>
          <p:nvPr/>
        </p:nvPicPr>
        <p:blipFill>
          <a:blip r:embed="rId5">
            <a:duotone>
              <a:schemeClr val="bg2">
                <a:shade val="45000"/>
                <a:satMod val="135000"/>
              </a:schemeClr>
              <a:prstClr val="white"/>
            </a:duotone>
            <a:extLst>
              <a:ext uri="{BEBA8EAE-BF5A-486C-A8C5-ECC9F3942E4B}">
                <a14:imgProps xmlns:a14="http://schemas.microsoft.com/office/drawing/2010/main">
                  <a14:imgLayer r:embed="rId6">
                    <a14:imgEffect>
                      <a14:saturation sat="33000"/>
                    </a14:imgEffect>
                  </a14:imgLayer>
                </a14:imgProps>
              </a:ext>
            </a:extLst>
          </a:blip>
          <a:stretch>
            <a:fillRect/>
          </a:stretch>
        </p:blipFill>
        <p:spPr>
          <a:xfrm>
            <a:off x="5842688" y="864831"/>
            <a:ext cx="6362033" cy="2637476"/>
          </a:xfrm>
          <a:prstGeom prst="rect">
            <a:avLst/>
          </a:prstGeom>
          <a:solidFill>
            <a:schemeClr val="bg1">
              <a:lumMod val="50000"/>
            </a:schemeClr>
          </a:solidFill>
        </p:spPr>
      </p:pic>
      <p:sp>
        <p:nvSpPr>
          <p:cNvPr id="6" name="Rectangle 5">
            <a:extLst>
              <a:ext uri="{FF2B5EF4-FFF2-40B4-BE49-F238E27FC236}">
                <a16:creationId xmlns:a16="http://schemas.microsoft.com/office/drawing/2014/main" id="{FA625ED7-BC31-4DE3-8603-87F88738B7C8}"/>
              </a:ext>
            </a:extLst>
          </p:cNvPr>
          <p:cNvSpPr/>
          <p:nvPr/>
        </p:nvSpPr>
        <p:spPr>
          <a:xfrm>
            <a:off x="2488221" y="857034"/>
            <a:ext cx="3359574" cy="4989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1C795F08-235D-42D7-AF35-6380F8555AAB}"/>
              </a:ext>
            </a:extLst>
          </p:cNvPr>
          <p:cNvSpPr/>
          <p:nvPr/>
        </p:nvSpPr>
        <p:spPr>
          <a:xfrm>
            <a:off x="2386819" y="8275"/>
            <a:ext cx="8645767" cy="923330"/>
          </a:xfrm>
          <a:prstGeom prst="rect">
            <a:avLst/>
          </a:prstGeom>
          <a:noFill/>
        </p:spPr>
        <p:txBody>
          <a:bodyPr wrap="square" lIns="91440" tIns="45720" rIns="91440" bIns="45720">
            <a:spAutoFit/>
          </a:bodyPr>
          <a:lstStyle/>
          <a:p>
            <a:pPr algn="ctr"/>
            <a:r>
              <a:rPr lang="en-US" sz="5400" b="1" dirty="0" err="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Amdana</a:t>
            </a: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 I- Hannah Brenchley  </a:t>
            </a: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5" name="Rectangle 4">
            <a:extLst>
              <a:ext uri="{FF2B5EF4-FFF2-40B4-BE49-F238E27FC236}">
                <a16:creationId xmlns:a16="http://schemas.microsoft.com/office/drawing/2014/main" id="{2672CF15-2A53-4323-8A41-48FEF40B7840}"/>
              </a:ext>
            </a:extLst>
          </p:cNvPr>
          <p:cNvSpPr/>
          <p:nvPr/>
        </p:nvSpPr>
        <p:spPr>
          <a:xfrm>
            <a:off x="2516842" y="983988"/>
            <a:ext cx="3190240" cy="4616648"/>
          </a:xfrm>
          <a:prstGeom prst="rect">
            <a:avLst/>
          </a:prstGeom>
        </p:spPr>
        <p:txBody>
          <a:bodyPr wrap="square">
            <a:spAutoFit/>
          </a:bodyPr>
          <a:lstStyle/>
          <a:p>
            <a:r>
              <a:rPr lang="cy-GB" sz="1400" dirty="0"/>
              <a:t>Hannah ydw i, dwi 22 oed ac yn dod o Gaerdydd. Dwi'n un o dair chwaer, fi yw'r chwaer ganolig sydd yn hwylus iawn. Hefyd mae ganddi i gath fach o enw Dollie sydd yn rhan fawr o'r ei deulu ni. Mae fy chwarae ieuengaf yn chwech oed ac felly rydym yn gwybod rhan fwyaf o'r rhaglenni plant ar ffilmiau. Hefyd rydym yn hoffi iawn o ffilmiau Disney a Harri Potter ac rydym barod i ganu a dawnsio gyda'r plant.</a:t>
            </a:r>
          </a:p>
          <a:p>
            <a:r>
              <a:rPr lang="en-GB" sz="1400" b="1" u="sng" dirty="0" err="1"/>
              <a:t>Cefndir</a:t>
            </a:r>
            <a:r>
              <a:rPr lang="en-GB" sz="1400" b="1" u="sng" dirty="0"/>
              <a:t> </a:t>
            </a:r>
            <a:r>
              <a:rPr lang="en-GB" sz="1400" b="1" u="sng" dirty="0" err="1"/>
              <a:t>academaidd</a:t>
            </a:r>
            <a:endParaRPr lang="en-GB" sz="1400" b="1" u="sng" dirty="0"/>
          </a:p>
          <a:p>
            <a:r>
              <a:rPr lang="en-GB" sz="1400" b="1" u="sng" dirty="0"/>
              <a:t>Academic history</a:t>
            </a:r>
          </a:p>
          <a:p>
            <a:r>
              <a:rPr lang="cy-GB" sz="1400" dirty="0"/>
              <a:t>Graddiais o Brifysgol Caerdydd yn 2019  gyda 2:1 mewn Hanes. Hefyd enillodd y wobr Thomas Ismey yn fy nhrydedd flwyddyn am fod y myfyriwr gorau yn Oesoedd Canol. Es i i Ysgol Gyfun Gymraeg Glantaf ac Ysgol Gynradd Bro Erwig yng Nghaerdydd.</a:t>
            </a:r>
          </a:p>
          <a:p>
            <a:endParaRPr lang="cy-GB" sz="1400" dirty="0"/>
          </a:p>
        </p:txBody>
      </p:sp>
      <p:sp>
        <p:nvSpPr>
          <p:cNvPr id="7" name="TextBox 6">
            <a:extLst>
              <a:ext uri="{FF2B5EF4-FFF2-40B4-BE49-F238E27FC236}">
                <a16:creationId xmlns:a16="http://schemas.microsoft.com/office/drawing/2014/main" id="{E9A7618E-EB9F-4EDD-96D6-2E377923FF32}"/>
              </a:ext>
            </a:extLst>
          </p:cNvPr>
          <p:cNvSpPr txBox="1"/>
          <p:nvPr/>
        </p:nvSpPr>
        <p:spPr>
          <a:xfrm>
            <a:off x="5882230" y="900841"/>
            <a:ext cx="6316583" cy="3139321"/>
          </a:xfrm>
          <a:prstGeom prst="rect">
            <a:avLst/>
          </a:prstGeom>
          <a:noFill/>
        </p:spPr>
        <p:txBody>
          <a:bodyPr wrap="square" rtlCol="0">
            <a:spAutoFit/>
          </a:bodyPr>
          <a:lstStyle/>
          <a:p>
            <a:r>
              <a:rPr lang="en-GB" sz="1400" b="1" u="sng" dirty="0" err="1"/>
              <a:t>Profiad</a:t>
            </a:r>
            <a:r>
              <a:rPr lang="en-GB" sz="1400" b="1" u="sng" dirty="0"/>
              <a:t> </a:t>
            </a:r>
            <a:r>
              <a:rPr lang="en-GB" sz="1400" b="1" u="sng" dirty="0" err="1"/>
              <a:t>addysgu</a:t>
            </a:r>
            <a:r>
              <a:rPr lang="en-GB" sz="1400" b="1" u="sng" dirty="0"/>
              <a:t> </a:t>
            </a:r>
            <a:r>
              <a:rPr lang="en-GB" sz="1400" b="1" u="sng" dirty="0" err="1"/>
              <a:t>blaenorol</a:t>
            </a:r>
            <a:endParaRPr lang="en-GB" sz="1400" b="1" u="sng" dirty="0"/>
          </a:p>
          <a:p>
            <a:r>
              <a:rPr lang="cy-GB" sz="1400" dirty="0"/>
              <a:t>Cyn mynd i'r Brifysgol yng Nghaerdydd nes i weithio mewn meithrin yn Ysgol Coed Glas am chwe mis arbennig. Yna tra gwneud fy ngradd nes i weithio fel cynorthwyydd dysgu cyflenwi mewn sawl ysgol yng Nghaerdydd ac yng Nghaerffili. Nes y cyflenwi yma rhoi i mi nifer o brofiadau yn ysgolion gwahanol a phrofiadau o ddull ac addysgu gwahanol. Yn ystod haf 2018 es i i Fiji i weithio mewn ysgol a chymuned. Cefais fy rhoi yn y feithrin gyda dwy ferch arall, fel tîm roedd rhaid i ni gynllunio, creu a dysgu gwersi i'r disgyblion. Roedden ni yn canolbwyntio ar ffoneg, dysgu trwy chwarae a chelfyddyd crefft. Hefyd roeddwn i yn dysgu chwaraeon i'r plant, roeddwn i yn dysgu pêl-droed i flwyddyn 5 a 6. Yn ogystal rwyf wedi gwirfoddolwr yn St.Peter Primary School am flwyddyn ym mlwyddyn 1 ac yn Ysgol Gwaled y Garth am un wythnos ym mlwyddyn 5. </a:t>
            </a:r>
            <a:endParaRPr lang="en-GB" sz="1400" dirty="0"/>
          </a:p>
          <a:p>
            <a:endParaRPr lang="cy-GB" dirty="0"/>
          </a:p>
          <a:p>
            <a:endParaRPr lang="en-GB" sz="1200" dirty="0"/>
          </a:p>
        </p:txBody>
      </p:sp>
      <p:sp>
        <p:nvSpPr>
          <p:cNvPr id="10" name="Rectangle 9">
            <a:extLst>
              <a:ext uri="{FF2B5EF4-FFF2-40B4-BE49-F238E27FC236}">
                <a16:creationId xmlns:a16="http://schemas.microsoft.com/office/drawing/2014/main" id="{03FE2391-2A6B-4D68-9198-F0C28C702051}"/>
              </a:ext>
            </a:extLst>
          </p:cNvPr>
          <p:cNvSpPr/>
          <p:nvPr/>
        </p:nvSpPr>
        <p:spPr>
          <a:xfrm>
            <a:off x="5946212" y="3502306"/>
            <a:ext cx="5838873" cy="2246769"/>
          </a:xfrm>
          <a:prstGeom prst="rect">
            <a:avLst/>
          </a:prstGeom>
        </p:spPr>
        <p:txBody>
          <a:bodyPr wrap="square">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cy-GB" sz="1400" dirty="0"/>
              <a:t>Mae addysg yn bwysig i fywyd pawb dyna pam rydw i eisiau hyrwyddo hi ac i fod yn athro. Cael y cyfle i gynghori plant o oedran ifanc ydy rywbeth rwyf wedi cael angerdd a diddordeb mewn am oesoedd. Mae bod yn athrawes gynradd wedi bod yn nod ac uchelgais fi ers i mi weithio gyda phlentyn ifanc y tro gyntaf. Nid yw pob dydd yr un faith pam rydych chi’n athro. Mae’n swydd lle rydych chi yn gallu cael effaith enfawr ar y plant a lle mae'r plant yn gallu cael effaith arnoch chi. Oherwydd trwy fod yn athro rydych chi yn addysgu ac yn dysgu ac i fod yn wir rwyf  yn berson sydd yn caru dysgu. Felly rwyf eisiau trosglwyddo’r fy nghariad  o ddysgu i fy nisgyblion.</a:t>
            </a:r>
            <a:endParaRPr lang="en-GB" sz="1400" b="1" u="sng" dirty="0"/>
          </a:p>
        </p:txBody>
      </p:sp>
      <p:sp>
        <p:nvSpPr>
          <p:cNvPr id="12" name="Rectangle 11">
            <a:extLst>
              <a:ext uri="{FF2B5EF4-FFF2-40B4-BE49-F238E27FC236}">
                <a16:creationId xmlns:a16="http://schemas.microsoft.com/office/drawing/2014/main" id="{9834E9F1-6425-4BA8-AC61-F0524AA18228}"/>
              </a:ext>
            </a:extLst>
          </p:cNvPr>
          <p:cNvSpPr/>
          <p:nvPr/>
        </p:nvSpPr>
        <p:spPr>
          <a:xfrm>
            <a:off x="77961" y="4822073"/>
            <a:ext cx="2215082" cy="2062103"/>
          </a:xfrm>
          <a:prstGeom prst="rect">
            <a:avLst/>
          </a:prstGeom>
        </p:spPr>
        <p:txBody>
          <a:bodyPr wrap="square">
            <a:spAutoFit/>
          </a:bodyPr>
          <a:lstStyle/>
          <a:p>
            <a:r>
              <a:rPr lang="en-GB" sz="1600" b="1" u="sng" dirty="0" err="1"/>
              <a:t>Meysydd</a:t>
            </a:r>
            <a:r>
              <a:rPr lang="en-GB" sz="1600" b="1" u="sng" dirty="0"/>
              <a:t> / </a:t>
            </a:r>
            <a:r>
              <a:rPr lang="en-GB" sz="1600" b="1" u="sng" dirty="0" err="1"/>
              <a:t>pynciau</a:t>
            </a:r>
            <a:r>
              <a:rPr lang="en-GB" sz="1600" b="1" u="sng" dirty="0"/>
              <a:t> </a:t>
            </a:r>
            <a:r>
              <a:rPr lang="en-GB" sz="1600" b="1" u="sng" dirty="0" err="1"/>
              <a:t>medraf</a:t>
            </a:r>
            <a:r>
              <a:rPr lang="en-GB" sz="1600" b="1" u="sng" dirty="0"/>
              <a:t> </a:t>
            </a:r>
            <a:r>
              <a:rPr lang="en-GB" sz="1600" b="1" u="sng" dirty="0" err="1"/>
              <a:t>eu</a:t>
            </a:r>
            <a:r>
              <a:rPr lang="en-GB" sz="1600" b="1" u="sng" dirty="0"/>
              <a:t> </a:t>
            </a:r>
            <a:r>
              <a:rPr lang="en-GB" sz="1600" b="1" u="sng" dirty="0" err="1"/>
              <a:t>haddysgu</a:t>
            </a:r>
            <a:endParaRPr lang="en-GB" sz="1600" b="1" u="sng" dirty="0"/>
          </a:p>
          <a:p>
            <a:r>
              <a:rPr lang="en-GB" sz="1600" b="1" u="sng" dirty="0"/>
              <a:t>Areas / subjects I could teach</a:t>
            </a:r>
          </a:p>
          <a:p>
            <a:r>
              <a:rPr lang="en-GB" sz="1600" dirty="0"/>
              <a:t>Hanes- </a:t>
            </a:r>
            <a:r>
              <a:rPr lang="en-GB" sz="1600" dirty="0" err="1"/>
              <a:t>Oes</a:t>
            </a:r>
            <a:r>
              <a:rPr lang="en-GB" sz="1600" dirty="0"/>
              <a:t> y </a:t>
            </a:r>
            <a:r>
              <a:rPr lang="en-GB" sz="1600" dirty="0" err="1"/>
              <a:t>Tuduriaid</a:t>
            </a:r>
            <a:r>
              <a:rPr lang="en-GB" sz="1600" dirty="0"/>
              <a:t>, </a:t>
            </a:r>
            <a:r>
              <a:rPr lang="en-GB" sz="1600" dirty="0" err="1"/>
              <a:t>yr</a:t>
            </a:r>
            <a:r>
              <a:rPr lang="en-GB" sz="1600" dirty="0"/>
              <a:t> </a:t>
            </a:r>
            <a:r>
              <a:rPr lang="en-GB" sz="1600" dirty="0" err="1"/>
              <a:t>Oesoedd</a:t>
            </a:r>
            <a:r>
              <a:rPr lang="en-GB" sz="1600" dirty="0"/>
              <a:t> </a:t>
            </a:r>
            <a:r>
              <a:rPr lang="en-GB" sz="1600" dirty="0" err="1"/>
              <a:t>Canol</a:t>
            </a:r>
            <a:r>
              <a:rPr lang="en-GB" sz="1600" dirty="0"/>
              <a:t> ac </a:t>
            </a:r>
            <a:r>
              <a:rPr lang="en-GB" sz="1600" dirty="0" err="1"/>
              <a:t>Oes</a:t>
            </a:r>
            <a:r>
              <a:rPr lang="en-GB" sz="1600" dirty="0"/>
              <a:t> Victoria</a:t>
            </a:r>
          </a:p>
          <a:p>
            <a:r>
              <a:rPr lang="en-GB" sz="1600" dirty="0" err="1"/>
              <a:t>Celf</a:t>
            </a:r>
            <a:endParaRPr lang="en-GB" sz="1600" dirty="0"/>
          </a:p>
        </p:txBody>
      </p:sp>
      <p:sp>
        <p:nvSpPr>
          <p:cNvPr id="14" name="Rectangle 13">
            <a:extLst>
              <a:ext uri="{FF2B5EF4-FFF2-40B4-BE49-F238E27FC236}">
                <a16:creationId xmlns:a16="http://schemas.microsoft.com/office/drawing/2014/main" id="{5A7AE9B3-A53A-4979-9A49-B29BC988DE42}"/>
              </a:ext>
            </a:extLst>
          </p:cNvPr>
          <p:cNvSpPr/>
          <p:nvPr/>
        </p:nvSpPr>
        <p:spPr>
          <a:xfrm>
            <a:off x="2533895" y="5885572"/>
            <a:ext cx="9436573" cy="954107"/>
          </a:xfrm>
          <a:prstGeom prst="rect">
            <a:avLst/>
          </a:prstGeom>
        </p:spPr>
        <p:txBody>
          <a:bodyPr wrap="square">
            <a:spAutoFit/>
          </a:bodyPr>
          <a:lstStyle/>
          <a:p>
            <a:r>
              <a:rPr lang="en-GB" sz="1400" b="1" u="sng" dirty="0"/>
              <a:t>Y math o </a:t>
            </a:r>
            <a:r>
              <a:rPr lang="en-GB" sz="1400" b="1" u="sng" dirty="0" err="1"/>
              <a:t>athro</a:t>
            </a:r>
            <a:r>
              <a:rPr lang="en-GB" sz="1400" b="1" u="sng" dirty="0"/>
              <a:t> </a:t>
            </a:r>
            <a:r>
              <a:rPr lang="en-GB" sz="1400" b="1" u="sng" dirty="0" err="1"/>
              <a:t>hoffaf</a:t>
            </a:r>
            <a:r>
              <a:rPr lang="en-GB" sz="1400" b="1" u="sng" dirty="0"/>
              <a:t> bod</a:t>
            </a:r>
          </a:p>
          <a:p>
            <a:r>
              <a:rPr lang="cy-GB" sz="1400" dirty="0"/>
              <a:t>Athro sydd yn hapus, hwylus ac yn ysbrydoli plant i ddysgu. Athro nad yw byth yn rhoi'r gorau iddi, yn cynnig cymorth ychwanegol, strategaethau newydd a chlust i wrando ar y blant ac i wneud yn siŵr fod pob plentyn yn cyrraedd ei llawn botensial.</a:t>
            </a:r>
            <a:endParaRPr lang="en-GB" sz="1400" dirty="0"/>
          </a:p>
        </p:txBody>
      </p:sp>
      <p:pic>
        <p:nvPicPr>
          <p:cNvPr id="16" name="Picture 15" descr="A person standing next to a fence&#10;&#10;Description automatically generated">
            <a:extLst>
              <a:ext uri="{FF2B5EF4-FFF2-40B4-BE49-F238E27FC236}">
                <a16:creationId xmlns:a16="http://schemas.microsoft.com/office/drawing/2014/main" id="{1FC2B105-DCA3-42E0-A188-719CFAA5DCF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132695"/>
            <a:ext cx="1362075" cy="1505605"/>
          </a:xfrm>
          <a:prstGeom prst="rect">
            <a:avLst/>
          </a:prstGeom>
        </p:spPr>
      </p:pic>
      <p:pic>
        <p:nvPicPr>
          <p:cNvPr id="3" name="Picture 2">
            <a:extLst>
              <a:ext uri="{FF2B5EF4-FFF2-40B4-BE49-F238E27FC236}">
                <a16:creationId xmlns:a16="http://schemas.microsoft.com/office/drawing/2014/main" id="{D76AB125-F5F8-4AC7-8C1C-00D619B7A0A3}"/>
              </a:ext>
            </a:extLst>
          </p:cNvPr>
          <p:cNvPicPr>
            <a:picLocks noChangeAspect="1"/>
          </p:cNvPicPr>
          <p:nvPr/>
        </p:nvPicPr>
        <p:blipFill>
          <a:blip r:embed="rId8"/>
          <a:stretch>
            <a:fillRect/>
          </a:stretch>
        </p:blipFill>
        <p:spPr>
          <a:xfrm>
            <a:off x="1341194" y="179825"/>
            <a:ext cx="1141119" cy="1505605"/>
          </a:xfrm>
          <a:prstGeom prst="rect">
            <a:avLst/>
          </a:prstGeom>
        </p:spPr>
      </p:pic>
      <p:pic>
        <p:nvPicPr>
          <p:cNvPr id="9" name="Picture 8">
            <a:extLst>
              <a:ext uri="{FF2B5EF4-FFF2-40B4-BE49-F238E27FC236}">
                <a16:creationId xmlns:a16="http://schemas.microsoft.com/office/drawing/2014/main" id="{DCB59B19-D729-42A5-8A0D-35BA7BE6C1C2}"/>
              </a:ext>
            </a:extLst>
          </p:cNvPr>
          <p:cNvPicPr>
            <a:picLocks noChangeAspect="1"/>
          </p:cNvPicPr>
          <p:nvPr/>
        </p:nvPicPr>
        <p:blipFill>
          <a:blip r:embed="rId9"/>
          <a:stretch>
            <a:fillRect/>
          </a:stretch>
        </p:blipFill>
        <p:spPr>
          <a:xfrm>
            <a:off x="0" y="1638299"/>
            <a:ext cx="2459599" cy="1692642"/>
          </a:xfrm>
          <a:prstGeom prst="rect">
            <a:avLst/>
          </a:prstGeom>
        </p:spPr>
      </p:pic>
      <p:pic>
        <p:nvPicPr>
          <p:cNvPr id="18" name="Picture 17" descr="A group of people posing for the camera&#10;&#10;Description automatically generated">
            <a:extLst>
              <a:ext uri="{FF2B5EF4-FFF2-40B4-BE49-F238E27FC236}">
                <a16:creationId xmlns:a16="http://schemas.microsoft.com/office/drawing/2014/main" id="{F5D2B6D1-ABD4-40E0-8A4C-7AB98DEFFCD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 y="3327589"/>
            <a:ext cx="2488220" cy="1532316"/>
          </a:xfrm>
          <a:prstGeom prst="rect">
            <a:avLst/>
          </a:prstGeom>
        </p:spPr>
      </p:pic>
    </p:spTree>
    <p:extLst>
      <p:ext uri="{BB962C8B-B14F-4D97-AF65-F5344CB8AC3E}">
        <p14:creationId xmlns:p14="http://schemas.microsoft.com/office/powerpoint/2010/main" val="1379231028"/>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1475</TotalTime>
  <Words>533</Words>
  <Application>Microsoft Office PowerPoint</Application>
  <PresentationFormat>Widescreen</PresentationFormat>
  <Paragraphs>16</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Century Schoolbook</vt:lpstr>
      <vt:lpstr>Corbel</vt:lpstr>
      <vt:lpstr>Feathered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hannah brenchley</cp:lastModifiedBy>
  <cp:revision>20</cp:revision>
  <dcterms:created xsi:type="dcterms:W3CDTF">2019-09-05T20:58:34Z</dcterms:created>
  <dcterms:modified xsi:type="dcterms:W3CDTF">2019-09-26T21:41:57Z</dcterms:modified>
</cp:coreProperties>
</file>