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 b="def" i="def"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 b="def" i="def"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3" name="Shape 163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0655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/>
          <p:nvPr>
            <p:ph type="body" sz="quarter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7183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/>
          <p:nvPr>
            <p:ph type="body" sz="quarter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6718300" y="26035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/>
          <p:nvPr>
            <p:ph type="body" sz="half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718300" y="5092700"/>
            <a:ext cx="5334000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724518" y="889000"/>
            <a:ext cx="5334001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952500" y="889000"/>
            <a:ext cx="5334000" cy="7975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/>
          <p:nvPr>
            <p:ph type="body" sz="quarter" idx="13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/>
          <p:nvPr>
            <p:ph type="body" sz="quarter" idx="14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/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Text"/>
          <p:cNvSpPr/>
          <p:nvPr>
            <p:ph type="title"/>
          </p:nvPr>
        </p:nvSpPr>
        <p:spPr>
          <a:xfrm>
            <a:off x="1027289" y="6267591"/>
            <a:ext cx="11054081" cy="1937174"/>
          </a:xfrm>
          <a:prstGeom prst="rect">
            <a:avLst/>
          </a:prstGeom>
        </p:spPr>
        <p:txBody>
          <a:bodyPr lIns="65023" tIns="65023" rIns="65023" bIns="65023" anchor="t"/>
          <a:lstStyle>
            <a:lvl1pPr algn="l" defTabSz="1300480">
              <a:defRPr b="1" cap="all" sz="56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18" name="Body Level One…"/>
          <p:cNvSpPr/>
          <p:nvPr>
            <p:ph type="body" sz="quarter" idx="1"/>
          </p:nvPr>
        </p:nvSpPr>
        <p:spPr>
          <a:xfrm>
            <a:off x="1027289" y="4133991"/>
            <a:ext cx="11054081" cy="2133601"/>
          </a:xfrm>
          <a:prstGeom prst="rect">
            <a:avLst/>
          </a:prstGeom>
        </p:spPr>
        <p:txBody>
          <a:bodyPr lIns="65023" tIns="65023" rIns="65023" bIns="65023" anchor="b"/>
          <a:lstStyle>
            <a:lvl1pPr marL="0" indent="0" defTabSz="1300480">
              <a:spcBef>
                <a:spcPts val="600"/>
              </a:spcBef>
              <a:buSzTx/>
              <a:buNone/>
              <a:defRPr sz="28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indent="457200" defTabSz="1300480">
              <a:spcBef>
                <a:spcPts val="600"/>
              </a:spcBef>
              <a:buSzTx/>
              <a:buNone/>
              <a:defRPr sz="28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indent="914400" defTabSz="1300480">
              <a:spcBef>
                <a:spcPts val="600"/>
              </a:spcBef>
              <a:buSzTx/>
              <a:buNone/>
              <a:defRPr sz="28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indent="1371600" defTabSz="1300480">
              <a:spcBef>
                <a:spcPts val="600"/>
              </a:spcBef>
              <a:buSzTx/>
              <a:buNone/>
              <a:defRPr sz="28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indent="1828800" defTabSz="1300480">
              <a:spcBef>
                <a:spcPts val="600"/>
              </a:spcBef>
              <a:buSzTx/>
              <a:buNone/>
              <a:defRPr sz="28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9" name="Slide Number"/>
          <p:cNvSpPr/>
          <p:nvPr>
            <p:ph type="sldNum" sz="quarter" idx="2"/>
          </p:nvPr>
        </p:nvSpPr>
        <p:spPr>
          <a:xfrm>
            <a:off x="11998690" y="9114112"/>
            <a:ext cx="355871" cy="371349"/>
          </a:xfrm>
          <a:prstGeom prst="rect">
            <a:avLst/>
          </a:prstGeom>
        </p:spPr>
        <p:txBody>
          <a:bodyPr lIns="65023" tIns="65023" rIns="65023" bIns="65023" anchor="ctr"/>
          <a:lstStyle>
            <a:lvl1pPr algn="r" defTabSz="1300480">
              <a:defRPr sz="16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itle Text"/>
          <p:cNvSpPr/>
          <p:nvPr>
            <p:ph type="title"/>
          </p:nvPr>
        </p:nvSpPr>
        <p:spPr>
          <a:xfrm>
            <a:off x="650239" y="390596"/>
            <a:ext cx="11704322" cy="1625601"/>
          </a:xfrm>
          <a:prstGeom prst="rect">
            <a:avLst/>
          </a:prstGeom>
        </p:spPr>
        <p:txBody>
          <a:bodyPr lIns="65023" tIns="65023" rIns="65023" bIns="65023"/>
          <a:lstStyle>
            <a:lvl1pPr defTabSz="1300480">
              <a:defRPr sz="6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7" name="Body Level One…"/>
          <p:cNvSpPr/>
          <p:nvPr>
            <p:ph type="body" sz="quarter" idx="1"/>
          </p:nvPr>
        </p:nvSpPr>
        <p:spPr>
          <a:xfrm>
            <a:off x="650239" y="2183271"/>
            <a:ext cx="5746046" cy="909885"/>
          </a:xfrm>
          <a:prstGeom prst="rect">
            <a:avLst/>
          </a:prstGeom>
        </p:spPr>
        <p:txBody>
          <a:bodyPr lIns="65023" tIns="65023" rIns="65023" bIns="65023" anchor="b"/>
          <a:lstStyle>
            <a:lvl1pPr marL="0" indent="0" defTabSz="1300480">
              <a:spcBef>
                <a:spcPts val="800"/>
              </a:spcBef>
              <a:buSzTx/>
              <a:buNone/>
              <a:defRPr b="1" sz="3400">
                <a:latin typeface="Calibri"/>
                <a:ea typeface="Calibri"/>
                <a:cs typeface="Calibri"/>
                <a:sym typeface="Calibri"/>
              </a:defRPr>
            </a:lvl1pPr>
            <a:lvl2pPr marL="0" indent="457200" defTabSz="1300480">
              <a:spcBef>
                <a:spcPts val="800"/>
              </a:spcBef>
              <a:buSzTx/>
              <a:buNone/>
              <a:defRPr b="1" sz="3400">
                <a:latin typeface="Calibri"/>
                <a:ea typeface="Calibri"/>
                <a:cs typeface="Calibri"/>
                <a:sym typeface="Calibri"/>
              </a:defRPr>
            </a:lvl2pPr>
            <a:lvl3pPr marL="0" indent="914400" defTabSz="1300480">
              <a:spcBef>
                <a:spcPts val="800"/>
              </a:spcBef>
              <a:buSzTx/>
              <a:buNone/>
              <a:defRPr b="1" sz="3400">
                <a:latin typeface="Calibri"/>
                <a:ea typeface="Calibri"/>
                <a:cs typeface="Calibri"/>
                <a:sym typeface="Calibri"/>
              </a:defRPr>
            </a:lvl3pPr>
            <a:lvl4pPr marL="0" indent="1371600" defTabSz="1300480">
              <a:spcBef>
                <a:spcPts val="800"/>
              </a:spcBef>
              <a:buSzTx/>
              <a:buNone/>
              <a:defRPr b="1" sz="3400">
                <a:latin typeface="Calibri"/>
                <a:ea typeface="Calibri"/>
                <a:cs typeface="Calibri"/>
                <a:sym typeface="Calibri"/>
              </a:defRPr>
            </a:lvl4pPr>
            <a:lvl5pPr marL="0" indent="1828800" defTabSz="1300480">
              <a:spcBef>
                <a:spcPts val="800"/>
              </a:spcBef>
              <a:buSzTx/>
              <a:buNone/>
              <a:defRPr b="1" sz="3400"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8" name="Text Placeholder 4"/>
          <p:cNvSpPr/>
          <p:nvPr>
            <p:ph type="body" sz="quarter" idx="13"/>
          </p:nvPr>
        </p:nvSpPr>
        <p:spPr>
          <a:xfrm>
            <a:off x="6606257" y="2183271"/>
            <a:ext cx="5748304" cy="909885"/>
          </a:xfrm>
          <a:prstGeom prst="rect">
            <a:avLst/>
          </a:prstGeom>
        </p:spPr>
        <p:txBody>
          <a:bodyPr lIns="65023" tIns="65023" rIns="65023" bIns="65023" anchor="b"/>
          <a:lstStyle/>
          <a:p>
            <a:pPr marL="0" indent="0" defTabSz="1300480">
              <a:spcBef>
                <a:spcPts val="800"/>
              </a:spcBef>
              <a:buSzTx/>
              <a:buNone/>
              <a:defRPr b="1" sz="3400"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129" name="Slide Number"/>
          <p:cNvSpPr/>
          <p:nvPr>
            <p:ph type="sldNum" sz="quarter" idx="2"/>
          </p:nvPr>
        </p:nvSpPr>
        <p:spPr>
          <a:xfrm>
            <a:off x="11998690" y="9114112"/>
            <a:ext cx="355871" cy="371349"/>
          </a:xfrm>
          <a:prstGeom prst="rect">
            <a:avLst/>
          </a:prstGeom>
        </p:spPr>
        <p:txBody>
          <a:bodyPr lIns="65023" tIns="65023" rIns="65023" bIns="65023" anchor="ctr"/>
          <a:lstStyle>
            <a:lvl1pPr algn="r" defTabSz="1300480">
              <a:defRPr sz="16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itle Text"/>
          <p:cNvSpPr/>
          <p:nvPr>
            <p:ph type="title"/>
          </p:nvPr>
        </p:nvSpPr>
        <p:spPr>
          <a:xfrm>
            <a:off x="650239" y="390596"/>
            <a:ext cx="11704322" cy="1625601"/>
          </a:xfrm>
          <a:prstGeom prst="rect">
            <a:avLst/>
          </a:prstGeom>
        </p:spPr>
        <p:txBody>
          <a:bodyPr lIns="65023" tIns="65023" rIns="65023" bIns="65023"/>
          <a:lstStyle>
            <a:lvl1pPr defTabSz="1300480">
              <a:defRPr sz="6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7" name="Body Level One…"/>
          <p:cNvSpPr/>
          <p:nvPr>
            <p:ph type="body" sz="half" idx="1"/>
          </p:nvPr>
        </p:nvSpPr>
        <p:spPr>
          <a:xfrm>
            <a:off x="650239" y="2275839"/>
            <a:ext cx="5743788" cy="6436927"/>
          </a:xfrm>
          <a:prstGeom prst="rect">
            <a:avLst/>
          </a:prstGeom>
        </p:spPr>
        <p:txBody>
          <a:bodyPr lIns="65023" tIns="65023" rIns="65023" bIns="65023" anchor="t"/>
          <a:lstStyle>
            <a:lvl1pPr marL="465364" indent="-465364" defTabSz="1300480">
              <a:spcBef>
                <a:spcPts val="900"/>
              </a:spcBef>
              <a:buSzPct val="100000"/>
              <a:buFont typeface="Arial"/>
              <a:defRPr sz="3800">
                <a:latin typeface="Calibri"/>
                <a:ea typeface="Calibri"/>
                <a:cs typeface="Calibri"/>
                <a:sym typeface="Calibri"/>
              </a:defRPr>
            </a:lvl1pPr>
            <a:lvl2pPr marL="909637" indent="-452437" defTabSz="1300480">
              <a:spcBef>
                <a:spcPts val="900"/>
              </a:spcBef>
              <a:buSzPct val="100000"/>
              <a:buFont typeface="Arial"/>
              <a:buChar char="–"/>
              <a:defRPr sz="3800">
                <a:latin typeface="Calibri"/>
                <a:ea typeface="Calibri"/>
                <a:cs typeface="Calibri"/>
                <a:sym typeface="Calibri"/>
              </a:defRPr>
            </a:lvl2pPr>
            <a:lvl3pPr marL="1348739" indent="-434339" defTabSz="1300480">
              <a:spcBef>
                <a:spcPts val="900"/>
              </a:spcBef>
              <a:buSzPct val="100000"/>
              <a:buFont typeface="Arial"/>
              <a:defRPr sz="3800">
                <a:latin typeface="Calibri"/>
                <a:ea typeface="Calibri"/>
                <a:cs typeface="Calibri"/>
                <a:sym typeface="Calibri"/>
              </a:defRPr>
            </a:lvl3pPr>
            <a:lvl4pPr marL="1854200" indent="-482600" defTabSz="1300480">
              <a:spcBef>
                <a:spcPts val="900"/>
              </a:spcBef>
              <a:buSzPct val="100000"/>
              <a:buFont typeface="Arial"/>
              <a:buChar char="–"/>
              <a:defRPr sz="3800">
                <a:latin typeface="Calibri"/>
                <a:ea typeface="Calibri"/>
                <a:cs typeface="Calibri"/>
                <a:sym typeface="Calibri"/>
              </a:defRPr>
            </a:lvl4pPr>
            <a:lvl5pPr marL="2311400" indent="-482600" defTabSz="1300480">
              <a:spcBef>
                <a:spcPts val="900"/>
              </a:spcBef>
              <a:buSzPct val="100000"/>
              <a:buFont typeface="Arial"/>
              <a:buChar char="»"/>
              <a:defRPr sz="3800"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8" name="Slide Number"/>
          <p:cNvSpPr/>
          <p:nvPr>
            <p:ph type="sldNum" sz="quarter" idx="2"/>
          </p:nvPr>
        </p:nvSpPr>
        <p:spPr>
          <a:xfrm>
            <a:off x="11998690" y="9114112"/>
            <a:ext cx="355871" cy="371349"/>
          </a:xfrm>
          <a:prstGeom prst="rect">
            <a:avLst/>
          </a:prstGeom>
        </p:spPr>
        <p:txBody>
          <a:bodyPr lIns="65023" tIns="65023" rIns="65023" bIns="65023" anchor="ctr"/>
          <a:lstStyle>
            <a:lvl1pPr algn="r" defTabSz="1300480">
              <a:defRPr sz="16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Title Text"/>
          <p:cNvSpPr/>
          <p:nvPr>
            <p:ph type="title"/>
          </p:nvPr>
        </p:nvSpPr>
        <p:spPr>
          <a:xfrm>
            <a:off x="650239" y="390596"/>
            <a:ext cx="11704322" cy="1625601"/>
          </a:xfrm>
          <a:prstGeom prst="rect">
            <a:avLst/>
          </a:prstGeom>
        </p:spPr>
        <p:txBody>
          <a:bodyPr lIns="65023" tIns="65023" rIns="65023" bIns="65023"/>
          <a:lstStyle>
            <a:lvl1pPr defTabSz="1300480">
              <a:defRPr sz="6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6" name="Body Level One…"/>
          <p:cNvSpPr/>
          <p:nvPr>
            <p:ph type="body" idx="1"/>
          </p:nvPr>
        </p:nvSpPr>
        <p:spPr>
          <a:xfrm>
            <a:off x="650239" y="2275839"/>
            <a:ext cx="11704322" cy="6436927"/>
          </a:xfrm>
          <a:prstGeom prst="rect">
            <a:avLst/>
          </a:prstGeom>
        </p:spPr>
        <p:txBody>
          <a:bodyPr lIns="65023" tIns="65023" rIns="65023" bIns="65023" anchor="t"/>
          <a:lstStyle>
            <a:lvl1pPr marL="471487" indent="-471487" defTabSz="1300480">
              <a:spcBef>
                <a:spcPts val="1000"/>
              </a:spcBef>
              <a:buSzPct val="100000"/>
              <a:buFont typeface="Arial"/>
              <a:defRPr sz="4400">
                <a:latin typeface="Calibri"/>
                <a:ea typeface="Calibri"/>
                <a:cs typeface="Calibri"/>
                <a:sym typeface="Calibri"/>
              </a:defRPr>
            </a:lvl1pPr>
            <a:lvl2pPr marL="906235" indent="-449035" defTabSz="1300480">
              <a:spcBef>
                <a:spcPts val="1000"/>
              </a:spcBef>
              <a:buSzPct val="100000"/>
              <a:buFont typeface="Arial"/>
              <a:buChar char="–"/>
              <a:defRPr sz="4400">
                <a:latin typeface="Calibri"/>
                <a:ea typeface="Calibri"/>
                <a:cs typeface="Calibri"/>
                <a:sym typeface="Calibri"/>
              </a:defRPr>
            </a:lvl2pPr>
            <a:lvl3pPr indent="-419100" defTabSz="1300480">
              <a:spcBef>
                <a:spcPts val="1000"/>
              </a:spcBef>
              <a:buSzPct val="100000"/>
              <a:buFont typeface="Arial"/>
              <a:defRPr sz="4400">
                <a:latin typeface="Calibri"/>
                <a:ea typeface="Calibri"/>
                <a:cs typeface="Calibri"/>
                <a:sym typeface="Calibri"/>
              </a:defRPr>
            </a:lvl3pPr>
            <a:lvl4pPr marL="1874520" indent="-502920" defTabSz="1300480">
              <a:spcBef>
                <a:spcPts val="1000"/>
              </a:spcBef>
              <a:buSzPct val="100000"/>
              <a:buFont typeface="Arial"/>
              <a:buChar char="–"/>
              <a:defRPr sz="4400">
                <a:latin typeface="Calibri"/>
                <a:ea typeface="Calibri"/>
                <a:cs typeface="Calibri"/>
                <a:sym typeface="Calibri"/>
              </a:defRPr>
            </a:lvl4pPr>
            <a:lvl5pPr marL="2331720" indent="-502920" defTabSz="1300480">
              <a:spcBef>
                <a:spcPts val="1000"/>
              </a:spcBef>
              <a:buSzPct val="100000"/>
              <a:buFont typeface="Arial"/>
              <a:buChar char="»"/>
              <a:defRPr sz="4400"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7" name="Slide Number"/>
          <p:cNvSpPr/>
          <p:nvPr>
            <p:ph type="sldNum" sz="quarter" idx="2"/>
          </p:nvPr>
        </p:nvSpPr>
        <p:spPr>
          <a:xfrm>
            <a:off x="11998690" y="9114112"/>
            <a:ext cx="355871" cy="371349"/>
          </a:xfrm>
          <a:prstGeom prst="rect">
            <a:avLst/>
          </a:prstGeom>
        </p:spPr>
        <p:txBody>
          <a:bodyPr lIns="65023" tIns="65023" rIns="65023" bIns="65023" anchor="ctr"/>
          <a:lstStyle>
            <a:lvl1pPr algn="r" defTabSz="1300480">
              <a:defRPr sz="16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Title Text"/>
          <p:cNvSpPr/>
          <p:nvPr>
            <p:ph type="title"/>
          </p:nvPr>
        </p:nvSpPr>
        <p:spPr>
          <a:xfrm>
            <a:off x="975359" y="3029937"/>
            <a:ext cx="11054082" cy="2090704"/>
          </a:xfrm>
          <a:prstGeom prst="rect">
            <a:avLst/>
          </a:prstGeom>
        </p:spPr>
        <p:txBody>
          <a:bodyPr lIns="65023" tIns="65023" rIns="65023" bIns="65023"/>
          <a:lstStyle>
            <a:lvl1pPr defTabSz="1300480">
              <a:defRPr sz="6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55" name="Body Level One…"/>
          <p:cNvSpPr/>
          <p:nvPr>
            <p:ph type="body" sz="quarter" idx="1"/>
          </p:nvPr>
        </p:nvSpPr>
        <p:spPr>
          <a:xfrm>
            <a:off x="1950719" y="5527040"/>
            <a:ext cx="9103362" cy="2492587"/>
          </a:xfrm>
          <a:prstGeom prst="rect">
            <a:avLst/>
          </a:prstGeom>
        </p:spPr>
        <p:txBody>
          <a:bodyPr lIns="65023" tIns="65023" rIns="65023" bIns="65023" anchor="t"/>
          <a:lstStyle>
            <a:lvl1pPr marL="0" indent="0" algn="ctr" defTabSz="1300480">
              <a:spcBef>
                <a:spcPts val="1000"/>
              </a:spcBef>
              <a:buSzTx/>
              <a:buNone/>
              <a:defRPr sz="44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indent="457200" algn="ctr" defTabSz="1300480">
              <a:spcBef>
                <a:spcPts val="1000"/>
              </a:spcBef>
              <a:buSzTx/>
              <a:buNone/>
              <a:defRPr sz="44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indent="914400" algn="ctr" defTabSz="1300480">
              <a:spcBef>
                <a:spcPts val="1000"/>
              </a:spcBef>
              <a:buSzTx/>
              <a:buNone/>
              <a:defRPr sz="44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indent="1371600" algn="ctr" defTabSz="1300480">
              <a:spcBef>
                <a:spcPts val="1000"/>
              </a:spcBef>
              <a:buSzTx/>
              <a:buNone/>
              <a:defRPr sz="44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indent="1828800" algn="ctr" defTabSz="1300480">
              <a:spcBef>
                <a:spcPts val="1000"/>
              </a:spcBef>
              <a:buSzTx/>
              <a:buNone/>
              <a:defRPr sz="44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6" name="Slide Number"/>
          <p:cNvSpPr/>
          <p:nvPr>
            <p:ph type="sldNum" sz="quarter" idx="2"/>
          </p:nvPr>
        </p:nvSpPr>
        <p:spPr>
          <a:xfrm>
            <a:off x="11998690" y="9114112"/>
            <a:ext cx="355871" cy="371349"/>
          </a:xfrm>
          <a:prstGeom prst="rect">
            <a:avLst/>
          </a:prstGeom>
        </p:spPr>
        <p:txBody>
          <a:bodyPr lIns="65023" tIns="65023" rIns="65023" bIns="65023" anchor="ctr"/>
          <a:lstStyle>
            <a:lvl1pPr algn="r" defTabSz="1300480">
              <a:defRPr sz="16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/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/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/>
          <p:nvPr>
            <p:ph type="sldNum" sz="quarter" idx="2"/>
          </p:nvPr>
        </p:nvSpPr>
        <p:spPr>
          <a:xfrm>
            <a:off x="6311798" y="9251950"/>
            <a:ext cx="368504" cy="381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pn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.jpe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hyperlink" Target="https://www.managementstudyguide.com/" TargetMode="External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jpeg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.jpeg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jpeg"/></Relationships>
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/Relationships>
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/Relationships>
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.png"/></Relationships>

</file>

<file path=ppt/slides/_rels/slide1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4.png"/></Relationships>

</file>

<file path=ppt/slides/_rels/slide1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5.png"/></Relationships>

</file>

<file path=ppt/slides/_rels/slide1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
</file>

<file path=ppt/slides/_rels/slide2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7.png"/></Relationships>

</file>

<file path=ppt/slides/_rels/slide2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hyperlink" Target="https://www.ikea.com/gb/en/this-is-ikea/about-us/our-heritage-pubad29a981" TargetMode="External"/><Relationship Id="rId3" Type="http://schemas.openxmlformats.org/officeDocument/2006/relationships/hyperlink" Target="https://www.ikea.com/ms/en_GB/pdf/sustainability_report/IKEA-UK-Ireland-FY15-Sustainability-Performance-Summary.pdf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070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Title 4"/>
          <p:cNvSpPr/>
          <p:nvPr>
            <p:ph type="title"/>
          </p:nvPr>
        </p:nvSpPr>
        <p:spPr>
          <a:xfrm>
            <a:off x="4824624" y="1768652"/>
            <a:ext cx="7855057" cy="6138267"/>
          </a:xfrm>
          <a:prstGeom prst="rect">
            <a:avLst/>
          </a:prstGeom>
          <a:solidFill>
            <a:srgbClr val="FFFF00"/>
          </a:solidFill>
        </p:spPr>
        <p:txBody>
          <a:bodyPr anchor="ctr"/>
          <a:lstStyle/>
          <a:p>
            <a:pPr>
              <a:spcBef>
                <a:spcPts val="900"/>
              </a:spcBef>
              <a:defRPr b="0" cap="none"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Ionela-Cristina Raducan            1909470</a:t>
            </a:r>
            <a:br/>
            <a:r>
              <a:t>Vasile Somesan                             1907997</a:t>
            </a:r>
            <a:br/>
            <a:r>
              <a:t>Jakob Prewitt </a:t>
            </a:r>
            <a:br/>
            <a:r>
              <a:t>1906530</a:t>
            </a:r>
          </a:p>
        </p:txBody>
      </p:sp>
      <p:sp>
        <p:nvSpPr>
          <p:cNvPr id="166" name="Text Placeholder 5"/>
          <p:cNvSpPr/>
          <p:nvPr>
            <p:ph type="body" sz="quarter" idx="1"/>
          </p:nvPr>
        </p:nvSpPr>
        <p:spPr>
          <a:xfrm>
            <a:off x="858316" y="1768652"/>
            <a:ext cx="3755137" cy="6138267"/>
          </a:xfrm>
          <a:prstGeom prst="rect">
            <a:avLst/>
          </a:prstGeom>
          <a:solidFill>
            <a:srgbClr val="00B0F0"/>
          </a:solidFill>
        </p:spPr>
        <p:txBody>
          <a:bodyPr anchor="ctr"/>
          <a:lstStyle/>
          <a:p>
            <a:pPr algn="r">
              <a:lnSpc>
                <a:spcPct val="90000"/>
              </a:lnSpc>
              <a:spcBef>
                <a:spcPts val="1400"/>
              </a:spcBef>
              <a:defRPr sz="3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Ikea Marketing Study – Group Presentation</a:t>
            </a:r>
          </a:p>
          <a:p>
            <a:pPr algn="r">
              <a:lnSpc>
                <a:spcPct val="90000"/>
              </a:lnSpc>
              <a:spcBef>
                <a:spcPts val="1400"/>
              </a:spcBef>
              <a:defRPr sz="3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Marketing Management</a:t>
            </a:r>
          </a:p>
          <a:p>
            <a:pPr algn="r">
              <a:lnSpc>
                <a:spcPct val="90000"/>
              </a:lnSpc>
              <a:spcBef>
                <a:spcPts val="1400"/>
              </a:spcBef>
              <a:defRPr sz="3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LCMB7001</a:t>
            </a:r>
          </a:p>
          <a:p>
            <a:pPr algn="r">
              <a:lnSpc>
                <a:spcPct val="90000"/>
              </a:lnSpc>
              <a:spcBef>
                <a:spcPts val="1400"/>
              </a:spcBef>
              <a:defRPr sz="3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Lecturer – Hossein Shokri</a:t>
            </a:r>
          </a:p>
        </p:txBody>
      </p:sp>
      <p:sp>
        <p:nvSpPr>
          <p:cNvPr id="167" name="Isosceles Triangle 10"/>
          <p:cNvSpPr/>
          <p:nvPr/>
        </p:nvSpPr>
        <p:spPr>
          <a:xfrm rot="5400000">
            <a:off x="4774346" y="4784827"/>
            <a:ext cx="284502" cy="183945"/>
          </a:xfrm>
          <a:prstGeom prst="triangle">
            <a:avLst/>
          </a:prstGeom>
          <a:solidFill>
            <a:srgbClr val="4F81BD"/>
          </a:solidFill>
          <a:ln w="12700">
            <a:miter lim="400000"/>
          </a:ln>
        </p:spPr>
        <p:txBody>
          <a:bodyPr lIns="65023" tIns="65023" rIns="65023" bIns="65023"/>
          <a:lstStyle/>
          <a:p>
            <a:pPr algn="l" defTabSz="1300480">
              <a:defRPr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070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Introduction……………………………………………….3…"/>
          <p:cNvSpPr/>
          <p:nvPr/>
        </p:nvSpPr>
        <p:spPr>
          <a:xfrm>
            <a:off x="1367149" y="3098122"/>
            <a:ext cx="10270502" cy="69943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65023" tIns="65023" rIns="65023" bIns="65023">
            <a:spAutoFit/>
          </a:bodyPr>
          <a:lstStyle/>
          <a:p>
            <a:pPr algn="l" defTabSz="1300480">
              <a:lnSpc>
                <a:spcPct val="150000"/>
              </a:lnSpc>
              <a:defRPr sz="4000">
                <a:latin typeface="Calibri"/>
                <a:ea typeface="Calibri"/>
                <a:cs typeface="Calibri"/>
                <a:sym typeface="Calibri"/>
              </a:defRPr>
            </a:pPr>
            <a:r>
              <a:t>Introduction……………………………………………….3</a:t>
            </a:r>
          </a:p>
          <a:p>
            <a:pPr algn="l" defTabSz="1300480">
              <a:lnSpc>
                <a:spcPct val="150000"/>
              </a:lnSpc>
              <a:defRPr sz="4000">
                <a:latin typeface="Calibri"/>
                <a:ea typeface="Calibri"/>
                <a:cs typeface="Calibri"/>
                <a:sym typeface="Calibri"/>
              </a:defRPr>
            </a:pPr>
            <a:r>
              <a:t>SWOT………………………………………………………….6</a:t>
            </a:r>
          </a:p>
          <a:p>
            <a:pPr algn="l" defTabSz="1300480">
              <a:lnSpc>
                <a:spcPct val="150000"/>
              </a:lnSpc>
              <a:defRPr sz="4000">
                <a:latin typeface="Calibri"/>
                <a:ea typeface="Calibri"/>
                <a:cs typeface="Calibri"/>
                <a:sym typeface="Calibri"/>
              </a:defRPr>
            </a:pPr>
            <a:r>
              <a:t>PESTLE Analysis………………………………………….9</a:t>
            </a:r>
          </a:p>
          <a:p>
            <a:pPr algn="l" defTabSz="1300480">
              <a:lnSpc>
                <a:spcPct val="150000"/>
              </a:lnSpc>
              <a:defRPr sz="4000">
                <a:latin typeface="Calibri"/>
                <a:ea typeface="Calibri"/>
                <a:cs typeface="Calibri"/>
                <a:sym typeface="Calibri"/>
              </a:defRPr>
            </a:pPr>
            <a:r>
              <a:t>4P Analysis……………………………………………….10</a:t>
            </a:r>
          </a:p>
          <a:p>
            <a:pPr algn="l" defTabSz="1300480">
              <a:lnSpc>
                <a:spcPct val="150000"/>
              </a:lnSpc>
              <a:defRPr sz="4000">
                <a:latin typeface="Calibri"/>
                <a:ea typeface="Calibri"/>
                <a:cs typeface="Calibri"/>
                <a:sym typeface="Calibri"/>
              </a:defRPr>
            </a:pPr>
            <a:r>
              <a:t>5 Forces Analysis……………………………………..15</a:t>
            </a:r>
          </a:p>
          <a:p>
            <a:pPr algn="l" defTabSz="1300480">
              <a:lnSpc>
                <a:spcPct val="150000"/>
              </a:lnSpc>
              <a:defRPr sz="4000">
                <a:latin typeface="Calibri"/>
                <a:ea typeface="Calibri"/>
                <a:cs typeface="Calibri"/>
                <a:sym typeface="Calibri"/>
              </a:defRPr>
            </a:pPr>
            <a:r>
              <a:t>Online Experience…………………………………..15</a:t>
            </a:r>
          </a:p>
          <a:p>
            <a:pPr algn="l" defTabSz="1300480">
              <a:lnSpc>
                <a:spcPct val="150000"/>
              </a:lnSpc>
              <a:defRPr sz="4000">
                <a:latin typeface="Calibri"/>
                <a:ea typeface="Calibri"/>
                <a:cs typeface="Calibri"/>
                <a:sym typeface="Calibri"/>
              </a:defRPr>
            </a:pPr>
            <a:r>
              <a:t>Customer Journey Map…………………………..19</a:t>
            </a:r>
          </a:p>
        </p:txBody>
      </p:sp>
      <p:pic>
        <p:nvPicPr>
          <p:cNvPr id="170" name="58f373b3a4fa116215a92405.png" descr="58f373b3a4fa116215a924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2318" y="537117"/>
            <a:ext cx="6091564" cy="2314795"/>
          </a:xfrm>
          <a:prstGeom prst="rect">
            <a:avLst/>
          </a:prstGeom>
          <a:ln w="12700">
            <a:miter lim="400000"/>
          </a:ln>
        </p:spPr>
      </p:pic>
      <p:sp>
        <p:nvSpPr>
          <p:cNvPr id="171" name="Marketing Presentation Company &amp;…"/>
          <p:cNvSpPr/>
          <p:nvPr/>
        </p:nvSpPr>
        <p:spPr>
          <a:xfrm>
            <a:off x="6655829" y="824564"/>
            <a:ext cx="6144742" cy="173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Marketing Presentation</a:t>
            </a:r>
            <a:br/>
            <a:r>
              <a:t>Company &amp; </a:t>
            </a:r>
          </a:p>
          <a:p>
            <a:pPr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Customer Journey Analysis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Title 3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Ikea history dimension</a:t>
            </a:r>
          </a:p>
        </p:txBody>
      </p:sp>
      <p:sp>
        <p:nvSpPr>
          <p:cNvPr id="174" name="Text Placeholder 4"/>
          <p:cNvSpPr/>
          <p:nvPr>
            <p:ph type="body" sz="quarter" idx="1"/>
          </p:nvPr>
        </p:nvSpPr>
        <p:spPr>
          <a:xfrm>
            <a:off x="650239" y="1625601"/>
            <a:ext cx="5746047" cy="1300481"/>
          </a:xfrm>
          <a:prstGeom prst="rect">
            <a:avLst/>
          </a:prstGeom>
        </p:spPr>
        <p:txBody>
          <a:bodyPr/>
          <a:lstStyle>
            <a:lvl1pPr>
              <a:lnSpc>
                <a:spcPct val="80000"/>
              </a:lnSpc>
              <a:spcBef>
                <a:spcPts val="700"/>
              </a:spcBef>
              <a:defRPr b="0"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Founded by Ingvar Kamprad in 1943 as a tiny Swedish mail-order catalogue business</a:t>
            </a:r>
          </a:p>
        </p:txBody>
      </p:sp>
      <p:sp>
        <p:nvSpPr>
          <p:cNvPr id="175" name="Text Placeholder 6"/>
          <p:cNvSpPr/>
          <p:nvPr>
            <p:ph type="body" idx="13"/>
          </p:nvPr>
        </p:nvSpPr>
        <p:spPr>
          <a:xfrm>
            <a:off x="6606257" y="1792675"/>
            <a:ext cx="5748304" cy="69991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>
            <a:lvl1pPr marL="0" indent="0" defTabSz="1300480">
              <a:lnSpc>
                <a:spcPct val="80000"/>
              </a:lnSpc>
              <a:spcBef>
                <a:spcPts val="700"/>
              </a:spcBef>
              <a:buSzTx/>
              <a:buNone/>
              <a:defRPr b="1"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Ikea catalogue was born in 1951</a:t>
            </a:r>
          </a:p>
        </p:txBody>
      </p:sp>
      <p:sp>
        <p:nvSpPr>
          <p:cNvPr id="176" name="Content Placeholder 7"/>
          <p:cNvSpPr/>
          <p:nvPr/>
        </p:nvSpPr>
        <p:spPr>
          <a:xfrm>
            <a:off x="6606257" y="2492587"/>
            <a:ext cx="5748304" cy="62201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3" tIns="65023" rIns="65023" bIns="65023">
            <a:normAutofit fontScale="100000" lnSpcReduction="0"/>
          </a:bodyPr>
          <a:lstStyle/>
          <a:p>
            <a:pPr marL="485775" indent="-485775" algn="l" defTabSz="1300480">
              <a:spcBef>
                <a:spcPts val="800"/>
              </a:spcBef>
              <a:buSzPct val="100000"/>
              <a:buFont typeface="Arial"/>
              <a:buChar char="•"/>
              <a:defRPr i="1" sz="3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IKEA is named after the initials of founder </a:t>
            </a:r>
            <a:r>
              <a:rPr b="1"/>
              <a:t>I</a:t>
            </a:r>
            <a:r>
              <a:t>ngvar </a:t>
            </a:r>
            <a:r>
              <a:rPr b="1"/>
              <a:t>K</a:t>
            </a:r>
            <a:r>
              <a:t>amprad, </a:t>
            </a:r>
            <a:r>
              <a:rPr b="1"/>
              <a:t>E</a:t>
            </a:r>
            <a:r>
              <a:t>lmtaryd, the farm on which he grew up, and </a:t>
            </a:r>
            <a:r>
              <a:rPr b="1"/>
              <a:t>A</a:t>
            </a:r>
            <a:r>
              <a:t>gunnaryd, the nearby village.</a:t>
            </a:r>
          </a:p>
          <a:p>
            <a:pPr marL="485775" indent="-485775" algn="l" defTabSz="1300480">
              <a:spcBef>
                <a:spcPts val="800"/>
              </a:spcBef>
              <a:buSzPct val="100000"/>
              <a:buFont typeface="Arial"/>
              <a:buChar char="•"/>
              <a:defRPr sz="34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In 1956 idea to take the legs off the LÖVET table, which led to the idea of self-assembly and flat packing</a:t>
            </a:r>
            <a:r>
              <a:rPr>
                <a:latin typeface="Calibri"/>
                <a:ea typeface="Calibri"/>
                <a:cs typeface="Calibri"/>
                <a:sym typeface="Calibri"/>
              </a:rPr>
              <a:t>. </a:t>
            </a:r>
            <a:r>
              <a:rPr sz="1800"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sz="1800">
                <a:latin typeface="Calibri"/>
                <a:ea typeface="Calibri"/>
                <a:cs typeface="Calibri"/>
                <a:sym typeface="Calibri"/>
              </a:rPr>
              <a:t>Ikea website, Our Ikea Heritage)</a:t>
            </a:r>
          </a:p>
        </p:txBody>
      </p:sp>
      <p:pic>
        <p:nvPicPr>
          <p:cNvPr id="177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3045" y="3093155"/>
            <a:ext cx="5500434" cy="561961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Title 3"/>
          <p:cNvSpPr/>
          <p:nvPr>
            <p:ph type="title"/>
          </p:nvPr>
        </p:nvSpPr>
        <p:spPr>
          <a:xfrm>
            <a:off x="650239" y="390596"/>
            <a:ext cx="11704322" cy="909884"/>
          </a:xfrm>
          <a:prstGeom prst="rect">
            <a:avLst/>
          </a:prstGeom>
          <a:solidFill>
            <a:srgbClr val="92D050"/>
          </a:solidFill>
        </p:spPr>
        <p:txBody>
          <a:bodyPr/>
          <a:lstStyle/>
          <a:p>
            <a:pPr>
              <a:defRPr sz="5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IKEA UK &amp; IRELAND</a:t>
            </a:r>
            <a:r>
              <a:t> highlights 2015</a:t>
            </a:r>
          </a:p>
        </p:txBody>
      </p:sp>
      <p:sp>
        <p:nvSpPr>
          <p:cNvPr id="180" name="Content Placeholder 4"/>
          <p:cNvSpPr/>
          <p:nvPr>
            <p:ph type="body" sz="half" idx="1"/>
          </p:nvPr>
        </p:nvSpPr>
        <p:spPr>
          <a:xfrm>
            <a:off x="650239" y="1517226"/>
            <a:ext cx="5743788" cy="7845778"/>
          </a:xfrm>
          <a:prstGeom prst="rect">
            <a:avLst/>
          </a:prstGeom>
          <a:solidFill>
            <a:srgbClr val="FFFF00"/>
          </a:solidFill>
        </p:spPr>
        <p:txBody>
          <a:bodyPr/>
          <a:lstStyle/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Ikea first store in UK Warrington in 1987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18 stores in the UK and one in Ireland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8,231 CO-WORKERS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20 million visitors to our stores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170 million visits to our website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£61.9M sales of products that enable customer to live more sustainable life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2.3 million LED light bulbs</a:t>
            </a:r>
          </a:p>
        </p:txBody>
      </p:sp>
      <p:sp>
        <p:nvSpPr>
          <p:cNvPr id="181" name="Content Placeholder 5"/>
          <p:cNvSpPr/>
          <p:nvPr/>
        </p:nvSpPr>
        <p:spPr>
          <a:xfrm>
            <a:off x="6610773" y="1517226"/>
            <a:ext cx="5743788" cy="7845778"/>
          </a:xfrm>
          <a:prstGeom prst="rect">
            <a:avLst/>
          </a:prstGeom>
          <a:solidFill>
            <a:srgbClr val="00B0F0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3" tIns="65023" rIns="65023" bIns="65023">
            <a:normAutofit fontScale="100000" lnSpcReduction="0"/>
          </a:bodyPr>
          <a:lstStyle/>
          <a:p>
            <a:pPr marL="474784" indent="-474784" algn="just" defTabSz="1300480">
              <a:lnSpc>
                <a:spcPct val="90000"/>
              </a:lnSpc>
              <a:spcBef>
                <a:spcPts val="800"/>
              </a:spcBef>
              <a:buSzPct val="100000"/>
              <a:buFont typeface="Arial"/>
              <a:buChar char="•"/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5% improved energy efficiency in their stores</a:t>
            </a:r>
            <a:endParaRPr sz="3800"/>
          </a:p>
          <a:p>
            <a:pPr marL="474784" indent="-474784" algn="just" defTabSz="1300480">
              <a:lnSpc>
                <a:spcPct val="90000"/>
              </a:lnSpc>
              <a:spcBef>
                <a:spcPts val="800"/>
              </a:spcBef>
              <a:buSzPct val="100000"/>
              <a:buFont typeface="Arial"/>
              <a:buChar char="•"/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45% renewable energy consumption in their stores </a:t>
            </a:r>
            <a:endParaRPr sz="3800"/>
          </a:p>
          <a:p>
            <a:pPr marL="474784" indent="-474784" algn="just" defTabSz="1300480">
              <a:lnSpc>
                <a:spcPct val="90000"/>
              </a:lnSpc>
              <a:spcBef>
                <a:spcPts val="800"/>
              </a:spcBef>
              <a:buSzPct val="100000"/>
              <a:buFont typeface="Arial"/>
              <a:buChar char="•"/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430000 Euro donated by the Ikea for refugee campaign in UK and Ireland</a:t>
            </a:r>
            <a:endParaRPr sz="3800"/>
          </a:p>
          <a:p>
            <a:pPr marL="474784" indent="-474784" algn="just" defTabSz="1300480">
              <a:lnSpc>
                <a:spcPct val="90000"/>
              </a:lnSpc>
              <a:spcBef>
                <a:spcPts val="800"/>
              </a:spcBef>
              <a:buSzPct val="100000"/>
              <a:buFont typeface="Arial"/>
              <a:buChar char="•"/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969000 trees planted between 2012 to 2015 in partnership with Woodland </a:t>
            </a:r>
            <a:r>
              <a:rPr sz="2200"/>
              <a:t>(</a:t>
            </a:r>
            <a:r>
              <a:rPr sz="2200"/>
              <a:t>GILLIAN DRAKEFORD Country Retail Manager, IKEA UK &amp; Ireland, 2015)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itle 3"/>
          <p:cNvSpPr/>
          <p:nvPr>
            <p:ph type="title"/>
          </p:nvPr>
        </p:nvSpPr>
        <p:spPr>
          <a:xfrm>
            <a:off x="650239" y="390596"/>
            <a:ext cx="11704322" cy="650241"/>
          </a:xfrm>
          <a:prstGeom prst="rect">
            <a:avLst/>
          </a:prstGeom>
          <a:solidFill>
            <a:srgbClr val="92D050"/>
          </a:solidFill>
        </p:spPr>
        <p:txBody>
          <a:bodyPr/>
          <a:lstStyle>
            <a:lvl1pPr defTabSz="832307">
              <a:defRPr sz="3455"/>
            </a:lvl1pPr>
          </a:lstStyle>
          <a:p>
            <a:pPr/>
            <a:r>
              <a:t>Ikea products, accessories and services</a:t>
            </a:r>
          </a:p>
        </p:txBody>
      </p:sp>
      <p:sp>
        <p:nvSpPr>
          <p:cNvPr id="184" name="Content Placeholder 4"/>
          <p:cNvSpPr/>
          <p:nvPr>
            <p:ph type="body" sz="half" idx="1"/>
          </p:nvPr>
        </p:nvSpPr>
        <p:spPr>
          <a:xfrm>
            <a:off x="650239" y="1300479"/>
            <a:ext cx="5743788" cy="8062525"/>
          </a:xfrm>
          <a:prstGeom prst="rect">
            <a:avLst/>
          </a:prstGeom>
          <a:solidFill>
            <a:srgbClr val="FFFF00">
              <a:alpha val="87000"/>
            </a:srgbClr>
          </a:solidFill>
        </p:spPr>
        <p:txBody>
          <a:bodyPr/>
          <a:lstStyle/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Furniture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Sofas and armchairs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Beds and mattresses 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Bathrooms 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Kitchen and appliances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Storage and organisation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Baby and children products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Home improvement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Ikea food and restaurants</a:t>
            </a:r>
          </a:p>
          <a:p>
            <a:pPr marL="474784" indent="-474784" algn="just">
              <a:lnSpc>
                <a:spcPct val="90000"/>
              </a:lnSpc>
              <a:spcBef>
                <a:spcPts val="800"/>
              </a:spcBef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Leisure and travel</a:t>
            </a:r>
          </a:p>
          <a:p>
            <a:pPr algn="just">
              <a:lnSpc>
                <a:spcPct val="90000"/>
              </a:lnSpc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Rugs</a:t>
            </a:r>
          </a:p>
        </p:txBody>
      </p:sp>
      <p:sp>
        <p:nvSpPr>
          <p:cNvPr id="185" name="Content Placeholder 5"/>
          <p:cNvSpPr/>
          <p:nvPr/>
        </p:nvSpPr>
        <p:spPr>
          <a:xfrm>
            <a:off x="6610773" y="1300479"/>
            <a:ext cx="5743788" cy="8062525"/>
          </a:xfrm>
          <a:prstGeom prst="rect">
            <a:avLst/>
          </a:prstGeom>
          <a:solidFill>
            <a:srgbClr val="00B0F0">
              <a:alpha val="89000"/>
            </a:srgbClr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3" tIns="65023" rIns="65023" bIns="65023">
            <a:normAutofit fontScale="100000" lnSpcReduction="0"/>
          </a:bodyPr>
          <a:lstStyle/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Home textiles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Smart home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Home décor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Cookware and table ware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Lightening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Outdoor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Pet accessories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Laundry and cleaning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Gardening and plants</a:t>
            </a:r>
          </a:p>
          <a:p>
            <a:pPr marL="465364" indent="-465364" algn="just" defTabSz="1300480">
              <a:lnSpc>
                <a:spcPct val="90000"/>
              </a:lnSpc>
              <a:spcBef>
                <a:spcPts val="900"/>
              </a:spcBef>
              <a:buSzPct val="100000"/>
              <a:buFont typeface="Arial"/>
              <a:buChar char="•"/>
              <a:defRPr sz="38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Home safety </a:t>
            </a:r>
            <a:r>
              <a:rPr sz="2200"/>
              <a:t>(IKEA website,2019)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Title 1"/>
          <p:cNvSpPr/>
          <p:nvPr>
            <p:ph type="title"/>
          </p:nvPr>
        </p:nvSpPr>
        <p:spPr>
          <a:xfrm>
            <a:off x="650239" y="216746"/>
            <a:ext cx="11704322" cy="866988"/>
          </a:xfrm>
          <a:prstGeom prst="rect">
            <a:avLst/>
          </a:prstGeom>
        </p:spPr>
        <p:txBody>
          <a:bodyPr/>
          <a:lstStyle>
            <a:lvl1pPr defTabSz="1274470">
              <a:defRPr b="1" sz="5292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SWOT Analysis for IKEA</a:t>
            </a:r>
          </a:p>
        </p:txBody>
      </p:sp>
      <p:graphicFrame>
        <p:nvGraphicFramePr>
          <p:cNvPr id="188" name="Table 4"/>
          <p:cNvGraphicFramePr/>
          <p:nvPr/>
        </p:nvGraphicFramePr>
        <p:xfrm>
          <a:off x="660243" y="1077064"/>
          <a:ext cx="11911065" cy="7917923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5727669"/>
                <a:gridCol w="6170694"/>
              </a:tblGrid>
              <a:tr h="4121284">
                <a:tc>
                  <a:txBody>
                    <a:bodyPr/>
                    <a:lstStyle/>
                    <a:p>
                      <a:pPr algn="l" defTabSz="1300480">
                        <a:defRPr sz="24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defRPr>
                      </a:pPr>
                      <a:r>
                        <a:t>Strengths: </a:t>
                      </a:r>
                    </a:p>
                    <a:p>
                      <a:pPr marL="485775" indent="-485775" algn="just" defTabSz="1300480">
                        <a:buSzPct val="100000"/>
                        <a:buFont typeface="Arial"/>
                        <a:buChar char="•"/>
                        <a:defRPr b="0" sz="3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C</a:t>
                      </a:r>
                      <a:r>
                        <a:t>atering to diversified customer </a:t>
                      </a:r>
                      <a:r>
                        <a:t>requirements</a:t>
                      </a:r>
                    </a:p>
                    <a:p>
                      <a:pPr marL="485775" indent="-485775" algn="just" defTabSz="1300480">
                        <a:buSzPct val="100000"/>
                        <a:buFont typeface="Arial"/>
                        <a:buChar char="•"/>
                        <a:defRPr b="0" sz="3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R</a:t>
                      </a:r>
                      <a:r>
                        <a:t>etailing </a:t>
                      </a:r>
                      <a:r>
                        <a:t>the way to enhance</a:t>
                      </a:r>
                      <a:r>
                        <a:t> customer base </a:t>
                      </a:r>
                    </a:p>
                    <a:p>
                      <a:pPr marL="485775" indent="-485775" algn="just" defTabSz="1300480">
                        <a:buSzPct val="100000"/>
                        <a:buFont typeface="Arial"/>
                        <a:buChar char="•"/>
                        <a:defRPr b="0" sz="3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Significant market power </a:t>
                      </a:r>
                    </a:p>
                    <a:p>
                      <a:pPr marL="485775" indent="-485775" algn="just" defTabSz="1300480">
                        <a:buSzPct val="100000"/>
                        <a:buFont typeface="Arial"/>
                        <a:buChar char="•"/>
                        <a:defRPr b="0" sz="3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Focus on sustainability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sz="24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defRPr>
                      </a:pPr>
                      <a:r>
                        <a:t>Weaknesses</a:t>
                      </a:r>
                    </a:p>
                    <a:p>
                      <a:pPr marL="400050" indent="-400050" algn="just" defTabSz="1300480">
                        <a:buSzPct val="100000"/>
                        <a:buFont typeface="Arial"/>
                        <a:buChar char="•"/>
                        <a:defRPr b="0" sz="2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Being difficult to control standards across locations</a:t>
                      </a:r>
                    </a:p>
                    <a:p>
                      <a:pPr marL="400050" indent="-400050" algn="just" defTabSz="1300480">
                        <a:buSzPct val="100000"/>
                        <a:buFont typeface="Arial"/>
                        <a:buChar char="•"/>
                        <a:defRPr b="0" sz="2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F</a:t>
                      </a:r>
                      <a:r>
                        <a:t>ocus</a:t>
                      </a:r>
                      <a:r>
                        <a:t>sing</a:t>
                      </a:r>
                      <a:r>
                        <a:t> on cost leadership</a:t>
                      </a:r>
                      <a:r>
                        <a:t>  that is </a:t>
                      </a:r>
                      <a:r>
                        <a:t>difficult to maintain quality in the context of increasing raw material prices</a:t>
                      </a:r>
                    </a:p>
                    <a:p>
                      <a:pPr marL="400050" indent="-400050" algn="just" defTabSz="1300480">
                        <a:buSzPct val="100000"/>
                        <a:buFont typeface="Arial"/>
                        <a:buChar char="•"/>
                        <a:defRPr b="0" sz="28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Company faces challenges in communicating its environmental policies to the customers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D9D9D9"/>
                    </a:solidFill>
                  </a:tcPr>
                </a:tc>
              </a:tr>
              <a:tr h="3783938">
                <a:tc>
                  <a:txBody>
                    <a:bodyPr/>
                    <a:lstStyle/>
                    <a:p>
                      <a:pPr algn="l" defTabSz="1300480">
                        <a:defRPr b="1" sz="2400">
                          <a:latin typeface="Calibri"/>
                          <a:ea typeface="Calibri"/>
                          <a:cs typeface="Calibri"/>
                          <a:sym typeface="Calibri"/>
                        </a:defRPr>
                      </a:pPr>
                      <a:r>
                        <a:t>Opportunities</a:t>
                      </a:r>
                    </a:p>
                    <a:p>
                      <a:pPr marL="400050" indent="-400050" algn="just" defTabSz="1300480">
                        <a:buSzPct val="100000"/>
                        <a:buFont typeface="Arial"/>
                        <a:buChar char="•"/>
                        <a:defRPr sz="28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Policies for products that are environmentally conscious (“green” and “Ethical chic”)</a:t>
                      </a:r>
                    </a:p>
                    <a:p>
                      <a:pPr marL="400050" indent="-400050" algn="just" defTabSz="1300480">
                        <a:buSzPct val="100000"/>
                        <a:buFont typeface="Arial"/>
                        <a:buChar char="•"/>
                        <a:defRPr sz="28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C</a:t>
                      </a:r>
                      <a:r>
                        <a:t>ost leadership</a:t>
                      </a:r>
                    </a:p>
                    <a:p>
                      <a:pPr marL="400050" indent="-400050" algn="just" defTabSz="1300480">
                        <a:buSzPct val="100000"/>
                        <a:buFont typeface="Arial"/>
                        <a:buChar char="•"/>
                        <a:defRPr sz="28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IKEA plans to enter in markets like China and India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b="1" sz="2400">
                          <a:latin typeface="Calibri"/>
                          <a:ea typeface="Calibri"/>
                          <a:cs typeface="Calibri"/>
                          <a:sym typeface="Calibri"/>
                        </a:defRPr>
                      </a:pPr>
                      <a:r>
                        <a:t>Threats</a:t>
                      </a:r>
                    </a:p>
                    <a:p>
                      <a:pPr marL="389659" indent="-389659" algn="l" defTabSz="1300480">
                        <a:buSzPct val="100000"/>
                        <a:buFont typeface="Arial"/>
                        <a:buChar char="•"/>
                        <a:defRPr sz="30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Low cost model has been copied by its rivals so now they need to approach new strategies</a:t>
                      </a:r>
                    </a:p>
                    <a:p>
                      <a:pPr marL="389659" indent="-389659" algn="l" defTabSz="1300480">
                        <a:buSzPct val="100000"/>
                        <a:buFont typeface="Arial"/>
                        <a:buChar char="•"/>
                        <a:defRPr sz="30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 Proliferation of online retailers who can provide even lower costs </a:t>
                      </a:r>
                      <a:r>
                        <a:rPr sz="2200"/>
                        <a:t>(</a:t>
                      </a:r>
                      <a:r>
                        <a:rPr sz="2200" u="sng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hlinkClick r:id="rId2" invalidUrl="" action="" tgtFrame="" tooltip="" history="1" highlightClick="0" endSnd="0"/>
                        </a:rPr>
                        <a:t>MSG</a:t>
                      </a:r>
                      <a:r>
                        <a:rPr sz="2200" u="sng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hlinkClick r:id="rId2" invalidUrl="" action="" tgtFrame="" tooltip="" history="1" highlightClick="0" endSnd="0"/>
                        </a:rPr>
                        <a:t> </a:t>
                      </a:r>
                      <a:r>
                        <a:rPr sz="2200" u="sng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hlinkClick r:id="rId2" invalidUrl="" action="" tgtFrame="" tooltip="" history="1" highlightClick="0" endSnd="0"/>
                        </a:rPr>
                        <a:t>MANAGEMENT  STUDY  GUIDE</a:t>
                      </a:r>
                      <a:r>
                        <a:rPr sz="2200" u="sng"/>
                        <a:t> </a:t>
                      </a:r>
                      <a:r>
                        <a:rPr sz="2200"/>
                        <a:t>and</a:t>
                      </a:r>
                      <a:r>
                        <a:rPr b="1" sz="2200"/>
                        <a:t> Market line, </a:t>
                      </a:r>
                      <a:r>
                        <a:rPr sz="2200"/>
                        <a:t>Ikea Group Company Overview</a:t>
                      </a:r>
                      <a:r>
                        <a:rPr sz="2200"/>
                        <a:t>)</a:t>
                      </a:r>
                      <a:endParaRPr sz="2200"/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FAC09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Title 3"/>
          <p:cNvSpPr/>
          <p:nvPr>
            <p:ph type="title"/>
          </p:nvPr>
        </p:nvSpPr>
        <p:spPr>
          <a:xfrm>
            <a:off x="650239" y="390596"/>
            <a:ext cx="11704322" cy="1034062"/>
          </a:xfrm>
          <a:prstGeom prst="rect">
            <a:avLst/>
          </a:prstGeom>
        </p:spPr>
        <p:txBody>
          <a:bodyPr/>
          <a:lstStyle>
            <a:lvl1pPr>
              <a:defRPr sz="5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SWOT in numbers and trends</a:t>
            </a:r>
          </a:p>
        </p:txBody>
      </p:sp>
      <p:sp>
        <p:nvSpPr>
          <p:cNvPr id="191" name="Text Placeholder 4"/>
          <p:cNvSpPr/>
          <p:nvPr>
            <p:ph type="body" sz="quarter" idx="1"/>
          </p:nvPr>
        </p:nvSpPr>
        <p:spPr>
          <a:xfrm>
            <a:off x="650239" y="1625599"/>
            <a:ext cx="5746047" cy="557673"/>
          </a:xfrm>
          <a:prstGeom prst="rect">
            <a:avLst/>
          </a:prstGeom>
        </p:spPr>
        <p:txBody>
          <a:bodyPr/>
          <a:lstStyle/>
          <a:p>
            <a:pPr defTabSz="1118412">
              <a:spcBef>
                <a:spcPts val="700"/>
              </a:spcBef>
              <a:defRPr sz="2924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Strengths</a:t>
            </a:r>
            <a:r>
              <a:rPr>
                <a:latin typeface="Calibri"/>
                <a:ea typeface="Calibri"/>
                <a:cs typeface="Calibri"/>
                <a:sym typeface="Calibri"/>
              </a:rPr>
              <a:t> and </a:t>
            </a:r>
            <a:r>
              <a:t>Opportunities</a:t>
            </a:r>
          </a:p>
        </p:txBody>
      </p:sp>
      <p:sp>
        <p:nvSpPr>
          <p:cNvPr id="192" name="Content Placeholder 5"/>
          <p:cNvSpPr/>
          <p:nvPr/>
        </p:nvSpPr>
        <p:spPr>
          <a:xfrm>
            <a:off x="650239" y="2384214"/>
            <a:ext cx="5746047" cy="63285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3" tIns="65023" rIns="65023" bIns="65023">
            <a:normAutofit fontScale="100000" lnSpcReduction="0"/>
          </a:bodyPr>
          <a:lstStyle/>
          <a:p>
            <a:pPr marL="467590" indent="-467590" algn="just" defTabSz="1300480">
              <a:lnSpc>
                <a:spcPct val="90000"/>
              </a:lnSpc>
              <a:spcBef>
                <a:spcPts val="700"/>
              </a:spcBef>
              <a:buSzPct val="100000"/>
              <a:buFont typeface="Arial"/>
              <a:buChar char="•"/>
              <a:defRPr sz="3000">
                <a:latin typeface="Calibri"/>
                <a:ea typeface="Calibri"/>
                <a:cs typeface="Calibri"/>
                <a:sym typeface="Calibri"/>
              </a:defRPr>
            </a:pPr>
            <a:r>
              <a:t> </a:t>
            </a:r>
            <a:r>
              <a:rPr>
                <a:latin typeface="Times New Roman"/>
                <a:ea typeface="Times New Roman"/>
                <a:cs typeface="Times New Roman"/>
                <a:sym typeface="Times New Roman"/>
              </a:rPr>
              <a:t>In 2015, Ikea witnessed 1.9 billion visits to its website, an increase of 21% over 2014</a:t>
            </a:r>
          </a:p>
          <a:p>
            <a:pPr marL="467590" indent="-467590" algn="just" defTabSz="1300480">
              <a:lnSpc>
                <a:spcPct val="90000"/>
              </a:lnSpc>
              <a:spcBef>
                <a:spcPts val="700"/>
              </a:spcBef>
              <a:buSzPct val="100000"/>
              <a:buFont typeface="Arial"/>
              <a:buChar char="•"/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online shopping in 13 of its 28 retail countries</a:t>
            </a:r>
          </a:p>
          <a:p>
            <a:pPr marL="467590" indent="-467590" algn="just" defTabSz="1300480">
              <a:lnSpc>
                <a:spcPct val="90000"/>
              </a:lnSpc>
              <a:spcBef>
                <a:spcPts val="700"/>
              </a:spcBef>
              <a:buSzPct val="100000"/>
              <a:buFont typeface="Arial"/>
              <a:buChar char="•"/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online retail sector is forecast to have a value of $675.8 billion in 2019, an increase of 99.1% since 2014.</a:t>
            </a:r>
          </a:p>
        </p:txBody>
      </p:sp>
      <p:sp>
        <p:nvSpPr>
          <p:cNvPr id="193" name="Text Placeholder 6"/>
          <p:cNvSpPr/>
          <p:nvPr>
            <p:ph type="body" idx="13"/>
          </p:nvPr>
        </p:nvSpPr>
        <p:spPr>
          <a:xfrm>
            <a:off x="6606257" y="1625599"/>
            <a:ext cx="5748304" cy="55767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0" indent="0" defTabSz="1118412">
              <a:spcBef>
                <a:spcPts val="700"/>
              </a:spcBef>
              <a:buSzTx/>
              <a:buNone/>
              <a:defRPr b="1" sz="2924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Weaknesses</a:t>
            </a:r>
            <a:r>
              <a:rPr>
                <a:latin typeface="Calibri"/>
                <a:ea typeface="Calibri"/>
                <a:cs typeface="Calibri"/>
                <a:sym typeface="Calibri"/>
              </a:rPr>
              <a:t> and Threats</a:t>
            </a:r>
          </a:p>
        </p:txBody>
      </p:sp>
      <p:sp>
        <p:nvSpPr>
          <p:cNvPr id="194" name="Content Placeholder 7"/>
          <p:cNvSpPr/>
          <p:nvPr/>
        </p:nvSpPr>
        <p:spPr>
          <a:xfrm>
            <a:off x="6606257" y="2384214"/>
            <a:ext cx="5748304" cy="63285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65023" tIns="65023" rIns="65023" bIns="65023">
            <a:normAutofit fontScale="100000" lnSpcReduction="0"/>
          </a:bodyPr>
          <a:lstStyle/>
          <a:p>
            <a:pPr marL="467590" indent="-467590" algn="l" defTabSz="1300480">
              <a:lnSpc>
                <a:spcPct val="90000"/>
              </a:lnSpc>
              <a:spcBef>
                <a:spcPts val="700"/>
              </a:spcBef>
              <a:buSzPct val="100000"/>
              <a:buFont typeface="Arial"/>
              <a:buChar char="•"/>
              <a:defRPr sz="3000">
                <a:latin typeface="Calibri"/>
                <a:ea typeface="Calibri"/>
                <a:cs typeface="Calibri"/>
                <a:sym typeface="Calibri"/>
              </a:defRPr>
            </a:pPr>
            <a:r>
              <a:t>67% of its revenues from the European market in the year 2015 (so just 33% from rest of the World market)</a:t>
            </a:r>
          </a:p>
          <a:p>
            <a:pPr marL="467590" indent="-467590" algn="l" defTabSz="1300480">
              <a:lnSpc>
                <a:spcPct val="90000"/>
              </a:lnSpc>
              <a:spcBef>
                <a:spcPts val="700"/>
              </a:spcBef>
              <a:buSzPct val="100000"/>
              <a:buFont typeface="Arial"/>
              <a:buChar char="•"/>
              <a:defRPr sz="3000">
                <a:latin typeface="Calibri"/>
                <a:ea typeface="Calibri"/>
                <a:cs typeface="Calibri"/>
                <a:sym typeface="Calibri"/>
              </a:defRPr>
            </a:pPr>
            <a:r>
              <a:t>in March 2016, the group recalled all GOTHEM floor and table lamps due to a risk of electric shock </a:t>
            </a:r>
          </a:p>
          <a:p>
            <a:pPr marL="467590" indent="-467590" algn="l" defTabSz="1300480">
              <a:lnSpc>
                <a:spcPct val="90000"/>
              </a:lnSpc>
              <a:spcBef>
                <a:spcPts val="700"/>
              </a:spcBef>
              <a:buSzPct val="100000"/>
              <a:buFont typeface="Arial"/>
              <a:buChar char="•"/>
              <a:defRPr sz="3000">
                <a:latin typeface="Calibri"/>
                <a:ea typeface="Calibri"/>
                <a:cs typeface="Calibri"/>
                <a:sym typeface="Calibri"/>
              </a:defRPr>
            </a:pPr>
            <a:r>
              <a:t>The labor wages have been increasing in Europe between 1.3 – 1.9% (considering countries in EE28) (</a:t>
            </a:r>
            <a:r>
              <a:rPr sz="2000"/>
              <a:t>MarketLine, 22/04/2018</a:t>
            </a:r>
            <a:r>
              <a:t>)</a:t>
            </a:r>
          </a:p>
        </p:txBody>
      </p:sp>
      <p:sp>
        <p:nvSpPr>
          <p:cNvPr id="195" name="Arrow: Up 8"/>
          <p:cNvSpPr/>
          <p:nvPr/>
        </p:nvSpPr>
        <p:spPr>
          <a:xfrm>
            <a:off x="158944" y="4852733"/>
            <a:ext cx="689255" cy="139151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5350"/>
                </a:moveTo>
                <a:lnTo>
                  <a:pt x="10800" y="0"/>
                </a:lnTo>
                <a:lnTo>
                  <a:pt x="21600" y="5350"/>
                </a:lnTo>
                <a:lnTo>
                  <a:pt x="16200" y="5350"/>
                </a:lnTo>
                <a:lnTo>
                  <a:pt x="16200" y="21600"/>
                </a:lnTo>
                <a:lnTo>
                  <a:pt x="5400" y="21600"/>
                </a:lnTo>
                <a:lnTo>
                  <a:pt x="5400" y="5350"/>
                </a:lnTo>
                <a:close/>
              </a:path>
            </a:pathLst>
          </a:custGeom>
          <a:solidFill>
            <a:srgbClr val="00B050"/>
          </a:solidFill>
          <a:ln w="25400">
            <a:solidFill>
              <a:srgbClr val="3A5E8A"/>
            </a:solidFill>
          </a:ln>
        </p:spPr>
        <p:txBody>
          <a:bodyPr lIns="65023" tIns="65023" rIns="65023" bIns="65023" anchor="ctr"/>
          <a:lstStyle/>
          <a:p>
            <a:pPr defTabSz="1300480">
              <a:defRPr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196" name="Arrow: Down 9"/>
          <p:cNvSpPr/>
          <p:nvPr/>
        </p:nvSpPr>
        <p:spPr>
          <a:xfrm>
            <a:off x="12137813" y="4876800"/>
            <a:ext cx="689255" cy="139151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16250"/>
                </a:moveTo>
                <a:lnTo>
                  <a:pt x="5400" y="16250"/>
                </a:lnTo>
                <a:lnTo>
                  <a:pt x="5400" y="0"/>
                </a:lnTo>
                <a:lnTo>
                  <a:pt x="16200" y="0"/>
                </a:lnTo>
                <a:lnTo>
                  <a:pt x="16200" y="16250"/>
                </a:lnTo>
                <a:lnTo>
                  <a:pt x="21600" y="16250"/>
                </a:lnTo>
                <a:lnTo>
                  <a:pt x="10800" y="21600"/>
                </a:lnTo>
                <a:close/>
              </a:path>
            </a:pathLst>
          </a:custGeom>
          <a:solidFill>
            <a:srgbClr val="FF0000"/>
          </a:solidFill>
          <a:ln w="25400">
            <a:solidFill>
              <a:srgbClr val="3A5E8A"/>
            </a:solidFill>
          </a:ln>
        </p:spPr>
        <p:txBody>
          <a:bodyPr lIns="65023" tIns="65023" rIns="65023" bIns="65023" anchor="ctr"/>
          <a:lstStyle/>
          <a:p>
            <a:pPr defTabSz="1300480">
              <a:defRPr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Title 1"/>
          <p:cNvSpPr/>
          <p:nvPr>
            <p:ph type="title"/>
          </p:nvPr>
        </p:nvSpPr>
        <p:spPr>
          <a:xfrm>
            <a:off x="975359" y="325121"/>
            <a:ext cx="11054082" cy="758614"/>
          </a:xfrm>
          <a:prstGeom prst="rect">
            <a:avLst/>
          </a:prstGeom>
        </p:spPr>
        <p:txBody>
          <a:bodyPr/>
          <a:lstStyle>
            <a:lvl1pPr defTabSz="1066393">
              <a:defRPr sz="4428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IKEA SWOT conclusions </a:t>
            </a:r>
          </a:p>
        </p:txBody>
      </p:sp>
      <p:sp>
        <p:nvSpPr>
          <p:cNvPr id="199" name="Subtitle 2"/>
          <p:cNvSpPr/>
          <p:nvPr>
            <p:ph type="body" idx="1"/>
          </p:nvPr>
        </p:nvSpPr>
        <p:spPr>
          <a:xfrm>
            <a:off x="650239" y="1083734"/>
            <a:ext cx="11921068" cy="8344744"/>
          </a:xfrm>
          <a:prstGeom prst="rect">
            <a:avLst/>
          </a:prstGeom>
        </p:spPr>
        <p:txBody>
          <a:bodyPr/>
          <a:lstStyle/>
          <a:p>
            <a:pPr algn="l">
              <a:spcBef>
                <a:spcPts val="800"/>
              </a:spcBef>
              <a:defRPr sz="36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Ikea as a global business model has important characteristics which are determining the success on the market:</a:t>
            </a:r>
          </a:p>
          <a:p>
            <a:pPr marL="633046" indent="-633046" algn="l">
              <a:spcBef>
                <a:spcPts val="800"/>
              </a:spcBef>
              <a:buSzPct val="100000"/>
              <a:buFont typeface="Arial"/>
              <a:buChar char="•"/>
              <a:defRPr sz="36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well-known global brand </a:t>
            </a:r>
          </a:p>
          <a:p>
            <a:pPr marL="633046" indent="-633046" algn="l">
              <a:spcBef>
                <a:spcPts val="800"/>
              </a:spcBef>
              <a:buSzPct val="100000"/>
              <a:buFont typeface="Arial"/>
              <a:buChar char="•"/>
              <a:defRPr sz="36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focus on products, processes, and systems</a:t>
            </a:r>
          </a:p>
          <a:p>
            <a:pPr marL="633046" indent="-633046" algn="l">
              <a:spcBef>
                <a:spcPts val="800"/>
              </a:spcBef>
              <a:buSzPct val="100000"/>
              <a:buFont typeface="Arial"/>
              <a:buChar char="•"/>
              <a:defRPr sz="36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diversify into other products</a:t>
            </a:r>
          </a:p>
          <a:p>
            <a:pPr marL="633046" indent="-633046" algn="l">
              <a:spcBef>
                <a:spcPts val="800"/>
              </a:spcBef>
              <a:buSzPct val="100000"/>
              <a:buFont typeface="Arial"/>
              <a:buChar char="•"/>
              <a:defRPr sz="36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low cost leadership</a:t>
            </a:r>
          </a:p>
          <a:p>
            <a:pPr marL="633046" indent="-633046" algn="l">
              <a:spcBef>
                <a:spcPts val="800"/>
              </a:spcBef>
              <a:buSzPct val="100000"/>
              <a:buFont typeface="Arial"/>
              <a:buChar char="•"/>
              <a:defRPr sz="36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focus on quality. </a:t>
            </a:r>
            <a:r>
              <a:rPr sz="1600"/>
              <a:t>(</a:t>
            </a:r>
            <a:r>
              <a:rPr sz="1600">
                <a:solidFill>
                  <a:srgbClr val="888888"/>
                </a:solidFill>
              </a:rPr>
              <a:t>MarketLine, 22/04/2018)</a:t>
            </a:r>
            <a:endParaRPr sz="1600">
              <a:solidFill>
                <a:srgbClr val="888888"/>
              </a:solidFill>
            </a:endParaRPr>
          </a:p>
          <a:p>
            <a:pPr algn="l">
              <a:spcBef>
                <a:spcPts val="600"/>
              </a:spcBef>
              <a:defRPr sz="28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The main IKEA competitors are Kingfisher based group such as B&amp;Q and Screw Fix. Considering Market Line source the net income margins are:</a:t>
            </a:r>
          </a:p>
        </p:txBody>
      </p:sp>
      <p:graphicFrame>
        <p:nvGraphicFramePr>
          <p:cNvPr id="200" name="Table 6"/>
          <p:cNvGraphicFramePr/>
          <p:nvPr/>
        </p:nvGraphicFramePr>
        <p:xfrm>
          <a:off x="650239" y="6827520"/>
          <a:ext cx="11704322" cy="1625601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3139416"/>
                <a:gridCol w="2056859"/>
                <a:gridCol w="2056859"/>
                <a:gridCol w="2165115"/>
                <a:gridCol w="2273370"/>
              </a:tblGrid>
              <a:tr h="548798">
                <a:tc>
                  <a:txBody>
                    <a:bodyPr/>
                    <a:lstStyle/>
                    <a:p>
                      <a:pPr algn="l" defTabSz="1300480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Company/ year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2011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2012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2013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2014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</a:tr>
              <a:tr h="548798"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IKEA UK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11.8%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11.6%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11.6%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11.4%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</a:tr>
              <a:tr h="542162"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Kingfisher Group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4.7%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5.9%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5.3%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/>
                      <a:r>
                        <a: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6.4%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C3D69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Title 1"/>
          <p:cNvSpPr/>
          <p:nvPr>
            <p:ph type="title"/>
          </p:nvPr>
        </p:nvSpPr>
        <p:spPr>
          <a:xfrm>
            <a:off x="650239" y="144799"/>
            <a:ext cx="11704322" cy="722188"/>
          </a:xfrm>
          <a:prstGeom prst="rect">
            <a:avLst/>
          </a:prstGeom>
        </p:spPr>
        <p:txBody>
          <a:bodyPr/>
          <a:lstStyle>
            <a:lvl1pPr>
              <a:defRPr sz="3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UK PESTEL Analysis</a:t>
            </a:r>
          </a:p>
        </p:txBody>
      </p:sp>
      <p:graphicFrame>
        <p:nvGraphicFramePr>
          <p:cNvPr id="203" name="Table 4"/>
          <p:cNvGraphicFramePr/>
          <p:nvPr/>
        </p:nvGraphicFramePr>
        <p:xfrm>
          <a:off x="325119" y="866986"/>
          <a:ext cx="12246188" cy="8561495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6001333"/>
                <a:gridCol w="6232153"/>
              </a:tblGrid>
              <a:tr h="2605261">
                <a:tc>
                  <a:txBody>
                    <a:bodyPr/>
                    <a:lstStyle/>
                    <a:p>
                      <a:pPr algn="l" defTabSz="1300480">
                        <a:defRPr sz="2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Political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sz="2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 </a:t>
                      </a:r>
                      <a:r>
                        <a:rPr b="0"/>
                        <a:t>permanent members of the UN Security Council</a:t>
                      </a:r>
                      <a:endParaRPr b="0"/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b="0" sz="2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founding members of the NATO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b="0" sz="2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 Brexit can be extended further if no deal is reached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sz="2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Economic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b="0" sz="2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growth rate averaged 2.45% during 2013–2015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b="0" sz="2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deficit stood at 1.53% of GDP, down from 8.07% in 2012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50800">
                      <a:solidFill>
                        <a:srgbClr val="FFFFFF"/>
                      </a:solidFill>
                    </a:lnB>
                    <a:solidFill>
                      <a:srgbClr val="00B0F0"/>
                    </a:solidFill>
                  </a:tcPr>
                </a:tc>
              </a:tr>
              <a:tr h="2990387">
                <a:tc>
                  <a:txBody>
                    <a:bodyPr/>
                    <a:lstStyle/>
                    <a:p>
                      <a:pPr algn="l" defTabSz="1300480">
                        <a:defRPr b="1"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Social landscape 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b="1"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 </a:t>
                      </a:r>
                      <a:r>
                        <a:rPr b="0"/>
                        <a:t>number of children in absolute poverty rose by 200,000 to 3.7 million in 2017–2018</a:t>
                      </a:r>
                      <a:endParaRPr b="0"/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immigration policy and ended special treatment for European Union nationals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b="1"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Technological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Small businesses are subject to around 10,000 cyber-attacks per day 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number of patents received by the country was 7,552 in 2018, higher than France (6,988) 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508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FFFF00"/>
                    </a:solidFill>
                  </a:tcPr>
                </a:tc>
              </a:tr>
              <a:tr h="2953144">
                <a:tc>
                  <a:txBody>
                    <a:bodyPr/>
                    <a:lstStyle/>
                    <a:p>
                      <a:pPr algn="l" defTabSz="1300480">
                        <a:defRPr b="1"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Legal landscape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 Global Competitiveness Index, the UK ranked 12th in competitiveness in 2018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 cut the rate of corporate tax to 20% on April 1, 2015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1300480">
                        <a:defRPr b="1"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Environmental landscape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UK </a:t>
                      </a:r>
                      <a:r>
                        <a:t>June 2019 to reduce emissions to zero by 2050 from its earlier held target of 80% reduction</a:t>
                      </a:r>
                    </a:p>
                    <a:p>
                      <a:pPr marL="381000" indent="-381000" algn="l" defTabSz="1300480">
                        <a:buSzPct val="100000"/>
                        <a:buFont typeface="Arial"/>
                        <a:buChar char="•"/>
                        <a:defRPr sz="24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CO2 emissions </a:t>
                      </a:r>
                      <a:r>
                        <a:t>reduced</a:t>
                      </a:r>
                      <a:r>
                        <a:t> 2.9% during the period</a:t>
                      </a:r>
                      <a:r>
                        <a:t> 2010 -2017 </a:t>
                      </a:r>
                      <a:r>
                        <a:rPr sz="2200"/>
                        <a:t>(Market line, 1.2.2. PESTLE highlights)</a:t>
                      </a:r>
                    </a:p>
                  </a:txBody>
                  <a:tcPr marL="45720" marR="45720" marT="45720" marB="45720" anchor="t" anchorCtr="0" horzOverflow="overflow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12700">
                      <a:solidFill>
                        <a:srgbClr val="FFFFFF"/>
                      </a:solidFill>
                    </a:lnT>
                    <a:lnB w="12700">
                      <a:solidFill>
                        <a:srgbClr val="FFFFFF"/>
                      </a:solidFill>
                    </a:lnB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Slide1.JPG" descr="Slide1.JPG"/>
          <p:cNvPicPr>
            <a:picLocks noChangeAspect="1"/>
          </p:cNvPicPr>
          <p:nvPr/>
        </p:nvPicPr>
        <p:blipFill>
          <a:blip r:embed="rId2">
            <a:alphaModFix amt="66279"/>
            <a:extLst/>
          </a:blip>
          <a:stretch>
            <a:fillRect/>
          </a:stretch>
        </p:blipFill>
        <p:spPr>
          <a:xfrm>
            <a:off x="-855465" y="-641599"/>
            <a:ext cx="14715730" cy="1103679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7905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newslide1.jpg" descr="newslide1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22213" y="330199"/>
            <a:ext cx="11360374" cy="9093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26806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newslide2.jpg" descr="newslide2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389885" y="901501"/>
            <a:ext cx="5990943" cy="795064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0" name="newslide3.jpg" descr="newslide3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40026" y="638995"/>
            <a:ext cx="4765148" cy="84756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28624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" name="5forces.jpg" descr="5forces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9251" y="1431036"/>
            <a:ext cx="12306298" cy="689152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83428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Buyer Power:…"/>
          <p:cNvSpPr/>
          <p:nvPr/>
        </p:nvSpPr>
        <p:spPr>
          <a:xfrm>
            <a:off x="63474" y="1884437"/>
            <a:ext cx="12877851" cy="59847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lnSpc>
                <a:spcPct val="107916"/>
              </a:lnSpc>
              <a:spcBef>
                <a:spcPts val="800"/>
              </a:spcBef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Buyer Power: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Ikea not affected too much when it loses one individual customer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Still, as customer buys furniture for long-term use they can shop around paying more attention to the price and the quality. </a:t>
            </a:r>
          </a:p>
          <a:p>
            <a:pPr lvl="1" marL="457200" indent="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Thus, talking about brand loyalty, for Ikea it is not very strong point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Therefore, buyer power could be assessed as having a moderate value</a:t>
            </a:r>
          </a:p>
          <a:p>
            <a:pPr marL="4572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</a:p>
          <a:p>
            <a:pPr algn="l" defTabSz="457200">
              <a:lnSpc>
                <a:spcPct val="107916"/>
              </a:lnSpc>
              <a:spcBef>
                <a:spcPts val="800"/>
              </a:spcBef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Supplier Power: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As one of the most important player in furniture industry, al global level, Ikea has an entire chain including forestry and </a:t>
            </a:r>
          </a:p>
          <a:p>
            <a:pPr lvl="1" marL="457200" indent="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wooden board manufacture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Considering this, supplier power to Ikea is rather weak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83428">
              <a:srgbClr val="A8D3FC"/>
            </a:gs>
            <a:gs pos="100000">
              <a:schemeClr val="accent1">
                <a:satOff val="-3355"/>
                <a:lumOff val="26614"/>
              </a:schemeClr>
            </a:gs>
          </a:gsLst>
          <a:lin ang="54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New Entrants:…"/>
          <p:cNvSpPr/>
          <p:nvPr/>
        </p:nvSpPr>
        <p:spPr>
          <a:xfrm>
            <a:off x="377887" y="1360168"/>
            <a:ext cx="11849076" cy="81254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lnSpc>
                <a:spcPct val="107916"/>
              </a:lnSpc>
              <a:spcBef>
                <a:spcPts val="800"/>
              </a:spcBef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New Entrants: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New players have chance to go on the market, selling their products in department stores or </a:t>
            </a:r>
          </a:p>
          <a:p>
            <a:pPr lvl="1" marL="457200" indent="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supermarkets, for instance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Entrance barriers are fairly low, still Ikea dominating the market </a:t>
            </a:r>
          </a:p>
          <a:p>
            <a:pPr lvl="1" marL="457200" indent="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t>(sharing it with Argos, for example)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So, concluding the New Entrants could be appreciated as having a moderate force </a:t>
            </a:r>
          </a:p>
          <a:p>
            <a:pPr marL="4572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</a:p>
          <a:p>
            <a:pPr algn="l" defTabSz="457200">
              <a:lnSpc>
                <a:spcPct val="107916"/>
              </a:lnSpc>
              <a:spcBef>
                <a:spcPts val="800"/>
              </a:spcBef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Threat of Substitutes: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A substitution of an Ikea item can be a home-made one (for instance, a table)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Second-hand products sold by few retailers as well by the consumers themselves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	</a:t>
            </a:r>
            <a:r>
              <a:t>Based on this, the evaluation of Threat of Substitutes is as moderate influence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>
                <a:latin typeface="Helvetica"/>
                <a:ea typeface="Helvetica"/>
                <a:cs typeface="Helvetica"/>
                <a:sym typeface="Helvetica"/>
              </a:defRPr>
            </a:pPr>
            <a:r>
              <a:t>Competitors: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 </a:t>
            </a:r>
            <a:r>
              <a:t>Argos, B&amp;Q, other retailers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  <a:r>
              <a:rPr b="0">
                <a:latin typeface="Symbol"/>
                <a:ea typeface="Symbol"/>
                <a:cs typeface="Symbol"/>
                <a:sym typeface="Symbol"/>
              </a:rPr>
              <a:t>· </a:t>
            </a:r>
            <a:r>
              <a:t>With an important presence physically and virtually, Ikea has increased it’s rivalry with online competitors</a:t>
            </a:r>
          </a:p>
          <a:p>
            <a:pPr marL="457200" indent="-228600" algn="l" defTabSz="457200">
              <a:lnSpc>
                <a:spcPct val="107916"/>
              </a:lnSpc>
              <a:spcBef>
                <a:spcPts val="800"/>
              </a:spcBef>
              <a:defRPr b="1" sz="20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17108">
              <a:srgbClr val="8AA7C2"/>
            </a:gs>
            <a:gs pos="100000">
              <a:srgbClr val="154F86"/>
            </a:gs>
          </a:gsLst>
          <a:lin ang="16192678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Screen Shot 2019-12-18 at 7.02.34 PM.png" descr="Screen Shot 2019-12-18 at 7.02.34 PM.png"/>
          <p:cNvPicPr>
            <a:picLocks noChangeAspect="1"/>
          </p:cNvPicPr>
          <p:nvPr/>
        </p:nvPicPr>
        <p:blipFill>
          <a:blip r:embed="rId2">
            <a:extLst/>
          </a:blip>
          <a:srcRect l="0" t="0" r="0" b="0"/>
          <a:stretch>
            <a:fillRect/>
          </a:stretch>
        </p:blipFill>
        <p:spPr>
          <a:xfrm>
            <a:off x="227948" y="2675355"/>
            <a:ext cx="12549020" cy="5754909"/>
          </a:xfrm>
          <a:prstGeom prst="rect">
            <a:avLst/>
          </a:prstGeom>
          <a:ln w="12700">
            <a:miter lim="400000"/>
          </a:ln>
        </p:spPr>
      </p:pic>
      <p:sp>
        <p:nvSpPr>
          <p:cNvPr id="219" name="Google Search Results"/>
          <p:cNvSpPr/>
          <p:nvPr/>
        </p:nvSpPr>
        <p:spPr>
          <a:xfrm>
            <a:off x="3108374" y="965199"/>
            <a:ext cx="6788052" cy="838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800">
                <a:solidFill>
                  <a:schemeClr val="accent3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Google Search Results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17108">
              <a:srgbClr val="8AA7C2"/>
            </a:gs>
            <a:gs pos="100000">
              <a:srgbClr val="154F86"/>
            </a:gs>
          </a:gsLst>
          <a:lin ang="16192678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" name="Screen Shot 2019-12-18 at 7.05.10 PM.png" descr="Screen Shot 2019-12-18 at 7.05.10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991" y="2171018"/>
            <a:ext cx="12868818" cy="6325964"/>
          </a:xfrm>
          <a:prstGeom prst="rect">
            <a:avLst/>
          </a:prstGeom>
          <a:ln w="12700">
            <a:miter lim="400000"/>
          </a:ln>
        </p:spPr>
      </p:pic>
      <p:sp>
        <p:nvSpPr>
          <p:cNvPr id="222" name="Amazon Landing Page"/>
          <p:cNvSpPr/>
          <p:nvPr/>
        </p:nvSpPr>
        <p:spPr>
          <a:xfrm>
            <a:off x="3176835" y="660399"/>
            <a:ext cx="6651130" cy="838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800">
                <a:solidFill>
                  <a:schemeClr val="accent3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Amazon Landing Page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17108">
              <a:srgbClr val="8AA7C2"/>
            </a:gs>
            <a:gs pos="100000">
              <a:srgbClr val="154F86"/>
            </a:gs>
          </a:gsLst>
          <a:lin ang="16192678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Screen Shot 2019-12-18 at 7.03.46 PM.png" descr="Screen Shot 2019-12-18 at 7.03.46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2352165"/>
            <a:ext cx="13004800" cy="6103370"/>
          </a:xfrm>
          <a:prstGeom prst="rect">
            <a:avLst/>
          </a:prstGeom>
          <a:ln w="12700">
            <a:miter lim="400000"/>
          </a:ln>
        </p:spPr>
      </p:pic>
      <p:sp>
        <p:nvSpPr>
          <p:cNvPr id="225" name="IKEA Landing Page"/>
          <p:cNvSpPr/>
          <p:nvPr/>
        </p:nvSpPr>
        <p:spPr>
          <a:xfrm>
            <a:off x="2711846" y="666749"/>
            <a:ext cx="7581108" cy="1079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6400">
                <a:solidFill>
                  <a:schemeClr val="accent3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IKEA Landing Page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17108">
              <a:srgbClr val="8AA7C2"/>
            </a:gs>
            <a:gs pos="100000">
              <a:srgbClr val="154F86"/>
            </a:gs>
          </a:gsLst>
          <a:lin ang="16192678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Screen Shot 2019-12-18 at 7.04.10 PM.png" descr="Screen Shot 2019-12-18 at 7.04.10 P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2376721"/>
            <a:ext cx="13004800" cy="6511458"/>
          </a:xfrm>
          <a:prstGeom prst="rect">
            <a:avLst/>
          </a:prstGeom>
          <a:ln w="12700">
            <a:miter lim="400000"/>
          </a:ln>
        </p:spPr>
      </p:pic>
      <p:sp>
        <p:nvSpPr>
          <p:cNvPr id="228" name="Number of clicks from Search to Purchase: IKEA: 8…"/>
          <p:cNvSpPr/>
          <p:nvPr/>
        </p:nvSpPr>
        <p:spPr>
          <a:xfrm>
            <a:off x="194914" y="95249"/>
            <a:ext cx="12614971" cy="2311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b="1" sz="4800">
                <a:solidFill>
                  <a:schemeClr val="accent3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Number of clicks from Search to Purchase:</a:t>
            </a:r>
            <a:br/>
            <a:r>
              <a:t>IKEA: 8</a:t>
            </a:r>
          </a:p>
          <a:p>
            <a:pPr>
              <a:defRPr b="1" sz="4800">
                <a:solidFill>
                  <a:schemeClr val="accent3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r>
              <a:t>Amazon: 5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17108">
              <a:srgbClr val="8AA7C2"/>
            </a:gs>
            <a:gs pos="100000">
              <a:srgbClr val="154F86"/>
            </a:gs>
          </a:gsLst>
          <a:lin ang="16192678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Customer Journey Map Example.pdf" descr="Customer Journey Map Example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241" y="-603250"/>
            <a:ext cx="13000318" cy="100457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gradFill flip="none" rotWithShape="1">
          <a:gsLst>
            <a:gs pos="0">
              <a:srgbClr val="FFFFFF"/>
            </a:gs>
            <a:gs pos="100000">
              <a:schemeClr val="accent1">
                <a:satOff val="-3355"/>
                <a:lumOff val="26614"/>
              </a:schemeClr>
            </a:gs>
          </a:gsLst>
          <a:lin ang="5393126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Title 1"/>
          <p:cNvSpPr/>
          <p:nvPr>
            <p:ph type="title"/>
          </p:nvPr>
        </p:nvSpPr>
        <p:spPr>
          <a:xfrm>
            <a:off x="975359" y="541867"/>
            <a:ext cx="11054082" cy="975360"/>
          </a:xfrm>
          <a:prstGeom prst="rect">
            <a:avLst/>
          </a:prstGeom>
        </p:spPr>
        <p:txBody>
          <a:bodyPr/>
          <a:lstStyle>
            <a:lvl1pPr>
              <a:defRPr sz="5400"/>
            </a:lvl1pPr>
          </a:lstStyle>
          <a:p>
            <a:pPr/>
            <a:r>
              <a:t>Reference</a:t>
            </a:r>
          </a:p>
        </p:txBody>
      </p:sp>
      <p:sp>
        <p:nvSpPr>
          <p:cNvPr id="233" name="Subtitle 2"/>
          <p:cNvSpPr/>
          <p:nvPr>
            <p:ph type="body" idx="1"/>
          </p:nvPr>
        </p:nvSpPr>
        <p:spPr>
          <a:xfrm>
            <a:off x="1950719" y="2059093"/>
            <a:ext cx="9103362" cy="5960534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80000"/>
              </a:lnSpc>
              <a:spcBef>
                <a:spcPts val="600"/>
              </a:spcBef>
              <a:defRPr sz="2800" u="sng"/>
            </a:pPr>
            <a:r>
              <a:t>IKEA website (2019)</a:t>
            </a:r>
            <a:r>
              <a:rPr u="none"/>
              <a:t>, </a:t>
            </a:r>
            <a:r>
              <a:rPr i="1" u="none"/>
              <a:t>Our IKEA Heritage</a:t>
            </a:r>
            <a:r>
              <a:rPr u="none"/>
              <a:t>, Available at: {HYPERLINK ”</a:t>
            </a: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https://www.ikea.com/gb/en/this-is-ikea/about-us/our-heritage-pubad29a981</a:t>
            </a:r>
            <a:r>
              <a:t>”</a:t>
            </a:r>
            <a:r>
              <a:rPr u="none"/>
              <a:t>}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800" u="sng"/>
            </a:pPr>
            <a:r>
              <a:t>(Accessed at 17/12/2019)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800"/>
            </a:pPr>
            <a:r>
              <a:t> 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800"/>
            </a:pPr>
            <a:r>
              <a:t>GILLIAN DRAKEFORD Country Retail Manager, (2015) IKEA-UK-Ireland-FY15-Sustainability-Performance-Summary.pdf </a:t>
            </a:r>
            <a:r>
              <a:t>{HYPERLINK ”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https://www.ikea.com/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ms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/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en_GB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/pdf/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sustainability_report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/IKEA-UK-Ireland-FY15-Sustainability-Performance-Summary.pdf</a:t>
            </a:r>
            <a:r>
              <a:t>”}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800"/>
            </a:pPr>
            <a:r>
              <a:t>(Accessed at 17/12/2019)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800"/>
            </a:pPr>
            <a:r>
              <a:t>MarketLine, 22/04/2018, </a:t>
            </a:r>
            <a:r>
              <a:rPr i="1"/>
              <a:t>Ikea Group SWOT Analysis pdf 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800"/>
            </a:pPr>
            <a:r>
              <a:t>ikea-group-profitable-growth-through-diversity-32139.pdf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_rels/theme1.xml.rels><?xml version="1.0" encoding="UTF-8" standalone="yes"?><Relationships xmlns="http://schemas.openxmlformats.org/package/2006/relationships"><Relationship Id="rId1" Type="http://schemas.openxmlformats.org/officeDocument/2006/relationships/image" Target="../media/image1.png"/></Relationships>

</file>

<file path=ppt/theme/_rels/theme2.xml.rels><?xml version="1.0" encoding="UTF-8" standalone="yes"?><Relationships xmlns="http://schemas.openxmlformats.org/package/2006/relationships"><Relationship Id="rId1" Type="http://schemas.openxmlformats.org/officeDocument/2006/relationships/image" Target="../media/image1.png"/></Relationships>
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