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1" r:id="rId2"/>
    <p:sldId id="271" r:id="rId3"/>
    <p:sldId id="257" r:id="rId4"/>
    <p:sldId id="276" r:id="rId5"/>
    <p:sldId id="269" r:id="rId6"/>
    <p:sldId id="286" r:id="rId7"/>
    <p:sldId id="265" r:id="rId8"/>
    <p:sldId id="279" r:id="rId9"/>
    <p:sldId id="277" r:id="rId10"/>
    <p:sldId id="287" r:id="rId11"/>
    <p:sldId id="284" r:id="rId12"/>
    <p:sldId id="283" r:id="rId13"/>
    <p:sldId id="278" r:id="rId14"/>
    <p:sldId id="262" r:id="rId15"/>
    <p:sldId id="273" r:id="rId16"/>
    <p:sldId id="28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Morgan" initials="JEM" lastIdx="3" clrIdx="0">
    <p:extLst>
      <p:ext uri="{19B8F6BF-5375-455C-9EA6-DF929625EA0E}">
        <p15:presenceInfo xmlns:p15="http://schemas.microsoft.com/office/powerpoint/2012/main" userId="Jayne Morgan" providerId="None"/>
      </p:ext>
    </p:extLst>
  </p:cmAuthor>
  <p:cmAuthor id="2" name="Jayne Morgan" initials="JM" lastIdx="5" clrIdx="1">
    <p:extLst>
      <p:ext uri="{19B8F6BF-5375-455C-9EA6-DF929625EA0E}">
        <p15:presenceInfo xmlns:p15="http://schemas.microsoft.com/office/powerpoint/2012/main" userId="S-1-5-21-809251214-2178901256-4152538893-266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8" autoAdjust="0"/>
    <p:restoredTop sz="75842" autoAdjust="0"/>
  </p:normalViewPr>
  <p:slideViewPr>
    <p:cSldViewPr snapToGrid="0">
      <p:cViewPr varScale="1">
        <p:scale>
          <a:sx n="81" d="100"/>
          <a:sy n="81" d="100"/>
        </p:scale>
        <p:origin x="63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B6A381-5EA8-4B30-8F3B-C3FE482209C6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902970-3FB1-48E5-8086-C40ABD2BEB8E}">
      <dgm:prSet phldrT="[Text]"/>
      <dgm:spPr/>
      <dgm:t>
        <a:bodyPr/>
        <a:lstStyle/>
        <a:p>
          <a:r>
            <a:rPr lang="en-US" dirty="0" err="1" smtClean="0"/>
            <a:t>Llafaredd</a:t>
          </a:r>
          <a:endParaRPr lang="en-US" dirty="0"/>
        </a:p>
      </dgm:t>
    </dgm:pt>
    <dgm:pt modelId="{4DF06663-58F3-4A82-BF3A-B3750CFB668D}" type="parTrans" cxnId="{2D1AE537-0521-4E56-8B13-77F251C83892}">
      <dgm:prSet/>
      <dgm:spPr/>
      <dgm:t>
        <a:bodyPr/>
        <a:lstStyle/>
        <a:p>
          <a:endParaRPr lang="en-US"/>
        </a:p>
      </dgm:t>
    </dgm:pt>
    <dgm:pt modelId="{6736D9C1-E268-4CDA-8DFA-1165E82742FF}" type="sibTrans" cxnId="{2D1AE537-0521-4E56-8B13-77F251C83892}">
      <dgm:prSet/>
      <dgm:spPr/>
      <dgm:t>
        <a:bodyPr/>
        <a:lstStyle/>
        <a:p>
          <a:endParaRPr lang="en-US"/>
        </a:p>
      </dgm:t>
    </dgm:pt>
    <dgm:pt modelId="{A5CB1DFD-4B48-482E-A955-98A47725786E}">
      <dgm:prSet phldrT="[Text]"/>
      <dgm:spPr/>
      <dgm:t>
        <a:bodyPr/>
        <a:lstStyle/>
        <a:p>
          <a:r>
            <a:rPr lang="en-US" dirty="0" err="1" smtClean="0"/>
            <a:t>Ysgrifennu</a:t>
          </a:r>
          <a:endParaRPr lang="en-US" dirty="0"/>
        </a:p>
      </dgm:t>
    </dgm:pt>
    <dgm:pt modelId="{352EDA09-31E4-457D-B989-AF785FD90345}" type="parTrans" cxnId="{92F4E101-4793-4F89-8CA4-2E2F9B922899}">
      <dgm:prSet/>
      <dgm:spPr/>
      <dgm:t>
        <a:bodyPr/>
        <a:lstStyle/>
        <a:p>
          <a:endParaRPr lang="en-US"/>
        </a:p>
      </dgm:t>
    </dgm:pt>
    <dgm:pt modelId="{DF82E153-B599-444D-883D-A5C1C09F639B}" type="sibTrans" cxnId="{92F4E101-4793-4F89-8CA4-2E2F9B922899}">
      <dgm:prSet/>
      <dgm:spPr/>
      <dgm:t>
        <a:bodyPr/>
        <a:lstStyle/>
        <a:p>
          <a:endParaRPr lang="en-US"/>
        </a:p>
      </dgm:t>
    </dgm:pt>
    <dgm:pt modelId="{0376A37C-1A80-47B1-A82A-E9CCFFAFE2F0}">
      <dgm:prSet phldrT="[Text]"/>
      <dgm:spPr/>
      <dgm:t>
        <a:bodyPr/>
        <a:lstStyle/>
        <a:p>
          <a:r>
            <a:rPr lang="en-US" dirty="0" err="1" smtClean="0"/>
            <a:t>Darllen</a:t>
          </a:r>
          <a:endParaRPr lang="en-US" dirty="0"/>
        </a:p>
      </dgm:t>
    </dgm:pt>
    <dgm:pt modelId="{05CB64D1-DBC4-45BC-B38F-BF1CD8FDEE5D}" type="parTrans" cxnId="{F60A4094-CE8D-4FD1-AF4B-FC1365A604D0}">
      <dgm:prSet/>
      <dgm:spPr/>
      <dgm:t>
        <a:bodyPr/>
        <a:lstStyle/>
        <a:p>
          <a:endParaRPr lang="en-US"/>
        </a:p>
      </dgm:t>
    </dgm:pt>
    <dgm:pt modelId="{8CD60B8D-72B3-4916-953D-95B4DE1DE77F}" type="sibTrans" cxnId="{F60A4094-CE8D-4FD1-AF4B-FC1365A604D0}">
      <dgm:prSet/>
      <dgm:spPr/>
      <dgm:t>
        <a:bodyPr/>
        <a:lstStyle/>
        <a:p>
          <a:endParaRPr lang="en-US"/>
        </a:p>
      </dgm:t>
    </dgm:pt>
    <dgm:pt modelId="{6DC3A04D-9962-40AB-B8F0-5C51D9E88859}" type="pres">
      <dgm:prSet presAssocID="{8AB6A381-5EA8-4B30-8F3B-C3FE482209C6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947C7D9-2A49-4094-85AA-8B3793E1526B}" type="pres">
      <dgm:prSet presAssocID="{84902970-3FB1-48E5-8086-C40ABD2BEB8E}" presName="circ1" presStyleLbl="vennNode1" presStyleIdx="0" presStyleCnt="3"/>
      <dgm:spPr/>
      <dgm:t>
        <a:bodyPr/>
        <a:lstStyle/>
        <a:p>
          <a:endParaRPr lang="en-US"/>
        </a:p>
      </dgm:t>
    </dgm:pt>
    <dgm:pt modelId="{FA890A0E-F597-4E97-B315-D3299D36BEF5}" type="pres">
      <dgm:prSet presAssocID="{84902970-3FB1-48E5-8086-C40ABD2BEB8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608742-037B-4CCB-A65A-9F35A79C8231}" type="pres">
      <dgm:prSet presAssocID="{A5CB1DFD-4B48-482E-A955-98A47725786E}" presName="circ2" presStyleLbl="vennNode1" presStyleIdx="1" presStyleCnt="3"/>
      <dgm:spPr/>
      <dgm:t>
        <a:bodyPr/>
        <a:lstStyle/>
        <a:p>
          <a:endParaRPr lang="en-US"/>
        </a:p>
      </dgm:t>
    </dgm:pt>
    <dgm:pt modelId="{76DAA2DC-BD08-404F-9588-4DDAFA06B877}" type="pres">
      <dgm:prSet presAssocID="{A5CB1DFD-4B48-482E-A955-98A47725786E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669D7B-0A87-4F9A-8B10-4E66F9C1B86D}" type="pres">
      <dgm:prSet presAssocID="{0376A37C-1A80-47B1-A82A-E9CCFFAFE2F0}" presName="circ3" presStyleLbl="vennNode1" presStyleIdx="2" presStyleCnt="3"/>
      <dgm:spPr/>
      <dgm:t>
        <a:bodyPr/>
        <a:lstStyle/>
        <a:p>
          <a:endParaRPr lang="en-US"/>
        </a:p>
      </dgm:t>
    </dgm:pt>
    <dgm:pt modelId="{4C2BA5F0-079E-459C-8E4B-F41333A556DC}" type="pres">
      <dgm:prSet presAssocID="{0376A37C-1A80-47B1-A82A-E9CCFFAFE2F0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623B566-DF82-4786-AA88-1AB6EC49FC2B}" type="presOf" srcId="{0376A37C-1A80-47B1-A82A-E9CCFFAFE2F0}" destId="{4C2BA5F0-079E-459C-8E4B-F41333A556DC}" srcOrd="1" destOrd="0" presId="urn:microsoft.com/office/officeart/2005/8/layout/venn1"/>
    <dgm:cxn modelId="{E05F6C9B-C571-4A9F-BC0C-8206DEF78406}" type="presOf" srcId="{A5CB1DFD-4B48-482E-A955-98A47725786E}" destId="{76DAA2DC-BD08-404F-9588-4DDAFA06B877}" srcOrd="1" destOrd="0" presId="urn:microsoft.com/office/officeart/2005/8/layout/venn1"/>
    <dgm:cxn modelId="{95298AC9-F671-4043-AEAE-732EF8C52B13}" type="presOf" srcId="{84902970-3FB1-48E5-8086-C40ABD2BEB8E}" destId="{3947C7D9-2A49-4094-85AA-8B3793E1526B}" srcOrd="0" destOrd="0" presId="urn:microsoft.com/office/officeart/2005/8/layout/venn1"/>
    <dgm:cxn modelId="{92F4E101-4793-4F89-8CA4-2E2F9B922899}" srcId="{8AB6A381-5EA8-4B30-8F3B-C3FE482209C6}" destId="{A5CB1DFD-4B48-482E-A955-98A47725786E}" srcOrd="1" destOrd="0" parTransId="{352EDA09-31E4-457D-B989-AF785FD90345}" sibTransId="{DF82E153-B599-444D-883D-A5C1C09F639B}"/>
    <dgm:cxn modelId="{F60A4094-CE8D-4FD1-AF4B-FC1365A604D0}" srcId="{8AB6A381-5EA8-4B30-8F3B-C3FE482209C6}" destId="{0376A37C-1A80-47B1-A82A-E9CCFFAFE2F0}" srcOrd="2" destOrd="0" parTransId="{05CB64D1-DBC4-45BC-B38F-BF1CD8FDEE5D}" sibTransId="{8CD60B8D-72B3-4916-953D-95B4DE1DE77F}"/>
    <dgm:cxn modelId="{84CC0714-1BD9-42FD-9E3E-D33ED4E0344E}" type="presOf" srcId="{8AB6A381-5EA8-4B30-8F3B-C3FE482209C6}" destId="{6DC3A04D-9962-40AB-B8F0-5C51D9E88859}" srcOrd="0" destOrd="0" presId="urn:microsoft.com/office/officeart/2005/8/layout/venn1"/>
    <dgm:cxn modelId="{284240AD-4D08-4EEB-BE83-D19D485F51D3}" type="presOf" srcId="{84902970-3FB1-48E5-8086-C40ABD2BEB8E}" destId="{FA890A0E-F597-4E97-B315-D3299D36BEF5}" srcOrd="1" destOrd="0" presId="urn:microsoft.com/office/officeart/2005/8/layout/venn1"/>
    <dgm:cxn modelId="{61D9323D-107F-45DA-8BF9-C6E1711D6964}" type="presOf" srcId="{0376A37C-1A80-47B1-A82A-E9CCFFAFE2F0}" destId="{25669D7B-0A87-4F9A-8B10-4E66F9C1B86D}" srcOrd="0" destOrd="0" presId="urn:microsoft.com/office/officeart/2005/8/layout/venn1"/>
    <dgm:cxn modelId="{0FB991FA-C3F5-4A22-926D-5949A482A73D}" type="presOf" srcId="{A5CB1DFD-4B48-482E-A955-98A47725786E}" destId="{B4608742-037B-4CCB-A65A-9F35A79C8231}" srcOrd="0" destOrd="0" presId="urn:microsoft.com/office/officeart/2005/8/layout/venn1"/>
    <dgm:cxn modelId="{2D1AE537-0521-4E56-8B13-77F251C83892}" srcId="{8AB6A381-5EA8-4B30-8F3B-C3FE482209C6}" destId="{84902970-3FB1-48E5-8086-C40ABD2BEB8E}" srcOrd="0" destOrd="0" parTransId="{4DF06663-58F3-4A82-BF3A-B3750CFB668D}" sibTransId="{6736D9C1-E268-4CDA-8DFA-1165E82742FF}"/>
    <dgm:cxn modelId="{18AA64BA-8F03-421E-B420-E0742C2EA34F}" type="presParOf" srcId="{6DC3A04D-9962-40AB-B8F0-5C51D9E88859}" destId="{3947C7D9-2A49-4094-85AA-8B3793E1526B}" srcOrd="0" destOrd="0" presId="urn:microsoft.com/office/officeart/2005/8/layout/venn1"/>
    <dgm:cxn modelId="{7E311D87-13A1-4BAB-BBFF-B6F74F14197F}" type="presParOf" srcId="{6DC3A04D-9962-40AB-B8F0-5C51D9E88859}" destId="{FA890A0E-F597-4E97-B315-D3299D36BEF5}" srcOrd="1" destOrd="0" presId="urn:microsoft.com/office/officeart/2005/8/layout/venn1"/>
    <dgm:cxn modelId="{946CE606-522D-4AC6-A45C-E0D9717E470C}" type="presParOf" srcId="{6DC3A04D-9962-40AB-B8F0-5C51D9E88859}" destId="{B4608742-037B-4CCB-A65A-9F35A79C8231}" srcOrd="2" destOrd="0" presId="urn:microsoft.com/office/officeart/2005/8/layout/venn1"/>
    <dgm:cxn modelId="{ACE5F74F-9328-4A47-87A0-97D2274A9B19}" type="presParOf" srcId="{6DC3A04D-9962-40AB-B8F0-5C51D9E88859}" destId="{76DAA2DC-BD08-404F-9588-4DDAFA06B877}" srcOrd="3" destOrd="0" presId="urn:microsoft.com/office/officeart/2005/8/layout/venn1"/>
    <dgm:cxn modelId="{FF0ED6C3-2735-40F4-9037-A3F5C18A457E}" type="presParOf" srcId="{6DC3A04D-9962-40AB-B8F0-5C51D9E88859}" destId="{25669D7B-0A87-4F9A-8B10-4E66F9C1B86D}" srcOrd="4" destOrd="0" presId="urn:microsoft.com/office/officeart/2005/8/layout/venn1"/>
    <dgm:cxn modelId="{7E68A6D1-2D41-4028-91F8-B1DBC7DF3033}" type="presParOf" srcId="{6DC3A04D-9962-40AB-B8F0-5C51D9E88859}" destId="{4C2BA5F0-079E-459C-8E4B-F41333A556DC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7C7D9-2A49-4094-85AA-8B3793E1526B}">
      <dsp:nvSpPr>
        <dsp:cNvPr id="0" name=""/>
        <dsp:cNvSpPr/>
      </dsp:nvSpPr>
      <dsp:spPr>
        <a:xfrm>
          <a:off x="2568411" y="62316"/>
          <a:ext cx="2991176" cy="299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 smtClean="0"/>
            <a:t>Llafaredd</a:t>
          </a:r>
          <a:endParaRPr lang="en-US" sz="3300" kern="1200" dirty="0"/>
        </a:p>
      </dsp:txBody>
      <dsp:txXfrm>
        <a:off x="2967235" y="585772"/>
        <a:ext cx="2193529" cy="1346029"/>
      </dsp:txXfrm>
    </dsp:sp>
    <dsp:sp modelId="{B4608742-037B-4CCB-A65A-9F35A79C8231}">
      <dsp:nvSpPr>
        <dsp:cNvPr id="0" name=""/>
        <dsp:cNvSpPr/>
      </dsp:nvSpPr>
      <dsp:spPr>
        <a:xfrm>
          <a:off x="3647727" y="1931801"/>
          <a:ext cx="2991176" cy="299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 smtClean="0"/>
            <a:t>Ysgrifennu</a:t>
          </a:r>
          <a:endParaRPr lang="en-US" sz="3300" kern="1200" dirty="0"/>
        </a:p>
      </dsp:txBody>
      <dsp:txXfrm>
        <a:off x="4562529" y="2704521"/>
        <a:ext cx="1794705" cy="1645147"/>
      </dsp:txXfrm>
    </dsp:sp>
    <dsp:sp modelId="{25669D7B-0A87-4F9A-8B10-4E66F9C1B86D}">
      <dsp:nvSpPr>
        <dsp:cNvPr id="0" name=""/>
        <dsp:cNvSpPr/>
      </dsp:nvSpPr>
      <dsp:spPr>
        <a:xfrm>
          <a:off x="1489095" y="1931801"/>
          <a:ext cx="2991176" cy="299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 smtClean="0"/>
            <a:t>Darllen</a:t>
          </a:r>
          <a:endParaRPr lang="en-US" sz="3300" kern="1200" dirty="0"/>
        </a:p>
      </dsp:txBody>
      <dsp:txXfrm>
        <a:off x="1770764" y="2704521"/>
        <a:ext cx="1794705" cy="1645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741212-B597-465B-9464-A4EA2069C29A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52612-98AE-4225-949E-BA004238A81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221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etryfoundation.org/poets/john-masefield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Circulate the register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999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DICTATION? (Peer-marking</a:t>
            </a:r>
            <a:r>
              <a:rPr lang="en-GB" baseline="0" dirty="0" smtClean="0"/>
              <a:t> of short test.</a:t>
            </a:r>
          </a:p>
          <a:p>
            <a:r>
              <a:rPr lang="en-GB" baseline="0" dirty="0" smtClean="0"/>
              <a:t>Encourage peers to explain any errors.)</a:t>
            </a:r>
          </a:p>
          <a:p>
            <a:endParaRPr lang="en-GB" baseline="0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Mum shouted to us, “Don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’t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put those muddy boots on the kitchen table!”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Peter chuckled and threw them down shouting, “But I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 already cleaned them, Mum.”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wouldn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have had the guts to do that when Mum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mood was so bad.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 the table were lots of beautiful muffins and other cakes. The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oot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s’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laces, still full of mud, had splattered dirt over most of the cakes. Its heel rested on the edge of a delicious looking sponge cake.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“He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’l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 get a right telling off now,” I thought.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Only mark the use of the apostrophe. A tick for the correct use and a cross for the incorrect use.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 apostrophes</a:t>
            </a:r>
          </a:p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2DA47F-569F-47FA-87C6-FC044FE40E7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822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721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 smtClean="0"/>
              <a:t>This</a:t>
            </a:r>
            <a:r>
              <a:rPr lang="en-GB" b="0" baseline="0" dirty="0" smtClean="0"/>
              <a:t> is a slide to heighten students’ awareness</a:t>
            </a:r>
          </a:p>
          <a:p>
            <a:endParaRPr lang="en-GB" b="0" baseline="0" dirty="0" smtClean="0"/>
          </a:p>
          <a:p>
            <a:r>
              <a:rPr lang="en-GB" b="1" baseline="0" dirty="0" smtClean="0"/>
              <a:t>ANGEN CYMRAEG YMA – CC CYMRAEG A SAESNEG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363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Refer back to the first session’s knitting needles.</a:t>
            </a:r>
            <a:endParaRPr lang="en-GB" baseline="0" dirty="0"/>
          </a:p>
          <a:p>
            <a:pPr marL="171536" indent="-171536">
              <a:buFont typeface="Arial" panose="020B0604020202020204" pitchFamily="34" charset="0"/>
              <a:buChar char="•"/>
            </a:pPr>
            <a:endParaRPr lang="en-GB" baseline="0" dirty="0"/>
          </a:p>
          <a:p>
            <a:r>
              <a:rPr lang="en-GB" baseline="0" dirty="0"/>
              <a:t>Explain my analogy wit the jugs of water starting: </a:t>
            </a:r>
            <a:r>
              <a:rPr lang="en-GB" i="1" baseline="0" dirty="0"/>
              <a:t>“When I started teaching I soon began to think of each pupil as a jug of water ……”  - </a:t>
            </a:r>
            <a:r>
              <a:rPr lang="en-GB" i="0" baseline="0" dirty="0"/>
              <a:t>Reveal jugs one at a </a:t>
            </a:r>
            <a:r>
              <a:rPr lang="en-GB" i="0" baseline="0" dirty="0" smtClean="0"/>
              <a:t>time</a:t>
            </a:r>
          </a:p>
          <a:p>
            <a:endParaRPr lang="en-GB" i="0" baseline="0" dirty="0" smtClean="0"/>
          </a:p>
          <a:p>
            <a:r>
              <a:rPr lang="en-GB" i="0" baseline="0" dirty="0" smtClean="0"/>
              <a:t>Explain that Literature is a separate What Matters Statement </a:t>
            </a:r>
          </a:p>
          <a:p>
            <a:r>
              <a:rPr lang="en-GB" i="0" baseline="0" dirty="0" smtClean="0"/>
              <a:t>Beth </a:t>
            </a:r>
            <a:r>
              <a:rPr lang="en-GB" i="0" baseline="0" dirty="0" err="1" smtClean="0"/>
              <a:t>Sy’n</a:t>
            </a:r>
            <a:r>
              <a:rPr lang="en-GB" i="0" baseline="0" dirty="0" smtClean="0"/>
              <a:t> </a:t>
            </a:r>
            <a:r>
              <a:rPr lang="en-GB" i="0" baseline="0" dirty="0" err="1" smtClean="0"/>
              <a:t>Bwysig</a:t>
            </a:r>
            <a:endParaRPr lang="en-GB" i="0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758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</a:t>
            </a:r>
            <a:r>
              <a:rPr lang="en-GB" baseline="0" dirty="0" smtClean="0"/>
              <a:t> are going to plan for </a:t>
            </a:r>
            <a:r>
              <a:rPr lang="en-GB" b="1" baseline="0" dirty="0" smtClean="0"/>
              <a:t>Y4</a:t>
            </a:r>
          </a:p>
          <a:p>
            <a:endParaRPr lang="en-GB" baseline="0" dirty="0" smtClean="0"/>
          </a:p>
          <a:p>
            <a:r>
              <a:rPr lang="en-GB" b="1" dirty="0" smtClean="0"/>
              <a:t>Activity:</a:t>
            </a:r>
            <a:r>
              <a:rPr lang="en-GB" b="1" baseline="0" dirty="0" smtClean="0"/>
              <a:t> Students to brainstorm ideas for LLC activities, particularly writing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548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baseline="0" dirty="0" smtClean="0"/>
              <a:t>ANGEN TABL CYMRAEG</a:t>
            </a: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6588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Activity:</a:t>
            </a:r>
            <a:r>
              <a:rPr lang="en-GB" b="1" baseline="0" dirty="0" smtClean="0"/>
              <a:t> Student to plan for guided reading. Groups to explain to another group about their text and what they planned.</a:t>
            </a:r>
          </a:p>
          <a:p>
            <a:endParaRPr lang="en-GB" b="1" baseline="0" dirty="0" smtClean="0"/>
          </a:p>
          <a:p>
            <a:r>
              <a:rPr lang="en-GB" b="1" baseline="0" dirty="0" smtClean="0"/>
              <a:t>HYPERLINK I’R TEMPLAD CYMRAEG + LLYFRYN CYMRAEG?????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284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y-GB" altLang="en-US" b="0" dirty="0" smtClean="0"/>
              <a:t>Reveal</a:t>
            </a:r>
            <a:r>
              <a:rPr lang="cy-GB" altLang="en-US" b="0" baseline="0" dirty="0" smtClean="0"/>
              <a:t> a word at a time and ask students if the GR they read might be used as a stimulus for writing one of these.</a:t>
            </a:r>
            <a:endParaRPr lang="cy-GB" altLang="en-US" b="0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68062" indent="-295408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81633" indent="-236327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54287" indent="-236327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126940" indent="-236327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99593" indent="-23632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3072247" indent="-23632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544900" indent="-23632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4017554" indent="-236327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FE2247E0-5B50-412A-83A0-819FC9900AF5}" type="slidenum">
              <a:rPr lang="en-GB" altLang="cy-GB" smtClean="0"/>
              <a:pPr/>
              <a:t>11</a:t>
            </a:fld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446936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them if</a:t>
            </a:r>
            <a:r>
              <a:rPr lang="en-GB" baseline="0" dirty="0" smtClean="0"/>
              <a:t> the books they used for guided reading gave them any models to follow for writing.</a:t>
            </a:r>
          </a:p>
          <a:p>
            <a:r>
              <a:rPr lang="en-GB" dirty="0" smtClean="0"/>
              <a:t>Let</a:t>
            </a:r>
            <a:r>
              <a:rPr lang="en-GB" baseline="0" dirty="0" smtClean="0"/>
              <a:t> them watch the video. Discussion.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ANGEN CYFIEITHU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7429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is just to remind students that poetry is important too.</a:t>
            </a:r>
          </a:p>
          <a:p>
            <a:endParaRPr lang="en-GB" dirty="0" smtClean="0"/>
          </a:p>
          <a:p>
            <a:pPr fontAlgn="base"/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Sea Fever</a:t>
            </a:r>
          </a:p>
          <a:p>
            <a:pPr fontAlgn="base"/>
            <a:r>
              <a:rPr lang="en-GB" sz="1200" b="0" i="0" kern="1200" cap="all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 </a:t>
            </a:r>
            <a:r>
              <a:rPr lang="en-GB" sz="1200" b="0" i="0" u="sng" kern="1200" cap="all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JOHN MASEFIELD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must go down to the seas again, to the lonely sea and the sky,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all I ask is a tall ship and a star to steer her by;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wheel’s kick and the wind’s song and the white sail’s shaking,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 grey mist on the sea’s face, and a grey dawn breaking.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must go down to the seas again, for the call of the running tide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 wild call and a clear call that may not be denied;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all I ask is a windy day with the white clouds flying,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flung spray and the blown spume, and the sea-gulls crying.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must go down to the seas again, to the vagrant gypsy life,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the gull’s way and the whale’s way where the wind’s like a whetted knife;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all I ask is a merry yarn from a laughing fellow-rover,</a:t>
            </a:r>
          </a:p>
          <a:p>
            <a:pPr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quiet sleep and a sweet dream when the long trick’s over.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8213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</a:t>
            </a:r>
            <a:r>
              <a:rPr lang="en-GB" baseline="0" dirty="0" smtClean="0"/>
              <a:t> to revise these by next time  </a:t>
            </a:r>
            <a:r>
              <a:rPr lang="en-GB" b="1" baseline="0" dirty="0" smtClean="0"/>
              <a:t>ANGEN TERMAU CYMRAEG</a:t>
            </a:r>
          </a:p>
          <a:p>
            <a:endParaRPr lang="en-GB" baseline="0" dirty="0" smtClean="0"/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Commas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point out brief pauses in a complex sentence or separate items in long lists. They are useful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breaking up long sentences, but only to show a natural break. You do not put a space before a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comma, but you do put one after.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ATALNOD –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dangos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seibiau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bychan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mewn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brawddegau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cymhleth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gwahanu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eitemau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fewn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rhestr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Dim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flaen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atalnod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ond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Colons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precede a list, an explanation or an example. You do not put a space before a colon, but you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need a space after one.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COLON –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ddechrau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rhestr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eglurhad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enghraifft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Dim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flaen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colon ond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Semicolons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 several uses. One of these is to separate two sentences that would otherwise be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joined with a word such as 'and', 'because', 'since', 'unless' or 'while'. You do not put a space before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semicolon, but you do need a space after one.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Semi colons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are also used to separate the items of a list – when these items are large and weighty. In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circumstance they are frequently used in conjunction with a colon.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HANNER COLON –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sawl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defnydd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Un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defnydd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yw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wahanu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rhan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frawddeg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fyddai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fel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arall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uno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gyda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gair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fel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ac,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oherwydd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bod. Dim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flaen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colon ond angen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bwlch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Hefyd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wahanu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eitemau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mewn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rhestr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6463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5307">
              <a:defRPr/>
            </a:pPr>
            <a:r>
              <a:rPr lang="en-GB" b="1" dirty="0" smtClean="0"/>
              <a:t>ANTONYM - GWRTHYSTYR</a:t>
            </a:r>
          </a:p>
          <a:p>
            <a:pPr defTabSz="945307">
              <a:defRPr/>
            </a:pPr>
            <a:r>
              <a:rPr lang="en-GB" b="1" dirty="0" smtClean="0"/>
              <a:t>SYNONYM</a:t>
            </a:r>
            <a:r>
              <a:rPr lang="en-GB" b="1" baseline="0" dirty="0" smtClean="0"/>
              <a:t> – GAIR CYFYSTYR</a:t>
            </a:r>
          </a:p>
          <a:p>
            <a:pPr defTabSz="945307">
              <a:defRPr/>
            </a:pPr>
            <a:r>
              <a:rPr lang="en-GB" b="1" baseline="0" dirty="0" smtClean="0"/>
              <a:t>HOMOPHONE - 2 NEU FWY O EIRIAU GYA’R UN SWN OND YSTYRON GWAHANOL</a:t>
            </a:r>
          </a:p>
          <a:p>
            <a:pPr defTabSz="945307">
              <a:defRPr/>
            </a:pPr>
            <a:r>
              <a:rPr lang="en-GB" b="1" baseline="0" dirty="0" smtClean="0"/>
              <a:t>HOMOGRAPH – 2 NEU FWY O EIRIAU SYDD WEDI EI SILLAFU’R UN FATH OND DDIM O REIDRWYDD YN CAEL EU HYNGHANU YR UN FATH</a:t>
            </a:r>
          </a:p>
          <a:p>
            <a:pPr defTabSz="945307">
              <a:defRPr/>
            </a:pPr>
            <a:r>
              <a:rPr lang="en-GB" b="1" baseline="0" dirty="0" smtClean="0"/>
              <a:t>NEOLOGISM – GAIR NEU DDYWEDIAD NEWYDD</a:t>
            </a:r>
          </a:p>
          <a:p>
            <a:pPr defTabSz="945307">
              <a:defRPr/>
            </a:pPr>
            <a:r>
              <a:rPr lang="en-GB" b="1" baseline="0" dirty="0" smtClean="0"/>
              <a:t>EUPHEMISM – GAIR NEU DDYWEDIAD YSGAFN SY’N CAEL EI DDEFNYDDIO YN LLE GAIR NEU DDYWEDIAD MWY LLYM PAN YN CYFEIRIO AT RYWBETH SYDD DDIM YN NEIS NEU SY’N ACHOSI EMBARAS</a:t>
            </a:r>
          </a:p>
          <a:p>
            <a:pPr defTabSz="945307">
              <a:defRPr/>
            </a:pPr>
            <a:endParaRPr lang="en-GB" dirty="0" smtClean="0"/>
          </a:p>
          <a:p>
            <a:pPr defTabSz="945307">
              <a:defRPr/>
            </a:pPr>
            <a:r>
              <a:rPr lang="en-GB" dirty="0" smtClean="0"/>
              <a:t>Passed away instead of died				</a:t>
            </a:r>
          </a:p>
          <a:p>
            <a:pPr defTabSz="945307">
              <a:defRPr/>
            </a:pPr>
            <a:r>
              <a:rPr lang="en-GB" dirty="0" smtClean="0"/>
              <a:t>Correctional facility instead of jail</a:t>
            </a:r>
          </a:p>
          <a:p>
            <a:pPr defTabSz="945307">
              <a:defRPr/>
            </a:pPr>
            <a:r>
              <a:rPr lang="en-GB" dirty="0" smtClean="0"/>
              <a:t>Departed instead of died</a:t>
            </a:r>
          </a:p>
          <a:p>
            <a:pPr defTabSz="945307">
              <a:defRPr/>
            </a:pPr>
            <a:r>
              <a:rPr lang="en-GB" dirty="0" smtClean="0"/>
              <a:t>Differently-abled instead of handicapped or disabled</a:t>
            </a:r>
          </a:p>
          <a:p>
            <a:pPr defTabSz="945307">
              <a:defRPr/>
            </a:pPr>
            <a:r>
              <a:rPr lang="en-GB" dirty="0" smtClean="0"/>
              <a:t>Fell off the back of a truck instead of stolen</a:t>
            </a:r>
          </a:p>
          <a:p>
            <a:pPr defTabSz="945307">
              <a:defRPr/>
            </a:pPr>
            <a:r>
              <a:rPr lang="en-GB" dirty="0" smtClean="0"/>
              <a:t>Ethnic cleansing instead of genocide</a:t>
            </a:r>
          </a:p>
          <a:p>
            <a:pPr defTabSz="945307">
              <a:defRPr/>
            </a:pPr>
            <a:r>
              <a:rPr lang="en-GB" dirty="0" smtClean="0"/>
              <a:t>Turn a trick instead of engage in prostitution</a:t>
            </a:r>
          </a:p>
          <a:p>
            <a:pPr defTabSz="945307">
              <a:defRPr/>
            </a:pPr>
            <a:r>
              <a:rPr lang="en-GB" dirty="0" smtClean="0"/>
              <a:t>Negative patient outcome instead of dead</a:t>
            </a:r>
          </a:p>
          <a:p>
            <a:pPr defTabSz="945307">
              <a:defRPr/>
            </a:pPr>
            <a:r>
              <a:rPr lang="en-GB" dirty="0" smtClean="0"/>
              <a:t>Relocation centre instead of prison camp</a:t>
            </a:r>
          </a:p>
          <a:p>
            <a:pPr defTabSz="945307">
              <a:defRPr/>
            </a:pPr>
            <a:r>
              <a:rPr lang="en-GB" dirty="0" smtClean="0"/>
              <a:t>Collateral damage instead of accidental deaths</a:t>
            </a:r>
          </a:p>
          <a:p>
            <a:pPr defTabSz="945307">
              <a:defRPr/>
            </a:pPr>
            <a:r>
              <a:rPr lang="en-GB" dirty="0" smtClean="0"/>
              <a:t>Letting someone go instead of firing someone</a:t>
            </a:r>
          </a:p>
          <a:p>
            <a:pPr defTabSz="945307">
              <a:defRPr/>
            </a:pPr>
            <a:r>
              <a:rPr lang="en-GB" dirty="0" smtClean="0"/>
              <a:t>Put to sleep instead of euthanize</a:t>
            </a:r>
          </a:p>
          <a:p>
            <a:pPr defTabSz="945307">
              <a:defRPr/>
            </a:pPr>
            <a:r>
              <a:rPr lang="en-GB" dirty="0" smtClean="0"/>
              <a:t>Pregnancy termination instead of abortion</a:t>
            </a:r>
          </a:p>
          <a:p>
            <a:pPr defTabSz="945307">
              <a:defRPr/>
            </a:pPr>
            <a:r>
              <a:rPr lang="en-GB" dirty="0" smtClean="0"/>
              <a:t>On the streets instead of homeless</a:t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52612-98AE-4225-949E-BA004238A81F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871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084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811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469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15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784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830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28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00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353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6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509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D7F27-6A69-481D-8888-4E82C11EAE9F}" type="datetimeFigureOut">
              <a:rPr lang="en-GB" smtClean="0"/>
              <a:t>16/10/2019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52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image" Target="../media/image13.jpg"/><Relationship Id="rId3" Type="http://schemas.openxmlformats.org/officeDocument/2006/relationships/image" Target="../media/image1.jpeg"/><Relationship Id="rId7" Type="http://schemas.openxmlformats.org/officeDocument/2006/relationships/diagramData" Target="../diagrams/data1.xml"/><Relationship Id="rId12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microsoft.com/office/2007/relationships/diagramDrawing" Target="../diagrams/drawing1.xml"/><Relationship Id="rId5" Type="http://schemas.openxmlformats.org/officeDocument/2006/relationships/image" Target="../media/image11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0.png"/><Relationship Id="rId9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pcyclededucation.com/2012/01/think-pair-share-oldie-but-goodie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https://www.bing.com/videos/search?q=youtube+shared+writing&amp;view=detail&amp;mid=48DCACD5BCA280D499A648DCACD5BCA280D499A6&amp;FORM=VIRE" TargetMode="External"/><Relationship Id="rId5" Type="http://schemas.openxmlformats.org/officeDocument/2006/relationships/image" Target="../media/image18.png"/><Relationship Id="rId4" Type="http://schemas.openxmlformats.org/officeDocument/2006/relationships/hyperlink" Target="https://www.youtube.com/watch?v=voyEPyHaiR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7484012" y="2342271"/>
            <a:ext cx="398819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ECAD6008C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err="1" smtClean="0"/>
              <a:t>Ieithoedd</a:t>
            </a:r>
            <a:r>
              <a:rPr lang="en-GB" sz="2800" dirty="0" smtClean="0"/>
              <a:t>, </a:t>
            </a:r>
            <a:r>
              <a:rPr lang="en-GB" sz="2800" dirty="0" err="1" smtClean="0"/>
              <a:t>Llythrennedd</a:t>
            </a:r>
            <a:r>
              <a:rPr lang="en-GB" sz="2800" dirty="0" smtClean="0"/>
              <a:t> </a:t>
            </a:r>
            <a:r>
              <a:rPr lang="en-GB" sz="2800" dirty="0"/>
              <a:t>&amp; </a:t>
            </a:r>
            <a:r>
              <a:rPr lang="en-GB" sz="2800" dirty="0" err="1" smtClean="0"/>
              <a:t>Chyfathrebu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5400" dirty="0" smtClean="0"/>
              <a:t>Sesiwn 3</a:t>
            </a:r>
            <a:r>
              <a:rPr lang="en-GB" sz="5400" dirty="0"/>
              <a:t/>
            </a:r>
            <a:br>
              <a:rPr lang="en-GB" sz="5400" dirty="0"/>
            </a:br>
            <a:r>
              <a:rPr lang="en-GB" sz="5400" dirty="0" err="1" smtClean="0"/>
              <a:t>Cyfnod</a:t>
            </a:r>
            <a:r>
              <a:rPr lang="en-GB" sz="5400" dirty="0" smtClean="0"/>
              <a:t> </a:t>
            </a:r>
            <a:r>
              <a:rPr lang="en-GB" sz="5400" dirty="0" err="1" smtClean="0"/>
              <a:t>Allweddol</a:t>
            </a:r>
            <a:r>
              <a:rPr lang="en-GB" sz="5400" dirty="0" smtClean="0"/>
              <a:t> 2</a:t>
            </a:r>
            <a:r>
              <a:rPr lang="en-GB" sz="5400" dirty="0"/>
              <a:t/>
            </a:r>
            <a:br>
              <a:rPr lang="en-GB" sz="5400" dirty="0"/>
            </a:br>
            <a:endParaRPr lang="en-GB" sz="5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505">
            <a:off x="775658" y="965258"/>
            <a:ext cx="3644510" cy="4943294"/>
          </a:xfrm>
          <a:prstGeom prst="rect">
            <a:avLst/>
          </a:prstGeom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3974">
            <a:off x="4337876" y="526541"/>
            <a:ext cx="3095625" cy="482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76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8738062" cy="1325563"/>
          </a:xfrm>
        </p:spPr>
        <p:txBody>
          <a:bodyPr/>
          <a:lstStyle/>
          <a:p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ynciol</a:t>
            </a:r>
            <a:r>
              <a:rPr lang="en-GB" dirty="0" smtClean="0"/>
              <a:t> &amp; </a:t>
            </a:r>
            <a:r>
              <a:rPr lang="en-GB" dirty="0" err="1" smtClean="0"/>
              <a:t>sgiliau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5295" y="1690688"/>
            <a:ext cx="4046993" cy="428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09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443025" cy="1325563"/>
          </a:xfrm>
        </p:spPr>
        <p:txBody>
          <a:bodyPr/>
          <a:lstStyle/>
          <a:p>
            <a:r>
              <a:rPr lang="en-GB" dirty="0" err="1" smtClean="0"/>
              <a:t>Nodau’r</a:t>
            </a:r>
            <a:r>
              <a:rPr lang="en-GB" dirty="0" smtClean="0"/>
              <a:t>  </a:t>
            </a:r>
            <a:r>
              <a:rPr lang="en-GB" dirty="0" err="1" smtClean="0"/>
              <a:t>sesiwn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3" name="Oval 2"/>
          <p:cNvSpPr/>
          <p:nvPr/>
        </p:nvSpPr>
        <p:spPr>
          <a:xfrm>
            <a:off x="94593" y="3019883"/>
            <a:ext cx="3310759" cy="2392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200" dirty="0" err="1" smtClean="0">
                <a:solidFill>
                  <a:schemeClr val="tx1"/>
                </a:solidFill>
              </a:rPr>
              <a:t>Ystyried</a:t>
            </a:r>
            <a:r>
              <a:rPr lang="en-US" sz="3200" dirty="0" smtClean="0">
                <a:solidFill>
                  <a:schemeClr val="tx1"/>
                </a:solidFill>
              </a:rPr>
              <a:t> y </a:t>
            </a:r>
            <a:r>
              <a:rPr lang="en-US" sz="3200" dirty="0" err="1" smtClean="0">
                <a:solidFill>
                  <a:schemeClr val="tx1"/>
                </a:solidFill>
              </a:rPr>
              <a:t>defnydd</a:t>
            </a:r>
            <a:r>
              <a:rPr lang="en-US" sz="3200" dirty="0" smtClean="0">
                <a:solidFill>
                  <a:schemeClr val="tx1"/>
                </a:solidFill>
              </a:rPr>
              <a:t> o </a:t>
            </a:r>
            <a:r>
              <a:rPr lang="en-US" sz="3200" dirty="0" err="1" smtClean="0">
                <a:solidFill>
                  <a:schemeClr val="tx1"/>
                </a:solidFill>
              </a:rPr>
              <a:t>farddoniaeth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377382" y="1413424"/>
            <a:ext cx="3128963" cy="26003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200" dirty="0" err="1" smtClean="0">
                <a:solidFill>
                  <a:schemeClr val="tx1"/>
                </a:solidFill>
              </a:rPr>
              <a:t>Edrych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ystod</a:t>
            </a:r>
            <a:r>
              <a:rPr lang="en-US" sz="3200" dirty="0" smtClean="0">
                <a:solidFill>
                  <a:schemeClr val="tx1"/>
                </a:solidFill>
              </a:rPr>
              <a:t> o </a:t>
            </a:r>
            <a:r>
              <a:rPr lang="en-US" sz="3200" dirty="0" err="1" smtClean="0">
                <a:solidFill>
                  <a:schemeClr val="tx1"/>
                </a:solidFill>
              </a:rPr>
              <a:t>lenyddiaeth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gyfer</a:t>
            </a:r>
            <a:r>
              <a:rPr lang="en-US" sz="3200" dirty="0" smtClean="0">
                <a:solidFill>
                  <a:schemeClr val="tx1"/>
                </a:solidFill>
              </a:rPr>
              <a:t> CA2 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66623" y="1561306"/>
            <a:ext cx="3192457" cy="247094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200" dirty="0" err="1" smtClean="0">
                <a:solidFill>
                  <a:schemeClr val="tx1"/>
                </a:solidFill>
              </a:rPr>
              <a:t>Adolygu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gwybodaeth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bynciol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3066623" y="4216263"/>
            <a:ext cx="2787255" cy="23566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200" dirty="0" err="1" smtClean="0">
                <a:solidFill>
                  <a:schemeClr val="tx1"/>
                </a:solidFill>
              </a:rPr>
              <a:t>Edrych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ysgrifennu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y </a:t>
            </a:r>
            <a:r>
              <a:rPr lang="en-US" sz="3200" dirty="0" err="1" smtClean="0">
                <a:solidFill>
                  <a:schemeClr val="tx1"/>
                </a:solidFill>
              </a:rPr>
              <a:t>cyd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9009738" y="3048532"/>
            <a:ext cx="3098179" cy="23460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dirty="0" err="1" smtClean="0">
                <a:solidFill>
                  <a:schemeClr val="tx1"/>
                </a:solidFill>
              </a:rPr>
              <a:t>Cynllunio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ar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gyfer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thema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seiliedig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ar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lenyddiaeth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6156010" y="4221559"/>
            <a:ext cx="2978944" cy="25202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3200" dirty="0" err="1" smtClean="0">
                <a:solidFill>
                  <a:schemeClr val="tx1"/>
                </a:solidFill>
              </a:rPr>
              <a:t>Cynllunio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gyfer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darllen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dan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arweiniad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88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38" y="189517"/>
            <a:ext cx="8738062" cy="1325563"/>
          </a:xfrm>
        </p:spPr>
        <p:txBody>
          <a:bodyPr/>
          <a:lstStyle/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o </a:t>
            </a:r>
            <a:r>
              <a:rPr lang="en-GB" dirty="0" err="1" smtClean="0"/>
              <a:t>lenyddiaeth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898" y="2026466"/>
            <a:ext cx="3852861" cy="344457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err="1"/>
              <a:t>Dylid</a:t>
            </a:r>
            <a:r>
              <a:rPr lang="en-GB" b="1" dirty="0"/>
              <a:t> </a:t>
            </a:r>
            <a:r>
              <a:rPr lang="en-GB" b="1" dirty="0" err="1"/>
              <a:t>rhoi</a:t>
            </a:r>
            <a:r>
              <a:rPr lang="en-GB" b="1" dirty="0"/>
              <a:t> </a:t>
            </a:r>
            <a:r>
              <a:rPr lang="en-GB" b="1" dirty="0" err="1"/>
              <a:t>cyfleoedd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ddysgwyr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• </a:t>
            </a:r>
            <a:r>
              <a:rPr lang="en-GB" b="1" dirty="0" err="1"/>
              <a:t>ddarllen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destunau</a:t>
            </a:r>
            <a:r>
              <a:rPr lang="en-GB" dirty="0"/>
              <a:t> di-</a:t>
            </a:r>
            <a:r>
              <a:rPr lang="en-GB" dirty="0" err="1"/>
              <a:t>dor</a:t>
            </a:r>
            <a:r>
              <a:rPr lang="en-GB" dirty="0"/>
              <a:t> a </a:t>
            </a:r>
            <a:r>
              <a:rPr lang="en-GB" dirty="0" err="1"/>
              <a:t>phytiog</a:t>
            </a:r>
            <a:r>
              <a:rPr lang="en-GB" dirty="0"/>
              <a:t>,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fformat</a:t>
            </a:r>
            <a:r>
              <a:rPr lang="en-GB" dirty="0"/>
              <a:t> print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ddeinamig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sail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hymatebion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lafar</a:t>
            </a:r>
            <a:r>
              <a:rPr lang="en-GB" dirty="0"/>
              <a:t> ac yn </a:t>
            </a:r>
            <a:r>
              <a:rPr lang="en-GB" dirty="0" err="1"/>
              <a:t>ysgrifenedig</a:t>
            </a:r>
            <a:r>
              <a:rPr lang="en-GB" dirty="0"/>
              <a:t>. </a:t>
            </a:r>
            <a:r>
              <a:rPr lang="en-GB" dirty="0" err="1"/>
              <a:t>Dylai’r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err="1"/>
              <a:t>testunau</a:t>
            </a:r>
            <a:r>
              <a:rPr lang="en-GB" dirty="0"/>
              <a:t> </a:t>
            </a:r>
            <a:r>
              <a:rPr lang="en-GB" dirty="0" err="1"/>
              <a:t>cyflawn</a:t>
            </a:r>
            <a:r>
              <a:rPr lang="en-GB" dirty="0"/>
              <a:t> a </a:t>
            </a:r>
            <a:r>
              <a:rPr lang="en-GB" dirty="0" err="1" smtClean="0"/>
              <a:t>detholiadau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err="1"/>
              <a:t>testunau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 smtClean="0"/>
              <a:t>chyfeiriol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err="1"/>
              <a:t>barddoniaeth</a:t>
            </a:r>
            <a:r>
              <a:rPr lang="en-GB" dirty="0"/>
              <a:t> a </a:t>
            </a:r>
            <a:r>
              <a:rPr lang="en-GB" dirty="0" err="1"/>
              <a:t>rhyddiaith</a:t>
            </a:r>
            <a:r>
              <a:rPr lang="en-GB" dirty="0"/>
              <a:t> </a:t>
            </a:r>
            <a:r>
              <a:rPr lang="en-GB" dirty="0" err="1"/>
              <a:t>draddodiadol</a:t>
            </a:r>
            <a:r>
              <a:rPr lang="en-GB" dirty="0"/>
              <a:t> a </a:t>
            </a:r>
            <a:r>
              <a:rPr lang="en-GB" dirty="0" err="1"/>
              <a:t>chyfoes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– </a:t>
            </a:r>
            <a:r>
              <a:rPr lang="en-GB" dirty="0" err="1"/>
              <a:t>nofelau</a:t>
            </a:r>
            <a:r>
              <a:rPr lang="en-GB" dirty="0"/>
              <a:t> </a:t>
            </a:r>
            <a:r>
              <a:rPr lang="en-GB" dirty="0" err="1"/>
              <a:t>graffig</a:t>
            </a:r>
            <a:r>
              <a:rPr lang="en-GB" dirty="0"/>
              <a:t> a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 smtClean="0"/>
              <a:t>llun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– drama,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perfformiadau</a:t>
            </a:r>
            <a:r>
              <a:rPr lang="en-GB" dirty="0"/>
              <a:t> drama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8" name="TextBox 7"/>
          <p:cNvSpPr txBox="1"/>
          <p:nvPr/>
        </p:nvSpPr>
        <p:spPr>
          <a:xfrm rot="21215989">
            <a:off x="795338" y="5809070"/>
            <a:ext cx="3993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Beth am </a:t>
            </a:r>
            <a:r>
              <a:rPr lang="en-GB" sz="3600" dirty="0" err="1" smtClean="0"/>
              <a:t>lafaredd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3221630" y="234760"/>
            <a:ext cx="1759527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400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en-GB" sz="3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64369" y="1117264"/>
            <a:ext cx="69134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hangingPunct="0"/>
            <a:r>
              <a:rPr lang="en-GB" sz="1600" b="1" dirty="0" err="1"/>
              <a:t>Dylid</a:t>
            </a:r>
            <a:r>
              <a:rPr lang="en-GB" sz="1600" b="1" dirty="0"/>
              <a:t> </a:t>
            </a:r>
            <a:r>
              <a:rPr lang="en-GB" sz="1600" b="1" dirty="0" err="1"/>
              <a:t>rhoi</a:t>
            </a:r>
            <a:r>
              <a:rPr lang="en-GB" sz="1600" b="1" dirty="0"/>
              <a:t> </a:t>
            </a:r>
            <a:r>
              <a:rPr lang="en-GB" sz="1600" b="1" dirty="0" err="1"/>
              <a:t>cyfleoedd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ddysgwyr</a:t>
            </a:r>
            <a:r>
              <a:rPr lang="en-GB" sz="1600" b="1" dirty="0"/>
              <a:t>: </a:t>
            </a:r>
            <a:endParaRPr lang="en-GB" sz="1600" b="1" dirty="0" smtClean="0"/>
          </a:p>
          <a:p>
            <a:pPr eaLnBrk="0" hangingPunct="0"/>
            <a:r>
              <a:rPr lang="en-GB" sz="1600" dirty="0" smtClean="0"/>
              <a:t>•</a:t>
            </a:r>
            <a:r>
              <a:rPr lang="en-GB" sz="1600" b="1" dirty="0" smtClean="0"/>
              <a:t> </a:t>
            </a:r>
            <a:r>
              <a:rPr lang="en-GB" sz="1600" b="1" dirty="0" err="1"/>
              <a:t>ysgrifennu</a:t>
            </a:r>
            <a:r>
              <a:rPr lang="en-GB" sz="1600" b="1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nifer</a:t>
            </a:r>
            <a:r>
              <a:rPr lang="en-GB" sz="1600" dirty="0"/>
              <a:t> o </a:t>
            </a:r>
            <a:r>
              <a:rPr lang="en-GB" sz="1600" dirty="0" err="1"/>
              <a:t>wahanol</a:t>
            </a:r>
            <a:r>
              <a:rPr lang="en-GB" sz="1600" dirty="0"/>
              <a:t> </a:t>
            </a:r>
            <a:r>
              <a:rPr lang="en-GB" sz="1600" dirty="0" err="1"/>
              <a:t>ddibenion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gynnwys</a:t>
            </a:r>
            <a:r>
              <a:rPr lang="en-GB" sz="1600" dirty="0" smtClean="0"/>
              <a:t>:</a:t>
            </a:r>
          </a:p>
          <a:p>
            <a:pPr eaLnBrk="0" hangingPunct="0"/>
            <a:r>
              <a:rPr lang="en-GB" sz="1600" dirty="0" smtClean="0"/>
              <a:t> </a:t>
            </a:r>
            <a:r>
              <a:rPr lang="en-GB" sz="1600" dirty="0"/>
              <a:t>– </a:t>
            </a:r>
            <a:r>
              <a:rPr lang="en-GB" sz="1600" dirty="0" err="1"/>
              <a:t>adrodd</a:t>
            </a:r>
            <a:r>
              <a:rPr lang="en-GB" sz="1600" dirty="0"/>
              <a:t> yn </a:t>
            </a:r>
            <a:r>
              <a:rPr lang="en-GB" sz="1600" dirty="0" err="1"/>
              <a:t>ôl</a:t>
            </a:r>
            <a:r>
              <a:rPr lang="en-GB" sz="1600" dirty="0"/>
              <a:t> </a:t>
            </a:r>
            <a:r>
              <a:rPr lang="en-GB" sz="1600" dirty="0" smtClean="0"/>
              <a:t>, 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 smtClean="0"/>
              <a:t>cyfarwyddiadau</a:t>
            </a:r>
            <a:r>
              <a:rPr lang="en-GB" sz="1600" dirty="0" smtClean="0"/>
              <a:t>,  </a:t>
            </a:r>
            <a:r>
              <a:rPr lang="en-GB" sz="1600" dirty="0" err="1"/>
              <a:t>cyflwyno</a:t>
            </a:r>
            <a:r>
              <a:rPr lang="en-GB" sz="1600" dirty="0"/>
              <a:t> </a:t>
            </a:r>
            <a:r>
              <a:rPr lang="en-GB" sz="1600" dirty="0" err="1" smtClean="0"/>
              <a:t>gwybodaeth</a:t>
            </a:r>
            <a:r>
              <a:rPr lang="en-GB" sz="1600" dirty="0" smtClean="0"/>
              <a:t>,  </a:t>
            </a:r>
            <a:r>
              <a:rPr lang="en-GB" sz="1600" dirty="0" err="1" smtClean="0"/>
              <a:t>esbonio</a:t>
            </a:r>
            <a:r>
              <a:rPr lang="en-GB" sz="1600" dirty="0" smtClean="0"/>
              <a:t>,  </a:t>
            </a:r>
            <a:r>
              <a:rPr lang="en-GB" sz="1600" dirty="0" err="1" smtClean="0"/>
              <a:t>dadlau</a:t>
            </a:r>
            <a:r>
              <a:rPr lang="en-GB" sz="1600" dirty="0" smtClean="0"/>
              <a:t>/</a:t>
            </a:r>
            <a:r>
              <a:rPr lang="en-GB" sz="1600" dirty="0" err="1" smtClean="0"/>
              <a:t>perswadio</a:t>
            </a:r>
            <a:r>
              <a:rPr lang="en-GB" sz="1600" dirty="0" smtClean="0"/>
              <a:t>,  </a:t>
            </a:r>
            <a:r>
              <a:rPr lang="en-GB" sz="1600" dirty="0" err="1" smtClean="0"/>
              <a:t>trafod</a:t>
            </a:r>
            <a:r>
              <a:rPr lang="en-GB" sz="1600" dirty="0" smtClean="0"/>
              <a:t>/</a:t>
            </a:r>
            <a:r>
              <a:rPr lang="en-GB" sz="1600" dirty="0" err="1" smtClean="0"/>
              <a:t>dadansoddi</a:t>
            </a:r>
            <a:r>
              <a:rPr lang="en-GB" sz="1600" dirty="0" smtClean="0"/>
              <a:t>,  </a:t>
            </a:r>
            <a:r>
              <a:rPr lang="en-GB" sz="1600" dirty="0" err="1" smtClean="0"/>
              <a:t>gwerthuso</a:t>
            </a:r>
            <a:r>
              <a:rPr lang="en-GB" sz="1600" dirty="0" smtClean="0"/>
              <a:t>,  </a:t>
            </a:r>
            <a:r>
              <a:rPr lang="en-GB" sz="1600" dirty="0" err="1"/>
              <a:t>adrodd</a:t>
            </a:r>
            <a:r>
              <a:rPr lang="en-GB" sz="1600" dirty="0"/>
              <a:t> </a:t>
            </a:r>
            <a:r>
              <a:rPr lang="en-GB" sz="1600" dirty="0" err="1" smtClean="0"/>
              <a:t>stori</a:t>
            </a:r>
            <a:r>
              <a:rPr lang="en-GB" sz="1600" dirty="0" smtClean="0"/>
              <a:t>,  </a:t>
            </a:r>
            <a:r>
              <a:rPr lang="en-GB" sz="1600" dirty="0" err="1" smtClean="0"/>
              <a:t>disgrifio</a:t>
            </a:r>
            <a:r>
              <a:rPr lang="en-GB" sz="1600" dirty="0"/>
              <a:t> </a:t>
            </a:r>
            <a:r>
              <a:rPr lang="en-GB" sz="1600" dirty="0" smtClean="0"/>
              <a:t>a </a:t>
            </a:r>
            <a:r>
              <a:rPr lang="en-GB" sz="1600" dirty="0" err="1"/>
              <a:t>dangos</a:t>
            </a:r>
            <a:r>
              <a:rPr lang="en-GB" sz="1600" dirty="0"/>
              <a:t> </a:t>
            </a:r>
            <a:r>
              <a:rPr lang="en-GB" sz="1600" dirty="0" err="1"/>
              <a:t>empathi</a:t>
            </a:r>
            <a:r>
              <a:rPr lang="en-GB" sz="1600" dirty="0"/>
              <a:t> </a:t>
            </a:r>
            <a:endParaRPr lang="en-GB" sz="1600" dirty="0" smtClean="0"/>
          </a:p>
          <a:p>
            <a:pPr eaLnBrk="0" hangingPunct="0"/>
            <a:r>
              <a:rPr lang="en-GB" sz="1600" dirty="0" smtClean="0"/>
              <a:t>• </a:t>
            </a:r>
            <a:r>
              <a:rPr lang="en-GB" sz="1600" dirty="0" err="1"/>
              <a:t>ysgrifennu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ddefnyddio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ac </a:t>
            </a:r>
            <a:r>
              <a:rPr lang="en-GB" sz="1600" dirty="0" err="1"/>
              <a:t>ystod</a:t>
            </a:r>
            <a:r>
              <a:rPr lang="en-GB" sz="1600" dirty="0"/>
              <a:t> o </a:t>
            </a:r>
            <a:r>
              <a:rPr lang="en-GB" sz="1600" dirty="0" err="1"/>
              <a:t>destunau</a:t>
            </a:r>
            <a:r>
              <a:rPr lang="en-GB" sz="1600" dirty="0"/>
              <a:t> di-</a:t>
            </a:r>
            <a:r>
              <a:rPr lang="en-GB" sz="1600" dirty="0" err="1"/>
              <a:t>dor</a:t>
            </a:r>
            <a:r>
              <a:rPr lang="en-GB" sz="1600" dirty="0"/>
              <a:t> a </a:t>
            </a:r>
            <a:r>
              <a:rPr lang="en-GB" sz="1600" dirty="0" err="1"/>
              <a:t>phytiog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amryw</a:t>
            </a:r>
            <a:r>
              <a:rPr lang="en-GB" sz="1600" dirty="0"/>
              <a:t> o </a:t>
            </a:r>
            <a:r>
              <a:rPr lang="en-GB" sz="1600" dirty="0" err="1"/>
              <a:t>ffurfiau</a:t>
            </a:r>
            <a:r>
              <a:rPr lang="en-GB" sz="1600" dirty="0"/>
              <a:t>, </a:t>
            </a:r>
            <a:r>
              <a:rPr lang="en-GB" sz="1600" dirty="0" err="1"/>
              <a:t>e.e</a:t>
            </a:r>
            <a:r>
              <a:rPr lang="en-GB" sz="1600" dirty="0"/>
              <a:t>. </a:t>
            </a:r>
            <a:r>
              <a:rPr lang="en-GB" sz="1600" dirty="0" err="1"/>
              <a:t>llythyron</a:t>
            </a:r>
            <a:r>
              <a:rPr lang="en-GB" sz="1600" dirty="0"/>
              <a:t>, </a:t>
            </a:r>
            <a:r>
              <a:rPr lang="en-GB" sz="1600" dirty="0" err="1"/>
              <a:t>dyddiaduron</a:t>
            </a:r>
            <a:r>
              <a:rPr lang="en-GB" sz="1600" dirty="0"/>
              <a:t>, </a:t>
            </a:r>
            <a:r>
              <a:rPr lang="en-GB" sz="1600" dirty="0" err="1"/>
              <a:t>erthyglau</a:t>
            </a:r>
            <a:r>
              <a:rPr lang="en-GB" sz="1600" dirty="0"/>
              <a:t>, </a:t>
            </a:r>
            <a:r>
              <a:rPr lang="en-GB" sz="1600" dirty="0" err="1"/>
              <a:t>storïau</a:t>
            </a:r>
            <a:r>
              <a:rPr lang="en-GB" sz="1600" dirty="0"/>
              <a:t>, </a:t>
            </a:r>
            <a:r>
              <a:rPr lang="en-GB" sz="1600" dirty="0" err="1"/>
              <a:t>adroddiadau</a:t>
            </a:r>
            <a:r>
              <a:rPr lang="en-GB" sz="1600" dirty="0"/>
              <a:t>, </a:t>
            </a:r>
            <a:r>
              <a:rPr lang="en-GB" sz="1600" dirty="0" err="1"/>
              <a:t>areithiau</a:t>
            </a:r>
            <a:r>
              <a:rPr lang="en-GB" sz="1600" dirty="0"/>
              <a:t>, </a:t>
            </a:r>
            <a:r>
              <a:rPr lang="en-GB" sz="1600" dirty="0" err="1"/>
              <a:t>dramâu</a:t>
            </a:r>
            <a:r>
              <a:rPr lang="en-GB" sz="1600" dirty="0"/>
              <a:t> a </a:t>
            </a:r>
            <a:r>
              <a:rPr lang="en-GB" sz="1600" dirty="0" err="1"/>
              <a:t>sgriptiau</a:t>
            </a:r>
            <a:r>
              <a:rPr lang="en-GB" sz="1600" dirty="0"/>
              <a:t>, </a:t>
            </a:r>
            <a:r>
              <a:rPr lang="en-GB" sz="1600" dirty="0" err="1"/>
              <a:t>taflenni</a:t>
            </a:r>
            <a:r>
              <a:rPr lang="en-GB" sz="1600" dirty="0"/>
              <a:t> </a:t>
            </a:r>
            <a:r>
              <a:rPr lang="en-GB" sz="1600" dirty="0" err="1"/>
              <a:t>gwybodaeth</a:t>
            </a:r>
            <a:r>
              <a:rPr lang="en-GB" sz="1600" dirty="0"/>
              <a:t>, </a:t>
            </a:r>
            <a:r>
              <a:rPr lang="en-GB" sz="1600" dirty="0" err="1"/>
              <a:t>hysbysebion</a:t>
            </a:r>
            <a:r>
              <a:rPr lang="en-GB" sz="1600" dirty="0"/>
              <a:t>, </a:t>
            </a:r>
            <a:r>
              <a:rPr lang="en-GB" sz="1600" dirty="0" err="1"/>
              <a:t>posteri</a:t>
            </a:r>
            <a:r>
              <a:rPr lang="en-GB" sz="1600" dirty="0"/>
              <a:t>, </a:t>
            </a:r>
            <a:r>
              <a:rPr lang="en-GB" sz="1600" dirty="0" err="1"/>
              <a:t>tudalennau</a:t>
            </a:r>
            <a:r>
              <a:rPr lang="en-GB" sz="1600" dirty="0"/>
              <a:t> a </a:t>
            </a:r>
            <a:r>
              <a:rPr lang="en-GB" sz="1600" dirty="0" err="1"/>
              <a:t>thestun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we, </a:t>
            </a:r>
            <a:r>
              <a:rPr lang="en-GB" sz="1600" dirty="0" err="1"/>
              <a:t>holiaduron</a:t>
            </a:r>
            <a:r>
              <a:rPr lang="en-GB" sz="1600" dirty="0"/>
              <a:t>, </a:t>
            </a:r>
            <a:r>
              <a:rPr lang="en-GB" sz="1600" dirty="0" err="1"/>
              <a:t>adolygiadau</a:t>
            </a:r>
            <a:r>
              <a:rPr lang="en-GB" sz="1600" dirty="0"/>
              <a:t>, </a:t>
            </a:r>
            <a:r>
              <a:rPr lang="en-GB" sz="1600" dirty="0" err="1"/>
              <a:t>ymsonau</a:t>
            </a:r>
            <a:r>
              <a:rPr lang="en-GB" sz="1600" dirty="0"/>
              <a:t> </a:t>
            </a:r>
            <a:endParaRPr lang="en-GB" sz="1600" dirty="0" smtClean="0"/>
          </a:p>
          <a:p>
            <a:pPr eaLnBrk="0" hangingPunct="0"/>
            <a:r>
              <a:rPr lang="en-GB" sz="1600" dirty="0" smtClean="0"/>
              <a:t>• </a:t>
            </a:r>
            <a:r>
              <a:rPr lang="en-GB" sz="1600" dirty="0" err="1"/>
              <a:t>ysgrifennu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gynulleidfaoedd</a:t>
            </a:r>
            <a:r>
              <a:rPr lang="en-GB" sz="1600" dirty="0"/>
              <a:t> real a </a:t>
            </a:r>
            <a:r>
              <a:rPr lang="en-GB" sz="1600" dirty="0" err="1"/>
              <a:t>dychmygol</a:t>
            </a:r>
            <a:r>
              <a:rPr lang="en-GB" sz="1600" dirty="0"/>
              <a:t>, </a:t>
            </a:r>
            <a:r>
              <a:rPr lang="en-GB" sz="1600" dirty="0" err="1"/>
              <a:t>e.e</a:t>
            </a:r>
            <a:r>
              <a:rPr lang="en-GB" sz="1600" dirty="0"/>
              <a:t>. </a:t>
            </a:r>
            <a:r>
              <a:rPr lang="en-GB" sz="1600" dirty="0" err="1"/>
              <a:t>cyfoedion</a:t>
            </a:r>
            <a:r>
              <a:rPr lang="en-GB" sz="1600" dirty="0"/>
              <a:t>, </a:t>
            </a:r>
            <a:r>
              <a:rPr lang="en-GB" sz="1600" dirty="0" err="1"/>
              <a:t>dysgwyr</a:t>
            </a:r>
            <a:r>
              <a:rPr lang="en-GB" sz="1600" dirty="0"/>
              <a:t> </a:t>
            </a:r>
            <a:r>
              <a:rPr lang="en-GB" sz="1600" dirty="0" err="1"/>
              <a:t>iau</a:t>
            </a:r>
            <a:r>
              <a:rPr lang="en-GB" sz="1600" dirty="0"/>
              <a:t>, </a:t>
            </a:r>
            <a:r>
              <a:rPr lang="en-GB" sz="1600" dirty="0" err="1"/>
              <a:t>athrawon</a:t>
            </a:r>
            <a:r>
              <a:rPr lang="en-GB" sz="1600" dirty="0"/>
              <a:t>, </a:t>
            </a:r>
            <a:r>
              <a:rPr lang="en-GB" sz="1600" dirty="0" err="1"/>
              <a:t>aelodau</a:t>
            </a:r>
            <a:r>
              <a:rPr lang="en-GB" sz="1600" dirty="0"/>
              <a:t> </a:t>
            </a:r>
            <a:r>
              <a:rPr lang="en-GB" sz="1600" dirty="0" err="1"/>
              <a:t>teulu</a:t>
            </a:r>
            <a:r>
              <a:rPr lang="en-GB" sz="1600" dirty="0"/>
              <a:t>, </a:t>
            </a:r>
            <a:r>
              <a:rPr lang="en-GB" sz="1600" dirty="0" err="1"/>
              <a:t>cymeriadau</a:t>
            </a:r>
            <a:r>
              <a:rPr lang="en-GB" sz="1600" dirty="0"/>
              <a:t> </a:t>
            </a:r>
            <a:r>
              <a:rPr lang="en-GB" sz="1600" dirty="0" err="1"/>
              <a:t>hanesyddol</a:t>
            </a:r>
            <a:r>
              <a:rPr lang="en-GB" sz="1600" dirty="0"/>
              <a:t> a </a:t>
            </a:r>
            <a:r>
              <a:rPr lang="en-GB" sz="1600" dirty="0" err="1"/>
              <a:t>ffuglennol</a:t>
            </a:r>
            <a:r>
              <a:rPr lang="en-GB" sz="1600" dirty="0"/>
              <a:t> </a:t>
            </a:r>
            <a:endParaRPr lang="en-GB" sz="1600" dirty="0" smtClean="0"/>
          </a:p>
          <a:p>
            <a:pPr eaLnBrk="0" hangingPunct="0"/>
            <a:r>
              <a:rPr lang="en-GB" sz="1600" dirty="0" smtClean="0"/>
              <a:t>• </a:t>
            </a:r>
            <a:r>
              <a:rPr lang="en-GB" sz="1600" dirty="0" err="1"/>
              <a:t>ysgrifennu</a:t>
            </a:r>
            <a:r>
              <a:rPr lang="en-GB" sz="1600" dirty="0"/>
              <a:t> </a:t>
            </a:r>
            <a:r>
              <a:rPr lang="en-GB" sz="1600" dirty="0" err="1"/>
              <a:t>barddonol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delweddu</a:t>
            </a:r>
            <a:r>
              <a:rPr lang="en-GB" sz="1600" dirty="0"/>
              <a:t> a </a:t>
            </a:r>
            <a:r>
              <a:rPr lang="en-GB" sz="1600" dirty="0" err="1"/>
              <a:t>dyfeisiau</a:t>
            </a:r>
            <a:r>
              <a:rPr lang="en-GB" sz="1600" dirty="0"/>
              <a:t> </a:t>
            </a:r>
            <a:r>
              <a:rPr lang="en-GB" sz="1600" dirty="0" err="1"/>
              <a:t>barddonol</a:t>
            </a:r>
            <a:r>
              <a:rPr lang="en-GB" sz="1600" dirty="0"/>
              <a:t>, </a:t>
            </a:r>
            <a:r>
              <a:rPr lang="en-GB" sz="1600" dirty="0" err="1"/>
              <a:t>e.e</a:t>
            </a:r>
            <a:r>
              <a:rPr lang="en-GB" sz="1600" dirty="0"/>
              <a:t>. </a:t>
            </a:r>
            <a:r>
              <a:rPr lang="en-GB" sz="1600" dirty="0" err="1"/>
              <a:t>odlau</a:t>
            </a:r>
            <a:r>
              <a:rPr lang="en-GB" sz="1600" dirty="0"/>
              <a:t> a </a:t>
            </a:r>
            <a:r>
              <a:rPr lang="en-GB" sz="1600" dirty="0" err="1"/>
              <a:t>ffurf</a:t>
            </a:r>
            <a:r>
              <a:rPr lang="en-GB" sz="1600" dirty="0"/>
              <a:t> </a:t>
            </a:r>
            <a:endParaRPr lang="en-GB" sz="1600" dirty="0" smtClean="0"/>
          </a:p>
          <a:p>
            <a:pPr eaLnBrk="0" hangingPunct="0"/>
            <a:r>
              <a:rPr lang="en-GB" sz="1600" dirty="0" smtClean="0"/>
              <a:t>•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ystod</a:t>
            </a:r>
            <a:r>
              <a:rPr lang="en-GB" sz="1600" dirty="0"/>
              <a:t> </a:t>
            </a:r>
            <a:r>
              <a:rPr lang="en-GB" sz="1600" dirty="0" err="1"/>
              <a:t>eang</a:t>
            </a:r>
            <a:r>
              <a:rPr lang="en-GB" sz="1600" dirty="0"/>
              <a:t> o </a:t>
            </a:r>
            <a:r>
              <a:rPr lang="en-GB" sz="1600" dirty="0" err="1"/>
              <a:t>ysgogiadau</a:t>
            </a:r>
            <a:r>
              <a:rPr lang="en-GB" sz="1600" dirty="0"/>
              <a:t> a </a:t>
            </a:r>
            <a:r>
              <a:rPr lang="en-GB" sz="1600" dirty="0" err="1"/>
              <a:t>symbyliadau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gynnwys</a:t>
            </a:r>
            <a:r>
              <a:rPr lang="en-GB" sz="1600" dirty="0"/>
              <a:t> </a:t>
            </a:r>
            <a:r>
              <a:rPr lang="en-GB" sz="1600" dirty="0" err="1"/>
              <a:t>testunau</a:t>
            </a:r>
            <a:r>
              <a:rPr lang="en-GB" sz="1600" dirty="0"/>
              <a:t> </a:t>
            </a:r>
            <a:r>
              <a:rPr lang="en-GB" sz="1600" dirty="0" err="1"/>
              <a:t>ysgrifenedig</a:t>
            </a:r>
            <a:r>
              <a:rPr lang="en-GB" sz="1600" dirty="0"/>
              <a:t> a </a:t>
            </a:r>
            <a:r>
              <a:rPr lang="en-GB" sz="1600" dirty="0" err="1"/>
              <a:t>deinamig</a:t>
            </a:r>
            <a:r>
              <a:rPr lang="en-GB" sz="1600" dirty="0"/>
              <a:t>, </a:t>
            </a:r>
            <a:r>
              <a:rPr lang="en-GB" sz="1600" dirty="0" err="1"/>
              <a:t>e.e</a:t>
            </a:r>
            <a:r>
              <a:rPr lang="en-GB" sz="1600" dirty="0"/>
              <a:t>. </a:t>
            </a:r>
            <a:r>
              <a:rPr lang="en-GB" sz="1600" dirty="0" err="1"/>
              <a:t>storïau</a:t>
            </a:r>
            <a:r>
              <a:rPr lang="en-GB" sz="1600" dirty="0"/>
              <a:t>, </a:t>
            </a:r>
            <a:r>
              <a:rPr lang="en-GB" sz="1600" dirty="0" err="1"/>
              <a:t>llyfrau</a:t>
            </a:r>
            <a:r>
              <a:rPr lang="en-GB" sz="1600" dirty="0"/>
              <a:t> </a:t>
            </a:r>
            <a:r>
              <a:rPr lang="en-GB" sz="1600" dirty="0" err="1"/>
              <a:t>lluniau</a:t>
            </a:r>
            <a:r>
              <a:rPr lang="en-GB" sz="1600" dirty="0"/>
              <a:t>, </a:t>
            </a:r>
            <a:r>
              <a:rPr lang="en-GB" sz="1600" dirty="0" err="1"/>
              <a:t>delweddau</a:t>
            </a:r>
            <a:r>
              <a:rPr lang="en-GB" sz="1600" dirty="0"/>
              <a:t>, </a:t>
            </a:r>
            <a:r>
              <a:rPr lang="en-GB" sz="1600" dirty="0" err="1"/>
              <a:t>cerddi</a:t>
            </a:r>
            <a:r>
              <a:rPr lang="en-GB" sz="1600" dirty="0"/>
              <a:t>, </a:t>
            </a:r>
            <a:r>
              <a:rPr lang="en-GB" sz="1600" dirty="0" err="1"/>
              <a:t>profiadau</a:t>
            </a:r>
            <a:r>
              <a:rPr lang="en-GB" sz="1600" dirty="0"/>
              <a:t>, </a:t>
            </a:r>
            <a:r>
              <a:rPr lang="en-GB" sz="1600" dirty="0" err="1"/>
              <a:t>ffilmiau</a:t>
            </a:r>
            <a:r>
              <a:rPr lang="en-GB" sz="1600" dirty="0"/>
              <a:t>, </a:t>
            </a:r>
            <a:r>
              <a:rPr lang="en-GB" sz="1600" dirty="0" err="1"/>
              <a:t>paentiadau</a:t>
            </a:r>
            <a:r>
              <a:rPr lang="en-GB" sz="1600" dirty="0"/>
              <a:t>, </a:t>
            </a:r>
            <a:r>
              <a:rPr lang="en-GB" sz="1600" dirty="0" err="1"/>
              <a:t>cerddoriaeth</a:t>
            </a:r>
            <a:r>
              <a:rPr lang="en-GB" sz="1600" dirty="0"/>
              <a:t> </a:t>
            </a:r>
            <a:endParaRPr lang="en-GB" sz="1600" dirty="0" smtClean="0"/>
          </a:p>
          <a:p>
            <a:pPr eaLnBrk="0" hangingPunct="0"/>
            <a:r>
              <a:rPr lang="en-GB" sz="1600" dirty="0" smtClean="0"/>
              <a:t>•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geirfa</a:t>
            </a:r>
            <a:r>
              <a:rPr lang="en-GB" sz="1600" dirty="0"/>
              <a:t> a </a:t>
            </a:r>
            <a:r>
              <a:rPr lang="en-GB" sz="1600" dirty="0" err="1"/>
              <a:t>therminoleg</a:t>
            </a:r>
            <a:r>
              <a:rPr lang="en-GB" sz="1600" dirty="0"/>
              <a:t> </a:t>
            </a:r>
            <a:r>
              <a:rPr lang="en-GB" sz="1600" dirty="0" err="1"/>
              <a:t>briodol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ystyried</a:t>
            </a:r>
            <a:r>
              <a:rPr lang="en-GB" sz="1600" dirty="0"/>
              <a:t> a </a:t>
            </a:r>
            <a:r>
              <a:rPr lang="en-GB" sz="1600" dirty="0" err="1"/>
              <a:t>gwerthuso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gwaith</a:t>
            </a:r>
            <a:r>
              <a:rPr lang="en-GB" sz="1600" dirty="0"/>
              <a:t> </a:t>
            </a:r>
            <a:r>
              <a:rPr lang="en-GB" sz="1600" dirty="0" err="1"/>
              <a:t>hwy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hunain</a:t>
            </a:r>
            <a:r>
              <a:rPr lang="en-GB" sz="1600" dirty="0"/>
              <a:t> a </a:t>
            </a:r>
            <a:r>
              <a:rPr lang="en-GB" sz="1600" dirty="0" err="1"/>
              <a:t>gwaith</a:t>
            </a:r>
            <a:r>
              <a:rPr lang="en-GB" sz="1600" dirty="0"/>
              <a:t> </a:t>
            </a:r>
            <a:r>
              <a:rPr lang="en-GB" sz="1600" dirty="0" err="1"/>
              <a:t>eraill</a:t>
            </a:r>
            <a:r>
              <a:rPr lang="en-GB" sz="1600" dirty="0"/>
              <a:t>, </a:t>
            </a:r>
            <a:r>
              <a:rPr lang="en-GB" sz="1600" dirty="0" err="1"/>
              <a:t>e.e</a:t>
            </a:r>
            <a:r>
              <a:rPr lang="en-GB" sz="1600" dirty="0"/>
              <a:t>. </a:t>
            </a:r>
            <a:r>
              <a:rPr lang="en-GB" sz="1600" dirty="0" err="1"/>
              <a:t>awduron</a:t>
            </a:r>
            <a:r>
              <a:rPr lang="en-GB" sz="1600" dirty="0"/>
              <a:t>, </a:t>
            </a:r>
            <a:r>
              <a:rPr lang="en-GB" sz="1600" dirty="0" err="1"/>
              <a:t>cyfoedion</a:t>
            </a:r>
            <a:r>
              <a:rPr lang="en-GB" sz="1600" dirty="0"/>
              <a:t>. </a:t>
            </a:r>
            <a:r>
              <a:rPr lang="en-GB" sz="1600" dirty="0" err="1"/>
              <a:t>Dylai</a:t>
            </a:r>
            <a:r>
              <a:rPr lang="en-GB" sz="1600" dirty="0"/>
              <a:t> </a:t>
            </a:r>
            <a:r>
              <a:rPr lang="en-GB" sz="1600" dirty="0" err="1"/>
              <a:t>dysgwyr</a:t>
            </a:r>
            <a:r>
              <a:rPr lang="en-GB" sz="1600" dirty="0"/>
              <a:t> </a:t>
            </a:r>
            <a:r>
              <a:rPr lang="en-GB" sz="1600" dirty="0" err="1"/>
              <a:t>brofi</a:t>
            </a:r>
            <a:r>
              <a:rPr lang="en-GB" sz="1600" dirty="0"/>
              <a:t> </a:t>
            </a:r>
            <a:r>
              <a:rPr lang="en-GB" sz="1600" dirty="0" err="1"/>
              <a:t>ystod</a:t>
            </a:r>
            <a:r>
              <a:rPr lang="en-GB" sz="1600" dirty="0"/>
              <a:t> o </a:t>
            </a:r>
            <a:r>
              <a:rPr lang="en-GB" sz="1600" dirty="0" err="1"/>
              <a:t>brofiadau</a:t>
            </a:r>
            <a:r>
              <a:rPr lang="en-GB" sz="1600" dirty="0"/>
              <a:t> </a:t>
            </a:r>
            <a:r>
              <a:rPr lang="en-GB" sz="1600" dirty="0" err="1"/>
              <a:t>ieithyddol</a:t>
            </a:r>
            <a:r>
              <a:rPr lang="en-GB" sz="1600" dirty="0"/>
              <a:t> </a:t>
            </a:r>
            <a:r>
              <a:rPr lang="en-GB" sz="1600" dirty="0" err="1"/>
              <a:t>cyfoethog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y gall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sgiliau</a:t>
            </a:r>
            <a:r>
              <a:rPr lang="en-GB" sz="1600" dirty="0"/>
              <a:t> </a:t>
            </a:r>
            <a:r>
              <a:rPr lang="en-GB" sz="1600" dirty="0" err="1"/>
              <a:t>llafar</a:t>
            </a:r>
            <a:r>
              <a:rPr lang="en-GB" sz="1600" dirty="0"/>
              <a:t>, </a:t>
            </a:r>
            <a:r>
              <a:rPr lang="en-GB" sz="1600" dirty="0" err="1"/>
              <a:t>darllen</a:t>
            </a:r>
            <a:r>
              <a:rPr lang="en-GB" sz="1600" dirty="0"/>
              <a:t> ac </a:t>
            </a:r>
            <a:r>
              <a:rPr lang="en-GB" sz="1600" dirty="0" err="1"/>
              <a:t>ysgrifennu</a:t>
            </a:r>
            <a:r>
              <a:rPr lang="en-GB" sz="1600" dirty="0"/>
              <a:t> </a:t>
            </a:r>
            <a:r>
              <a:rPr lang="en-GB" sz="1600" dirty="0" err="1"/>
              <a:t>blethu</a:t>
            </a:r>
            <a:r>
              <a:rPr lang="en-GB" sz="1600" dirty="0"/>
              <a:t> </a:t>
            </a:r>
            <a:r>
              <a:rPr lang="en-GB" sz="1600" dirty="0" err="1"/>
              <a:t>drwy’i</a:t>
            </a:r>
            <a:r>
              <a:rPr lang="en-GB" sz="1600" dirty="0"/>
              <a:t> </a:t>
            </a:r>
            <a:r>
              <a:rPr lang="en-GB" sz="1600" dirty="0" err="1"/>
              <a:t>gilydd</a:t>
            </a:r>
            <a:r>
              <a:rPr lang="en-GB" sz="1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4941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259" y="365125"/>
            <a:ext cx="8926643" cy="1325563"/>
          </a:xfrm>
          <a:noFill/>
        </p:spPr>
        <p:txBody>
          <a:bodyPr>
            <a:noAutofit/>
          </a:bodyPr>
          <a:lstStyle/>
          <a:p>
            <a:r>
              <a:rPr lang="en-GB" sz="3600" dirty="0" err="1" smtClean="0"/>
              <a:t>Mae’n</a:t>
            </a:r>
            <a:r>
              <a:rPr lang="en-GB" sz="3600" dirty="0" smtClean="0"/>
              <a:t> well </a:t>
            </a:r>
            <a:r>
              <a:rPr lang="en-GB" sz="3600" dirty="0" err="1" smtClean="0"/>
              <a:t>datblygu</a:t>
            </a:r>
            <a:r>
              <a:rPr lang="en-GB" sz="3600" dirty="0" smtClean="0"/>
              <a:t> </a:t>
            </a:r>
            <a:r>
              <a:rPr lang="en-GB" sz="3600" dirty="0" err="1" smtClean="0"/>
              <a:t>iaith</a:t>
            </a:r>
            <a:r>
              <a:rPr lang="en-GB" sz="3600" dirty="0" smtClean="0"/>
              <a:t> a </a:t>
            </a:r>
            <a:r>
              <a:rPr lang="en-GB" sz="3600" dirty="0" err="1" smtClean="0"/>
              <a:t>llythrennedd</a:t>
            </a:r>
            <a:r>
              <a:rPr lang="en-GB" sz="3600" dirty="0" smtClean="0"/>
              <a:t> yn draws-</a:t>
            </a:r>
            <a:r>
              <a:rPr lang="en-GB" sz="3600" dirty="0" err="1" smtClean="0"/>
              <a:t>gwricwlaidd</a:t>
            </a:r>
            <a:r>
              <a:rPr lang="en-GB" sz="3600" dirty="0" smtClean="0"/>
              <a:t>.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7783" y="2118030"/>
            <a:ext cx="7010400" cy="3828715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en-GB" sz="1700" i="1" dirty="0" smtClean="0"/>
          </a:p>
          <a:p>
            <a:pPr marL="0" indent="0" algn="ctr">
              <a:buNone/>
            </a:pPr>
            <a:r>
              <a:rPr lang="en-GB" sz="2000" b="1" i="1" dirty="0" err="1"/>
              <a:t>Dylai</a:t>
            </a:r>
            <a:r>
              <a:rPr lang="en-GB" sz="2000" b="1" i="1" dirty="0"/>
              <a:t> </a:t>
            </a:r>
            <a:r>
              <a:rPr lang="en-GB" sz="2000" b="1" i="1" dirty="0" err="1"/>
              <a:t>dysgwyr</a:t>
            </a:r>
            <a:r>
              <a:rPr lang="en-GB" sz="2000" b="1" i="1" dirty="0"/>
              <a:t> </a:t>
            </a:r>
            <a:r>
              <a:rPr lang="en-GB" sz="2000" b="1" i="1" dirty="0" err="1"/>
              <a:t>brofi</a:t>
            </a:r>
            <a:r>
              <a:rPr lang="en-GB" sz="2000" b="1" i="1" dirty="0"/>
              <a:t> </a:t>
            </a:r>
            <a:r>
              <a:rPr lang="en-GB" sz="2000" b="1" i="1" dirty="0" err="1"/>
              <a:t>ystod</a:t>
            </a:r>
            <a:r>
              <a:rPr lang="en-GB" sz="2000" b="1" i="1" dirty="0"/>
              <a:t> o </a:t>
            </a:r>
            <a:r>
              <a:rPr lang="en-GB" sz="2000" b="1" i="1" dirty="0" err="1"/>
              <a:t>brofiadau</a:t>
            </a:r>
            <a:r>
              <a:rPr lang="en-GB" sz="2000" b="1" i="1" dirty="0"/>
              <a:t> </a:t>
            </a:r>
            <a:r>
              <a:rPr lang="en-GB" sz="2000" b="1" i="1" dirty="0" err="1"/>
              <a:t>ieithyddol</a:t>
            </a:r>
            <a:r>
              <a:rPr lang="en-GB" sz="2000" b="1" i="1" dirty="0"/>
              <a:t> </a:t>
            </a:r>
            <a:r>
              <a:rPr lang="en-GB" sz="2000" b="1" i="1" dirty="0" err="1"/>
              <a:t>cyfoethog</a:t>
            </a:r>
            <a:r>
              <a:rPr lang="en-GB" sz="2000" b="1" i="1" dirty="0"/>
              <a:t> </a:t>
            </a:r>
            <a:r>
              <a:rPr lang="en-GB" sz="2000" b="1" i="1" dirty="0" err="1"/>
              <a:t>fel</a:t>
            </a:r>
            <a:r>
              <a:rPr lang="en-GB" sz="2000" b="1" i="1" dirty="0"/>
              <a:t> y gall </a:t>
            </a:r>
            <a:r>
              <a:rPr lang="en-GB" sz="2000" b="1" i="1" dirty="0" err="1"/>
              <a:t>eu</a:t>
            </a:r>
            <a:r>
              <a:rPr lang="en-GB" sz="2000" b="1" i="1" dirty="0"/>
              <a:t> </a:t>
            </a:r>
            <a:r>
              <a:rPr lang="en-GB" sz="2000" b="1" i="1" dirty="0" err="1"/>
              <a:t>sgiliau</a:t>
            </a:r>
            <a:r>
              <a:rPr lang="en-GB" sz="2000" b="1" i="1" dirty="0"/>
              <a:t> </a:t>
            </a:r>
            <a:r>
              <a:rPr lang="en-GB" sz="2000" b="1" i="1" dirty="0" err="1"/>
              <a:t>llafar</a:t>
            </a:r>
            <a:r>
              <a:rPr lang="en-GB" sz="2000" b="1" i="1" dirty="0"/>
              <a:t>, </a:t>
            </a:r>
            <a:r>
              <a:rPr lang="en-GB" sz="2000" b="1" i="1" dirty="0" err="1"/>
              <a:t>darllen</a:t>
            </a:r>
            <a:r>
              <a:rPr lang="en-GB" sz="2000" b="1" i="1" dirty="0"/>
              <a:t> ac </a:t>
            </a:r>
            <a:r>
              <a:rPr lang="en-GB" sz="2000" b="1" i="1" dirty="0" err="1"/>
              <a:t>ysgrifennu</a:t>
            </a:r>
            <a:r>
              <a:rPr lang="en-GB" sz="2000" b="1" i="1" dirty="0"/>
              <a:t> </a:t>
            </a:r>
            <a:r>
              <a:rPr lang="en-GB" sz="2000" b="1" i="1" dirty="0" err="1"/>
              <a:t>blethu</a:t>
            </a:r>
            <a:r>
              <a:rPr lang="en-GB" sz="2000" b="1" i="1" dirty="0"/>
              <a:t> </a:t>
            </a:r>
            <a:r>
              <a:rPr lang="en-GB" sz="2000" b="1" i="1" dirty="0" err="1"/>
              <a:t>drwy’i</a:t>
            </a:r>
            <a:r>
              <a:rPr lang="en-GB" sz="2000" b="1" i="1" dirty="0"/>
              <a:t> </a:t>
            </a:r>
            <a:r>
              <a:rPr lang="en-GB" sz="2000" b="1" i="1" dirty="0" err="1"/>
              <a:t>gilydd</a:t>
            </a:r>
            <a:r>
              <a:rPr lang="en-GB" sz="2000" b="1" i="1" dirty="0"/>
              <a:t>. </a:t>
            </a:r>
            <a:endParaRPr lang="en-GB" sz="2000" b="1" i="1" dirty="0" smtClean="0"/>
          </a:p>
          <a:p>
            <a:pPr marL="0" indent="0" algn="ctr">
              <a:buNone/>
            </a:pPr>
            <a:r>
              <a:rPr lang="en-GB" sz="2000" b="1" i="1" dirty="0" err="1" smtClean="0"/>
              <a:t>Llywodraeth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Cymru</a:t>
            </a:r>
            <a:r>
              <a:rPr lang="en-GB" sz="2000" b="1" i="1" dirty="0" smtClean="0"/>
              <a:t> (2015) </a:t>
            </a:r>
            <a:r>
              <a:rPr lang="en-GB" sz="2000" b="1" i="1" dirty="0" err="1" smtClean="0"/>
              <a:t>Rhaglen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Astudio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ar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gyfer</a:t>
            </a:r>
            <a:r>
              <a:rPr lang="en-GB" sz="2000" b="1" i="1" dirty="0" smtClean="0"/>
              <a:t> Cymraeg CA2-4</a:t>
            </a:r>
            <a:endParaRPr lang="en-GB" sz="2000" b="1" i="1" dirty="0"/>
          </a:p>
          <a:p>
            <a:pPr marL="0" indent="0" algn="ctr">
              <a:buNone/>
            </a:pPr>
            <a:endParaRPr lang="en-GB" sz="1700" i="1" dirty="0" smtClean="0"/>
          </a:p>
          <a:p>
            <a:pPr marL="0" indent="0" algn="ctr">
              <a:buNone/>
            </a:pPr>
            <a:endParaRPr lang="en-GB" sz="1700" i="1" dirty="0"/>
          </a:p>
          <a:p>
            <a:pPr marL="0" indent="0" algn="ctr">
              <a:buNone/>
            </a:pPr>
            <a:endParaRPr lang="en-GB" sz="1700" i="1" dirty="0" smtClean="0"/>
          </a:p>
          <a:p>
            <a:pPr marL="0" indent="0" algn="ctr">
              <a:buNone/>
            </a:pPr>
            <a:r>
              <a:rPr lang="en-GB" sz="2000" b="1" dirty="0" smtClean="0"/>
              <a:t>Learners </a:t>
            </a:r>
            <a:r>
              <a:rPr lang="en-GB" sz="2000" b="1" dirty="0"/>
              <a:t>should experience a language-rich environment across the key stage where oracy, reading and writing experiences are connected</a:t>
            </a:r>
            <a:r>
              <a:rPr lang="en-GB" sz="2000" b="1" dirty="0" smtClean="0"/>
              <a:t>.</a:t>
            </a:r>
            <a:endParaRPr lang="en-GB" sz="2000" b="1" dirty="0"/>
          </a:p>
          <a:p>
            <a:pPr marL="0" indent="0" algn="r">
              <a:buNone/>
            </a:pPr>
            <a:r>
              <a:rPr lang="en-GB" sz="2000" b="1" dirty="0"/>
              <a:t>Welsh Government (2015) </a:t>
            </a:r>
            <a:r>
              <a:rPr lang="en-GB" sz="2000" b="1" dirty="0" smtClean="0"/>
              <a:t> </a:t>
            </a:r>
            <a:r>
              <a:rPr lang="en-GB" sz="2000" b="1" dirty="0"/>
              <a:t>Programme of </a:t>
            </a:r>
            <a:r>
              <a:rPr lang="en-GB" sz="2000" b="1" dirty="0" smtClean="0"/>
              <a:t>Study for English KS 2-4</a:t>
            </a:r>
            <a:endParaRPr lang="en-GB" sz="2000" b="1" dirty="0"/>
          </a:p>
        </p:txBody>
      </p:sp>
      <p:pic>
        <p:nvPicPr>
          <p:cNvPr id="2051" name="Picture 3" descr="C:\Users\Jayne Morgan\Desktop\imagesHC32RS7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2368" y="150141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yne Morgan\Desktop\imag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2369" y="3181415"/>
            <a:ext cx="1515186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yne Morgan\Desktop\imagesB1QPG2Y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5078" y="4962334"/>
            <a:ext cx="1422476" cy="155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368" y="365125"/>
            <a:ext cx="2081784" cy="795528"/>
          </a:xfrm>
          <a:prstGeom prst="rect">
            <a:avLst/>
          </a:prstGeom>
          <a:ln w="38100"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5176">
            <a:off x="391087" y="4002537"/>
            <a:ext cx="2391429" cy="2532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20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248" y="-281262"/>
            <a:ext cx="10515600" cy="1325563"/>
          </a:xfrm>
        </p:spPr>
        <p:txBody>
          <a:bodyPr/>
          <a:lstStyle/>
          <a:p>
            <a:r>
              <a:rPr lang="en-GB" dirty="0" err="1" smtClean="0"/>
              <a:t>Datganiad</a:t>
            </a:r>
            <a:r>
              <a:rPr lang="en-GB" dirty="0" smtClean="0"/>
              <a:t> ‘Beth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?’ - </a:t>
            </a:r>
            <a:r>
              <a:rPr lang="en-GB" dirty="0" err="1" smtClean="0"/>
              <a:t>Llenyddiaeth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993" t="7567" r="47795" b="11949"/>
          <a:stretch/>
        </p:blipFill>
        <p:spPr>
          <a:xfrm>
            <a:off x="1766505" y="756747"/>
            <a:ext cx="8658479" cy="5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612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432" y="301674"/>
            <a:ext cx="8738062" cy="1325563"/>
          </a:xfrm>
        </p:spPr>
        <p:txBody>
          <a:bodyPr>
            <a:normAutofit/>
          </a:bodyPr>
          <a:lstStyle/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yn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lenyddiaeth</a:t>
            </a:r>
            <a:r>
              <a:rPr lang="en-GB" dirty="0" smtClean="0"/>
              <a:t> -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cyfres</a:t>
            </a:r>
            <a:r>
              <a:rPr lang="en-GB" dirty="0" smtClean="0"/>
              <a:t> o </a:t>
            </a:r>
            <a:r>
              <a:rPr lang="en-GB" dirty="0" err="1" smtClean="0"/>
              <a:t>wersi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690" y="2951267"/>
            <a:ext cx="2066046" cy="2802317"/>
          </a:xfrm>
          <a:prstGeom prst="rect">
            <a:avLst/>
          </a:prstGeom>
          <a:ln>
            <a:solidFill>
              <a:srgbClr val="00B0F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49252">
            <a:off x="378158" y="1995716"/>
            <a:ext cx="1393021" cy="18913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2657">
            <a:off x="396973" y="4255533"/>
            <a:ext cx="1312836" cy="1859851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070732141"/>
              </p:ext>
            </p:extLst>
          </p:nvPr>
        </p:nvGraphicFramePr>
        <p:xfrm>
          <a:off x="5078741" y="1555409"/>
          <a:ext cx="8128000" cy="4985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735254" y="5959133"/>
            <a:ext cx="3160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 smtClean="0"/>
              <a:t>M</a:t>
            </a:r>
            <a:r>
              <a:rPr lang="en-GB" sz="4000" dirty="0" err="1" smtClean="0">
                <a:latin typeface="Cambria" panose="02040503050406030204" pitchFamily="18" charset="0"/>
              </a:rPr>
              <a:t>ôr-ladron</a:t>
            </a:r>
            <a:endParaRPr lang="en-GB" sz="4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256">
            <a:off x="4195812" y="1761036"/>
            <a:ext cx="1937510" cy="2756154"/>
          </a:xfrm>
          <a:prstGeom prst="rect">
            <a:avLst/>
          </a:prstGeom>
        </p:spPr>
      </p:pic>
      <p:sp>
        <p:nvSpPr>
          <p:cNvPr id="10" name="AutoShape 2" descr="Image result for mor ladron"/>
          <p:cNvSpPr>
            <a:spLocks noChangeAspect="1" noChangeArrowheads="1"/>
          </p:cNvSpPr>
          <p:nvPr/>
        </p:nvSpPr>
        <p:spPr bwMode="auto">
          <a:xfrm>
            <a:off x="1466927" y="4815575"/>
            <a:ext cx="15621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4" descr="Image result for mor ladron"/>
          <p:cNvSpPr>
            <a:spLocks noChangeAspect="1" noChangeArrowheads="1"/>
          </p:cNvSpPr>
          <p:nvPr/>
        </p:nvSpPr>
        <p:spPr bwMode="auto">
          <a:xfrm>
            <a:off x="63500" y="-784225"/>
            <a:ext cx="15621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9" r="10238" b="5778"/>
          <a:stretch/>
        </p:blipFill>
        <p:spPr>
          <a:xfrm rot="842107">
            <a:off x="4602954" y="4619964"/>
            <a:ext cx="1536192" cy="1955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74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6755" y="252190"/>
            <a:ext cx="6707088" cy="778098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Beth </a:t>
            </a:r>
            <a:r>
              <a:rPr lang="en-GB" altLang="en-US" dirty="0" err="1" smtClean="0"/>
              <a:t>yw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darllen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arweiniad</a:t>
            </a:r>
            <a:r>
              <a:rPr lang="en-GB" altLang="en-US" dirty="0" smtClean="0"/>
              <a:t>?</a:t>
            </a: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2410" y="1511647"/>
            <a:ext cx="6055237" cy="1979025"/>
          </a:xfrm>
        </p:spPr>
        <p:txBody>
          <a:bodyPr>
            <a:normAutofit/>
          </a:bodyPr>
          <a:lstStyle/>
          <a:p>
            <a:pPr marL="609600" indent="-609600"/>
            <a:r>
              <a:rPr lang="en-US" altLang="en-US" sz="1800" dirty="0" err="1" smtClean="0"/>
              <a:t>Cyd-destun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lle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mae’r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athro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yn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cefnogi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datblygiad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pob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darllenydd</a:t>
            </a:r>
            <a:r>
              <a:rPr lang="en-US" altLang="en-US" sz="1800" dirty="0" smtClean="0"/>
              <a:t> o </a:t>
            </a:r>
            <a:r>
              <a:rPr lang="en-US" altLang="en-US" sz="1800" dirty="0" err="1" smtClean="0"/>
              <a:t>strategaethau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effeithiol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i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brosesu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testun</a:t>
            </a:r>
            <a:r>
              <a:rPr lang="en-US" altLang="en-US" sz="1800" dirty="0" smtClean="0"/>
              <a:t> a </a:t>
            </a:r>
            <a:r>
              <a:rPr lang="en-US" altLang="en-US" sz="1800" dirty="0" err="1" smtClean="0"/>
              <a:t>lefelau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uwch</a:t>
            </a:r>
            <a:r>
              <a:rPr lang="en-US" altLang="en-US" sz="1800" dirty="0" smtClean="0"/>
              <a:t> o </a:t>
            </a:r>
            <a:r>
              <a:rPr lang="en-US" altLang="en-US" sz="1800" dirty="0" err="1" smtClean="0"/>
              <a:t>gymhlethdod</a:t>
            </a:r>
            <a:r>
              <a:rPr lang="en-US" altLang="en-US" sz="1800" dirty="0" smtClean="0"/>
              <a:t>;</a:t>
            </a:r>
            <a:endParaRPr lang="en-US" altLang="en-US" sz="1800" dirty="0"/>
          </a:p>
          <a:p>
            <a:pPr marL="609600" indent="-609600"/>
            <a:r>
              <a:rPr lang="en-US" altLang="en-US" sz="1800" dirty="0" smtClean="0"/>
              <a:t>Nod </a:t>
            </a:r>
            <a:r>
              <a:rPr lang="en-US" altLang="en-US" sz="1800" dirty="0" err="1" smtClean="0"/>
              <a:t>Darllen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dan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Arweiniad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yw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i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ddisgybion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ddatblygu’n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ddarllenwyr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rhugl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sy’n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medru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datrys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problemau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yn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strategol</a:t>
            </a:r>
            <a:r>
              <a:rPr lang="en-US" altLang="en-US" sz="1800" dirty="0" smtClean="0"/>
              <a:t> a </a:t>
            </a:r>
            <a:r>
              <a:rPr lang="en-US" altLang="en-US" sz="1800" dirty="0" err="1" smtClean="0"/>
              <a:t>dallen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yn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annibynnol</a:t>
            </a:r>
            <a:r>
              <a:rPr lang="en-US" altLang="en-US" sz="1800" dirty="0" smtClean="0"/>
              <a:t> ac </a:t>
            </a:r>
            <a:r>
              <a:rPr lang="en-US" altLang="en-US" sz="1800" dirty="0" err="1" smtClean="0"/>
              <a:t>yn</a:t>
            </a:r>
            <a:r>
              <a:rPr lang="en-US" altLang="en-US" sz="1800" dirty="0" smtClean="0"/>
              <a:t> </a:t>
            </a:r>
            <a:r>
              <a:rPr lang="en-US" altLang="en-US" sz="1800" dirty="0" err="1" smtClean="0"/>
              <a:t>dawel</a:t>
            </a:r>
            <a:r>
              <a:rPr lang="en-US" altLang="en-US" sz="1800" dirty="0" smtClean="0"/>
              <a:t>. </a:t>
            </a:r>
            <a:endParaRPr lang="en-GB" altLang="en-US" sz="1800" dirty="0"/>
          </a:p>
          <a:p>
            <a:pPr marL="609600" indent="-609600">
              <a:buNone/>
            </a:pPr>
            <a:endParaRPr lang="en-GB" altLang="en-US" sz="1200" dirty="0">
              <a:latin typeface="Comic Sans MS" panose="030F0702030302020204" pitchFamily="66" charset="0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-229707" y="3653056"/>
            <a:ext cx="6131024" cy="91660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smtClean="0"/>
              <a:t>Pam </a:t>
            </a:r>
            <a:r>
              <a:rPr lang="en-GB" altLang="en-US" dirty="0" err="1" smtClean="0"/>
              <a:t>mae’n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bwysig</a:t>
            </a:r>
            <a:r>
              <a:rPr lang="en-GB" altLang="en-US" dirty="0" smtClean="0"/>
              <a:t>?</a:t>
            </a:r>
            <a:endParaRPr lang="en-GB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36623" y="4732048"/>
            <a:ext cx="6131024" cy="1865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 err="1" smtClean="0"/>
              <a:t>Dyma’r</a:t>
            </a:r>
            <a:r>
              <a:rPr lang="en-GB" altLang="en-US" dirty="0" smtClean="0"/>
              <a:t> dull </a:t>
            </a:r>
            <a:r>
              <a:rPr lang="en-GB" altLang="en-US" dirty="0" err="1" smtClean="0"/>
              <a:t>mwyaf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effeithiol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addysgu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sgiliau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darllen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ddisgyblion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oherwydd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mae’n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eich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galluogi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ffocysu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anghenion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grwp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bach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ddisgybion</a:t>
            </a:r>
            <a:r>
              <a:rPr lang="en-GB" altLang="en-US" dirty="0" smtClean="0"/>
              <a:t>;</a:t>
            </a:r>
            <a:endParaRPr lang="en-GB" alt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 err="1" smtClean="0"/>
              <a:t>Mewn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grwp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bach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rydych</a:t>
            </a:r>
            <a:r>
              <a:rPr lang="en-GB" altLang="en-US" dirty="0" smtClean="0"/>
              <a:t> yn medru </a:t>
            </a:r>
            <a:r>
              <a:rPr lang="en-GB" altLang="en-US" dirty="0" err="1" smtClean="0"/>
              <a:t>rhoi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llawer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sylw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bob </a:t>
            </a:r>
            <a:r>
              <a:rPr lang="en-GB" altLang="en-US" dirty="0" err="1" smtClean="0"/>
              <a:t>disgybl</a:t>
            </a:r>
            <a:r>
              <a:rPr lang="en-GB" altLang="en-US" dirty="0" smtClean="0"/>
              <a:t> ond </a:t>
            </a:r>
            <a:r>
              <a:rPr lang="en-GB" altLang="en-US" dirty="0" err="1" smtClean="0"/>
              <a:t>hefyd</a:t>
            </a:r>
            <a:r>
              <a:rPr lang="en-GB" altLang="en-US" dirty="0" smtClean="0"/>
              <a:t> gall y </a:t>
            </a:r>
            <a:r>
              <a:rPr lang="en-GB" altLang="en-US" dirty="0" err="1" smtClean="0"/>
              <a:t>disgybion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drafod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testunau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a’r</a:t>
            </a:r>
            <a:r>
              <a:rPr lang="en-GB" altLang="en-US" dirty="0" smtClean="0"/>
              <a:t> broses </a:t>
            </a:r>
            <a:r>
              <a:rPr lang="en-GB" altLang="en-US" dirty="0" err="1" smtClean="0"/>
              <a:t>darllen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dysgu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oddi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wrth</a:t>
            </a:r>
            <a:r>
              <a:rPr lang="en-GB" altLang="en-US" dirty="0" smtClean="0"/>
              <a:t> ei </a:t>
            </a:r>
            <a:r>
              <a:rPr lang="en-GB" altLang="en-US" dirty="0" err="1" smtClean="0"/>
              <a:t>gilydd</a:t>
            </a:r>
            <a:r>
              <a:rPr lang="en-GB" altLang="en-US" dirty="0" smtClean="0"/>
              <a:t>. 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5815A-3295-4BA9-98F1-3077ED301D1D}"/>
              </a:ext>
            </a:extLst>
          </p:cNvPr>
          <p:cNvSpPr txBox="1"/>
          <p:nvPr/>
        </p:nvSpPr>
        <p:spPr>
          <a:xfrm>
            <a:off x="8551589" y="8352030"/>
            <a:ext cx="25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upcyclededucation.com/2012/01/think-pair-share-oldie-but-goodi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BY-NC-SA</a:t>
            </a:r>
            <a:endParaRPr lang="en-GB" sz="9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graphicFrame>
        <p:nvGraphicFramePr>
          <p:cNvPr id="11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5193043"/>
              </p:ext>
            </p:extLst>
          </p:nvPr>
        </p:nvGraphicFramePr>
        <p:xfrm>
          <a:off x="8691729" y="2341671"/>
          <a:ext cx="3125971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5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5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52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61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Strand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Element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Aspect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7132"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Reading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Locating, selecting and using information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Reading strategies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4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Responding to what has been read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Comprehension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17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Response and analysis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368827"/>
              </p:ext>
            </p:extLst>
          </p:nvPr>
        </p:nvGraphicFramePr>
        <p:xfrm>
          <a:off x="8208335" y="4647376"/>
          <a:ext cx="3848985" cy="18295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2995">
                  <a:extLst>
                    <a:ext uri="{9D8B030D-6E8A-4147-A177-3AD203B41FA5}">
                      <a16:colId xmlns:a16="http://schemas.microsoft.com/office/drawing/2014/main" val="4269355477"/>
                    </a:ext>
                  </a:extLst>
                </a:gridCol>
                <a:gridCol w="1282995">
                  <a:extLst>
                    <a:ext uri="{9D8B030D-6E8A-4147-A177-3AD203B41FA5}">
                      <a16:colId xmlns:a16="http://schemas.microsoft.com/office/drawing/2014/main" val="1050317795"/>
                    </a:ext>
                  </a:extLst>
                </a:gridCol>
                <a:gridCol w="1282995">
                  <a:extLst>
                    <a:ext uri="{9D8B030D-6E8A-4147-A177-3AD203B41FA5}">
                      <a16:colId xmlns:a16="http://schemas.microsoft.com/office/drawing/2014/main" val="2942130908"/>
                    </a:ext>
                  </a:extLst>
                </a:gridCol>
              </a:tblGrid>
              <a:tr h="292726"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Llinyn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Elfen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Agwedd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8249037"/>
                  </a:ext>
                </a:extLst>
              </a:tr>
              <a:tr h="731815">
                <a:tc rowSpan="3">
                  <a:txBody>
                    <a:bodyPr/>
                    <a:lstStyle/>
                    <a:p>
                      <a:r>
                        <a:rPr lang="en-GB" sz="1200" dirty="0" err="1" smtClean="0"/>
                        <a:t>Darllen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Canfod</a:t>
                      </a:r>
                      <a:r>
                        <a:rPr lang="en-GB" sz="1200" dirty="0" smtClean="0"/>
                        <a:t>, </a:t>
                      </a:r>
                      <a:r>
                        <a:rPr lang="en-GB" sz="1200" dirty="0" err="1" smtClean="0"/>
                        <a:t>delthol</a:t>
                      </a:r>
                      <a:r>
                        <a:rPr lang="en-GB" sz="1200" dirty="0" smtClean="0"/>
                        <a:t> a </a:t>
                      </a:r>
                      <a:r>
                        <a:rPr lang="en-GB" sz="1200" dirty="0" err="1" smtClean="0"/>
                        <a:t>defnyddio</a:t>
                      </a:r>
                      <a:r>
                        <a:rPr lang="en-GB" sz="1200" dirty="0" smtClean="0"/>
                        <a:t> </a:t>
                      </a:r>
                      <a:r>
                        <a:rPr lang="en-GB" sz="1200" dirty="0" err="1" smtClean="0"/>
                        <a:t>gwybodaeth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Strategaethau</a:t>
                      </a:r>
                      <a:r>
                        <a:rPr lang="en-GB" sz="1200" dirty="0" smtClean="0"/>
                        <a:t> </a:t>
                      </a:r>
                      <a:r>
                        <a:rPr lang="en-GB" sz="1200" dirty="0" err="1" smtClean="0"/>
                        <a:t>darllen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247300"/>
                  </a:ext>
                </a:extLst>
              </a:tr>
              <a:tr h="292726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200" dirty="0" err="1" smtClean="0"/>
                        <a:t>Ymateb</a:t>
                      </a:r>
                      <a:r>
                        <a:rPr lang="en-GB" sz="1200" dirty="0" smtClean="0"/>
                        <a:t> </a:t>
                      </a:r>
                      <a:r>
                        <a:rPr lang="en-GB" sz="1200" dirty="0" err="1" smtClean="0"/>
                        <a:t>i’r</a:t>
                      </a:r>
                      <a:r>
                        <a:rPr lang="en-GB" sz="1200" dirty="0" smtClean="0"/>
                        <a:t> </a:t>
                      </a:r>
                      <a:r>
                        <a:rPr lang="en-GB" sz="1200" dirty="0" err="1" smtClean="0"/>
                        <a:t>hyn</a:t>
                      </a:r>
                      <a:r>
                        <a:rPr lang="en-GB" sz="1200" dirty="0" smtClean="0"/>
                        <a:t> a </a:t>
                      </a:r>
                      <a:r>
                        <a:rPr lang="en-GB" sz="1200" dirty="0" err="1" smtClean="0"/>
                        <a:t>ddarllenwyd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Darllen</a:t>
                      </a:r>
                      <a:r>
                        <a:rPr lang="en-GB" sz="1200" dirty="0" smtClean="0"/>
                        <a:t> a </a:t>
                      </a:r>
                      <a:r>
                        <a:rPr lang="en-GB" sz="1200" dirty="0" err="1" smtClean="0"/>
                        <a:t>deall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0476035"/>
                  </a:ext>
                </a:extLst>
              </a:tr>
              <a:tr h="51227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Ymateb</a:t>
                      </a:r>
                      <a:r>
                        <a:rPr lang="en-GB" sz="1200" dirty="0" smtClean="0"/>
                        <a:t> a </a:t>
                      </a:r>
                      <a:r>
                        <a:rPr lang="en-GB" sz="1200" dirty="0" err="1" smtClean="0"/>
                        <a:t>dadansoddi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128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72894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176" y="255633"/>
            <a:ext cx="8738062" cy="1325563"/>
          </a:xfrm>
        </p:spPr>
        <p:txBody>
          <a:bodyPr/>
          <a:lstStyle/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smtClean="0"/>
              <a:t>sesiwn </a:t>
            </a:r>
            <a:br>
              <a:rPr lang="en-GB" dirty="0" smtClean="0"/>
            </a:b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3596270" y="1581196"/>
            <a:ext cx="50957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Defnyddiwch</a:t>
            </a:r>
            <a:r>
              <a:rPr lang="en-GB" sz="2400" dirty="0" smtClean="0"/>
              <a:t> y </a:t>
            </a:r>
            <a:r>
              <a:rPr lang="en-GB" sz="2400" dirty="0" err="1" smtClean="0"/>
              <a:t>templad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sesiwn</a:t>
            </a:r>
            <a:r>
              <a:rPr lang="en-GB" sz="2400" dirty="0" smtClean="0"/>
              <a:t> </a:t>
            </a:r>
            <a:r>
              <a:rPr lang="en-GB" sz="2400" dirty="0" err="1" smtClean="0"/>
              <a:t>darllen</a:t>
            </a:r>
            <a:r>
              <a:rPr lang="en-GB" sz="2400" dirty="0" smtClean="0"/>
              <a:t> </a:t>
            </a:r>
            <a:r>
              <a:rPr lang="en-GB" sz="2400" dirty="0" err="1" smtClean="0"/>
              <a:t>dan</a:t>
            </a:r>
            <a:r>
              <a:rPr lang="en-GB" sz="2400" dirty="0" smtClean="0"/>
              <a:t> </a:t>
            </a:r>
            <a:r>
              <a:rPr lang="en-GB" sz="2400" dirty="0" err="1" smtClean="0"/>
              <a:t>arweiniad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o </a:t>
            </a:r>
            <a:r>
              <a:rPr lang="en-GB" sz="2400" dirty="0" err="1" smtClean="0"/>
              <a:t>ddisgyblion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Blwyddyn</a:t>
            </a:r>
            <a:r>
              <a:rPr lang="en-GB" sz="2400" dirty="0" smtClean="0"/>
              <a:t> 4.</a:t>
            </a:r>
          </a:p>
          <a:p>
            <a:endParaRPr lang="en-GB" sz="2400" dirty="0" smtClean="0"/>
          </a:p>
          <a:p>
            <a:r>
              <a:rPr lang="en-GB" sz="2400" dirty="0" smtClean="0"/>
              <a:t>Bydd angen:</a:t>
            </a:r>
            <a:endParaRPr lang="en-GB" sz="2400" dirty="0"/>
          </a:p>
          <a:p>
            <a:r>
              <a:rPr lang="en-GB" sz="2400" dirty="0" err="1"/>
              <a:t>n</a:t>
            </a:r>
            <a:r>
              <a:rPr lang="en-GB" sz="2400" dirty="0" err="1" smtClean="0"/>
              <a:t>odi’r</a:t>
            </a:r>
            <a:r>
              <a:rPr lang="en-GB" sz="2400" dirty="0" smtClean="0"/>
              <a:t> </a:t>
            </a:r>
            <a:r>
              <a:rPr lang="en-GB" sz="2400" dirty="0" err="1" smtClean="0"/>
              <a:t>bwriad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Meddyliwch</a:t>
            </a:r>
            <a:r>
              <a:rPr lang="en-GB" sz="2400" dirty="0" smtClean="0"/>
              <a:t> am </a:t>
            </a:r>
            <a:r>
              <a:rPr lang="en-GB" sz="2400" dirty="0" err="1" smtClean="0"/>
              <a:t>beth</a:t>
            </a:r>
            <a:r>
              <a:rPr lang="en-GB" sz="2400" dirty="0" smtClean="0"/>
              <a:t> </a:t>
            </a:r>
            <a:r>
              <a:rPr lang="en-GB" sz="2400" dirty="0" err="1" smtClean="0"/>
              <a:t>fyddwch</a:t>
            </a:r>
            <a:r>
              <a:rPr lang="en-GB" sz="2400" dirty="0" smtClean="0"/>
              <a:t> chi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dirty="0" err="1" smtClean="0"/>
              <a:t>digyblion</a:t>
            </a:r>
            <a:r>
              <a:rPr lang="en-GB" sz="2400" dirty="0" smtClean="0"/>
              <a:t> yn gwneud </a:t>
            </a:r>
            <a:r>
              <a:rPr lang="en-GB" sz="2400" dirty="0" err="1" smtClean="0"/>
              <a:t>wrth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ddarllen</a:t>
            </a:r>
            <a:r>
              <a:rPr lang="en-GB" sz="2400" dirty="0" smtClean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Dewiswch</a:t>
            </a:r>
            <a:r>
              <a:rPr lang="en-GB" sz="2400" dirty="0" smtClean="0"/>
              <a:t> </a:t>
            </a:r>
            <a:r>
              <a:rPr lang="en-GB" sz="2400" dirty="0" err="1" smtClean="0"/>
              <a:t>weithgaredd</a:t>
            </a:r>
            <a:r>
              <a:rPr lang="en-GB" sz="2400" dirty="0" smtClean="0"/>
              <a:t> y </a:t>
            </a:r>
            <a:r>
              <a:rPr lang="en-GB" sz="2400" dirty="0" err="1" smtClean="0"/>
              <a:t>gallech</a:t>
            </a:r>
            <a:r>
              <a:rPr lang="en-GB" sz="2400" dirty="0" smtClean="0"/>
              <a:t> </a:t>
            </a:r>
            <a:r>
              <a:rPr lang="en-GB" sz="2400" dirty="0" err="1" smtClean="0"/>
              <a:t>roi</a:t>
            </a:r>
            <a:r>
              <a:rPr lang="en-GB" sz="2400" dirty="0" smtClean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atgyfnerthu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Cewch</a:t>
            </a:r>
            <a:r>
              <a:rPr lang="en-GB" sz="2400" dirty="0" smtClean="0"/>
              <a:t> </a:t>
            </a:r>
            <a:r>
              <a:rPr lang="en-GB" sz="2400" dirty="0" err="1" smtClean="0"/>
              <a:t>hyd</a:t>
            </a:r>
            <a:r>
              <a:rPr lang="en-GB" sz="2400" dirty="0" smtClean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 smtClean="0"/>
              <a:t>llyfryn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Moodle</a:t>
            </a:r>
            <a:r>
              <a:rPr lang="en-GB" sz="2400" dirty="0" smtClean="0"/>
              <a:t>. Bydd yn </a:t>
            </a:r>
            <a:r>
              <a:rPr lang="en-GB" sz="2400" dirty="0" err="1" smtClean="0"/>
              <a:t>ddefnyddiol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gyda’r</a:t>
            </a:r>
            <a:r>
              <a:rPr lang="en-GB" sz="2400" dirty="0" smtClean="0"/>
              <a:t> </a:t>
            </a:r>
            <a:r>
              <a:rPr lang="en-GB" sz="2400" dirty="0" err="1" smtClean="0"/>
              <a:t>dasg</a:t>
            </a:r>
            <a:r>
              <a:rPr lang="en-GB" sz="2400" dirty="0" smtClean="0"/>
              <a:t> hon.</a:t>
            </a:r>
            <a:endParaRPr lang="en-GB" sz="2400" dirty="0" smtClean="0"/>
          </a:p>
          <a:p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411" y="2308950"/>
            <a:ext cx="2074500" cy="2965494"/>
          </a:xfrm>
          <a:prstGeom prst="rect">
            <a:avLst/>
          </a:prstGeom>
        </p:spPr>
      </p:pic>
      <p:pic>
        <p:nvPicPr>
          <p:cNvPr id="9" name="Picture 8" descr="THE DAILY DRAGON: September 20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260" y="4299651"/>
            <a:ext cx="1637289" cy="1896428"/>
          </a:xfrm>
          <a:prstGeom prst="rect">
            <a:avLst/>
          </a:prstGeom>
        </p:spPr>
      </p:pic>
      <p:pic>
        <p:nvPicPr>
          <p:cNvPr id="10" name="Picture 9" descr="Pirate Captain's Elegant Hat - AQW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218" y="1754228"/>
            <a:ext cx="1845916" cy="1914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10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Rhai </a:t>
            </a:r>
            <a:r>
              <a:rPr lang="en-GB" dirty="0" err="1" smtClean="0"/>
              <a:t>uwch-sgiliau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y </a:t>
            </a:r>
            <a:r>
              <a:rPr lang="en-GB" dirty="0" err="1" smtClean="0"/>
              <a:t>medrir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sesiynau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9188668" cy="4351338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Casglu</a:t>
            </a:r>
            <a:r>
              <a:rPr lang="en-GB" dirty="0" smtClean="0"/>
              <a:t> a </a:t>
            </a:r>
            <a:r>
              <a:rPr lang="en-GB" dirty="0" err="1" smtClean="0"/>
              <a:t>didwytho</a:t>
            </a:r>
            <a:r>
              <a:rPr lang="en-GB" dirty="0" smtClean="0"/>
              <a:t> (inference and deduction)</a:t>
            </a:r>
          </a:p>
          <a:p>
            <a:r>
              <a:rPr lang="en-GB" dirty="0" err="1" smtClean="0"/>
              <a:t>Achos</a:t>
            </a:r>
            <a:r>
              <a:rPr lang="en-GB" dirty="0" smtClean="0"/>
              <a:t> ac </a:t>
            </a:r>
            <a:r>
              <a:rPr lang="en-GB" dirty="0" err="1" smtClean="0"/>
              <a:t>effaith</a:t>
            </a:r>
            <a:endParaRPr lang="en-GB" dirty="0" smtClean="0"/>
          </a:p>
          <a:p>
            <a:r>
              <a:rPr lang="en-GB" dirty="0" err="1" smtClean="0"/>
              <a:t>Elfennau</a:t>
            </a:r>
            <a:r>
              <a:rPr lang="en-GB" dirty="0" smtClean="0"/>
              <a:t> </a:t>
            </a:r>
            <a:r>
              <a:rPr lang="en-GB" dirty="0" err="1" smtClean="0"/>
              <a:t>stori</a:t>
            </a:r>
            <a:endParaRPr lang="en-GB" dirty="0" smtClean="0"/>
          </a:p>
          <a:p>
            <a:r>
              <a:rPr lang="en-GB" dirty="0" err="1" smtClean="0"/>
              <a:t>Ffaith</a:t>
            </a:r>
            <a:r>
              <a:rPr lang="en-GB" dirty="0" smtClean="0"/>
              <a:t> a barn</a:t>
            </a:r>
          </a:p>
          <a:p>
            <a:r>
              <a:rPr lang="en-GB" dirty="0" err="1" smtClean="0"/>
              <a:t>Adnabod</a:t>
            </a:r>
            <a:r>
              <a:rPr lang="en-GB" dirty="0" smtClean="0"/>
              <a:t> y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</a:t>
            </a:r>
            <a:endParaRPr lang="en-GB" dirty="0" smtClean="0"/>
          </a:p>
          <a:p>
            <a:r>
              <a:rPr lang="en-GB" dirty="0" err="1" smtClean="0"/>
              <a:t>Bwriad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endParaRPr lang="en-GB" dirty="0" smtClean="0"/>
          </a:p>
          <a:p>
            <a:r>
              <a:rPr lang="en-GB" dirty="0" err="1" smtClean="0"/>
              <a:t>Cymharu</a:t>
            </a:r>
            <a:r>
              <a:rPr lang="en-GB" dirty="0" smtClean="0"/>
              <a:t> a </a:t>
            </a:r>
            <a:r>
              <a:rPr lang="en-GB" dirty="0" err="1" smtClean="0"/>
              <a:t>chyferbynnu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Mae </a:t>
            </a:r>
            <a:r>
              <a:rPr lang="en-GB" b="1" dirty="0" err="1" smtClean="0"/>
              <a:t>rhain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gyd</a:t>
            </a:r>
            <a:r>
              <a:rPr lang="en-GB" b="1" dirty="0" smtClean="0"/>
              <a:t> yn </a:t>
            </a:r>
            <a:r>
              <a:rPr lang="en-GB" b="1" dirty="0" err="1" smtClean="0"/>
              <a:t>arwain</a:t>
            </a:r>
            <a:r>
              <a:rPr lang="en-GB" b="1" dirty="0" smtClean="0"/>
              <a:t> at </a:t>
            </a:r>
            <a:r>
              <a:rPr lang="en-GB" b="1" dirty="0" err="1" smtClean="0"/>
              <a:t>ddealltwriaeth</a:t>
            </a:r>
            <a:r>
              <a:rPr lang="en-GB" b="1" dirty="0" smtClean="0"/>
              <a:t> </a:t>
            </a:r>
            <a:r>
              <a:rPr lang="en-GB" b="1" dirty="0" err="1" smtClean="0"/>
              <a:t>dyfnach</a:t>
            </a:r>
            <a:r>
              <a:rPr lang="en-GB" b="1" dirty="0" smtClean="0"/>
              <a:t> o’r </a:t>
            </a:r>
            <a:r>
              <a:rPr lang="en-GB" b="1" dirty="0" err="1" smtClean="0"/>
              <a:t>testun</a:t>
            </a:r>
            <a:r>
              <a:rPr lang="en-GB" b="1" dirty="0" smtClean="0"/>
              <a:t>.</a:t>
            </a:r>
            <a:endParaRPr lang="en-GB" b="1" dirty="0"/>
          </a:p>
        </p:txBody>
      </p:sp>
      <p:pic>
        <p:nvPicPr>
          <p:cNvPr id="6" name="Picture 5" descr="DILO March 06 - Guided Reading - 9:10 AM | Flickr - Photo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1371" y="3069021"/>
            <a:ext cx="3338787" cy="2504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46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115420" y="4203978"/>
            <a:ext cx="199445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rheolau</a:t>
            </a:r>
            <a:endParaRPr lang="en-US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 rot="545376">
            <a:off x="6134136" y="3431696"/>
            <a:ext cx="3826176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cyfarwyddiadau</a:t>
            </a:r>
            <a:endParaRPr lang="en-US" sz="4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69669" y="1749246"/>
            <a:ext cx="166109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e-</a:t>
            </a:r>
            <a:r>
              <a:rPr lang="en-US" sz="4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bost</a:t>
            </a:r>
            <a:endParaRPr lang="en-US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21388605">
            <a:off x="789803" y="5831997"/>
            <a:ext cx="3205045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gwahoddiad</a:t>
            </a:r>
            <a:endParaRPr lang="en-US" sz="4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21175871">
            <a:off x="622612" y="2029856"/>
            <a:ext cx="3174523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gwybodaeth</a:t>
            </a:r>
            <a:endParaRPr lang="en-US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582636">
            <a:off x="822035" y="1084511"/>
            <a:ext cx="1681486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poster</a:t>
            </a:r>
          </a:p>
        </p:txBody>
      </p:sp>
      <p:sp>
        <p:nvSpPr>
          <p:cNvPr id="10" name="Rectangle 9"/>
          <p:cNvSpPr/>
          <p:nvPr/>
        </p:nvSpPr>
        <p:spPr>
          <a:xfrm rot="625995">
            <a:off x="3988543" y="5025869"/>
            <a:ext cx="2819554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spc="200" dirty="0" err="1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adroddiad</a:t>
            </a:r>
            <a:endParaRPr lang="en-US" sz="44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 rot="706795">
            <a:off x="7769975" y="5659525"/>
            <a:ext cx="195899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bwletin</a:t>
            </a:r>
            <a:endParaRPr lang="en-US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 rot="440583">
            <a:off x="8620106" y="2740204"/>
            <a:ext cx="2383794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sylwadau</a:t>
            </a:r>
            <a:endParaRPr lang="en-US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 rot="21070564">
            <a:off x="2172276" y="4588699"/>
            <a:ext cx="142975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llythr</a:t>
            </a:r>
            <a:endParaRPr lang="en-US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432188" y="1560832"/>
            <a:ext cx="403469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4400" b="1" dirty="0" err="1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</a:t>
            </a:r>
            <a:r>
              <a:rPr lang="en-US" sz="4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ynegi</a:t>
            </a:r>
            <a:r>
              <a:rPr lang="en-US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barn</a:t>
            </a:r>
            <a:endParaRPr lang="en-US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08277" y="5078527"/>
            <a:ext cx="154112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neges</a:t>
            </a:r>
            <a:endParaRPr lang="en-US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 rot="21126280">
            <a:off x="2085423" y="3253368"/>
            <a:ext cx="1728357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slogan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889906" y="3107979"/>
            <a:ext cx="1566904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400" b="1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araith</a:t>
            </a:r>
            <a:endParaRPr lang="en-US" sz="44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 rot="1270782">
            <a:off x="1307419" y="3889885"/>
            <a:ext cx="1207382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dadl</a:t>
            </a:r>
            <a:endParaRPr lang="en-US" sz="4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 rot="473022">
            <a:off x="9645725" y="4782116"/>
            <a:ext cx="22468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en-US" sz="4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broliant</a:t>
            </a:r>
            <a:endParaRPr lang="en-US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542854" y="4474340"/>
            <a:ext cx="2457019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adolygiad</a:t>
            </a:r>
            <a:endParaRPr lang="en-US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205742" y="5819983"/>
            <a:ext cx="2578013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400" b="1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dyddiadur</a:t>
            </a:r>
            <a:endParaRPr lang="en-US" sz="44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454702" y="2419208"/>
            <a:ext cx="258461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en-US" sz="4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cyfweliad</a:t>
            </a:r>
            <a:endParaRPr lang="en-US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 rot="21354316">
            <a:off x="5541076" y="2635280"/>
            <a:ext cx="239520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nodiadau</a:t>
            </a:r>
            <a:endParaRPr lang="en-US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7" name="Rectangle 26"/>
          <p:cNvSpPr/>
          <p:nvPr/>
        </p:nvSpPr>
        <p:spPr>
          <a:xfrm rot="795954">
            <a:off x="6326263" y="1956827"/>
            <a:ext cx="2151551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>
              <a:defRPr/>
            </a:pPr>
            <a:r>
              <a:rPr lang="en-US" sz="4400" b="1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holiadur</a:t>
            </a:r>
            <a:endParaRPr lang="en-US" sz="44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386069" y="3847034"/>
            <a:ext cx="1824859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erthygl</a:t>
            </a:r>
            <a:endParaRPr lang="en-US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Rectangle 31"/>
          <p:cNvSpPr/>
          <p:nvPr/>
        </p:nvSpPr>
        <p:spPr>
          <a:xfrm rot="899145">
            <a:off x="5535951" y="3806984"/>
            <a:ext cx="119616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blog</a:t>
            </a: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3301027" y="345796"/>
            <a:ext cx="5012449" cy="1143000"/>
          </a:xfrm>
          <a:prstGeom prst="rect">
            <a:avLst/>
          </a:prstGeom>
          <a:ln>
            <a:solidFill>
              <a:srgbClr val="7093D2"/>
            </a:solidFill>
          </a:ln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Beth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2E006DB-BE9B-4663-A6B8-7DA706F5A6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22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6" grpId="0"/>
      <p:bldP spid="27" grpId="0"/>
      <p:bldP spid="31" grpId="0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235" y="355682"/>
            <a:ext cx="457714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r>
              <a:rPr lang="en-GB" dirty="0" smtClean="0"/>
              <a:t> ac </a:t>
            </a:r>
            <a:r>
              <a:rPr lang="en-GB" dirty="0" err="1" smtClean="0"/>
              <a:t>ysgrifennu</a:t>
            </a:r>
            <a:r>
              <a:rPr lang="en-GB" dirty="0" smtClean="0"/>
              <a:t> wedi </a:t>
            </a:r>
            <a:r>
              <a:rPr lang="en-GB" dirty="0" err="1" smtClean="0"/>
              <a:t>modelu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434500" y="2838427"/>
            <a:ext cx="46447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Ysgrifennu</a:t>
            </a:r>
            <a:r>
              <a:rPr lang="en-GB" b="1" dirty="0" smtClean="0"/>
              <a:t> wedi </a:t>
            </a:r>
            <a:r>
              <a:rPr lang="en-GB" b="1" dirty="0" err="1" smtClean="0"/>
              <a:t>modelu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 smtClean="0"/>
              <a:t>Bydd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yn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tra’n</a:t>
            </a:r>
            <a:r>
              <a:rPr lang="en-GB" dirty="0" smtClean="0"/>
              <a:t>  ‘</a:t>
            </a:r>
            <a:r>
              <a:rPr lang="en-GB" dirty="0" err="1" smtClean="0"/>
              <a:t>meddwl</a:t>
            </a:r>
            <a:r>
              <a:rPr lang="en-GB" dirty="0" smtClean="0"/>
              <a:t> yn </a:t>
            </a:r>
            <a:r>
              <a:rPr lang="en-GB" dirty="0" err="1" smtClean="0"/>
              <a:t>uchel</a:t>
            </a:r>
            <a:r>
              <a:rPr lang="en-GB" dirty="0" smtClean="0"/>
              <a:t>’ a bydd y </a:t>
            </a:r>
            <a:r>
              <a:rPr lang="en-GB" dirty="0" err="1" smtClean="0"/>
              <a:t>dysgwyr</a:t>
            </a:r>
            <a:r>
              <a:rPr lang="en-GB" dirty="0" smtClean="0"/>
              <a:t> yn </a:t>
            </a:r>
            <a:r>
              <a:rPr lang="en-GB" dirty="0" err="1" smtClean="0"/>
              <a:t>arsylwi</a:t>
            </a:r>
            <a:r>
              <a:rPr lang="en-GB" dirty="0" smtClean="0"/>
              <a:t> ac yn </a:t>
            </a:r>
            <a:r>
              <a:rPr lang="en-GB" dirty="0" err="1" smtClean="0"/>
              <a:t>cefnogi’r</a:t>
            </a:r>
            <a:r>
              <a:rPr lang="en-GB" dirty="0" smtClean="0"/>
              <a:t> broses 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feddyliau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recordio</a:t>
            </a:r>
            <a:r>
              <a:rPr lang="en-GB" dirty="0" smtClean="0"/>
              <a:t>.  </a:t>
            </a:r>
          </a:p>
          <a:p>
            <a:endParaRPr lang="en-GB" dirty="0"/>
          </a:p>
          <a:p>
            <a:r>
              <a:rPr lang="en-GB" dirty="0" smtClean="0"/>
              <a:t>Pan yn </a:t>
            </a:r>
            <a:r>
              <a:rPr lang="en-GB" dirty="0" err="1" smtClean="0"/>
              <a:t>modelu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bod y </a:t>
            </a:r>
            <a:r>
              <a:rPr lang="en-GB" dirty="0" err="1" smtClean="0"/>
              <a:t>dysgwyr</a:t>
            </a:r>
            <a:r>
              <a:rPr lang="en-GB" dirty="0" smtClean="0"/>
              <a:t> yn: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 </a:t>
            </a:r>
            <a:r>
              <a:rPr lang="en-GB" dirty="0" err="1" smtClean="0"/>
              <a:t>Arsylwi’r</a:t>
            </a:r>
            <a:r>
              <a:rPr lang="en-GB" dirty="0" smtClean="0"/>
              <a:t> </a:t>
            </a:r>
            <a:r>
              <a:rPr lang="en-GB" dirty="0" err="1" smtClean="0"/>
              <a:t>pwrpas</a:t>
            </a:r>
            <a:r>
              <a:rPr lang="en-GB" dirty="0" smtClean="0"/>
              <a:t>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Cyfeiriad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eirfa</a:t>
            </a:r>
            <a:r>
              <a:rPr lang="en-GB" dirty="0" smtClean="0"/>
              <a:t>/</a:t>
            </a:r>
            <a:r>
              <a:rPr lang="en-GB" dirty="0" err="1" smtClean="0"/>
              <a:t>gramadeg</a:t>
            </a:r>
            <a:r>
              <a:rPr lang="en-GB" dirty="0" smtClean="0"/>
              <a:t> </a:t>
            </a:r>
            <a:r>
              <a:rPr lang="en-GB" dirty="0" err="1" smtClean="0"/>
              <a:t>ayb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555289" y="1906271"/>
            <a:ext cx="5717164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 smtClean="0"/>
              <a:t>Ysgrifennu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ar</a:t>
            </a:r>
            <a:r>
              <a:rPr lang="en-GB" sz="1600" b="1" dirty="0" smtClean="0"/>
              <a:t> y </a:t>
            </a:r>
            <a:r>
              <a:rPr lang="en-GB" sz="1600" b="1" dirty="0" err="1" smtClean="0"/>
              <a:t>cyd</a:t>
            </a:r>
            <a:r>
              <a:rPr lang="en-GB" sz="1600" b="1" dirty="0" smtClean="0"/>
              <a:t>    </a:t>
            </a:r>
            <a:endParaRPr lang="en-GB" sz="1600" dirty="0"/>
          </a:p>
          <a:p>
            <a:r>
              <a:rPr lang="en-GB" sz="1600" dirty="0"/>
              <a:t> </a:t>
            </a:r>
          </a:p>
          <a:p>
            <a:r>
              <a:rPr lang="en-GB" sz="1600" dirty="0" smtClean="0"/>
              <a:t>Mae </a:t>
            </a:r>
            <a:r>
              <a:rPr lang="en-GB" sz="1600" dirty="0" err="1" smtClean="0"/>
              <a:t>hyn</a:t>
            </a:r>
            <a:r>
              <a:rPr lang="en-GB" sz="1600" dirty="0" smtClean="0"/>
              <a:t> yn </a:t>
            </a:r>
            <a:r>
              <a:rPr lang="en-GB" sz="1600" dirty="0" err="1" smtClean="0"/>
              <a:t>debyg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ysgrifennu</a:t>
            </a:r>
            <a:r>
              <a:rPr lang="en-GB" sz="1600" dirty="0" smtClean="0"/>
              <a:t> wedi </a:t>
            </a:r>
            <a:r>
              <a:rPr lang="en-GB" sz="1600" dirty="0" err="1" smtClean="0"/>
              <a:t>modelu</a:t>
            </a:r>
            <a:r>
              <a:rPr lang="en-GB" sz="1600" dirty="0" smtClean="0"/>
              <a:t> ond </a:t>
            </a:r>
            <a:r>
              <a:rPr lang="en-GB" sz="1600" dirty="0" err="1" smtClean="0"/>
              <a:t>mae’r</a:t>
            </a:r>
            <a:r>
              <a:rPr lang="en-GB" sz="1600" dirty="0" smtClean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 yn </a:t>
            </a:r>
            <a:r>
              <a:rPr lang="en-GB" sz="1600" dirty="0" err="1" smtClean="0"/>
              <a:t>cymryd</a:t>
            </a:r>
            <a:r>
              <a:rPr lang="en-GB" sz="1600" dirty="0" smtClean="0"/>
              <a:t> </a:t>
            </a:r>
            <a:r>
              <a:rPr lang="en-GB" sz="1600" dirty="0" err="1" smtClean="0"/>
              <a:t>fwy</a:t>
            </a:r>
            <a:r>
              <a:rPr lang="en-GB" sz="1600" dirty="0" smtClean="0"/>
              <a:t> o ran yn y broses.  </a:t>
            </a:r>
            <a:r>
              <a:rPr lang="en-GB" sz="1600" dirty="0" err="1" smtClean="0"/>
              <a:t>Dyma</a:t>
            </a:r>
            <a:r>
              <a:rPr lang="en-GB" sz="1600" dirty="0" smtClean="0"/>
              <a:t> rhai </a:t>
            </a:r>
            <a:r>
              <a:rPr lang="en-GB" sz="1600" dirty="0" err="1" smtClean="0"/>
              <a:t>gweithgareddau</a:t>
            </a:r>
            <a:r>
              <a:rPr lang="en-GB" sz="1600" dirty="0" smtClean="0"/>
              <a:t> y </a:t>
            </a:r>
            <a:r>
              <a:rPr lang="en-GB" sz="1600" dirty="0" err="1" smtClean="0"/>
              <a:t>gallwch</a:t>
            </a:r>
            <a:r>
              <a:rPr lang="en-GB" sz="1600" dirty="0" smtClean="0"/>
              <a:t> </a:t>
            </a:r>
            <a:r>
              <a:rPr lang="en-GB" sz="1600" dirty="0" err="1" smtClean="0"/>
              <a:t>wneud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 </a:t>
            </a:r>
            <a:r>
              <a:rPr lang="en-GB" sz="1600" dirty="0" err="1" smtClean="0"/>
              <a:t>Defnyddio</a:t>
            </a:r>
            <a:r>
              <a:rPr lang="en-GB" sz="1600" dirty="0" smtClean="0"/>
              <a:t> </a:t>
            </a:r>
            <a:r>
              <a:rPr lang="en-GB" sz="1600" dirty="0" err="1" smtClean="0"/>
              <a:t>ysgrifennu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y </a:t>
            </a:r>
            <a:r>
              <a:rPr lang="en-GB" sz="1600" dirty="0" err="1" smtClean="0"/>
              <a:t>cyd</a:t>
            </a:r>
            <a:r>
              <a:rPr lang="en-GB" sz="1600" dirty="0" smtClean="0"/>
              <a:t> ac </a:t>
            </a:r>
            <a:r>
              <a:rPr lang="en-GB" sz="1600" dirty="0" err="1" smtClean="0"/>
              <a:t>ysgifennu</a:t>
            </a:r>
            <a:r>
              <a:rPr lang="en-GB" sz="1600" dirty="0" smtClean="0"/>
              <a:t> </a:t>
            </a:r>
            <a:r>
              <a:rPr lang="en-GB" sz="1600" dirty="0" err="1" smtClean="0"/>
              <a:t>dan</a:t>
            </a:r>
            <a:r>
              <a:rPr lang="en-GB" sz="1600" dirty="0" smtClean="0"/>
              <a:t> </a:t>
            </a:r>
            <a:r>
              <a:rPr lang="en-GB" sz="1600" dirty="0" err="1" smtClean="0"/>
              <a:t>arweiniad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fodelu</a:t>
            </a:r>
            <a:r>
              <a:rPr lang="en-GB" sz="1600" dirty="0" smtClean="0"/>
              <a:t> a </a:t>
            </a:r>
            <a:r>
              <a:rPr lang="en-GB" sz="1600" dirty="0" err="1" smtClean="0"/>
              <a:t>thrafod</a:t>
            </a:r>
            <a:r>
              <a:rPr lang="en-GB" sz="1600" dirty="0" smtClean="0"/>
              <a:t> </a:t>
            </a:r>
            <a:r>
              <a:rPr lang="en-GB" sz="1600" dirty="0" err="1" smtClean="0"/>
              <a:t>ffyrdd</a:t>
            </a:r>
            <a:r>
              <a:rPr lang="en-GB" sz="1600" dirty="0" smtClean="0"/>
              <a:t> y gall </a:t>
            </a:r>
            <a:r>
              <a:rPr lang="en-GB" sz="1600" dirty="0" err="1" smtClean="0"/>
              <a:t>iaith</a:t>
            </a:r>
            <a:r>
              <a:rPr lang="en-GB" sz="1600" dirty="0" smtClean="0"/>
              <a:t> </a:t>
            </a:r>
            <a:r>
              <a:rPr lang="en-GB" sz="1600" dirty="0" err="1" smtClean="0"/>
              <a:t>gael</a:t>
            </a:r>
            <a:r>
              <a:rPr lang="en-GB" sz="1600" dirty="0" smtClean="0"/>
              <a:t> ei </a:t>
            </a:r>
            <a:r>
              <a:rPr lang="en-GB" sz="1600" dirty="0" err="1" smtClean="0"/>
              <a:t>gyflwyno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Trafod</a:t>
            </a:r>
            <a:r>
              <a:rPr lang="en-GB" sz="1600" dirty="0" smtClean="0"/>
              <a:t> </a:t>
            </a:r>
            <a:r>
              <a:rPr lang="en-GB" sz="1600" dirty="0" err="1" smtClean="0"/>
              <a:t>gramadeg</a:t>
            </a:r>
            <a:r>
              <a:rPr lang="en-GB" sz="1600" dirty="0" smtClean="0"/>
              <a:t>, </a:t>
            </a:r>
            <a:r>
              <a:rPr lang="en-GB" sz="1600" dirty="0" err="1" smtClean="0"/>
              <a:t>geirfa</a:t>
            </a:r>
            <a:r>
              <a:rPr lang="en-GB" sz="1600" dirty="0" smtClean="0"/>
              <a:t> ac </a:t>
            </a:r>
            <a:r>
              <a:rPr lang="en-GB" sz="1600" dirty="0" err="1" smtClean="0"/>
              <a:t>atalnodi</a:t>
            </a:r>
            <a:r>
              <a:rPr lang="en-GB" sz="1600" dirty="0" smtClean="0"/>
              <a:t>. 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Datblygu</a:t>
            </a:r>
            <a:r>
              <a:rPr lang="en-GB" sz="1600" dirty="0" smtClean="0"/>
              <a:t> </a:t>
            </a:r>
            <a:r>
              <a:rPr lang="en-GB" sz="1600" dirty="0" err="1" smtClean="0"/>
              <a:t>geirfa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drafod</a:t>
            </a:r>
            <a:r>
              <a:rPr lang="en-GB" sz="1600" dirty="0" smtClean="0"/>
              <a:t> </a:t>
            </a:r>
            <a:r>
              <a:rPr lang="en-GB" sz="1600" dirty="0" err="1" smtClean="0"/>
              <a:t>ysgrifennu</a:t>
            </a:r>
            <a:r>
              <a:rPr lang="en-GB" sz="1600" dirty="0" smtClean="0"/>
              <a:t> </a:t>
            </a:r>
            <a:r>
              <a:rPr lang="en-GB" sz="1600" dirty="0" err="1" smtClean="0"/>
              <a:t>ee</a:t>
            </a:r>
            <a:r>
              <a:rPr lang="en-GB" sz="1600" dirty="0" smtClean="0"/>
              <a:t> </a:t>
            </a:r>
            <a:r>
              <a:rPr lang="en-GB" sz="1600" dirty="0" err="1" smtClean="0"/>
              <a:t>berf</a:t>
            </a:r>
            <a:r>
              <a:rPr lang="en-GB" sz="1600" dirty="0" smtClean="0"/>
              <a:t>, </a:t>
            </a:r>
            <a:r>
              <a:rPr lang="en-GB" sz="1600" dirty="0" err="1" smtClean="0"/>
              <a:t>anosddiar</a:t>
            </a:r>
            <a:r>
              <a:rPr lang="en-GB" sz="1600" dirty="0" smtClean="0"/>
              <a:t> </a:t>
            </a:r>
            <a:r>
              <a:rPr lang="en-GB" sz="1600" dirty="0" err="1" smtClean="0"/>
              <a:t>ayb</a:t>
            </a:r>
            <a:r>
              <a:rPr lang="en-GB" sz="1600" dirty="0" smtClean="0"/>
              <a:t>.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Siarad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 am pam </a:t>
            </a:r>
            <a:r>
              <a:rPr lang="en-GB" sz="1600" dirty="0" err="1" smtClean="0"/>
              <a:t>mae’n</a:t>
            </a:r>
            <a:r>
              <a:rPr lang="en-GB" sz="1600" dirty="0" smtClean="0"/>
              <a:t> </a:t>
            </a:r>
            <a:r>
              <a:rPr lang="en-GB" sz="1600" dirty="0" err="1" smtClean="0"/>
              <a:t>ddefnyddiol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ddatblygu</a:t>
            </a:r>
            <a:r>
              <a:rPr lang="en-GB" sz="1600" dirty="0" smtClean="0"/>
              <a:t> </a:t>
            </a:r>
            <a:r>
              <a:rPr lang="en-GB" sz="1600" dirty="0" err="1" smtClean="0"/>
              <a:t>gwybodaeth</a:t>
            </a:r>
            <a:r>
              <a:rPr lang="en-GB" sz="1600" dirty="0" smtClean="0"/>
              <a:t> dda am </a:t>
            </a:r>
            <a:r>
              <a:rPr lang="en-GB" sz="1600" dirty="0" err="1" smtClean="0"/>
              <a:t>iaith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Trafod</a:t>
            </a:r>
            <a:r>
              <a:rPr lang="en-GB" sz="1600" dirty="0" smtClean="0"/>
              <a:t> </a:t>
            </a:r>
            <a:r>
              <a:rPr lang="en-GB" sz="1600" dirty="0" err="1" smtClean="0"/>
              <a:t>geiriau</a:t>
            </a:r>
            <a:r>
              <a:rPr lang="en-GB" sz="1600" dirty="0" smtClean="0"/>
              <a:t> </a:t>
            </a:r>
            <a:r>
              <a:rPr lang="en-GB" sz="1600" dirty="0" err="1" smtClean="0"/>
              <a:t>a’u</a:t>
            </a:r>
            <a:r>
              <a:rPr lang="en-GB" sz="1600" dirty="0" smtClean="0"/>
              <a:t> </a:t>
            </a:r>
            <a:r>
              <a:rPr lang="en-GB" sz="1600" dirty="0" err="1" smtClean="0"/>
              <a:t>hystyron</a:t>
            </a:r>
            <a:r>
              <a:rPr lang="en-GB" sz="1600" dirty="0" smtClean="0"/>
              <a:t> </a:t>
            </a:r>
            <a:r>
              <a:rPr lang="en-GB" sz="1600" dirty="0" err="1" smtClean="0"/>
              <a:t>a’u</a:t>
            </a:r>
            <a:r>
              <a:rPr lang="en-GB" sz="1600" dirty="0" smtClean="0"/>
              <a:t> </a:t>
            </a:r>
            <a:r>
              <a:rPr lang="en-GB" sz="1600" dirty="0" err="1" smtClean="0"/>
              <a:t>gwreiddiau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Siarad</a:t>
            </a:r>
            <a:r>
              <a:rPr lang="en-GB" sz="1600" dirty="0" smtClean="0"/>
              <a:t> am </a:t>
            </a:r>
            <a:r>
              <a:rPr lang="en-GB" sz="1600" b="1" dirty="0" smtClean="0"/>
              <a:t>morphemes</a:t>
            </a:r>
            <a:r>
              <a:rPr lang="en-GB" sz="1600" dirty="0" smtClean="0"/>
              <a:t> a </a:t>
            </a:r>
            <a:r>
              <a:rPr lang="en-GB" sz="1600" dirty="0" err="1" smtClean="0"/>
              <a:t>sut</a:t>
            </a:r>
            <a:r>
              <a:rPr lang="en-GB" sz="1600" dirty="0" smtClean="0"/>
              <a:t> </a:t>
            </a:r>
            <a:r>
              <a:rPr lang="en-GB" sz="1600" dirty="0" err="1" smtClean="0"/>
              <a:t>mae</a:t>
            </a:r>
            <a:r>
              <a:rPr lang="en-GB" sz="1600" dirty="0" smtClean="0"/>
              <a:t> </a:t>
            </a:r>
            <a:r>
              <a:rPr lang="en-GB" sz="1600" dirty="0" err="1" smtClean="0"/>
              <a:t>geiriau</a:t>
            </a:r>
            <a:r>
              <a:rPr lang="en-GB" sz="1600" dirty="0" smtClean="0"/>
              <a:t> yn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 smtClean="0"/>
              <a:t>eu</a:t>
            </a:r>
            <a:r>
              <a:rPr lang="en-GB" sz="1600" dirty="0" smtClean="0"/>
              <a:t> </a:t>
            </a:r>
            <a:r>
              <a:rPr lang="en-GB" sz="1600" dirty="0" err="1" smtClean="0"/>
              <a:t>rhoi</a:t>
            </a:r>
            <a:r>
              <a:rPr lang="en-GB" sz="1600" dirty="0" smtClean="0"/>
              <a:t> </a:t>
            </a:r>
            <a:r>
              <a:rPr lang="en-GB" sz="1600" dirty="0" err="1" smtClean="0"/>
              <a:t>gyda;i</a:t>
            </a:r>
            <a:r>
              <a:rPr lang="en-GB" sz="1600" dirty="0" smtClean="0"/>
              <a:t> </a:t>
            </a:r>
            <a:r>
              <a:rPr lang="en-GB" sz="1600" dirty="0" err="1" smtClean="0"/>
              <a:t>gilydd</a:t>
            </a:r>
            <a:r>
              <a:rPr lang="en-GB" sz="1600" dirty="0" smtClean="0"/>
              <a:t>.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Gwneud </a:t>
            </a:r>
            <a:r>
              <a:rPr lang="en-GB" sz="1600" dirty="0" err="1" smtClean="0"/>
              <a:t>casgliad</a:t>
            </a:r>
            <a:r>
              <a:rPr lang="en-GB" sz="1600" dirty="0" smtClean="0"/>
              <a:t> 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 </a:t>
            </a:r>
            <a:r>
              <a:rPr lang="en-GB" sz="1600" b="1" dirty="0" err="1" smtClean="0"/>
              <a:t>ee</a:t>
            </a:r>
            <a:r>
              <a:rPr lang="en-GB" sz="1600" b="1" dirty="0" smtClean="0"/>
              <a:t>  </a:t>
            </a:r>
            <a:r>
              <a:rPr lang="en-GB" sz="1600" b="1" dirty="0"/>
              <a:t>homonyms, antonyms, synonyms, loan words, homographs and homophones.</a:t>
            </a:r>
          </a:p>
          <a:p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266723" y="2311069"/>
            <a:ext cx="43678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4"/>
              </a:rPr>
              <a:t>https://www.youtube.com/watch?v=voyEPyHaiRg</a:t>
            </a:r>
            <a:endParaRPr lang="en-GB" sz="1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953" y="234760"/>
            <a:ext cx="3913830" cy="204139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593317" y="1450428"/>
            <a:ext cx="2041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6"/>
              </a:rPr>
              <a:t>Pie Corbett - </a:t>
            </a:r>
            <a:r>
              <a:rPr lang="en-GB" dirty="0" err="1" smtClean="0">
                <a:hlinkClick r:id="rId6"/>
              </a:rPr>
              <a:t>Ysgrifennu</a:t>
            </a:r>
            <a:r>
              <a:rPr lang="en-GB" dirty="0" smtClean="0">
                <a:hlinkClick r:id="rId6"/>
              </a:rPr>
              <a:t> </a:t>
            </a:r>
            <a:r>
              <a:rPr lang="en-GB" dirty="0" err="1" smtClean="0">
                <a:hlinkClick r:id="rId6"/>
              </a:rPr>
              <a:t>ar</a:t>
            </a:r>
            <a:r>
              <a:rPr lang="en-GB" dirty="0" smtClean="0">
                <a:hlinkClick r:id="rId6"/>
              </a:rPr>
              <a:t> y </a:t>
            </a:r>
            <a:r>
              <a:rPr lang="en-GB" dirty="0" err="1" smtClean="0">
                <a:hlinkClick r:id="rId6"/>
              </a:rPr>
              <a:t>Cyd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5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36" y="553029"/>
            <a:ext cx="8738062" cy="1325563"/>
          </a:xfrm>
        </p:spPr>
        <p:txBody>
          <a:bodyPr/>
          <a:lstStyle/>
          <a:p>
            <a:r>
              <a:rPr lang="en-GB" dirty="0" err="1" smtClean="0"/>
              <a:t>Barddoniaeth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pic>
        <p:nvPicPr>
          <p:cNvPr id="6" name="Picture 5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647"/>
          <a:stretch/>
        </p:blipFill>
        <p:spPr>
          <a:xfrm>
            <a:off x="2033458" y="1401333"/>
            <a:ext cx="8024942" cy="519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10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522514" y="234760"/>
            <a:ext cx="9255968" cy="971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bynciol</a:t>
            </a:r>
            <a:r>
              <a:rPr lang="en-GB" dirty="0" smtClean="0"/>
              <a:t> &amp; </a:t>
            </a:r>
            <a:r>
              <a:rPr lang="en-GB" dirty="0" err="1" smtClean="0"/>
              <a:t>sgiliau</a:t>
            </a:r>
            <a:r>
              <a:rPr lang="en-GB" dirty="0" smtClean="0"/>
              <a:t> - </a:t>
            </a:r>
            <a:r>
              <a:rPr lang="en-GB" dirty="0" err="1" smtClean="0"/>
              <a:t>atalnodi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60ABF9-2287-42F6-9051-CF7FB4407B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03" y="1963504"/>
            <a:ext cx="4576928" cy="3640224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9" r="14082"/>
          <a:stretch/>
        </p:blipFill>
        <p:spPr>
          <a:xfrm>
            <a:off x="9082732" y="1906998"/>
            <a:ext cx="3040192" cy="4216752"/>
          </a:xfrm>
          <a:prstGeom prst="rect">
            <a:avLst/>
          </a:prstGeom>
        </p:spPr>
      </p:pic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442" y="1111470"/>
            <a:ext cx="3917127" cy="293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78" t="4891" r="3478" b="4891"/>
          <a:stretch/>
        </p:blipFill>
        <p:spPr>
          <a:xfrm>
            <a:off x="5346160" y="4435823"/>
            <a:ext cx="3067397" cy="227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49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763554" y="234761"/>
            <a:ext cx="8112967" cy="10155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bynciol</a:t>
            </a:r>
            <a:r>
              <a:rPr lang="en-GB" dirty="0" smtClean="0"/>
              <a:t> a </a:t>
            </a:r>
            <a:r>
              <a:rPr lang="en-GB" dirty="0" err="1" smtClean="0"/>
              <a:t>sgiliau</a:t>
            </a:r>
            <a:r>
              <a:rPr lang="en-GB" dirty="0" smtClean="0"/>
              <a:t> - </a:t>
            </a:r>
            <a:r>
              <a:rPr lang="en-GB" dirty="0" err="1" smtClean="0"/>
              <a:t>geiriau</a:t>
            </a: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AC52FE6-4404-46F1-8C4F-3D0B65F983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0373216"/>
              </p:ext>
            </p:extLst>
          </p:nvPr>
        </p:nvGraphicFramePr>
        <p:xfrm>
          <a:off x="4721289" y="1346740"/>
          <a:ext cx="7389845" cy="5553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4859">
                  <a:extLst>
                    <a:ext uri="{9D8B030D-6E8A-4147-A177-3AD203B41FA5}">
                      <a16:colId xmlns:a16="http://schemas.microsoft.com/office/drawing/2014/main" val="2240039329"/>
                    </a:ext>
                  </a:extLst>
                </a:gridCol>
                <a:gridCol w="5006108">
                  <a:extLst>
                    <a:ext uri="{9D8B030D-6E8A-4147-A177-3AD203B41FA5}">
                      <a16:colId xmlns:a16="http://schemas.microsoft.com/office/drawing/2014/main" val="621622201"/>
                    </a:ext>
                  </a:extLst>
                </a:gridCol>
                <a:gridCol w="1008878">
                  <a:extLst>
                    <a:ext uri="{9D8B030D-6E8A-4147-A177-3AD203B41FA5}">
                      <a16:colId xmlns:a16="http://schemas.microsoft.com/office/drawing/2014/main" val="3838424698"/>
                    </a:ext>
                  </a:extLst>
                </a:gridCol>
              </a:tblGrid>
              <a:tr h="529357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Comic Sans MS" panose="030F0702030302020204" pitchFamily="66" charset="0"/>
                        </a:rPr>
                        <a:t>Antonym/</a:t>
                      </a:r>
                    </a:p>
                    <a:p>
                      <a:r>
                        <a:rPr lang="en-GB" sz="1600" dirty="0" err="1" smtClean="0">
                          <a:latin typeface="Comic Sans MS" panose="030F0702030302020204" pitchFamily="66" charset="0"/>
                        </a:rPr>
                        <a:t>Gwrthystyr</a:t>
                      </a:r>
                      <a:endParaRPr lang="en-GB" sz="1600" dirty="0" smtClean="0">
                        <a:latin typeface="Comic Sans MS" panose="030F0702030302020204" pitchFamily="66" charset="0"/>
                      </a:endParaRPr>
                    </a:p>
                    <a:p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opposite in meaning to another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big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881620"/>
                  </a:ext>
                </a:extLst>
              </a:tr>
              <a:tr h="983091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Comic Sans MS" panose="030F0702030302020204" pitchFamily="66" charset="0"/>
                        </a:rPr>
                        <a:t>Synonym/</a:t>
                      </a:r>
                    </a:p>
                    <a:p>
                      <a:r>
                        <a:rPr lang="en-GB" sz="1600" dirty="0" err="1" smtClean="0">
                          <a:latin typeface="Comic Sans MS" panose="030F0702030302020204" pitchFamily="66" charset="0"/>
                        </a:rPr>
                        <a:t>Cyfystyr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or phrase that means exactly or nearly the same as another word or phrase in the same language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tiny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904482"/>
                  </a:ext>
                </a:extLst>
              </a:tr>
              <a:tr h="983091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Homophone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having the same pronunciation but different meanings, origins, or spelling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new &gt; knew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555306"/>
                  </a:ext>
                </a:extLst>
              </a:tr>
              <a:tr h="983091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Homograph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spelled the same but not necessarily pronounced the same and having different meanings and origins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(verb) </a:t>
                      </a:r>
                    </a:p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(noun)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67466"/>
                  </a:ext>
                </a:extLst>
              </a:tr>
              <a:tr h="30249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Neologism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newly coined word or expression.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Brexit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192951"/>
                  </a:ext>
                </a:extLst>
              </a:tr>
              <a:tr h="120995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Euphemism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mild or indirect word or expression substituted for one considered to be too harsh or blunt when referring to something unpleasant or embarrassing.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downsizing &gt; cuts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885055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314C5D81-CE52-41F1-9531-F24EC8D8BA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95" y="2388637"/>
            <a:ext cx="4378188" cy="3286908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2384588" y="6294967"/>
            <a:ext cx="2079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Suffixes - </a:t>
            </a:r>
            <a:r>
              <a:rPr lang="en-GB" dirty="0" err="1" smtClean="0"/>
              <a:t>olddodiaid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0" y="5675545"/>
            <a:ext cx="2607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Prefixes -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rhagddodiaid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99838" y="5985256"/>
            <a:ext cx="2855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Root word – </a:t>
            </a:r>
            <a:r>
              <a:rPr lang="en-GB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gwreiddyn</a:t>
            </a:r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29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8738062" cy="1325563"/>
          </a:xfrm>
        </p:spPr>
        <p:txBody>
          <a:bodyPr/>
          <a:lstStyle/>
          <a:p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tro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:</a:t>
            </a:r>
            <a:endParaRPr lang="en-GB" dirty="0"/>
          </a:p>
        </p:txBody>
      </p:sp>
      <p:pic>
        <p:nvPicPr>
          <p:cNvPr id="5" name="Content Placeholder 4" descr="Girl Reading | Free Stock Photo | A female student reading ...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17226" y="2414673"/>
            <a:ext cx="4873150" cy="3241712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1119116" y="2135875"/>
            <a:ext cx="467435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 smtClean="0"/>
              <a:t>Adolygu</a:t>
            </a:r>
            <a:r>
              <a:rPr lang="en-GB" sz="4000" dirty="0" smtClean="0"/>
              <a:t> </a:t>
            </a:r>
            <a:r>
              <a:rPr lang="en-GB" sz="4000" dirty="0" err="1" smtClean="0"/>
              <a:t>gwybodaeth</a:t>
            </a:r>
            <a:r>
              <a:rPr lang="en-GB" sz="4000" dirty="0" smtClean="0"/>
              <a:t> </a:t>
            </a:r>
            <a:r>
              <a:rPr lang="en-GB" sz="4000" dirty="0" err="1" smtClean="0"/>
              <a:t>bynciol</a:t>
            </a:r>
            <a:endParaRPr lang="en-GB" sz="4000" dirty="0" smtClean="0"/>
          </a:p>
          <a:p>
            <a:endParaRPr lang="en-GB" sz="4000" dirty="0" smtClean="0"/>
          </a:p>
          <a:p>
            <a:r>
              <a:rPr lang="en-GB" sz="4000" dirty="0" err="1" smtClean="0"/>
              <a:t>Edrych</a:t>
            </a:r>
            <a:r>
              <a:rPr lang="en-GB" sz="4000" dirty="0" smtClean="0"/>
              <a:t> </a:t>
            </a:r>
            <a:r>
              <a:rPr lang="en-GB" sz="4000" dirty="0" err="1" smtClean="0"/>
              <a:t>ar</a:t>
            </a:r>
            <a:r>
              <a:rPr lang="en-GB" sz="4000" dirty="0" smtClean="0"/>
              <a:t> </a:t>
            </a:r>
            <a:r>
              <a:rPr lang="en-GB" sz="4000" dirty="0" err="1" smtClean="0"/>
              <a:t>raglenni</a:t>
            </a:r>
            <a:r>
              <a:rPr lang="en-GB" sz="4000" dirty="0" smtClean="0"/>
              <a:t> </a:t>
            </a:r>
            <a:r>
              <a:rPr lang="en-GB" sz="4000" dirty="0" err="1" smtClean="0"/>
              <a:t>astudio</a:t>
            </a:r>
            <a:r>
              <a:rPr lang="en-GB" sz="4000" dirty="0" smtClean="0"/>
              <a:t> Hanes, </a:t>
            </a:r>
            <a:r>
              <a:rPr lang="en-GB" sz="4000" dirty="0" err="1" smtClean="0"/>
              <a:t>Daearyddiaeth</a:t>
            </a:r>
            <a:r>
              <a:rPr lang="en-GB" sz="4000" dirty="0" smtClean="0"/>
              <a:t> a </a:t>
            </a:r>
            <a:r>
              <a:rPr lang="en-GB" sz="4000" dirty="0" err="1" smtClean="0"/>
              <a:t>Gwyddoniaeth</a:t>
            </a:r>
            <a:r>
              <a:rPr lang="en-GB" sz="4000" dirty="0" smtClean="0"/>
              <a:t> (CA2)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4659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Template" id="{30B9CC0C-A1B6-410F-BB84-05830513FBFF}" vid="{67930515-FD4B-4FE0-8DE2-9745137547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S1</Template>
  <TotalTime>1007</TotalTime>
  <Words>1648</Words>
  <Application>Microsoft Office PowerPoint</Application>
  <PresentationFormat>Widescreen</PresentationFormat>
  <Paragraphs>269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</vt:lpstr>
      <vt:lpstr>Comic Sans MS</vt:lpstr>
      <vt:lpstr>Times New Roman</vt:lpstr>
      <vt:lpstr>Office Theme</vt:lpstr>
      <vt:lpstr>PowerPoint Presentation</vt:lpstr>
      <vt:lpstr>Gwybodaeth bynciol &amp; sgiliau</vt:lpstr>
      <vt:lpstr>Nodau’r  sesiwn</vt:lpstr>
      <vt:lpstr>Edrych ar ystod o lenyddiaeth  ar gyfer CA2</vt:lpstr>
      <vt:lpstr>Mae’n well datblygu iaith a llythrennedd yn draws-gwricwlaidd.</vt:lpstr>
      <vt:lpstr>Datganiad ‘Beth sy’n Bwysig?’ - Llenyddiaeth </vt:lpstr>
      <vt:lpstr>Cynllunio thema yn seiliedig ar lenyddiaeth - cynllunio cyfres o wersi</vt:lpstr>
      <vt:lpstr>Beth yw darllen dan arweiniad?</vt:lpstr>
      <vt:lpstr>Cynllunio ar gyfer sesiwn  darllen dan arweiniad</vt:lpstr>
      <vt:lpstr>Rhai uwch-sgiliau darllen y medrir eu datblygu mewn sesiynau darllen dan arweiniad</vt:lpstr>
      <vt:lpstr>PowerPoint Presentation</vt:lpstr>
      <vt:lpstr>Ysgrifennu ar y cyd ac ysgrifennu wedi modelu</vt:lpstr>
      <vt:lpstr>Barddoniaeth </vt:lpstr>
      <vt:lpstr>PowerPoint Presentation</vt:lpstr>
      <vt:lpstr>PowerPoint Presentation</vt:lpstr>
      <vt:lpstr>Erbyn tro nesaf: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Helen A Griffiths</cp:lastModifiedBy>
  <cp:revision>140</cp:revision>
  <dcterms:created xsi:type="dcterms:W3CDTF">2019-07-24T08:58:45Z</dcterms:created>
  <dcterms:modified xsi:type="dcterms:W3CDTF">2019-10-16T09:59:43Z</dcterms:modified>
</cp:coreProperties>
</file>