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8"/>
  </p:notesMasterIdLst>
  <p:sldIdLst>
    <p:sldId id="256" r:id="rId7"/>
    <p:sldId id="259" r:id="rId8"/>
    <p:sldId id="260" r:id="rId9"/>
    <p:sldId id="291" r:id="rId10"/>
    <p:sldId id="292" r:id="rId11"/>
    <p:sldId id="263" r:id="rId12"/>
    <p:sldId id="293" r:id="rId13"/>
    <p:sldId id="261" r:id="rId14"/>
    <p:sldId id="264" r:id="rId15"/>
    <p:sldId id="265" r:id="rId16"/>
    <p:sldId id="29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E9FDC-255B-F9B9-41F6-701AF8D2B232}" v="2" dt="2025-10-02T08:52:22.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23"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76C94-0695-42DD-8573-628A196DD0B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99E989-3067-4CAD-BEF3-8604F3197F36}">
      <dgm:prSet/>
      <dgm:spPr/>
      <dgm:t>
        <a:bodyPr/>
        <a:lstStyle/>
        <a:p>
          <a:pPr>
            <a:defRPr cap="all"/>
          </a:pPr>
          <a:r>
            <a:rPr lang="en-GB"/>
            <a:t>Must be easy to find and access</a:t>
          </a:r>
          <a:endParaRPr lang="en-US"/>
        </a:p>
      </dgm:t>
    </dgm:pt>
    <dgm:pt modelId="{D4E1FBE9-BB06-48F7-BB6D-3A7F1773A2CE}" type="parTrans" cxnId="{67B792D3-E6D5-4829-8425-AC9295123BD2}">
      <dgm:prSet/>
      <dgm:spPr/>
      <dgm:t>
        <a:bodyPr/>
        <a:lstStyle/>
        <a:p>
          <a:endParaRPr lang="en-US"/>
        </a:p>
      </dgm:t>
    </dgm:pt>
    <dgm:pt modelId="{A149D990-0EEF-485C-AF16-1EF52E4E4FC3}" type="sibTrans" cxnId="{67B792D3-E6D5-4829-8425-AC9295123BD2}">
      <dgm:prSet/>
      <dgm:spPr/>
      <dgm:t>
        <a:bodyPr/>
        <a:lstStyle/>
        <a:p>
          <a:endParaRPr lang="en-US"/>
        </a:p>
      </dgm:t>
    </dgm:pt>
    <dgm:pt modelId="{303E7E00-D935-4B4F-872D-9AB0CCEAA523}">
      <dgm:prSet/>
      <dgm:spPr/>
      <dgm:t>
        <a:bodyPr/>
        <a:lstStyle/>
        <a:p>
          <a:pPr>
            <a:defRPr cap="all"/>
          </a:pPr>
          <a:r>
            <a:rPr lang="en-GB"/>
            <a:t>Make it available at point of need where possible</a:t>
          </a:r>
          <a:endParaRPr lang="en-US"/>
        </a:p>
      </dgm:t>
    </dgm:pt>
    <dgm:pt modelId="{6401F660-BBC0-4432-99AF-00D342A5E6BD}" type="parTrans" cxnId="{4DE45660-D281-4AAA-8319-4609CDA41B6C}">
      <dgm:prSet/>
      <dgm:spPr/>
      <dgm:t>
        <a:bodyPr/>
        <a:lstStyle/>
        <a:p>
          <a:endParaRPr lang="en-US"/>
        </a:p>
      </dgm:t>
    </dgm:pt>
    <dgm:pt modelId="{1113DEF3-537F-43BD-8633-EB832370EBBA}" type="sibTrans" cxnId="{4DE45660-D281-4AAA-8319-4609CDA41B6C}">
      <dgm:prSet/>
      <dgm:spPr/>
      <dgm:t>
        <a:bodyPr/>
        <a:lstStyle/>
        <a:p>
          <a:endParaRPr lang="en-US"/>
        </a:p>
      </dgm:t>
    </dgm:pt>
    <dgm:pt modelId="{DA6FE191-24F1-47A6-8188-0143656CD905}">
      <dgm:prSet/>
      <dgm:spPr/>
      <dgm:t>
        <a:bodyPr/>
        <a:lstStyle/>
        <a:p>
          <a:pPr>
            <a:defRPr cap="all"/>
          </a:pPr>
          <a:r>
            <a:rPr lang="en-GB"/>
            <a:t>Think about new solutions for making the information available</a:t>
          </a:r>
          <a:endParaRPr lang="en-US"/>
        </a:p>
      </dgm:t>
    </dgm:pt>
    <dgm:pt modelId="{CDE2920A-6473-4D18-8508-851B735C94DD}" type="parTrans" cxnId="{81F523A0-1C93-4D3A-A042-BB27BADBFA04}">
      <dgm:prSet/>
      <dgm:spPr/>
      <dgm:t>
        <a:bodyPr/>
        <a:lstStyle/>
        <a:p>
          <a:endParaRPr lang="en-US"/>
        </a:p>
      </dgm:t>
    </dgm:pt>
    <dgm:pt modelId="{56EF3303-F515-4CC9-9452-09755A254874}" type="sibTrans" cxnId="{81F523A0-1C93-4D3A-A042-BB27BADBFA04}">
      <dgm:prSet/>
      <dgm:spPr/>
      <dgm:t>
        <a:bodyPr/>
        <a:lstStyle/>
        <a:p>
          <a:endParaRPr lang="en-US"/>
        </a:p>
      </dgm:t>
    </dgm:pt>
    <dgm:pt modelId="{B6D86591-F8C1-4824-8720-BC53EA7B9CD0}" type="pres">
      <dgm:prSet presAssocID="{8B176C94-0695-42DD-8573-628A196DD0B7}" presName="root" presStyleCnt="0">
        <dgm:presLayoutVars>
          <dgm:dir/>
          <dgm:resizeHandles val="exact"/>
        </dgm:presLayoutVars>
      </dgm:prSet>
      <dgm:spPr/>
    </dgm:pt>
    <dgm:pt modelId="{C41504E4-5D3B-422F-A002-DC9670ABB845}" type="pres">
      <dgm:prSet presAssocID="{2C99E989-3067-4CAD-BEF3-8604F3197F36}" presName="compNode" presStyleCnt="0"/>
      <dgm:spPr/>
    </dgm:pt>
    <dgm:pt modelId="{1242F041-B5E1-4E68-9531-BEF65D06AAB5}" type="pres">
      <dgm:prSet presAssocID="{2C99E989-3067-4CAD-BEF3-8604F3197F36}" presName="iconBgRect" presStyleLbl="bgShp" presStyleIdx="0" presStyleCnt="3"/>
      <dgm:spPr/>
    </dgm:pt>
    <dgm:pt modelId="{B4BAB80E-1279-4EF2-BDBC-FC5ACAA6CCCA}" type="pres">
      <dgm:prSet presAssocID="{2C99E989-3067-4CAD-BEF3-8604F3197F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3CF906A-C87D-4981-9F13-E98537C55FFF}" type="pres">
      <dgm:prSet presAssocID="{2C99E989-3067-4CAD-BEF3-8604F3197F36}" presName="spaceRect" presStyleCnt="0"/>
      <dgm:spPr/>
    </dgm:pt>
    <dgm:pt modelId="{DC3EBB59-AA62-4D10-A78D-C75895250051}" type="pres">
      <dgm:prSet presAssocID="{2C99E989-3067-4CAD-BEF3-8604F3197F36}" presName="textRect" presStyleLbl="revTx" presStyleIdx="0" presStyleCnt="3">
        <dgm:presLayoutVars>
          <dgm:chMax val="1"/>
          <dgm:chPref val="1"/>
        </dgm:presLayoutVars>
      </dgm:prSet>
      <dgm:spPr/>
    </dgm:pt>
    <dgm:pt modelId="{8759D5FB-E821-4161-BBA3-5EC222BABB8C}" type="pres">
      <dgm:prSet presAssocID="{A149D990-0EEF-485C-AF16-1EF52E4E4FC3}" presName="sibTrans" presStyleCnt="0"/>
      <dgm:spPr/>
    </dgm:pt>
    <dgm:pt modelId="{D2F7B588-5001-45A2-9C6F-50EB0721FC80}" type="pres">
      <dgm:prSet presAssocID="{303E7E00-D935-4B4F-872D-9AB0CCEAA523}" presName="compNode" presStyleCnt="0"/>
      <dgm:spPr/>
    </dgm:pt>
    <dgm:pt modelId="{A8E3454C-0263-4F7F-B1B5-6822F7ABBBF5}" type="pres">
      <dgm:prSet presAssocID="{303E7E00-D935-4B4F-872D-9AB0CCEAA523}" presName="iconBgRect" presStyleLbl="bgShp" presStyleIdx="1" presStyleCnt="3"/>
      <dgm:spPr/>
    </dgm:pt>
    <dgm:pt modelId="{B24FB166-FAC0-4A40-9ADF-41A3CA9F051F}" type="pres">
      <dgm:prSet presAssocID="{303E7E00-D935-4B4F-872D-9AB0CCEAA5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BA0C767C-5C80-413B-AED9-03D3C89A4106}" type="pres">
      <dgm:prSet presAssocID="{303E7E00-D935-4B4F-872D-9AB0CCEAA523}" presName="spaceRect" presStyleCnt="0"/>
      <dgm:spPr/>
    </dgm:pt>
    <dgm:pt modelId="{72C995CB-D157-45A5-BFC9-A63B939FF87B}" type="pres">
      <dgm:prSet presAssocID="{303E7E00-D935-4B4F-872D-9AB0CCEAA523}" presName="textRect" presStyleLbl="revTx" presStyleIdx="1" presStyleCnt="3">
        <dgm:presLayoutVars>
          <dgm:chMax val="1"/>
          <dgm:chPref val="1"/>
        </dgm:presLayoutVars>
      </dgm:prSet>
      <dgm:spPr/>
    </dgm:pt>
    <dgm:pt modelId="{D0E48A0F-3F60-4867-936E-FE2F2BFF58E2}" type="pres">
      <dgm:prSet presAssocID="{1113DEF3-537F-43BD-8633-EB832370EBBA}" presName="sibTrans" presStyleCnt="0"/>
      <dgm:spPr/>
    </dgm:pt>
    <dgm:pt modelId="{96BCCDFD-F99B-411E-BB87-9D67CBA80DDD}" type="pres">
      <dgm:prSet presAssocID="{DA6FE191-24F1-47A6-8188-0143656CD905}" presName="compNode" presStyleCnt="0"/>
      <dgm:spPr/>
    </dgm:pt>
    <dgm:pt modelId="{5718C275-5673-4BF1-99B3-FF902020AC05}" type="pres">
      <dgm:prSet presAssocID="{DA6FE191-24F1-47A6-8188-0143656CD905}" presName="iconBgRect" presStyleLbl="bgShp" presStyleIdx="2" presStyleCnt="3"/>
      <dgm:spPr/>
    </dgm:pt>
    <dgm:pt modelId="{DDDF0DF5-591C-4254-A52F-DAF692422FA7}" type="pres">
      <dgm:prSet presAssocID="{DA6FE191-24F1-47A6-8188-0143656CD9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69616F8-145B-4987-A6E0-4611BEF506DD}" type="pres">
      <dgm:prSet presAssocID="{DA6FE191-24F1-47A6-8188-0143656CD905}" presName="spaceRect" presStyleCnt="0"/>
      <dgm:spPr/>
    </dgm:pt>
    <dgm:pt modelId="{4853B372-E43A-476C-AF30-D1F6605143E1}" type="pres">
      <dgm:prSet presAssocID="{DA6FE191-24F1-47A6-8188-0143656CD905}" presName="textRect" presStyleLbl="revTx" presStyleIdx="2" presStyleCnt="3">
        <dgm:presLayoutVars>
          <dgm:chMax val="1"/>
          <dgm:chPref val="1"/>
        </dgm:presLayoutVars>
      </dgm:prSet>
      <dgm:spPr/>
    </dgm:pt>
  </dgm:ptLst>
  <dgm:cxnLst>
    <dgm:cxn modelId="{1D3AB61A-A850-4775-BD6F-4E6CF4A53A80}" type="presOf" srcId="{2C99E989-3067-4CAD-BEF3-8604F3197F36}" destId="{DC3EBB59-AA62-4D10-A78D-C75895250051}" srcOrd="0" destOrd="0" presId="urn:microsoft.com/office/officeart/2018/5/layout/IconCircleLabelList"/>
    <dgm:cxn modelId="{4DE45660-D281-4AAA-8319-4609CDA41B6C}" srcId="{8B176C94-0695-42DD-8573-628A196DD0B7}" destId="{303E7E00-D935-4B4F-872D-9AB0CCEAA523}" srcOrd="1" destOrd="0" parTransId="{6401F660-BBC0-4432-99AF-00D342A5E6BD}" sibTransId="{1113DEF3-537F-43BD-8633-EB832370EBBA}"/>
    <dgm:cxn modelId="{81F523A0-1C93-4D3A-A042-BB27BADBFA04}" srcId="{8B176C94-0695-42DD-8573-628A196DD0B7}" destId="{DA6FE191-24F1-47A6-8188-0143656CD905}" srcOrd="2" destOrd="0" parTransId="{CDE2920A-6473-4D18-8508-851B735C94DD}" sibTransId="{56EF3303-F515-4CC9-9452-09755A254874}"/>
    <dgm:cxn modelId="{1E7F90C8-CD9F-4510-A7F9-27B3DA69B1B0}" type="presOf" srcId="{DA6FE191-24F1-47A6-8188-0143656CD905}" destId="{4853B372-E43A-476C-AF30-D1F6605143E1}" srcOrd="0" destOrd="0" presId="urn:microsoft.com/office/officeart/2018/5/layout/IconCircleLabelList"/>
    <dgm:cxn modelId="{BC7454D3-6227-4E95-9FB4-63C4E0AD5C5D}" type="presOf" srcId="{303E7E00-D935-4B4F-872D-9AB0CCEAA523}" destId="{72C995CB-D157-45A5-BFC9-A63B939FF87B}" srcOrd="0" destOrd="0" presId="urn:microsoft.com/office/officeart/2018/5/layout/IconCircleLabelList"/>
    <dgm:cxn modelId="{67B792D3-E6D5-4829-8425-AC9295123BD2}" srcId="{8B176C94-0695-42DD-8573-628A196DD0B7}" destId="{2C99E989-3067-4CAD-BEF3-8604F3197F36}" srcOrd="0" destOrd="0" parTransId="{D4E1FBE9-BB06-48F7-BB6D-3A7F1773A2CE}" sibTransId="{A149D990-0EEF-485C-AF16-1EF52E4E4FC3}"/>
    <dgm:cxn modelId="{694F43E1-E98D-40BF-AC50-3A8BCE88C4C3}" type="presOf" srcId="{8B176C94-0695-42DD-8573-628A196DD0B7}" destId="{B6D86591-F8C1-4824-8720-BC53EA7B9CD0}" srcOrd="0" destOrd="0" presId="urn:microsoft.com/office/officeart/2018/5/layout/IconCircleLabelList"/>
    <dgm:cxn modelId="{2278C2D0-59A7-4EA5-956E-0EFCBDCAC5D2}" type="presParOf" srcId="{B6D86591-F8C1-4824-8720-BC53EA7B9CD0}" destId="{C41504E4-5D3B-422F-A002-DC9670ABB845}" srcOrd="0" destOrd="0" presId="urn:microsoft.com/office/officeart/2018/5/layout/IconCircleLabelList"/>
    <dgm:cxn modelId="{94D978B8-E99F-4956-B47F-F885F14DC2B3}" type="presParOf" srcId="{C41504E4-5D3B-422F-A002-DC9670ABB845}" destId="{1242F041-B5E1-4E68-9531-BEF65D06AAB5}" srcOrd="0" destOrd="0" presId="urn:microsoft.com/office/officeart/2018/5/layout/IconCircleLabelList"/>
    <dgm:cxn modelId="{94ADC6E0-B0C9-4BD3-B483-CF665BDCAC56}" type="presParOf" srcId="{C41504E4-5D3B-422F-A002-DC9670ABB845}" destId="{B4BAB80E-1279-4EF2-BDBC-FC5ACAA6CCCA}" srcOrd="1" destOrd="0" presId="urn:microsoft.com/office/officeart/2018/5/layout/IconCircleLabelList"/>
    <dgm:cxn modelId="{AA6F61E2-6349-448E-A5E6-4AD2F2B374F6}" type="presParOf" srcId="{C41504E4-5D3B-422F-A002-DC9670ABB845}" destId="{13CF906A-C87D-4981-9F13-E98537C55FFF}" srcOrd="2" destOrd="0" presId="urn:microsoft.com/office/officeart/2018/5/layout/IconCircleLabelList"/>
    <dgm:cxn modelId="{4FE85B23-408A-4C30-AFD6-0B29AC8D93C1}" type="presParOf" srcId="{C41504E4-5D3B-422F-A002-DC9670ABB845}" destId="{DC3EBB59-AA62-4D10-A78D-C75895250051}" srcOrd="3" destOrd="0" presId="urn:microsoft.com/office/officeart/2018/5/layout/IconCircleLabelList"/>
    <dgm:cxn modelId="{90721F42-A9A5-4A29-84BB-A2110866D3AE}" type="presParOf" srcId="{B6D86591-F8C1-4824-8720-BC53EA7B9CD0}" destId="{8759D5FB-E821-4161-BBA3-5EC222BABB8C}" srcOrd="1" destOrd="0" presId="urn:microsoft.com/office/officeart/2018/5/layout/IconCircleLabelList"/>
    <dgm:cxn modelId="{2DE4BF6A-C554-4B41-B5A3-A8549C6B0A5C}" type="presParOf" srcId="{B6D86591-F8C1-4824-8720-BC53EA7B9CD0}" destId="{D2F7B588-5001-45A2-9C6F-50EB0721FC80}" srcOrd="2" destOrd="0" presId="urn:microsoft.com/office/officeart/2018/5/layout/IconCircleLabelList"/>
    <dgm:cxn modelId="{DBD928AE-7676-4EB6-97A3-991E8B8988F7}" type="presParOf" srcId="{D2F7B588-5001-45A2-9C6F-50EB0721FC80}" destId="{A8E3454C-0263-4F7F-B1B5-6822F7ABBBF5}" srcOrd="0" destOrd="0" presId="urn:microsoft.com/office/officeart/2018/5/layout/IconCircleLabelList"/>
    <dgm:cxn modelId="{94F42BEB-7215-4581-94CD-6E9B3660D504}" type="presParOf" srcId="{D2F7B588-5001-45A2-9C6F-50EB0721FC80}" destId="{B24FB166-FAC0-4A40-9ADF-41A3CA9F051F}" srcOrd="1" destOrd="0" presId="urn:microsoft.com/office/officeart/2018/5/layout/IconCircleLabelList"/>
    <dgm:cxn modelId="{492B5484-7E26-419A-9496-4EF25A24A515}" type="presParOf" srcId="{D2F7B588-5001-45A2-9C6F-50EB0721FC80}" destId="{BA0C767C-5C80-413B-AED9-03D3C89A4106}" srcOrd="2" destOrd="0" presId="urn:microsoft.com/office/officeart/2018/5/layout/IconCircleLabelList"/>
    <dgm:cxn modelId="{235BB584-0B67-4226-9E46-84911F149359}" type="presParOf" srcId="{D2F7B588-5001-45A2-9C6F-50EB0721FC80}" destId="{72C995CB-D157-45A5-BFC9-A63B939FF87B}" srcOrd="3" destOrd="0" presId="urn:microsoft.com/office/officeart/2018/5/layout/IconCircleLabelList"/>
    <dgm:cxn modelId="{EEA39C25-0E77-4925-A475-3629839EC8DB}" type="presParOf" srcId="{B6D86591-F8C1-4824-8720-BC53EA7B9CD0}" destId="{D0E48A0F-3F60-4867-936E-FE2F2BFF58E2}" srcOrd="3" destOrd="0" presId="urn:microsoft.com/office/officeart/2018/5/layout/IconCircleLabelList"/>
    <dgm:cxn modelId="{4AD3D5CE-6FA9-4027-9F00-E452DC74D059}" type="presParOf" srcId="{B6D86591-F8C1-4824-8720-BC53EA7B9CD0}" destId="{96BCCDFD-F99B-411E-BB87-9D67CBA80DDD}" srcOrd="4" destOrd="0" presId="urn:microsoft.com/office/officeart/2018/5/layout/IconCircleLabelList"/>
    <dgm:cxn modelId="{8B76405D-7CF3-4845-9A99-671B8FE6F945}" type="presParOf" srcId="{96BCCDFD-F99B-411E-BB87-9D67CBA80DDD}" destId="{5718C275-5673-4BF1-99B3-FF902020AC05}" srcOrd="0" destOrd="0" presId="urn:microsoft.com/office/officeart/2018/5/layout/IconCircleLabelList"/>
    <dgm:cxn modelId="{69181BBE-EF9C-469B-85D1-7AB14DADEFD2}" type="presParOf" srcId="{96BCCDFD-F99B-411E-BB87-9D67CBA80DDD}" destId="{DDDF0DF5-591C-4254-A52F-DAF692422FA7}" srcOrd="1" destOrd="0" presId="urn:microsoft.com/office/officeart/2018/5/layout/IconCircleLabelList"/>
    <dgm:cxn modelId="{FFDBDEA2-BFAE-4469-AAC3-0FDAD9ECDDAC}" type="presParOf" srcId="{96BCCDFD-F99B-411E-BB87-9D67CBA80DDD}" destId="{369616F8-145B-4987-A6E0-4611BEF506DD}" srcOrd="2" destOrd="0" presId="urn:microsoft.com/office/officeart/2018/5/layout/IconCircleLabelList"/>
    <dgm:cxn modelId="{A225AF24-9939-4D44-AB92-825AEA87A668}" type="presParOf" srcId="{96BCCDFD-F99B-411E-BB87-9D67CBA80DDD}" destId="{4853B372-E43A-476C-AF30-D1F6605143E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2F041-B5E1-4E68-9531-BEF65D06AAB5}">
      <dsp:nvSpPr>
        <dsp:cNvPr id="0" name=""/>
        <dsp:cNvSpPr/>
      </dsp:nvSpPr>
      <dsp:spPr>
        <a:xfrm>
          <a:off x="631612" y="15711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AB80E-1279-4EF2-BDBC-FC5ACAA6CCCA}">
      <dsp:nvSpPr>
        <dsp:cNvPr id="0" name=""/>
        <dsp:cNvSpPr/>
      </dsp:nvSpPr>
      <dsp:spPr>
        <a:xfrm>
          <a:off x="1048425" y="57392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3EBB59-AA62-4D10-A78D-C75895250051}">
      <dsp:nvSpPr>
        <dsp:cNvPr id="0" name=""/>
        <dsp:cNvSpPr/>
      </dsp:nvSpPr>
      <dsp:spPr>
        <a:xfrm>
          <a:off x="6393"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Must be easy to find and access</a:t>
          </a:r>
          <a:endParaRPr lang="en-US" sz="1700" kern="1200"/>
        </a:p>
      </dsp:txBody>
      <dsp:txXfrm>
        <a:off x="6393" y="2722117"/>
        <a:ext cx="3206250" cy="720000"/>
      </dsp:txXfrm>
    </dsp:sp>
    <dsp:sp modelId="{A8E3454C-0263-4F7F-B1B5-6822F7ABBBF5}">
      <dsp:nvSpPr>
        <dsp:cNvPr id="0" name=""/>
        <dsp:cNvSpPr/>
      </dsp:nvSpPr>
      <dsp:spPr>
        <a:xfrm>
          <a:off x="4398956" y="15711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FB166-FAC0-4A40-9ADF-41A3CA9F051F}">
      <dsp:nvSpPr>
        <dsp:cNvPr id="0" name=""/>
        <dsp:cNvSpPr/>
      </dsp:nvSpPr>
      <dsp:spPr>
        <a:xfrm>
          <a:off x="4815768" y="57392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C995CB-D157-45A5-BFC9-A63B939FF87B}">
      <dsp:nvSpPr>
        <dsp:cNvPr id="0" name=""/>
        <dsp:cNvSpPr/>
      </dsp:nvSpPr>
      <dsp:spPr>
        <a:xfrm>
          <a:off x="3773737"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Make it available at point of need where possible</a:t>
          </a:r>
          <a:endParaRPr lang="en-US" sz="1700" kern="1200"/>
        </a:p>
      </dsp:txBody>
      <dsp:txXfrm>
        <a:off x="3773737" y="2722117"/>
        <a:ext cx="3206250" cy="720000"/>
      </dsp:txXfrm>
    </dsp:sp>
    <dsp:sp modelId="{5718C275-5673-4BF1-99B3-FF902020AC05}">
      <dsp:nvSpPr>
        <dsp:cNvPr id="0" name=""/>
        <dsp:cNvSpPr/>
      </dsp:nvSpPr>
      <dsp:spPr>
        <a:xfrm>
          <a:off x="8166300" y="157116"/>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F0DF5-591C-4254-A52F-DAF692422FA7}">
      <dsp:nvSpPr>
        <dsp:cNvPr id="0" name=""/>
        <dsp:cNvSpPr/>
      </dsp:nvSpPr>
      <dsp:spPr>
        <a:xfrm>
          <a:off x="8583112" y="573929"/>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53B372-E43A-476C-AF30-D1F6605143E1}">
      <dsp:nvSpPr>
        <dsp:cNvPr id="0" name=""/>
        <dsp:cNvSpPr/>
      </dsp:nvSpPr>
      <dsp:spPr>
        <a:xfrm>
          <a:off x="7541081"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Think about new solutions for making the information available</a:t>
          </a:r>
          <a:endParaRPr lang="en-US" sz="1700" kern="1200"/>
        </a:p>
      </dsp:txBody>
      <dsp:txXfrm>
        <a:off x="7541081" y="2722117"/>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716A47-6FAB-4E90-8F06-CD5ECB12A0F7}"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F6908-331C-4883-881B-B7F06CBB86AC}" type="slidenum">
              <a:rPr lang="en-GB" smtClean="0"/>
              <a:t>‹#›</a:t>
            </a:fld>
            <a:endParaRPr lang="en-GB"/>
          </a:p>
        </p:txBody>
      </p:sp>
    </p:spTree>
    <p:extLst>
      <p:ext uri="{BB962C8B-B14F-4D97-AF65-F5344CB8AC3E}">
        <p14:creationId xmlns:p14="http://schemas.microsoft.com/office/powerpoint/2010/main" val="756127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2</a:t>
            </a:fld>
            <a:endParaRPr lang="en-GB"/>
          </a:p>
        </p:txBody>
      </p:sp>
    </p:spTree>
    <p:extLst>
      <p:ext uri="{BB962C8B-B14F-4D97-AF65-F5344CB8AC3E}">
        <p14:creationId xmlns:p14="http://schemas.microsoft.com/office/powerpoint/2010/main" val="831473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3</a:t>
            </a:fld>
            <a:endParaRPr lang="en-GB"/>
          </a:p>
        </p:txBody>
      </p:sp>
    </p:spTree>
    <p:extLst>
      <p:ext uri="{BB962C8B-B14F-4D97-AF65-F5344CB8AC3E}">
        <p14:creationId xmlns:p14="http://schemas.microsoft.com/office/powerpoint/2010/main" val="3165482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4</a:t>
            </a:fld>
            <a:endParaRPr lang="en-GB"/>
          </a:p>
        </p:txBody>
      </p:sp>
    </p:spTree>
    <p:extLst>
      <p:ext uri="{BB962C8B-B14F-4D97-AF65-F5344CB8AC3E}">
        <p14:creationId xmlns:p14="http://schemas.microsoft.com/office/powerpoint/2010/main" val="17664501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5</a:t>
            </a:fld>
            <a:endParaRPr lang="en-GB"/>
          </a:p>
        </p:txBody>
      </p:sp>
    </p:spTree>
    <p:extLst>
      <p:ext uri="{BB962C8B-B14F-4D97-AF65-F5344CB8AC3E}">
        <p14:creationId xmlns:p14="http://schemas.microsoft.com/office/powerpoint/2010/main" val="2814126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6</a:t>
            </a:fld>
            <a:endParaRPr lang="en-GB"/>
          </a:p>
        </p:txBody>
      </p:sp>
    </p:spTree>
    <p:extLst>
      <p:ext uri="{BB962C8B-B14F-4D97-AF65-F5344CB8AC3E}">
        <p14:creationId xmlns:p14="http://schemas.microsoft.com/office/powerpoint/2010/main" val="35660549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6BF97897-155B-4F27-ACFB-96BC3815C4C7}" type="slidenum">
              <a:rPr lang="en-GB"/>
              <a:t>7</a:t>
            </a:fld>
            <a:endParaRPr lang="en-GB"/>
          </a:p>
        </p:txBody>
      </p:sp>
    </p:spTree>
    <p:extLst>
      <p:ext uri="{BB962C8B-B14F-4D97-AF65-F5344CB8AC3E}">
        <p14:creationId xmlns:p14="http://schemas.microsoft.com/office/powerpoint/2010/main" val="3211229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BF97897-155B-4F27-ACFB-96BC3815C4C7}" type="slidenum">
              <a:rPr lang="en-GB"/>
              <a:t>8</a:t>
            </a:fld>
            <a:endParaRPr lang="en-GB"/>
          </a:p>
        </p:txBody>
      </p:sp>
    </p:spTree>
    <p:extLst>
      <p:ext uri="{BB962C8B-B14F-4D97-AF65-F5344CB8AC3E}">
        <p14:creationId xmlns:p14="http://schemas.microsoft.com/office/powerpoint/2010/main" val="1963710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9</a:t>
            </a:fld>
            <a:endParaRPr lang="en-GB"/>
          </a:p>
        </p:txBody>
      </p:sp>
    </p:spTree>
    <p:extLst>
      <p:ext uri="{BB962C8B-B14F-4D97-AF65-F5344CB8AC3E}">
        <p14:creationId xmlns:p14="http://schemas.microsoft.com/office/powerpoint/2010/main" val="3139449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F97897-155B-4F27-ACFB-96BC3815C4C7}" type="slidenum">
              <a:rPr lang="en-GB" smtClean="0"/>
              <a:t>10</a:t>
            </a:fld>
            <a:endParaRPr lang="en-GB"/>
          </a:p>
        </p:txBody>
      </p:sp>
    </p:spTree>
    <p:extLst>
      <p:ext uri="{BB962C8B-B14F-4D97-AF65-F5344CB8AC3E}">
        <p14:creationId xmlns:p14="http://schemas.microsoft.com/office/powerpoint/2010/main" val="16647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BF97897-155B-4F27-ACFB-96BC3815C4C7}" type="slidenum">
              <a:rPr lang="en-GB" smtClean="0"/>
              <a:t>11</a:t>
            </a:fld>
            <a:endParaRPr lang="en-GB"/>
          </a:p>
        </p:txBody>
      </p:sp>
    </p:spTree>
    <p:extLst>
      <p:ext uri="{BB962C8B-B14F-4D97-AF65-F5344CB8AC3E}">
        <p14:creationId xmlns:p14="http://schemas.microsoft.com/office/powerpoint/2010/main" val="494439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11/26/2025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8273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48006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14.sv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www.thebluediamondgallery.com/wooden-tile/r/resourc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ed drawing pins on a map">
            <a:extLst>
              <a:ext uri="{FF2B5EF4-FFF2-40B4-BE49-F238E27FC236}">
                <a16:creationId xmlns:a16="http://schemas.microsoft.com/office/drawing/2014/main" id="{A47B5F7A-8A72-49F8-B08E-C00B971B4CC4}"/>
              </a:ext>
            </a:extLst>
          </p:cNvPr>
          <p:cNvPicPr>
            <a:picLocks noChangeAspect="1"/>
          </p:cNvPicPr>
          <p:nvPr/>
        </p:nvPicPr>
        <p:blipFill rotWithShape="1">
          <a:blip r:embed="rId3">
            <a:alphaModFix amt="45000"/>
          </a:blip>
          <a:srcRect t="16872" b="8128"/>
          <a:stretch/>
        </p:blipFill>
        <p:spPr>
          <a:xfrm>
            <a:off x="20" y="10"/>
            <a:ext cx="12191980" cy="6857990"/>
          </a:xfrm>
          <a:prstGeom prst="rect">
            <a:avLst/>
          </a:prstGeom>
        </p:spPr>
      </p:pic>
      <p:sp>
        <p:nvSpPr>
          <p:cNvPr id="2" name="Title 1"/>
          <p:cNvSpPr>
            <a:spLocks noGrp="1"/>
          </p:cNvSpPr>
          <p:nvPr>
            <p:ph type="ctrTitle"/>
          </p:nvPr>
        </p:nvSpPr>
        <p:spPr>
          <a:xfrm>
            <a:off x="603504" y="770467"/>
            <a:ext cx="10782300" cy="3352800"/>
          </a:xfrm>
        </p:spPr>
        <p:txBody>
          <a:bodyPr>
            <a:normAutofit/>
          </a:bodyPr>
          <a:lstStyle/>
          <a:p>
            <a:r>
              <a:rPr lang="en-GB">
                <a:solidFill>
                  <a:schemeClr val="tx1"/>
                </a:solidFill>
                <a:cs typeface="Calibri Light"/>
              </a:rPr>
              <a:t>Resources Not Courses</a:t>
            </a:r>
            <a:endParaRPr lang="en-US">
              <a:solidFill>
                <a:schemeClr val="tx1"/>
              </a:solidFill>
            </a:endParaRPr>
          </a:p>
        </p:txBody>
      </p:sp>
      <p:sp>
        <p:nvSpPr>
          <p:cNvPr id="3" name="Subtitle 2"/>
          <p:cNvSpPr>
            <a:spLocks noGrp="1"/>
          </p:cNvSpPr>
          <p:nvPr>
            <p:ph type="subTitle" idx="1"/>
          </p:nvPr>
        </p:nvSpPr>
        <p:spPr>
          <a:xfrm>
            <a:off x="667512" y="4206876"/>
            <a:ext cx="9228201" cy="1645920"/>
          </a:xfrm>
        </p:spPr>
        <p:txBody>
          <a:bodyPr vert="horz" lIns="91440" tIns="45720" rIns="91440" bIns="45720" rtlCol="0">
            <a:normAutofit/>
          </a:bodyPr>
          <a:lstStyle/>
          <a:p>
            <a:r>
              <a:rPr lang="en-GB" sz="4000" b="1" dirty="0">
                <a:cs typeface="Calibri"/>
              </a:rPr>
              <a:t>Assignment: Task 2</a:t>
            </a:r>
            <a:endParaRPr lang="en-US" sz="4000" b="1"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57224" y="936711"/>
            <a:ext cx="2988265" cy="4984578"/>
          </a:xfrm>
        </p:spPr>
        <p:txBody>
          <a:bodyPr>
            <a:normAutofit/>
          </a:bodyPr>
          <a:lstStyle/>
          <a:p>
            <a:r>
              <a:rPr lang="en-GB" sz="4400" dirty="0">
                <a:solidFill>
                  <a:srgbClr val="FFFFFF"/>
                </a:solidFill>
              </a:rPr>
              <a:t>Assignment Brief  </a:t>
            </a:r>
            <a:endParaRPr lang="en-US" sz="4400" dirty="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186229" y="358372"/>
            <a:ext cx="7244152" cy="4984578"/>
          </a:xfrm>
        </p:spPr>
        <p:txBody>
          <a:bodyPr vert="horz" lIns="0" tIns="0" rIns="0" bIns="0" rtlCol="0" anchor="ctr">
            <a:normAutofit/>
          </a:bodyPr>
          <a:lstStyle/>
          <a:p>
            <a:pPr marL="0" indent="0">
              <a:buNone/>
            </a:pPr>
            <a:r>
              <a:rPr lang="en-GB" sz="1500" dirty="0">
                <a:ea typeface="+mn-lt"/>
                <a:cs typeface="+mn-lt"/>
              </a:rPr>
              <a:t>Design a learning resource that meets a business need in your organisation. You can use any medium of your choosing for the design and delivery of the resource. Your selection should demonstrate creativity and, mastery of technology. Examples of mediums you might choose include: </a:t>
            </a:r>
            <a:endParaRPr lang="en-GB" sz="1500" dirty="0"/>
          </a:p>
          <a:p>
            <a:pPr lvl="1"/>
            <a:r>
              <a:rPr lang="en-GB" sz="1500" dirty="0">
                <a:ea typeface="+mn-lt"/>
                <a:cs typeface="+mn-lt"/>
              </a:rPr>
              <a:t>Document</a:t>
            </a:r>
            <a:endParaRPr lang="en-GB" sz="1500" dirty="0"/>
          </a:p>
          <a:p>
            <a:pPr lvl="1"/>
            <a:r>
              <a:rPr lang="en-GB" sz="1500" dirty="0">
                <a:ea typeface="+mn-lt"/>
                <a:cs typeface="+mn-lt"/>
              </a:rPr>
              <a:t>Video</a:t>
            </a:r>
            <a:endParaRPr lang="en-GB" sz="1500" dirty="0"/>
          </a:p>
          <a:p>
            <a:pPr lvl="1"/>
            <a:r>
              <a:rPr lang="en-GB" sz="1500" dirty="0">
                <a:ea typeface="+mn-lt"/>
                <a:cs typeface="+mn-lt"/>
              </a:rPr>
              <a:t>Checklist</a:t>
            </a:r>
            <a:endParaRPr lang="en-GB" sz="1500" dirty="0"/>
          </a:p>
          <a:p>
            <a:pPr lvl="1"/>
            <a:r>
              <a:rPr lang="en-GB" sz="1500" dirty="0">
                <a:ea typeface="+mn-lt"/>
                <a:cs typeface="+mn-lt"/>
              </a:rPr>
              <a:t>Slide show</a:t>
            </a:r>
            <a:endParaRPr lang="en-GB" sz="1500" dirty="0"/>
          </a:p>
          <a:p>
            <a:pPr lvl="1"/>
            <a:r>
              <a:rPr lang="en-GB" sz="1500" dirty="0">
                <a:ea typeface="+mn-lt"/>
                <a:cs typeface="+mn-lt"/>
              </a:rPr>
              <a:t>Process flow  </a:t>
            </a:r>
            <a:endParaRPr lang="en-GB" sz="1500" dirty="0"/>
          </a:p>
          <a:p>
            <a:pPr marL="0" indent="0">
              <a:buNone/>
            </a:pPr>
            <a:r>
              <a:rPr lang="en-GB" sz="1500" dirty="0">
                <a:ea typeface="+mn-lt"/>
                <a:cs typeface="+mn-lt"/>
              </a:rPr>
              <a:t>In designing the resource and selecting a delivery method you should take account of potential accessibility issues; where and how will the resource be made available and how will individuals with different needs be accommodated. In addition, you should also consider how you will evaluate the effectiveness of the resource in delivering point-of-need performance support. If it is not clear how you have addressed these issues in the resource itself, you will need to provide a short description of how you have accounted for this. </a:t>
            </a:r>
            <a:endParaRPr lang="en-GB" sz="1500" dirty="0"/>
          </a:p>
        </p:txBody>
      </p:sp>
      <p:sp>
        <p:nvSpPr>
          <p:cNvPr id="4" name="Rectangle: Rounded Corners 3">
            <a:extLst>
              <a:ext uri="{FF2B5EF4-FFF2-40B4-BE49-F238E27FC236}">
                <a16:creationId xmlns:a16="http://schemas.microsoft.com/office/drawing/2014/main" id="{F15340E5-E6C6-8250-EBEA-2DE0638435CA}"/>
              </a:ext>
            </a:extLst>
          </p:cNvPr>
          <p:cNvSpPr/>
          <p:nvPr/>
        </p:nvSpPr>
        <p:spPr>
          <a:xfrm>
            <a:off x="116484" y="46594"/>
            <a:ext cx="3779908" cy="5626181"/>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Assignment Task 2</a:t>
            </a:r>
          </a:p>
        </p:txBody>
      </p:sp>
    </p:spTree>
    <p:extLst>
      <p:ext uri="{BB962C8B-B14F-4D97-AF65-F5344CB8AC3E}">
        <p14:creationId xmlns:p14="http://schemas.microsoft.com/office/powerpoint/2010/main" val="1923376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BF86D-BEC7-4D74-89BE-06BA79B2A4A3}"/>
              </a:ext>
            </a:extLst>
          </p:cNvPr>
          <p:cNvSpPr>
            <a:spLocks noGrp="1"/>
          </p:cNvSpPr>
          <p:nvPr>
            <p:ph type="title"/>
          </p:nvPr>
        </p:nvSpPr>
        <p:spPr>
          <a:xfrm>
            <a:off x="657224" y="499533"/>
            <a:ext cx="10772775" cy="1658198"/>
          </a:xfrm>
        </p:spPr>
        <p:txBody>
          <a:bodyPr>
            <a:normAutofit/>
          </a:bodyPr>
          <a:lstStyle/>
          <a:p>
            <a:r>
              <a:rPr lang="en-GB" dirty="0"/>
              <a:t>Simple or complex? </a:t>
            </a:r>
          </a:p>
        </p:txBody>
      </p:sp>
      <p:pic>
        <p:nvPicPr>
          <p:cNvPr id="7" name="Graphic 6" descr="Group Brainstorm">
            <a:extLst>
              <a:ext uri="{FF2B5EF4-FFF2-40B4-BE49-F238E27FC236}">
                <a16:creationId xmlns:a16="http://schemas.microsoft.com/office/drawing/2014/main" id="{BE5E272A-0D93-4708-A2B7-815067A1FC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9051" y="2104216"/>
            <a:ext cx="3383936" cy="3383936"/>
          </a:xfrm>
          <a:prstGeom prst="rect">
            <a:avLst/>
          </a:prstGeom>
        </p:spPr>
      </p:pic>
      <p:sp>
        <p:nvSpPr>
          <p:cNvPr id="3" name="Content Placeholder 2">
            <a:extLst>
              <a:ext uri="{FF2B5EF4-FFF2-40B4-BE49-F238E27FC236}">
                <a16:creationId xmlns:a16="http://schemas.microsoft.com/office/drawing/2014/main" id="{BD9E0C80-B3D6-408C-A4E1-824E2FFE4F90}"/>
              </a:ext>
            </a:extLst>
          </p:cNvPr>
          <p:cNvSpPr>
            <a:spLocks noGrp="1"/>
          </p:cNvSpPr>
          <p:nvPr>
            <p:ph idx="1"/>
          </p:nvPr>
        </p:nvSpPr>
        <p:spPr>
          <a:xfrm>
            <a:off x="4641336" y="2011680"/>
            <a:ext cx="6789044" cy="3766185"/>
          </a:xfrm>
        </p:spPr>
        <p:txBody>
          <a:bodyPr vert="horz" lIns="0" tIns="0" rIns="0" bIns="0" rtlCol="0" anchor="t">
            <a:normAutofit/>
          </a:bodyPr>
          <a:lstStyle/>
          <a:p>
            <a:pPr>
              <a:buFont typeface="Wingdings" pitchFamily="2" charset="2"/>
              <a:buChar char="Ø"/>
            </a:pPr>
            <a:r>
              <a:rPr lang="en-GB" sz="3200" dirty="0"/>
              <a:t>Calculating payroll</a:t>
            </a:r>
          </a:p>
          <a:p>
            <a:pPr>
              <a:buFont typeface="Wingdings" pitchFamily="2" charset="2"/>
              <a:buChar char="Ø"/>
            </a:pPr>
            <a:r>
              <a:rPr lang="en-GB" sz="3200" dirty="0"/>
              <a:t>Having difficult conversations</a:t>
            </a:r>
          </a:p>
          <a:p>
            <a:pPr>
              <a:buFont typeface="Wingdings" pitchFamily="2" charset="2"/>
              <a:buChar char="Ø"/>
            </a:pPr>
            <a:r>
              <a:rPr lang="en-GB" sz="3200" dirty="0"/>
              <a:t>Entering data into a database</a:t>
            </a:r>
          </a:p>
          <a:p>
            <a:pPr>
              <a:buFont typeface="Wingdings" pitchFamily="2" charset="2"/>
              <a:buChar char="Ø"/>
            </a:pPr>
            <a:r>
              <a:rPr lang="en-GB" sz="3200" dirty="0"/>
              <a:t>Working out holiday entitlement</a:t>
            </a:r>
          </a:p>
          <a:p>
            <a:pPr>
              <a:buFont typeface="Wingdings" pitchFamily="2" charset="2"/>
              <a:buChar char="Ø"/>
            </a:pPr>
            <a:r>
              <a:rPr lang="en-GB" sz="3200" dirty="0"/>
              <a:t>Conducting a disciplinary hearing</a:t>
            </a:r>
          </a:p>
          <a:p>
            <a:pPr>
              <a:buFont typeface="Wingdings" pitchFamily="2" charset="2"/>
              <a:buChar char="Ø"/>
            </a:pPr>
            <a:r>
              <a:rPr lang="en-GB" sz="3200" dirty="0"/>
              <a:t>An FAQ</a:t>
            </a:r>
          </a:p>
          <a:p>
            <a:pPr>
              <a:buFont typeface="Wingdings" pitchFamily="2" charset="2"/>
              <a:buChar char="Ø"/>
            </a:pPr>
            <a:endParaRPr lang="en-GB" sz="1900" dirty="0"/>
          </a:p>
          <a:p>
            <a:pPr>
              <a:buFont typeface="Wingdings" pitchFamily="2" charset="2"/>
              <a:buChar char="Ø"/>
            </a:pPr>
            <a:endParaRPr lang="en-GB" sz="1900" dirty="0"/>
          </a:p>
          <a:p>
            <a:pPr marL="0" indent="0">
              <a:buNone/>
            </a:pPr>
            <a:endParaRPr lang="en-GB" sz="1900" dirty="0"/>
          </a:p>
          <a:p>
            <a:pPr>
              <a:buFont typeface="Wingdings" pitchFamily="2" charset="2"/>
              <a:buChar char="Ø"/>
            </a:pPr>
            <a:endParaRPr lang="en-GB" sz="1900" dirty="0"/>
          </a:p>
          <a:p>
            <a:pPr>
              <a:buFont typeface="Wingdings" pitchFamily="2" charset="2"/>
              <a:buChar char="Ø"/>
            </a:pPr>
            <a:endParaRPr lang="en-GB" sz="1900" dirty="0"/>
          </a:p>
          <a:p>
            <a:endParaRPr lang="en-GB" sz="1900" dirty="0"/>
          </a:p>
        </p:txBody>
      </p:sp>
    </p:spTree>
    <p:extLst>
      <p:ext uri="{BB962C8B-B14F-4D97-AF65-F5344CB8AC3E}">
        <p14:creationId xmlns:p14="http://schemas.microsoft.com/office/powerpoint/2010/main" val="70349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BF86D-BEC7-4D74-89BE-06BA79B2A4A3}"/>
              </a:ext>
            </a:extLst>
          </p:cNvPr>
          <p:cNvSpPr>
            <a:spLocks noGrp="1"/>
          </p:cNvSpPr>
          <p:nvPr>
            <p:ph type="title"/>
          </p:nvPr>
        </p:nvSpPr>
        <p:spPr>
          <a:xfrm>
            <a:off x="657224" y="499533"/>
            <a:ext cx="10772775" cy="1658198"/>
          </a:xfrm>
        </p:spPr>
        <p:txBody>
          <a:bodyPr>
            <a:normAutofit/>
          </a:bodyPr>
          <a:lstStyle/>
          <a:p>
            <a:r>
              <a:rPr lang="en-GB" dirty="0"/>
              <a:t>Group Task- in class activity </a:t>
            </a:r>
          </a:p>
        </p:txBody>
      </p:sp>
      <p:sp>
        <p:nvSpPr>
          <p:cNvPr id="3" name="Content Placeholder 2">
            <a:extLst>
              <a:ext uri="{FF2B5EF4-FFF2-40B4-BE49-F238E27FC236}">
                <a16:creationId xmlns:a16="http://schemas.microsoft.com/office/drawing/2014/main" id="{BD9E0C80-B3D6-408C-A4E1-824E2FFE4F90}"/>
              </a:ext>
            </a:extLst>
          </p:cNvPr>
          <p:cNvSpPr>
            <a:spLocks noGrp="1"/>
          </p:cNvSpPr>
          <p:nvPr>
            <p:ph idx="1"/>
          </p:nvPr>
        </p:nvSpPr>
        <p:spPr>
          <a:xfrm>
            <a:off x="4641336" y="2011680"/>
            <a:ext cx="6789044" cy="3766185"/>
          </a:xfrm>
        </p:spPr>
        <p:txBody>
          <a:bodyPr vert="horz" lIns="0" tIns="0" rIns="0" bIns="0" rtlCol="0" anchor="t">
            <a:normAutofit/>
          </a:bodyPr>
          <a:lstStyle/>
          <a:p>
            <a:pPr marL="0" indent="0">
              <a:buNone/>
            </a:pPr>
            <a:r>
              <a:rPr lang="en-GB" sz="1900" dirty="0"/>
              <a:t>In your groups share the idea you have for a resource. You should consider the following when listening to the idea being shared:</a:t>
            </a:r>
            <a:endParaRPr lang="en-US" sz="1900" dirty="0"/>
          </a:p>
          <a:p>
            <a:pPr>
              <a:buFont typeface="Wingdings" pitchFamily="34" charset="0"/>
              <a:buChar char="§"/>
            </a:pPr>
            <a:r>
              <a:rPr lang="en-GB" sz="1900" dirty="0"/>
              <a:t>Does it offer a solution to a simple problem – one where there is a right and wrong answer.</a:t>
            </a:r>
            <a:endParaRPr lang="en-GB" sz="1900" dirty="0">
              <a:cs typeface="Calibri Light" panose="020F0302020204030204"/>
            </a:endParaRPr>
          </a:p>
          <a:p>
            <a:pPr>
              <a:buFont typeface="Wingdings" pitchFamily="34" charset="0"/>
              <a:buChar char="§"/>
            </a:pPr>
            <a:r>
              <a:rPr lang="en-GB" sz="1900" dirty="0"/>
              <a:t>Is the medium chosen to deliver the solution appropriate?  - Are there any other options that the designer might want to consider. </a:t>
            </a:r>
            <a:endParaRPr lang="en-GB" sz="1900" dirty="0">
              <a:cs typeface="Calibri Light" panose="020F0302020204030204"/>
            </a:endParaRPr>
          </a:p>
          <a:p>
            <a:pPr>
              <a:buFont typeface="Wingdings" pitchFamily="34" charset="0"/>
              <a:buChar char="§"/>
            </a:pPr>
            <a:r>
              <a:rPr lang="en-GB" sz="1900" dirty="0"/>
              <a:t>How will users access the resource? -  taking into account it must be easy to access at the point of need. </a:t>
            </a:r>
            <a:endParaRPr lang="en-GB" sz="1900" dirty="0">
              <a:cs typeface="Calibri Light" panose="020F0302020204030204"/>
            </a:endParaRPr>
          </a:p>
          <a:p>
            <a:pPr marL="0" indent="0">
              <a:buNone/>
            </a:pPr>
            <a:r>
              <a:rPr lang="en-GB" sz="1900" dirty="0"/>
              <a:t>Decide as a group who has the best solution and why? Choose someone to present your findings to the wider group.  Preferably not the person whose idea it is.</a:t>
            </a:r>
          </a:p>
          <a:p>
            <a:endParaRPr lang="en-GB" sz="1900" dirty="0"/>
          </a:p>
        </p:txBody>
      </p:sp>
      <p:pic>
        <p:nvPicPr>
          <p:cNvPr id="5" name="Graphic 4" descr="Meeting outline">
            <a:extLst>
              <a:ext uri="{FF2B5EF4-FFF2-40B4-BE49-F238E27FC236}">
                <a16:creationId xmlns:a16="http://schemas.microsoft.com/office/drawing/2014/main" id="{AB74B461-FC6D-BD45-83DC-43A724EDB9C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1620" y="1903730"/>
            <a:ext cx="2811780" cy="2811780"/>
          </a:xfrm>
          <a:prstGeom prst="rect">
            <a:avLst/>
          </a:prstGeom>
        </p:spPr>
      </p:pic>
    </p:spTree>
    <p:extLst>
      <p:ext uri="{BB962C8B-B14F-4D97-AF65-F5344CB8AC3E}">
        <p14:creationId xmlns:p14="http://schemas.microsoft.com/office/powerpoint/2010/main" val="5954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3E2271-61E0-466E-81C6-430BE561799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091" t="13252" b="10093"/>
          <a:stretch/>
        </p:blipFill>
        <p:spPr>
          <a:xfrm>
            <a:off x="20" y="10"/>
            <a:ext cx="12184702" cy="6857990"/>
          </a:xfrm>
          <a:prstGeom prst="rect">
            <a:avLst/>
          </a:prstGeom>
        </p:spPr>
      </p:pic>
      <p:sp>
        <p:nvSpPr>
          <p:cNvPr id="2" name="Title 1">
            <a:extLst>
              <a:ext uri="{FF2B5EF4-FFF2-40B4-BE49-F238E27FC236}">
                <a16:creationId xmlns:a16="http://schemas.microsoft.com/office/drawing/2014/main" id="{A33F7829-518D-49FB-A486-DC9D79C68A9D}"/>
              </a:ext>
            </a:extLst>
          </p:cNvPr>
          <p:cNvSpPr>
            <a:spLocks noGrp="1"/>
          </p:cNvSpPr>
          <p:nvPr>
            <p:ph type="ctrTitle"/>
          </p:nvPr>
        </p:nvSpPr>
        <p:spPr>
          <a:xfrm>
            <a:off x="8128902" y="1108271"/>
            <a:ext cx="3829476" cy="3352800"/>
          </a:xfrm>
        </p:spPr>
        <p:txBody>
          <a:bodyPr>
            <a:normAutofit/>
          </a:bodyPr>
          <a:lstStyle/>
          <a:p>
            <a:r>
              <a:rPr lang="en-GB" sz="6000" dirty="0"/>
              <a:t>Resource Design</a:t>
            </a:r>
            <a:endParaRPr lang="en-US" sz="6000" dirty="0"/>
          </a:p>
        </p:txBody>
      </p:sp>
      <p:sp>
        <p:nvSpPr>
          <p:cNvPr id="3" name="Content Placeholder 2">
            <a:extLst>
              <a:ext uri="{FF2B5EF4-FFF2-40B4-BE49-F238E27FC236}">
                <a16:creationId xmlns:a16="http://schemas.microsoft.com/office/drawing/2014/main" id="{A11C0D7F-0279-4346-BEB9-95BC253BF18E}"/>
              </a:ext>
            </a:extLst>
          </p:cNvPr>
          <p:cNvSpPr>
            <a:spLocks noGrp="1"/>
          </p:cNvSpPr>
          <p:nvPr>
            <p:ph type="subTitle" idx="1"/>
          </p:nvPr>
        </p:nvSpPr>
        <p:spPr>
          <a:xfrm>
            <a:off x="7668789" y="5852796"/>
            <a:ext cx="3829476" cy="1645920"/>
          </a:xfrm>
        </p:spPr>
        <p:txBody>
          <a:bodyPr vert="horz" lIns="0" tIns="0" rIns="0" bIns="0" rtlCol="0">
            <a:normAutofit/>
          </a:bodyPr>
          <a:lstStyle/>
          <a:p>
            <a:r>
              <a:rPr lang="en-GB" sz="2000" b="1" dirty="0">
                <a:solidFill>
                  <a:srgbClr val="FFFFFF"/>
                </a:solidFill>
              </a:rPr>
              <a:t>Selecting an appropriate design for your resource.</a:t>
            </a:r>
          </a:p>
        </p:txBody>
      </p:sp>
    </p:spTree>
    <p:extLst>
      <p:ext uri="{BB962C8B-B14F-4D97-AF65-F5344CB8AC3E}">
        <p14:creationId xmlns:p14="http://schemas.microsoft.com/office/powerpoint/2010/main" val="1816376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A1FE8F3B-E65D-4338-A734-D2402C5D8D6F}"/>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13282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BEA7-425C-415D-B542-6367401FC7CE}"/>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Point of Need – Learning Elimination</a:t>
            </a:r>
          </a:p>
        </p:txBody>
      </p:sp>
      <p:sp>
        <p:nvSpPr>
          <p:cNvPr id="3" name="Content Placeholder 2">
            <a:extLst>
              <a:ext uri="{FF2B5EF4-FFF2-40B4-BE49-F238E27FC236}">
                <a16:creationId xmlns:a16="http://schemas.microsoft.com/office/drawing/2014/main" id="{2FF3D0B8-4B84-46CD-97E6-97264E877E54}"/>
              </a:ext>
            </a:extLst>
          </p:cNvPr>
          <p:cNvSpPr>
            <a:spLocks noGrp="1"/>
          </p:cNvSpPr>
          <p:nvPr>
            <p:ph idx="1"/>
          </p:nvPr>
        </p:nvSpPr>
        <p:spPr>
          <a:xfrm>
            <a:off x="5220106" y="711493"/>
            <a:ext cx="6815992" cy="4984578"/>
          </a:xfrm>
        </p:spPr>
        <p:txBody>
          <a:bodyPr vert="horz" lIns="0" tIns="0" rIns="0" bIns="0" rtlCol="0" anchor="ctr">
            <a:normAutofit/>
          </a:bodyPr>
          <a:lstStyle/>
          <a:p>
            <a:pPr marL="0" indent="0">
              <a:buNone/>
            </a:pPr>
            <a:r>
              <a:rPr lang="en-GB" dirty="0"/>
              <a:t>Two types of learning intervention: </a:t>
            </a:r>
          </a:p>
          <a:p>
            <a:pPr marL="0" indent="0">
              <a:buNone/>
            </a:pPr>
            <a:r>
              <a:rPr lang="en-GB" dirty="0"/>
              <a:t>Pull – learning about things we already care about (concerns). Build resources not courses. These may well improve performance by reducing learning.</a:t>
            </a:r>
          </a:p>
          <a:p>
            <a:pPr marL="0" indent="0">
              <a:buNone/>
            </a:pPr>
            <a:r>
              <a:rPr lang="en-GB" dirty="0"/>
              <a:t>Push – learning about things we should care about. If you wish to build capability, design experiences that are emotionally impactful </a:t>
            </a:r>
          </a:p>
          <a:p>
            <a:endParaRPr lang="en-GB" dirty="0"/>
          </a:p>
        </p:txBody>
      </p:sp>
      <p:sp>
        <p:nvSpPr>
          <p:cNvPr id="4" name="Rectangle 3">
            <a:extLst>
              <a:ext uri="{FF2B5EF4-FFF2-40B4-BE49-F238E27FC236}">
                <a16:creationId xmlns:a16="http://schemas.microsoft.com/office/drawing/2014/main" id="{7CC0A6E4-57C2-66DF-3DF3-FC91E50EC5F7}"/>
              </a:ext>
            </a:extLst>
          </p:cNvPr>
          <p:cNvSpPr/>
          <p:nvPr/>
        </p:nvSpPr>
        <p:spPr>
          <a:xfrm>
            <a:off x="0" y="0"/>
            <a:ext cx="4822441" cy="5696071"/>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4C7116D8-534E-71B3-07AE-E25F1914A141}"/>
              </a:ext>
            </a:extLst>
          </p:cNvPr>
          <p:cNvSpPr txBox="1">
            <a:spLocks/>
          </p:cNvSpPr>
          <p:nvPr/>
        </p:nvSpPr>
        <p:spPr>
          <a:xfrm>
            <a:off x="733424" y="221305"/>
            <a:ext cx="2988265" cy="49845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accent1"/>
                </a:solidFill>
              </a:rPr>
              <a:t>Point of Need – Learning Elimination</a:t>
            </a:r>
          </a:p>
        </p:txBody>
      </p:sp>
    </p:spTree>
    <p:extLst>
      <p:ext uri="{BB962C8B-B14F-4D97-AF65-F5344CB8AC3E}">
        <p14:creationId xmlns:p14="http://schemas.microsoft.com/office/powerpoint/2010/main" val="97612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20E9A-68B7-4B79-89E4-98AF577A5D46}"/>
              </a:ext>
            </a:extLst>
          </p:cNvPr>
          <p:cNvSpPr>
            <a:spLocks noGrp="1"/>
          </p:cNvSpPr>
          <p:nvPr>
            <p:ph type="ctrTitle"/>
          </p:nvPr>
        </p:nvSpPr>
        <p:spPr>
          <a:xfrm>
            <a:off x="5087738" y="770467"/>
            <a:ext cx="6298065" cy="3352800"/>
          </a:xfrm>
        </p:spPr>
        <p:txBody>
          <a:bodyPr>
            <a:normAutofit/>
          </a:bodyPr>
          <a:lstStyle/>
          <a:p>
            <a:r>
              <a:rPr lang="en-GB">
                <a:cs typeface="Calibri Light"/>
              </a:rPr>
              <a:t>Accessing the Resource</a:t>
            </a:r>
            <a:endParaRPr lang="en-GB"/>
          </a:p>
        </p:txBody>
      </p:sp>
      <p:pic>
        <p:nvPicPr>
          <p:cNvPr id="5" name="Picture 4" descr="Maze">
            <a:extLst>
              <a:ext uri="{FF2B5EF4-FFF2-40B4-BE49-F238E27FC236}">
                <a16:creationId xmlns:a16="http://schemas.microsoft.com/office/drawing/2014/main" id="{E883CFD5-FA1C-48F2-9F14-F3D06D92ADFB}"/>
              </a:ext>
            </a:extLst>
          </p:cNvPr>
          <p:cNvPicPr>
            <a:picLocks noChangeAspect="1"/>
          </p:cNvPicPr>
          <p:nvPr/>
        </p:nvPicPr>
        <p:blipFill rotWithShape="1">
          <a:blip r:embed="rId3"/>
          <a:srcRect l="25986" r="29080" b="3"/>
          <a:stretch/>
        </p:blipFill>
        <p:spPr>
          <a:xfrm>
            <a:off x="-10288" y="10"/>
            <a:ext cx="4628007" cy="6864408"/>
          </a:xfrm>
          <a:prstGeom prst="rect">
            <a:avLst/>
          </a:prstGeom>
        </p:spPr>
      </p:pic>
    </p:spTree>
    <p:extLst>
      <p:ext uri="{BB962C8B-B14F-4D97-AF65-F5344CB8AC3E}">
        <p14:creationId xmlns:p14="http://schemas.microsoft.com/office/powerpoint/2010/main" val="2047638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3F53-C383-4886-99AD-59873AC69EFB}"/>
              </a:ext>
            </a:extLst>
          </p:cNvPr>
          <p:cNvSpPr>
            <a:spLocks noGrp="1"/>
          </p:cNvSpPr>
          <p:nvPr>
            <p:ph type="title"/>
          </p:nvPr>
        </p:nvSpPr>
        <p:spPr>
          <a:xfrm>
            <a:off x="666749" y="138433"/>
            <a:ext cx="10772775" cy="1658198"/>
          </a:xfrm>
        </p:spPr>
        <p:txBody>
          <a:bodyPr>
            <a:normAutofit/>
          </a:bodyPr>
          <a:lstStyle/>
          <a:p>
            <a:r>
              <a:rPr lang="en-GB" dirty="0">
                <a:cs typeface="Calibri Light"/>
              </a:rPr>
              <a:t>Make it Accessible</a:t>
            </a:r>
            <a:endParaRPr lang="en-GB" dirty="0"/>
          </a:p>
        </p:txBody>
      </p:sp>
      <p:graphicFrame>
        <p:nvGraphicFramePr>
          <p:cNvPr id="5" name="Content Placeholder 2">
            <a:extLst>
              <a:ext uri="{FF2B5EF4-FFF2-40B4-BE49-F238E27FC236}">
                <a16:creationId xmlns:a16="http://schemas.microsoft.com/office/drawing/2014/main" id="{A8EDE596-5BCC-4F40-B36A-1B5D51E74F07}"/>
              </a:ext>
            </a:extLst>
          </p:cNvPr>
          <p:cNvGraphicFramePr>
            <a:graphicFrameLocks noGrp="1"/>
          </p:cNvGraphicFramePr>
          <p:nvPr>
            <p:ph idx="1"/>
            <p:extLst>
              <p:ext uri="{D42A27DB-BD31-4B8C-83A1-F6EECF244321}">
                <p14:modId xmlns:p14="http://schemas.microsoft.com/office/powerpoint/2010/main" val="487413700"/>
              </p:ext>
            </p:extLst>
          </p:nvPr>
        </p:nvGraphicFramePr>
        <p:xfrm>
          <a:off x="676275" y="1925085"/>
          <a:ext cx="10753725"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3229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A5FBE-51F5-F444-97AC-15F6B0F008DE}"/>
              </a:ext>
            </a:extLst>
          </p:cNvPr>
          <p:cNvSpPr>
            <a:spLocks noGrp="1"/>
          </p:cNvSpPr>
          <p:nvPr>
            <p:ph type="title"/>
          </p:nvPr>
        </p:nvSpPr>
        <p:spPr/>
        <p:txBody>
          <a:bodyPr/>
          <a:lstStyle/>
          <a:p>
            <a:r>
              <a:rPr lang="en-US" dirty="0"/>
              <a:t>Evaluation </a:t>
            </a:r>
          </a:p>
        </p:txBody>
      </p:sp>
      <p:sp>
        <p:nvSpPr>
          <p:cNvPr id="3" name="Content Placeholder 2">
            <a:extLst>
              <a:ext uri="{FF2B5EF4-FFF2-40B4-BE49-F238E27FC236}">
                <a16:creationId xmlns:a16="http://schemas.microsoft.com/office/drawing/2014/main" id="{316D7C0D-C17B-5346-821F-D812FD8AF4B0}"/>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sz="3200" dirty="0">
                <a:ea typeface="+mn-lt"/>
                <a:cs typeface="+mn-lt"/>
              </a:rPr>
              <a:t>You should consider how you will evaluate the effectiveness of the resource in delivering point-of-need performance support. </a:t>
            </a:r>
          </a:p>
          <a:p>
            <a:pPr>
              <a:buFont typeface="Arial" panose="020B0604020202020204" pitchFamily="34" charset="0"/>
              <a:buChar char="•"/>
            </a:pPr>
            <a:r>
              <a:rPr lang="en-GB" sz="3200" dirty="0">
                <a:ea typeface="+mn-lt"/>
                <a:cs typeface="+mn-lt"/>
              </a:rPr>
              <a:t>You may not be able to touch upon evaluation necessarily in your learning resource materials, so you will need to provide a short description of how you have accounted for this.</a:t>
            </a:r>
          </a:p>
          <a:p>
            <a:pPr marL="0" indent="0">
              <a:buNone/>
            </a:pPr>
            <a:endParaRPr lang="en-GB" sz="3200" dirty="0">
              <a:ea typeface="+mn-lt"/>
              <a:cs typeface="+mn-lt"/>
            </a:endParaRPr>
          </a:p>
          <a:p>
            <a:pPr marL="0" indent="0">
              <a:buNone/>
            </a:pPr>
            <a:r>
              <a:rPr lang="en-GB" sz="3200" i="1" dirty="0">
                <a:ea typeface="+mn-lt"/>
                <a:cs typeface="+mn-lt"/>
              </a:rPr>
              <a:t>We will look at useful models and understand their limitations and identify the barriers to evaluation. </a:t>
            </a:r>
            <a:endParaRPr lang="en-US" sz="3200" i="1" dirty="0"/>
          </a:p>
        </p:txBody>
      </p:sp>
    </p:spTree>
    <p:extLst>
      <p:ext uri="{BB962C8B-B14F-4D97-AF65-F5344CB8AC3E}">
        <p14:creationId xmlns:p14="http://schemas.microsoft.com/office/powerpoint/2010/main" val="206267451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303dbf9b-b85b-46a0-94f1-894078c07ecd"/>
    <ds:schemaRef ds:uri="211f9404-bca0-4bcf-9c1d-965ccb6f8d2d"/>
    <ds:schemaRef ds:uri="http://schemas.microsoft.com/office/2006/metadata/properties"/>
    <ds:schemaRef ds:uri="http://schemas.microsoft.com/office/2006/documentManagement/types"/>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499</Words>
  <Application>Microsoft Office PowerPoint</Application>
  <PresentationFormat>Widescreen</PresentationFormat>
  <Paragraphs>55</Paragraphs>
  <Slides>11</Slides>
  <Notes>10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11</vt:i4>
      </vt:variant>
    </vt:vector>
  </HeadingPairs>
  <TitlesOfParts>
    <vt:vector size="19" baseType="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Resources Not Courses</vt:lpstr>
      <vt:lpstr>Assignment Brief  </vt:lpstr>
      <vt:lpstr>Simple or complex? </vt:lpstr>
      <vt:lpstr>Group Task- in class activity </vt:lpstr>
      <vt:lpstr>Resource Design</vt:lpstr>
      <vt:lpstr>PowerPoint Presentation</vt:lpstr>
      <vt:lpstr>Point of Need – Learning Elimination</vt:lpstr>
      <vt:lpstr>Accessing the Resource</vt:lpstr>
      <vt:lpstr>Make it Accessible</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18</cp:revision>
  <dcterms:created xsi:type="dcterms:W3CDTF">2021-03-09T15:35:42Z</dcterms:created>
  <dcterms:modified xsi:type="dcterms:W3CDTF">2025-11-26T10:57:21Z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