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8"/>
  </p:notesMasterIdLst>
  <p:sldIdLst>
    <p:sldId id="256" r:id="rId2"/>
    <p:sldId id="263" r:id="rId3"/>
    <p:sldId id="292" r:id="rId4"/>
    <p:sldId id="264" r:id="rId5"/>
    <p:sldId id="291" r:id="rId6"/>
    <p:sldId id="265" r:id="rId7"/>
    <p:sldId id="267" r:id="rId8"/>
    <p:sldId id="268" r:id="rId9"/>
    <p:sldId id="294" r:id="rId10"/>
    <p:sldId id="295" r:id="rId11"/>
    <p:sldId id="296" r:id="rId12"/>
    <p:sldId id="297" r:id="rId13"/>
    <p:sldId id="272" r:id="rId14"/>
    <p:sldId id="311" r:id="rId15"/>
    <p:sldId id="298" r:id="rId16"/>
    <p:sldId id="274" r:id="rId17"/>
    <p:sldId id="277" r:id="rId18"/>
    <p:sldId id="276" r:id="rId19"/>
    <p:sldId id="275" r:id="rId20"/>
    <p:sldId id="299" r:id="rId21"/>
    <p:sldId id="283" r:id="rId22"/>
    <p:sldId id="300" r:id="rId23"/>
    <p:sldId id="284" r:id="rId24"/>
    <p:sldId id="301" r:id="rId25"/>
    <p:sldId id="304" r:id="rId26"/>
    <p:sldId id="302" r:id="rId27"/>
    <p:sldId id="305" r:id="rId28"/>
    <p:sldId id="303" r:id="rId29"/>
    <p:sldId id="313" r:id="rId30"/>
    <p:sldId id="270" r:id="rId31"/>
    <p:sldId id="293" r:id="rId32"/>
    <p:sldId id="307" r:id="rId33"/>
    <p:sldId id="309" r:id="rId34"/>
    <p:sldId id="312" r:id="rId35"/>
    <p:sldId id="279" r:id="rId36"/>
    <p:sldId id="288" r:id="rId37"/>
    <p:sldId id="315" r:id="rId38"/>
    <p:sldId id="280" r:id="rId39"/>
    <p:sldId id="317" r:id="rId40"/>
    <p:sldId id="316" r:id="rId41"/>
    <p:sldId id="281" r:id="rId42"/>
    <p:sldId id="282" r:id="rId43"/>
    <p:sldId id="285" r:id="rId44"/>
    <p:sldId id="286" r:id="rId45"/>
    <p:sldId id="289" r:id="rId46"/>
    <p:sldId id="290"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74" autoAdjust="0"/>
    <p:restoredTop sz="94963" autoAdjust="0"/>
  </p:normalViewPr>
  <p:slideViewPr>
    <p:cSldViewPr>
      <p:cViewPr varScale="1">
        <p:scale>
          <a:sx n="87" d="100"/>
          <a:sy n="87" d="100"/>
        </p:scale>
        <p:origin x="-1326" y="-90"/>
      </p:cViewPr>
      <p:guideLst>
        <p:guide orient="horz" pos="2160"/>
        <p:guide pos="2880"/>
      </p:guideLst>
    </p:cSldViewPr>
  </p:slideViewPr>
  <p:outlineViewPr>
    <p:cViewPr>
      <p:scale>
        <a:sx n="33" d="100"/>
        <a:sy n="33" d="100"/>
      </p:scale>
      <p:origin x="0" y="3648"/>
    </p:cViewPr>
  </p:outlineViewPr>
  <p:notesTextViewPr>
    <p:cViewPr>
      <p:scale>
        <a:sx n="100" d="100"/>
        <a:sy n="100" d="100"/>
      </p:scale>
      <p:origin x="0" y="0"/>
    </p:cViewPr>
  </p:notesTextViewPr>
  <p:sorterViewPr>
    <p:cViewPr>
      <p:scale>
        <a:sx n="66" d="100"/>
        <a:sy n="66" d="100"/>
      </p:scale>
      <p:origin x="0" y="334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10/10/2012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Four operations performed</a:t>
            </a:r>
          </a:p>
          <a:p>
            <a:r>
              <a:rPr lang="en-US" dirty="0" smtClean="0"/>
              <a:t>The four operations are referred to as the information processing cycle: </a:t>
            </a:r>
            <a:r>
              <a:rPr lang="en-US" b="1" dirty="0" smtClean="0"/>
              <a:t>Input, Process, Output, and Storage.</a:t>
            </a:r>
          </a:p>
          <a:p>
            <a:r>
              <a:rPr lang="en-US" dirty="0" smtClean="0"/>
              <a:t>Computers transform raw data into information</a:t>
            </a:r>
          </a:p>
          <a:p>
            <a:r>
              <a:rPr lang="en-US" dirty="0" smtClean="0"/>
              <a:t>People who use this information are referred to as end users, computer users or users</a:t>
            </a:r>
            <a:endParaRPr lang="en-US" b="1" dirty="0" smtClean="0"/>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4</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6</a:t>
            </a:fld>
            <a:endParaRPr lang="en-US"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OS – DOS, Windows, Linux</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9</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10</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12</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RAM -  Random Access Memory</a:t>
            </a:r>
          </a:p>
          <a:p>
            <a:pPr lvl="1"/>
            <a:r>
              <a:rPr lang="en-US" dirty="0" smtClean="0"/>
              <a:t>Computer’s primary storage of data to be processed</a:t>
            </a:r>
          </a:p>
          <a:p>
            <a:pPr lvl="1"/>
            <a:r>
              <a:rPr lang="en-US" dirty="0" smtClean="0"/>
              <a:t>Silicon chips that store data and instructions as electronic currents</a:t>
            </a:r>
          </a:p>
          <a:p>
            <a:pPr lvl="1"/>
            <a:r>
              <a:rPr lang="en-US" dirty="0" smtClean="0"/>
              <a:t>CPU can manipulate electrical currents</a:t>
            </a:r>
          </a:p>
          <a:p>
            <a:pPr lvl="1"/>
            <a:r>
              <a:rPr lang="en-US" dirty="0" smtClean="0"/>
              <a:t>Contents of RAM will be lost when power is turned off </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16</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ROM - Read Only Memory</a:t>
            </a:r>
          </a:p>
          <a:p>
            <a:pPr lvl="1"/>
            <a:r>
              <a:rPr lang="en-US" dirty="0" smtClean="0"/>
              <a:t>Instructions and data are hard coded on the silicon chips</a:t>
            </a:r>
          </a:p>
          <a:p>
            <a:pPr lvl="1"/>
            <a:r>
              <a:rPr lang="en-US" dirty="0" smtClean="0"/>
              <a:t>Examples:	BIOS (Basic Input-Output System)</a:t>
            </a:r>
          </a:p>
          <a:p>
            <a:pPr lvl="1"/>
            <a:r>
              <a:rPr lang="en-US" dirty="0" smtClean="0"/>
              <a:t>gives computer the initial instructions to get it started once computer is turned on.</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851BF0-C964-4B42-9B56-3328B4485D18}" type="slidenum">
              <a:rPr lang="en-US"/>
              <a:pPr/>
              <a:t>21</a:t>
            </a:fld>
            <a:endParaRPr lang="en-US" dirty="0"/>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28</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Input Devices enable the user to enter data into memory</a:t>
            </a:r>
          </a:p>
          <a:p>
            <a:r>
              <a:rPr lang="en-US" dirty="0" smtClean="0"/>
              <a:t>Examples of input devices:</a:t>
            </a:r>
          </a:p>
          <a:p>
            <a:pPr lvl="1"/>
            <a:r>
              <a:rPr lang="en-US" dirty="0" smtClean="0"/>
              <a:t>Keyboard</a:t>
            </a:r>
          </a:p>
          <a:p>
            <a:pPr lvl="1"/>
            <a:r>
              <a:rPr lang="en-US" dirty="0" smtClean="0"/>
              <a:t>Mouse</a:t>
            </a:r>
          </a:p>
          <a:p>
            <a:pPr lvl="1"/>
            <a:r>
              <a:rPr lang="en-US" dirty="0" smtClean="0"/>
              <a:t>Scanner</a:t>
            </a:r>
          </a:p>
          <a:p>
            <a:pPr lvl="1"/>
            <a:r>
              <a:rPr lang="en-US" dirty="0" smtClean="0"/>
              <a:t>Touch Screen Input</a:t>
            </a:r>
          </a:p>
          <a:p>
            <a:pPr lvl="1"/>
            <a:r>
              <a:rPr lang="en-US" dirty="0" smtClean="0"/>
              <a:t>OCR</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30</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10/10/2012</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10/10/2012</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10/10/2012</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3"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Computer Specifications</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dirty="0" smtClean="0"/>
              <a:t>Definition of a Computer</a:t>
            </a:r>
            <a:endParaRPr lang="en-US" dirty="0"/>
          </a:p>
        </p:txBody>
      </p:sp>
      <p:sp>
        <p:nvSpPr>
          <p:cNvPr id="12291" name="Rectangle 3"/>
          <p:cNvSpPr>
            <a:spLocks noGrp="1" noChangeArrowheads="1"/>
          </p:cNvSpPr>
          <p:nvPr>
            <p:ph type="body" idx="1"/>
          </p:nvPr>
        </p:nvSpPr>
        <p:spPr/>
        <p:txBody>
          <a:bodyPr/>
          <a:lstStyle/>
          <a:p>
            <a:pPr marL="0" indent="0">
              <a:buNone/>
            </a:pPr>
            <a:r>
              <a:rPr lang="en-US" dirty="0" smtClean="0"/>
              <a:t>“A computer is an electronic device, operating under the control of instructions stored in its own memory unit, that can accept data (input), process data arithmetically and logically, produce information (output) from the processing, and store the results for future use.”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vs Information</a:t>
            </a:r>
            <a:endParaRPr lang="en-GB" dirty="0"/>
          </a:p>
        </p:txBody>
      </p:sp>
      <p:sp>
        <p:nvSpPr>
          <p:cNvPr id="3" name="Content Placeholder 2"/>
          <p:cNvSpPr>
            <a:spLocks noGrp="1"/>
          </p:cNvSpPr>
          <p:nvPr>
            <p:ph idx="1"/>
          </p:nvPr>
        </p:nvSpPr>
        <p:spPr/>
        <p:txBody>
          <a:bodyPr/>
          <a:lstStyle/>
          <a:p>
            <a:r>
              <a:rPr lang="en-GB" dirty="0" smtClean="0"/>
              <a:t>Data</a:t>
            </a:r>
          </a:p>
          <a:p>
            <a:pPr lvl="1"/>
            <a:r>
              <a:rPr lang="en-GB" dirty="0" smtClean="0"/>
              <a:t>Raw facts and figures</a:t>
            </a:r>
          </a:p>
          <a:p>
            <a:pPr lvl="1"/>
            <a:r>
              <a:rPr lang="en-GB" dirty="0" smtClean="0"/>
              <a:t>No context</a:t>
            </a:r>
          </a:p>
          <a:p>
            <a:pPr lvl="1"/>
            <a:r>
              <a:rPr lang="en-GB" dirty="0" smtClean="0"/>
              <a:t>Unorganized </a:t>
            </a:r>
          </a:p>
          <a:p>
            <a:endParaRPr lang="en-GB" dirty="0" smtClean="0"/>
          </a:p>
          <a:p>
            <a:r>
              <a:rPr lang="en-GB" dirty="0" smtClean="0"/>
              <a:t>Information</a:t>
            </a:r>
          </a:p>
          <a:p>
            <a:pPr lvl="1"/>
            <a:r>
              <a:rPr lang="en-GB" dirty="0" smtClean="0"/>
              <a:t>Processed, Organized, Structured or Presented in a given context so as to make them useful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dirty="0" smtClean="0"/>
              <a:t>Information Processing Cycle</a:t>
            </a:r>
            <a:endParaRPr lang="en-US" dirty="0"/>
          </a:p>
        </p:txBody>
      </p:sp>
      <p:sp>
        <p:nvSpPr>
          <p:cNvPr id="13315" name="Rectangle 3"/>
          <p:cNvSpPr>
            <a:spLocks noGrp="1" noChangeArrowheads="1"/>
          </p:cNvSpPr>
          <p:nvPr>
            <p:ph type="body" idx="1"/>
          </p:nvPr>
        </p:nvSpPr>
        <p:spPr/>
        <p:txBody>
          <a:bodyPr/>
          <a:lstStyle/>
          <a:p>
            <a:r>
              <a:rPr lang="en-US" dirty="0" smtClean="0"/>
              <a:t>Four Operations</a:t>
            </a:r>
          </a:p>
          <a:p>
            <a:endParaRPr lang="en-US" dirty="0" smtClean="0"/>
          </a:p>
          <a:p>
            <a:r>
              <a:rPr lang="en-US" dirty="0" smtClean="0"/>
              <a:t>Input</a:t>
            </a:r>
          </a:p>
          <a:p>
            <a:r>
              <a:rPr lang="en-US" dirty="0" smtClean="0"/>
              <a:t>Process</a:t>
            </a:r>
          </a:p>
          <a:p>
            <a:r>
              <a:rPr lang="en-US" dirty="0" smtClean="0"/>
              <a:t>Output</a:t>
            </a:r>
          </a:p>
          <a:p>
            <a:r>
              <a:rPr lang="en-US" dirty="0" smtClean="0"/>
              <a:t>Storage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smtClean="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Hardware and Software</a:t>
            </a:r>
            <a:endParaRPr lang="en-US" dirty="0"/>
          </a:p>
        </p:txBody>
      </p:sp>
      <p:sp>
        <p:nvSpPr>
          <p:cNvPr id="5123" name="Rectangle 3"/>
          <p:cNvSpPr>
            <a:spLocks noGrp="1" noChangeArrowheads="1"/>
          </p:cNvSpPr>
          <p:nvPr>
            <p:ph type="body" idx="1"/>
          </p:nvPr>
        </p:nvSpPr>
        <p:spPr/>
        <p:txBody>
          <a:bodyPr>
            <a:normAutofit/>
          </a:bodyPr>
          <a:lstStyle/>
          <a:p>
            <a:r>
              <a:rPr lang="en-US" dirty="0" smtClean="0"/>
              <a:t>Hardware</a:t>
            </a:r>
          </a:p>
          <a:p>
            <a:pPr lvl="1"/>
            <a:r>
              <a:rPr lang="en-US" dirty="0" smtClean="0"/>
              <a:t>Everything you can touch and see</a:t>
            </a:r>
          </a:p>
          <a:p>
            <a:pPr lvl="1"/>
            <a:r>
              <a:rPr lang="en-US" dirty="0" smtClean="0"/>
              <a:t>Monitor, hard drive, CD-ROM, computer cables, keyboard, mouse, modem, printer, etc.  </a:t>
            </a:r>
          </a:p>
          <a:p>
            <a:r>
              <a:rPr lang="en-US" dirty="0" smtClean="0"/>
              <a:t>Software </a:t>
            </a:r>
          </a:p>
          <a:p>
            <a:pPr lvl="1"/>
            <a:r>
              <a:rPr lang="en-US" dirty="0" smtClean="0"/>
              <a:t>Everything you cannot see</a:t>
            </a:r>
          </a:p>
          <a:p>
            <a:pPr lvl="1"/>
            <a:r>
              <a:rPr lang="en-US" dirty="0" smtClean="0"/>
              <a:t>Software are programs &amp; applications</a:t>
            </a:r>
          </a:p>
          <a:p>
            <a:pPr lvl="1"/>
            <a:r>
              <a:rPr lang="en-US" dirty="0" smtClean="0"/>
              <a:t>Needed for computer to function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1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1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Systems Software</a:t>
            </a:r>
          </a:p>
        </p:txBody>
      </p:sp>
      <p:sp>
        <p:nvSpPr>
          <p:cNvPr id="8195" name="Rectangle 3"/>
          <p:cNvSpPr>
            <a:spLocks noGrp="1" noChangeArrowheads="1"/>
          </p:cNvSpPr>
          <p:nvPr>
            <p:ph type="body" idx="1"/>
          </p:nvPr>
        </p:nvSpPr>
        <p:spPr/>
        <p:txBody>
          <a:bodyPr/>
          <a:lstStyle/>
          <a:p>
            <a:r>
              <a:rPr lang="en-US" dirty="0" smtClean="0"/>
              <a:t>Control the Computers Operation</a:t>
            </a:r>
          </a:p>
          <a:p>
            <a:endParaRPr lang="en-US" dirty="0"/>
          </a:p>
          <a:p>
            <a:r>
              <a:rPr lang="en-US" dirty="0"/>
              <a:t>Operating </a:t>
            </a:r>
            <a:r>
              <a:rPr lang="en-US" dirty="0" smtClean="0"/>
              <a:t>System</a:t>
            </a:r>
            <a:endParaRPr lang="en-US" dirty="0"/>
          </a:p>
          <a:p>
            <a:endParaRPr lang="en-US" dirty="0" smtClean="0"/>
          </a:p>
          <a:p>
            <a:r>
              <a:rPr lang="en-US" dirty="0" smtClean="0"/>
              <a:t>Booting </a:t>
            </a:r>
            <a:r>
              <a:rPr lang="en-US" dirty="0"/>
              <a:t>Process</a:t>
            </a:r>
          </a:p>
          <a:p>
            <a:endParaRPr lang="en-US" dirty="0" smtClean="0"/>
          </a:p>
          <a:p>
            <a:r>
              <a:rPr lang="en-US" dirty="0" smtClean="0"/>
              <a:t>GUI </a:t>
            </a:r>
            <a:r>
              <a:rPr lang="en-US" dirty="0"/>
              <a:t>-  Graphical User Interface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819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8195">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81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dirty="0"/>
              <a:t>Application Software</a:t>
            </a:r>
          </a:p>
        </p:txBody>
      </p:sp>
      <p:sp>
        <p:nvSpPr>
          <p:cNvPr id="9219" name="Rectangle 3"/>
          <p:cNvSpPr>
            <a:spLocks noGrp="1" noChangeArrowheads="1"/>
          </p:cNvSpPr>
          <p:nvPr>
            <p:ph type="body" idx="1"/>
          </p:nvPr>
        </p:nvSpPr>
        <p:spPr/>
        <p:txBody>
          <a:bodyPr/>
          <a:lstStyle/>
          <a:p>
            <a:r>
              <a:rPr lang="en-US" dirty="0"/>
              <a:t>Word Processing Software</a:t>
            </a:r>
          </a:p>
          <a:p>
            <a:r>
              <a:rPr lang="en-US" dirty="0" smtClean="0"/>
              <a:t>Electronic </a:t>
            </a:r>
            <a:r>
              <a:rPr lang="en-US" dirty="0"/>
              <a:t>Spreadsheet Software</a:t>
            </a:r>
          </a:p>
          <a:p>
            <a:r>
              <a:rPr lang="en-US" dirty="0" smtClean="0"/>
              <a:t>Database </a:t>
            </a:r>
            <a:r>
              <a:rPr lang="en-US" dirty="0"/>
              <a:t>Software</a:t>
            </a:r>
          </a:p>
          <a:p>
            <a:r>
              <a:rPr lang="en-US" dirty="0" smtClean="0"/>
              <a:t>Presentational </a:t>
            </a:r>
            <a:r>
              <a:rPr lang="en-US" dirty="0"/>
              <a:t>Software</a:t>
            </a:r>
          </a:p>
          <a:p>
            <a:r>
              <a:rPr lang="en-US" dirty="0" smtClean="0"/>
              <a:t>Communication </a:t>
            </a:r>
            <a:r>
              <a:rPr lang="en-US" dirty="0"/>
              <a:t>Software</a:t>
            </a:r>
          </a:p>
          <a:p>
            <a:r>
              <a:rPr lang="en-US" dirty="0" smtClean="0"/>
              <a:t>Electronic </a:t>
            </a:r>
            <a:r>
              <a:rPr lang="en-US" dirty="0"/>
              <a:t>Mail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4 Categories</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Processor Unit</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Input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Output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Auxiliary Storage Devices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8">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8">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1 Motherboard</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normAutofit/>
          </a:bodyPr>
          <a:lstStyle/>
          <a:p>
            <a:r>
              <a:rPr lang="en-GB" dirty="0" smtClean="0"/>
              <a:t>Motherboard</a:t>
            </a:r>
            <a:endParaRPr lang="en-GB" dirty="0"/>
          </a:p>
        </p:txBody>
      </p:sp>
      <p:sp>
        <p:nvSpPr>
          <p:cNvPr id="3" name="Content Placeholder 2"/>
          <p:cNvSpPr>
            <a:spLocks noGrp="1"/>
          </p:cNvSpPr>
          <p:nvPr>
            <p:ph idx="1"/>
          </p:nvPr>
        </p:nvSpPr>
        <p:spPr/>
        <p:txBody>
          <a:bodyPr/>
          <a:lstStyle/>
          <a:p>
            <a:endParaRPr lang="en-GB" dirty="0"/>
          </a:p>
        </p:txBody>
      </p:sp>
      <p:pic>
        <p:nvPicPr>
          <p:cNvPr id="4" name="Content Placeholder 8" descr="gigabyte g31.jpg"/>
          <p:cNvPicPr>
            <a:picLocks noChangeAspect="1"/>
          </p:cNvPicPr>
          <p:nvPr/>
        </p:nvPicPr>
        <p:blipFill>
          <a:blip r:embed="rId2" cstate="print"/>
          <a:srcRect/>
          <a:stretch>
            <a:fillRect/>
          </a:stretch>
        </p:blipFill>
        <p:spPr bwMode="auto">
          <a:xfrm>
            <a:off x="982737" y="1556792"/>
            <a:ext cx="7405687" cy="5241925"/>
          </a:xfrm>
          <a:prstGeom prst="rect">
            <a:avLst/>
          </a:prstGeom>
          <a:noFill/>
          <a:ln>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smtClean="0"/>
              <a:t>2 Central Processing Unit (CPU)</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dirty="0" smtClean="0"/>
              <a:t>CPU</a:t>
            </a:r>
            <a:endParaRPr lang="en-US" dirty="0"/>
          </a:p>
        </p:txBody>
      </p:sp>
      <p:sp>
        <p:nvSpPr>
          <p:cNvPr id="18435" name="Rectangle 3"/>
          <p:cNvSpPr>
            <a:spLocks noGrp="1" noChangeArrowheads="1"/>
          </p:cNvSpPr>
          <p:nvPr>
            <p:ph type="body" idx="1"/>
          </p:nvPr>
        </p:nvSpPr>
        <p:spPr/>
        <p:txBody>
          <a:bodyPr/>
          <a:lstStyle/>
          <a:p>
            <a:r>
              <a:rPr lang="en-US" dirty="0"/>
              <a:t>Interprets instructions to the computer</a:t>
            </a:r>
          </a:p>
          <a:p>
            <a:r>
              <a:rPr lang="en-US" dirty="0"/>
              <a:t>Performs logical and arithmetic operations</a:t>
            </a:r>
          </a:p>
          <a:p>
            <a:r>
              <a:rPr lang="en-US" dirty="0"/>
              <a:t>Causes the input and output operations to </a:t>
            </a:r>
            <a:r>
              <a:rPr lang="en-US" dirty="0" smtClean="0"/>
              <a:t>occur</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smtClean="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smtClean="0"/>
              <a:t>3 Memory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srcRect/>
          <a:stretch>
            <a:fillRect/>
          </a:stretch>
        </p:blipFill>
        <p:spPr bwMode="auto">
          <a:xfrm>
            <a:off x="4539101" y="1844824"/>
            <a:ext cx="4604899" cy="3672408"/>
          </a:xfrm>
          <a:prstGeom prst="rect">
            <a:avLst/>
          </a:prstGeom>
          <a:noFill/>
          <a:ln w="9525">
            <a:noFill/>
            <a:miter lim="800000"/>
            <a:headEnd/>
            <a:tailEnd/>
          </a:ln>
        </p:spPr>
      </p:pic>
      <p:sp>
        <p:nvSpPr>
          <p:cNvPr id="20482" name="Rectangle 2"/>
          <p:cNvSpPr>
            <a:spLocks noGrp="1" noChangeArrowheads="1"/>
          </p:cNvSpPr>
          <p:nvPr>
            <p:ph type="title"/>
          </p:nvPr>
        </p:nvSpPr>
        <p:spPr/>
        <p:txBody>
          <a:bodyPr>
            <a:normAutofit/>
          </a:bodyPr>
          <a:lstStyle/>
          <a:p>
            <a:r>
              <a:rPr lang="en-US" dirty="0" smtClean="0"/>
              <a:t>RAM</a:t>
            </a:r>
            <a:endParaRPr lang="en-US" dirty="0"/>
          </a:p>
        </p:txBody>
      </p:sp>
      <p:sp>
        <p:nvSpPr>
          <p:cNvPr id="20483" name="Rectangle 3"/>
          <p:cNvSpPr>
            <a:spLocks noGrp="1" noChangeArrowheads="1"/>
          </p:cNvSpPr>
          <p:nvPr>
            <p:ph type="body" idx="1"/>
          </p:nvPr>
        </p:nvSpPr>
        <p:spPr>
          <a:xfrm>
            <a:off x="107504" y="1775191"/>
            <a:ext cx="4824536" cy="5082809"/>
          </a:xfrm>
        </p:spPr>
        <p:txBody>
          <a:bodyPr>
            <a:normAutofit/>
          </a:bodyPr>
          <a:lstStyle/>
          <a:p>
            <a:r>
              <a:rPr lang="en-US" dirty="0" smtClean="0"/>
              <a:t>Silicon chips that store data and instructions as electronic currents</a:t>
            </a:r>
          </a:p>
          <a:p>
            <a:r>
              <a:rPr lang="en-US" dirty="0" smtClean="0"/>
              <a:t>Primary storage of data to be processed</a:t>
            </a:r>
          </a:p>
          <a:p>
            <a:r>
              <a:rPr lang="en-US" dirty="0" smtClean="0"/>
              <a:t>CPU can manipulate electrical currents</a:t>
            </a:r>
          </a:p>
          <a:p>
            <a:r>
              <a:rPr lang="en-US" dirty="0" smtClean="0"/>
              <a:t>Contents of RAM will be lost when power is turned off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dirty="0" smtClean="0"/>
              <a:t>Cache </a:t>
            </a:r>
            <a:endParaRPr lang="en-US" dirty="0"/>
          </a:p>
        </p:txBody>
      </p:sp>
      <p:sp>
        <p:nvSpPr>
          <p:cNvPr id="24579" name="Rectangle 3"/>
          <p:cNvSpPr>
            <a:spLocks noGrp="1" noChangeArrowheads="1"/>
          </p:cNvSpPr>
          <p:nvPr>
            <p:ph type="body" idx="1"/>
          </p:nvPr>
        </p:nvSpPr>
        <p:spPr/>
        <p:txBody>
          <a:bodyPr>
            <a:normAutofit lnSpcReduction="10000"/>
          </a:bodyPr>
          <a:lstStyle/>
          <a:p>
            <a:r>
              <a:rPr lang="en-US" dirty="0" smtClean="0"/>
              <a:t>Temporary holding area where the system </a:t>
            </a:r>
            <a:r>
              <a:rPr lang="en-US" dirty="0"/>
              <a:t>stores frequently accessed information</a:t>
            </a:r>
          </a:p>
          <a:p>
            <a:r>
              <a:rPr lang="en-US" dirty="0"/>
              <a:t>Allows the processor to operate faster</a:t>
            </a:r>
          </a:p>
          <a:p>
            <a:r>
              <a:rPr lang="en-US" dirty="0" smtClean="0"/>
              <a:t>Small - Size </a:t>
            </a:r>
            <a:r>
              <a:rPr lang="en-US" dirty="0"/>
              <a:t>measured in </a:t>
            </a:r>
            <a:r>
              <a:rPr lang="en-US" dirty="0" smtClean="0"/>
              <a:t>KB or MB</a:t>
            </a:r>
            <a:endParaRPr lang="en-US" dirty="0"/>
          </a:p>
          <a:p>
            <a:r>
              <a:rPr lang="en-US" dirty="0"/>
              <a:t>Cache </a:t>
            </a:r>
            <a:r>
              <a:rPr lang="en-US" dirty="0" smtClean="0"/>
              <a:t>normally associated </a:t>
            </a:r>
            <a:r>
              <a:rPr lang="en-US" dirty="0"/>
              <a:t>with </a:t>
            </a:r>
            <a:r>
              <a:rPr lang="en-US" dirty="0" smtClean="0"/>
              <a:t>terms such as </a:t>
            </a:r>
            <a:r>
              <a:rPr lang="en-US" dirty="0"/>
              <a:t>L1 or </a:t>
            </a:r>
            <a:r>
              <a:rPr lang="en-US" dirty="0" smtClean="0"/>
              <a:t>L2. e.g.</a:t>
            </a:r>
            <a:endParaRPr lang="en-US" dirty="0"/>
          </a:p>
          <a:p>
            <a:pPr lvl="1"/>
            <a:r>
              <a:rPr lang="en-US" dirty="0"/>
              <a:t>L1 is internal to the </a:t>
            </a:r>
            <a:r>
              <a:rPr lang="en-US" dirty="0" smtClean="0"/>
              <a:t/>
            </a:r>
            <a:br>
              <a:rPr lang="en-US" dirty="0" smtClean="0"/>
            </a:br>
            <a:r>
              <a:rPr lang="en-US" dirty="0" smtClean="0"/>
              <a:t>microprocessor</a:t>
            </a:r>
            <a:endParaRPr lang="en-US" dirty="0"/>
          </a:p>
          <a:p>
            <a:pPr lvl="1"/>
            <a:r>
              <a:rPr lang="en-US" dirty="0"/>
              <a:t>L2 is separate from the </a:t>
            </a:r>
            <a:r>
              <a:rPr lang="en-US" dirty="0" smtClean="0"/>
              <a:t/>
            </a:r>
            <a:br>
              <a:rPr lang="en-US" dirty="0" smtClean="0"/>
            </a:br>
            <a:r>
              <a:rPr lang="en-US" dirty="0" smtClean="0"/>
              <a:t>microprocessor</a:t>
            </a:r>
            <a:endParaRPr lang="en-US" dirty="0"/>
          </a:p>
        </p:txBody>
      </p:sp>
      <p:pic>
        <p:nvPicPr>
          <p:cNvPr id="5122" name="Picture 2"/>
          <p:cNvPicPr>
            <a:picLocks noChangeAspect="1" noChangeArrowheads="1"/>
          </p:cNvPicPr>
          <p:nvPr/>
        </p:nvPicPr>
        <p:blipFill>
          <a:blip r:embed="rId2" cstate="print"/>
          <a:srcRect/>
          <a:stretch>
            <a:fillRect/>
          </a:stretch>
        </p:blipFill>
        <p:spPr bwMode="auto">
          <a:xfrm>
            <a:off x="4788024" y="4062670"/>
            <a:ext cx="4283968" cy="274174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4579">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24579">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US" dirty="0" smtClean="0"/>
              <a:t>ROM</a:t>
            </a:r>
            <a:endParaRPr lang="en-US" dirty="0"/>
          </a:p>
        </p:txBody>
      </p:sp>
      <p:sp>
        <p:nvSpPr>
          <p:cNvPr id="22531" name="Rectangle 3"/>
          <p:cNvSpPr>
            <a:spLocks noGrp="1" noChangeArrowheads="1"/>
          </p:cNvSpPr>
          <p:nvPr>
            <p:ph type="body" idx="1"/>
          </p:nvPr>
        </p:nvSpPr>
        <p:spPr>
          <a:xfrm>
            <a:off x="107504" y="1628800"/>
            <a:ext cx="4392488" cy="5229200"/>
          </a:xfrm>
        </p:spPr>
        <p:txBody>
          <a:bodyPr>
            <a:normAutofit/>
          </a:bodyPr>
          <a:lstStyle/>
          <a:p>
            <a:r>
              <a:rPr lang="en-US" dirty="0" smtClean="0"/>
              <a:t>Read </a:t>
            </a:r>
            <a:r>
              <a:rPr lang="en-US" dirty="0"/>
              <a:t>Only Memory</a:t>
            </a:r>
          </a:p>
          <a:p>
            <a:pPr lvl="1"/>
            <a:r>
              <a:rPr lang="en-US" dirty="0" smtClean="0"/>
              <a:t>Hard </a:t>
            </a:r>
            <a:r>
              <a:rPr lang="en-US" dirty="0"/>
              <a:t>coded </a:t>
            </a:r>
            <a:r>
              <a:rPr lang="en-US" dirty="0" smtClean="0"/>
              <a:t>information silicon </a:t>
            </a:r>
            <a:r>
              <a:rPr lang="en-US" dirty="0"/>
              <a:t>chips</a:t>
            </a:r>
          </a:p>
          <a:p>
            <a:pPr lvl="1"/>
            <a:r>
              <a:rPr lang="en-US" dirty="0" smtClean="0"/>
              <a:t>BIOS </a:t>
            </a:r>
            <a:r>
              <a:rPr lang="en-US" dirty="0"/>
              <a:t>(Basic Input-Output System)</a:t>
            </a:r>
          </a:p>
          <a:p>
            <a:pPr lvl="2"/>
            <a:r>
              <a:rPr lang="en-US" dirty="0"/>
              <a:t>gives computer the initial instructions to get it started once computer is turned on.</a:t>
            </a:r>
          </a:p>
        </p:txBody>
      </p:sp>
      <p:pic>
        <p:nvPicPr>
          <p:cNvPr id="4102" name="Picture 6"/>
          <p:cNvPicPr>
            <a:picLocks noChangeAspect="1" noChangeArrowheads="1"/>
          </p:cNvPicPr>
          <p:nvPr/>
        </p:nvPicPr>
        <p:blipFill>
          <a:blip r:embed="rId3" cstate="print"/>
          <a:srcRect/>
          <a:stretch>
            <a:fillRect/>
          </a:stretch>
        </p:blipFill>
        <p:spPr bwMode="auto">
          <a:xfrm>
            <a:off x="4569333" y="1772816"/>
            <a:ext cx="4395155" cy="3651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US" dirty="0" smtClean="0"/>
              <a:t>RAM</a:t>
            </a:r>
            <a:endParaRPr lang="en-US" dirty="0"/>
          </a:p>
        </p:txBody>
      </p:sp>
      <p:sp>
        <p:nvSpPr>
          <p:cNvPr id="21507" name="Rectangle 3"/>
          <p:cNvSpPr>
            <a:spLocks noGrp="1" noChangeArrowheads="1"/>
          </p:cNvSpPr>
          <p:nvPr>
            <p:ph type="body" idx="1"/>
          </p:nvPr>
        </p:nvSpPr>
        <p:spPr/>
        <p:txBody>
          <a:bodyPr/>
          <a:lstStyle/>
          <a:p>
            <a:r>
              <a:rPr lang="en-US" dirty="0"/>
              <a:t>Usually measured in </a:t>
            </a:r>
            <a:r>
              <a:rPr lang="en-US" dirty="0" smtClean="0"/>
              <a:t>KB , MB or GB</a:t>
            </a:r>
            <a:r>
              <a:rPr lang="en-US" dirty="0" smtClean="0"/>
              <a:t/>
            </a:r>
            <a:br>
              <a:rPr lang="en-US" dirty="0" smtClean="0"/>
            </a:br>
            <a:r>
              <a:rPr lang="en-US" dirty="0" smtClean="0"/>
              <a:t>(</a:t>
            </a:r>
            <a:r>
              <a:rPr lang="en-US" dirty="0"/>
              <a:t>e.g.: 8 </a:t>
            </a:r>
            <a:r>
              <a:rPr lang="en-US" dirty="0" smtClean="0"/>
              <a:t>G</a:t>
            </a:r>
            <a:r>
              <a:rPr lang="en-US" dirty="0" smtClean="0"/>
              <a:t>B </a:t>
            </a:r>
            <a:r>
              <a:rPr lang="en-US" dirty="0"/>
              <a:t>of RAM)</a:t>
            </a:r>
          </a:p>
          <a:p>
            <a:r>
              <a:rPr lang="en-US" dirty="0"/>
              <a:t>1000 KB approximately = 1 MB</a:t>
            </a:r>
          </a:p>
          <a:p>
            <a:r>
              <a:rPr lang="en-US" dirty="0"/>
              <a:t>1 MB contains approximately 500 pages of text information.</a:t>
            </a:r>
          </a:p>
          <a:p>
            <a:r>
              <a:rPr lang="en-US" dirty="0"/>
              <a:t>More RAM = faster processing rate</a:t>
            </a:r>
          </a:p>
          <a:p>
            <a:r>
              <a:rPr lang="en-US" dirty="0"/>
              <a:t>Applications determine how much RAM needed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4 Hard Disk Drive</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US" dirty="0" smtClean="0"/>
              <a:t>Hard Disk Drives</a:t>
            </a:r>
            <a:endParaRPr lang="en-US" dirty="0"/>
          </a:p>
        </p:txBody>
      </p:sp>
      <p:sp>
        <p:nvSpPr>
          <p:cNvPr id="32771" name="Rectangle 3"/>
          <p:cNvSpPr>
            <a:spLocks noGrp="1" noChangeArrowheads="1"/>
          </p:cNvSpPr>
          <p:nvPr>
            <p:ph type="body" idx="1"/>
          </p:nvPr>
        </p:nvSpPr>
        <p:spPr/>
        <p:txBody>
          <a:bodyPr>
            <a:normAutofit/>
          </a:bodyPr>
          <a:lstStyle/>
          <a:p>
            <a:r>
              <a:rPr lang="en-US" dirty="0"/>
              <a:t>Secondary Storage Device</a:t>
            </a:r>
          </a:p>
          <a:p>
            <a:r>
              <a:rPr lang="en-US" dirty="0" smtClean="0"/>
              <a:t>Store </a:t>
            </a:r>
            <a:r>
              <a:rPr lang="en-US" dirty="0"/>
              <a:t>large </a:t>
            </a:r>
            <a:r>
              <a:rPr lang="en-US" dirty="0" smtClean="0"/>
              <a:t>amounts of </a:t>
            </a:r>
            <a:r>
              <a:rPr lang="en-US" dirty="0"/>
              <a:t>data</a:t>
            </a:r>
          </a:p>
          <a:p>
            <a:r>
              <a:rPr lang="en-US" dirty="0"/>
              <a:t>Internal vs External</a:t>
            </a:r>
          </a:p>
          <a:p>
            <a:r>
              <a:rPr lang="en-US" dirty="0"/>
              <a:t>Storage measured </a:t>
            </a:r>
            <a:r>
              <a:rPr lang="en-US" dirty="0" smtClean="0"/>
              <a:t>GB </a:t>
            </a:r>
            <a:r>
              <a:rPr lang="en-US" dirty="0" smtClean="0"/>
              <a:t>or </a:t>
            </a:r>
            <a:r>
              <a:rPr lang="en-US" dirty="0" smtClean="0"/>
              <a:t>TB</a:t>
            </a:r>
            <a:endParaRPr lang="en-US" dirty="0"/>
          </a:p>
          <a:p>
            <a:r>
              <a:rPr lang="en-US" dirty="0"/>
              <a:t>Access time measured in </a:t>
            </a:r>
            <a:r>
              <a:rPr lang="en-US" dirty="0" smtClean="0"/>
              <a:t/>
            </a:r>
            <a:br>
              <a:rPr lang="en-US" dirty="0" smtClean="0"/>
            </a:br>
            <a:r>
              <a:rPr lang="en-US" dirty="0" smtClean="0"/>
              <a:t>milliseconds (</a:t>
            </a:r>
            <a:r>
              <a:rPr lang="en-US" dirty="0"/>
              <a:t>9-28 ms)</a:t>
            </a:r>
          </a:p>
          <a:p>
            <a:r>
              <a:rPr lang="en-US" dirty="0" smtClean="0"/>
              <a:t>Transfer rate typically 80-120MB/s </a:t>
            </a:r>
            <a:endParaRPr lang="en-US" dirty="0"/>
          </a:p>
        </p:txBody>
      </p:sp>
      <p:pic>
        <p:nvPicPr>
          <p:cNvPr id="6146" name="Picture 2"/>
          <p:cNvPicPr>
            <a:picLocks noChangeAspect="1" noChangeArrowheads="1"/>
          </p:cNvPicPr>
          <p:nvPr/>
        </p:nvPicPr>
        <p:blipFill>
          <a:blip r:embed="rId3" cstate="print"/>
          <a:srcRect/>
          <a:stretch>
            <a:fillRect/>
          </a:stretch>
        </p:blipFill>
        <p:spPr bwMode="auto">
          <a:xfrm>
            <a:off x="5781601" y="1484784"/>
            <a:ext cx="3251125" cy="3240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2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smtClean="0"/>
              <a:t>5 Optical Disk Drives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334000" y="4000500"/>
            <a:ext cx="3810000" cy="2857500"/>
          </a:xfrm>
          <a:prstGeom prst="rect">
            <a:avLst/>
          </a:prstGeom>
          <a:noFill/>
          <a:ln w="9525">
            <a:noFill/>
            <a:miter lim="800000"/>
            <a:headEnd/>
            <a:tailEnd/>
          </a:ln>
        </p:spPr>
      </p:pic>
      <p:sp>
        <p:nvSpPr>
          <p:cNvPr id="33794" name="Rectangle 2"/>
          <p:cNvSpPr>
            <a:spLocks noGrp="1" noChangeArrowheads="1"/>
          </p:cNvSpPr>
          <p:nvPr>
            <p:ph type="title"/>
          </p:nvPr>
        </p:nvSpPr>
        <p:spPr/>
        <p:txBody>
          <a:bodyPr>
            <a:normAutofit/>
          </a:bodyPr>
          <a:lstStyle/>
          <a:p>
            <a:r>
              <a:rPr lang="en-GB" dirty="0" smtClean="0"/>
              <a:t>Optical Disk Drives</a:t>
            </a:r>
            <a:endParaRPr lang="en-US" dirty="0"/>
          </a:p>
        </p:txBody>
      </p:sp>
      <p:sp>
        <p:nvSpPr>
          <p:cNvPr id="33795" name="Rectangle 3"/>
          <p:cNvSpPr>
            <a:spLocks noGrp="1" noChangeArrowheads="1"/>
          </p:cNvSpPr>
          <p:nvPr>
            <p:ph type="body" idx="1"/>
          </p:nvPr>
        </p:nvSpPr>
        <p:spPr/>
        <p:txBody>
          <a:bodyPr>
            <a:normAutofit/>
          </a:bodyPr>
          <a:lstStyle/>
          <a:p>
            <a:r>
              <a:rPr lang="en-US" dirty="0" smtClean="0"/>
              <a:t>CD / DVD / </a:t>
            </a:r>
            <a:r>
              <a:rPr lang="en-GB" dirty="0" smtClean="0"/>
              <a:t>Blu-ray</a:t>
            </a:r>
          </a:p>
          <a:p>
            <a:r>
              <a:rPr lang="en-US" dirty="0" smtClean="0"/>
              <a:t>Since files are getting bigger, storage needs to keep up</a:t>
            </a:r>
          </a:p>
          <a:p>
            <a:r>
              <a:rPr lang="en-US" dirty="0" smtClean="0"/>
              <a:t>Usually read-only memory disks used to store large amounts of prerecorded </a:t>
            </a:r>
            <a:br>
              <a:rPr lang="en-US" dirty="0" smtClean="0"/>
            </a:br>
            <a:r>
              <a:rPr lang="en-US" dirty="0" smtClean="0"/>
              <a:t>information</a:t>
            </a:r>
          </a:p>
          <a:p>
            <a:r>
              <a:rPr lang="en-US" dirty="0" smtClean="0"/>
              <a:t>Drive Speeds: 1x – 52x</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6 Expansion Cards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Expansion Cards</a:t>
            </a:r>
            <a:endParaRPr lang="en-GB" dirty="0"/>
          </a:p>
        </p:txBody>
      </p:sp>
      <p:sp>
        <p:nvSpPr>
          <p:cNvPr id="3" name="Content Placeholder 2"/>
          <p:cNvSpPr>
            <a:spLocks noGrp="1"/>
          </p:cNvSpPr>
          <p:nvPr>
            <p:ph idx="1"/>
          </p:nvPr>
        </p:nvSpPr>
        <p:spPr/>
        <p:txBody>
          <a:bodyPr/>
          <a:lstStyle/>
          <a:p>
            <a:r>
              <a:rPr lang="en-GB" dirty="0" smtClean="0"/>
              <a:t>Added connections or functionality</a:t>
            </a:r>
          </a:p>
          <a:p>
            <a:r>
              <a:rPr lang="en-GB" dirty="0" smtClean="0"/>
              <a:t>Sounds Cards, Graphics Cards, Network Interface Cards, Firewire, USB etc</a:t>
            </a:r>
            <a:endParaRPr lang="en-GB" dirty="0"/>
          </a:p>
        </p:txBody>
      </p:sp>
      <p:pic>
        <p:nvPicPr>
          <p:cNvPr id="8194" name="Picture 2"/>
          <p:cNvPicPr>
            <a:picLocks noChangeAspect="1" noChangeArrowheads="1"/>
          </p:cNvPicPr>
          <p:nvPr/>
        </p:nvPicPr>
        <p:blipFill>
          <a:blip r:embed="rId2" cstate="print"/>
          <a:srcRect t="9078"/>
          <a:stretch>
            <a:fillRect/>
          </a:stretch>
        </p:blipFill>
        <p:spPr bwMode="auto">
          <a:xfrm>
            <a:off x="5688632" y="3501008"/>
            <a:ext cx="3563888" cy="3240360"/>
          </a:xfrm>
          <a:prstGeom prst="rect">
            <a:avLst/>
          </a:prstGeom>
          <a:noFill/>
          <a:ln w="9525">
            <a:noFill/>
            <a:miter lim="800000"/>
            <a:headEnd/>
            <a:tailEnd/>
          </a:ln>
        </p:spPr>
      </p:pic>
      <p:pic>
        <p:nvPicPr>
          <p:cNvPr id="8196"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411760" y="4293096"/>
            <a:ext cx="3672408" cy="2529881"/>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80528" y="3031940"/>
            <a:ext cx="3779912" cy="248529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7 Power Supply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Power Supply</a:t>
            </a:r>
            <a:endParaRPr lang="en-GB" dirty="0"/>
          </a:p>
        </p:txBody>
      </p:sp>
      <p:sp>
        <p:nvSpPr>
          <p:cNvPr id="3" name="Content Placeholder 2"/>
          <p:cNvSpPr>
            <a:spLocks noGrp="1"/>
          </p:cNvSpPr>
          <p:nvPr>
            <p:ph idx="1"/>
          </p:nvPr>
        </p:nvSpPr>
        <p:spPr/>
        <p:txBody>
          <a:bodyPr/>
          <a:lstStyle/>
          <a:p>
            <a:r>
              <a:rPr lang="en-GB" dirty="0" smtClean="0"/>
              <a:t>Supply Power to Motherboard, Hard Drives, Optical Disk Drives etc</a:t>
            </a:r>
          </a:p>
          <a:p>
            <a:pPr marL="4933950" indent="-319088"/>
            <a:r>
              <a:rPr lang="en-GB" dirty="0" smtClean="0"/>
              <a:t>More power is needed for more intensive programs</a:t>
            </a:r>
          </a:p>
        </p:txBody>
      </p:sp>
      <p:pic>
        <p:nvPicPr>
          <p:cNvPr id="9218"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861656"/>
            <a:ext cx="5436096" cy="399634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smtClean="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r>
              <a:rPr kumimoji="0" lang="en-US" sz="2800" b="1" i="0" u="none" strike="noStrike" kern="1200" normalizeH="0" noProof="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uLnTx/>
                <a:uFillTx/>
                <a:latin typeface="+mn-lt"/>
                <a:ea typeface="+mn-ea"/>
                <a:cs typeface="+mn-cs"/>
              </a:rPr>
              <a:t>Input Devices</a:t>
            </a:r>
            <a:endParaRPr kumimoji="0" lang="en-US" sz="2800" b="0" i="0" u="none" strike="noStrike" kern="1200" cap="none" spc="0" normalizeH="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smtClean="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dirty="0" smtClean="0"/>
              <a:t>Mice</a:t>
            </a:r>
            <a:endParaRPr lang="en-US" dirty="0"/>
          </a:p>
        </p:txBody>
      </p:sp>
      <p:sp>
        <p:nvSpPr>
          <p:cNvPr id="16387" name="Rectangle 3"/>
          <p:cNvSpPr>
            <a:spLocks noGrp="1" noChangeArrowheads="1"/>
          </p:cNvSpPr>
          <p:nvPr>
            <p:ph type="body" idx="1"/>
          </p:nvPr>
        </p:nvSpPr>
        <p:spPr/>
        <p:txBody>
          <a:bodyPr/>
          <a:lstStyle/>
          <a:p>
            <a:endParaRPr lang="en-US" dirty="0"/>
          </a:p>
        </p:txBody>
      </p:sp>
      <p:pic>
        <p:nvPicPr>
          <p:cNvPr id="2050" name="Picture 2"/>
          <p:cNvPicPr>
            <a:picLocks noChangeAspect="1" noChangeArrowheads="1"/>
          </p:cNvPicPr>
          <p:nvPr/>
        </p:nvPicPr>
        <p:blipFill>
          <a:blip r:embed="rId3" cstate="print"/>
          <a:srcRect/>
          <a:stretch>
            <a:fillRect/>
          </a:stretch>
        </p:blipFill>
        <p:spPr bwMode="auto">
          <a:xfrm>
            <a:off x="6372200" y="1783457"/>
            <a:ext cx="2362200" cy="1933575"/>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a:stretch>
            <a:fillRect/>
          </a:stretch>
        </p:blipFill>
        <p:spPr bwMode="auto">
          <a:xfrm>
            <a:off x="276250" y="4725144"/>
            <a:ext cx="2495550" cy="1828800"/>
          </a:xfrm>
          <a:prstGeom prst="rect">
            <a:avLst/>
          </a:prstGeom>
          <a:noFill/>
          <a:ln w="9525">
            <a:noFill/>
            <a:miter lim="800000"/>
            <a:headEnd/>
            <a:tailEnd/>
          </a:ln>
        </p:spPr>
      </p:pic>
      <p:pic>
        <p:nvPicPr>
          <p:cNvPr id="2052" name="Picture 4"/>
          <p:cNvPicPr>
            <a:picLocks noChangeAspect="1" noChangeArrowheads="1"/>
          </p:cNvPicPr>
          <p:nvPr/>
        </p:nvPicPr>
        <p:blipFill>
          <a:blip r:embed="rId5" cstate="print"/>
          <a:srcRect/>
          <a:stretch>
            <a:fillRect/>
          </a:stretch>
        </p:blipFill>
        <p:spPr bwMode="auto">
          <a:xfrm>
            <a:off x="365026" y="1775073"/>
            <a:ext cx="2190750" cy="2085975"/>
          </a:xfrm>
          <a:prstGeom prst="rect">
            <a:avLst/>
          </a:prstGeom>
          <a:noFill/>
          <a:ln w="9525">
            <a:noFill/>
            <a:miter lim="800000"/>
            <a:headEnd/>
            <a:tailEnd/>
          </a:ln>
        </p:spPr>
      </p:pic>
      <p:pic>
        <p:nvPicPr>
          <p:cNvPr id="2053" name="Picture 5"/>
          <p:cNvPicPr>
            <a:picLocks noChangeAspect="1" noChangeArrowheads="1"/>
          </p:cNvPicPr>
          <p:nvPr/>
        </p:nvPicPr>
        <p:blipFill>
          <a:blip r:embed="rId6" cstate="print"/>
          <a:srcRect/>
          <a:stretch>
            <a:fillRect/>
          </a:stretch>
        </p:blipFill>
        <p:spPr bwMode="auto">
          <a:xfrm>
            <a:off x="6300192" y="4077072"/>
            <a:ext cx="2457450" cy="1857375"/>
          </a:xfrm>
          <a:prstGeom prst="rect">
            <a:avLst/>
          </a:prstGeom>
          <a:noFill/>
          <a:ln w="9525">
            <a:noFill/>
            <a:miter lim="800000"/>
            <a:headEnd/>
            <a:tailEnd/>
          </a:ln>
        </p:spPr>
      </p:pic>
      <p:pic>
        <p:nvPicPr>
          <p:cNvPr id="2054" name="Picture 6"/>
          <p:cNvPicPr>
            <a:picLocks noChangeAspect="1" noChangeArrowheads="1"/>
          </p:cNvPicPr>
          <p:nvPr/>
        </p:nvPicPr>
        <p:blipFill>
          <a:blip r:embed="rId7" cstate="print"/>
          <a:srcRect/>
          <a:stretch>
            <a:fillRect/>
          </a:stretch>
        </p:blipFill>
        <p:spPr bwMode="auto">
          <a:xfrm>
            <a:off x="3313162" y="1844824"/>
            <a:ext cx="2266950" cy="2009775"/>
          </a:xfrm>
          <a:prstGeom prst="rect">
            <a:avLst/>
          </a:prstGeom>
          <a:noFill/>
          <a:ln w="9525">
            <a:noFill/>
            <a:miter lim="800000"/>
            <a:headEnd/>
            <a:tailEnd/>
          </a:ln>
        </p:spPr>
      </p:pic>
      <p:pic>
        <p:nvPicPr>
          <p:cNvPr id="2055" name="Picture 7"/>
          <p:cNvPicPr>
            <a:picLocks noChangeAspect="1" noChangeArrowheads="1"/>
          </p:cNvPicPr>
          <p:nvPr/>
        </p:nvPicPr>
        <p:blipFill>
          <a:blip r:embed="rId8" cstate="print"/>
          <a:srcRect/>
          <a:stretch>
            <a:fillRect/>
          </a:stretch>
        </p:blipFill>
        <p:spPr bwMode="auto">
          <a:xfrm>
            <a:off x="3419872" y="4509120"/>
            <a:ext cx="2028056" cy="20280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a:blip r:embed="rId2" cstate="print"/>
          <a:srcRect/>
          <a:stretch>
            <a:fillRect/>
          </a:stretch>
        </p:blipFill>
        <p:spPr bwMode="auto">
          <a:xfrm>
            <a:off x="5724128" y="1555368"/>
            <a:ext cx="3367261" cy="2521704"/>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dirty="0" smtClean="0"/>
              <a:t>Keyboards</a:t>
            </a:r>
            <a:endParaRPr lang="en-GB" dirty="0"/>
          </a:p>
        </p:txBody>
      </p:sp>
      <p:pic>
        <p:nvPicPr>
          <p:cNvPr id="1024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79512" y="1628800"/>
            <a:ext cx="4800533" cy="1944216"/>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tretch>
            <a:fillRect/>
          </a:stretch>
        </p:blipFill>
        <p:spPr bwMode="auto">
          <a:xfrm>
            <a:off x="5292080" y="4764565"/>
            <a:ext cx="3851920" cy="2093435"/>
          </a:xfrm>
          <a:prstGeom prst="rect">
            <a:avLst/>
          </a:prstGeom>
          <a:noFill/>
          <a:ln>
            <a:noFill/>
          </a:ln>
        </p:spPr>
      </p:pic>
      <p:pic>
        <p:nvPicPr>
          <p:cNvPr id="10248" name="Picture 8"/>
          <p:cNvPicPr>
            <a:picLocks noChangeAspect="1" noChangeArrowheads="1"/>
          </p:cNvPicPr>
          <p:nvPr/>
        </p:nvPicPr>
        <p:blipFill>
          <a:blip r:embed="rId5" cstate="print"/>
          <a:srcRect/>
          <a:stretch>
            <a:fillRect/>
          </a:stretch>
        </p:blipFill>
        <p:spPr bwMode="auto">
          <a:xfrm>
            <a:off x="107504" y="4571919"/>
            <a:ext cx="4369668" cy="2097441"/>
          </a:xfrm>
          <a:prstGeom prst="rect">
            <a:avLst/>
          </a:prstGeom>
          <a:noFill/>
          <a:ln w="9525">
            <a:noFill/>
            <a:miter lim="800000"/>
            <a:headEnd/>
            <a:tailEnd/>
          </a:ln>
        </p:spPr>
      </p:pic>
      <p:pic>
        <p:nvPicPr>
          <p:cNvPr id="10244" name="Picture 4"/>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3815695" y="3284984"/>
            <a:ext cx="2556505" cy="21328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Scanners</a:t>
            </a:r>
            <a:endParaRPr lang="en-GB" dirty="0"/>
          </a:p>
        </p:txBody>
      </p:sp>
      <p:pic>
        <p:nvPicPr>
          <p:cNvPr id="11266" name="Picture 2"/>
          <p:cNvPicPr>
            <a:picLocks noChangeAspect="1" noChangeArrowheads="1"/>
          </p:cNvPicPr>
          <p:nvPr/>
        </p:nvPicPr>
        <p:blipFill>
          <a:blip r:embed="rId2" cstate="print"/>
          <a:srcRect/>
          <a:stretch>
            <a:fillRect/>
          </a:stretch>
        </p:blipFill>
        <p:spPr bwMode="auto">
          <a:xfrm>
            <a:off x="5652120" y="1563216"/>
            <a:ext cx="3409950" cy="3810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a:off x="251520" y="1700808"/>
            <a:ext cx="2782127" cy="2160240"/>
          </a:xfrm>
          <a:prstGeom prst="rect">
            <a:avLst/>
          </a:prstGeom>
          <a:noFill/>
          <a:ln w="9525">
            <a:noFill/>
            <a:miter lim="800000"/>
            <a:headEnd/>
            <a:tailEnd/>
          </a:ln>
        </p:spPr>
      </p:pic>
      <p:pic>
        <p:nvPicPr>
          <p:cNvPr id="11268" name="Picture 4"/>
          <p:cNvPicPr>
            <a:picLocks noChangeAspect="1" noChangeArrowheads="1"/>
          </p:cNvPicPr>
          <p:nvPr/>
        </p:nvPicPr>
        <p:blipFill>
          <a:blip r:embed="rId4" cstate="print"/>
          <a:srcRect/>
          <a:stretch>
            <a:fillRect/>
          </a:stretch>
        </p:blipFill>
        <p:spPr bwMode="auto">
          <a:xfrm>
            <a:off x="827584" y="4581128"/>
            <a:ext cx="2466975" cy="1847850"/>
          </a:xfrm>
          <a:prstGeom prst="rect">
            <a:avLst/>
          </a:prstGeom>
          <a:noFill/>
          <a:ln w="9525">
            <a:noFill/>
            <a:miter lim="800000"/>
            <a:headEnd/>
            <a:tailEnd/>
          </a:ln>
        </p:spPr>
      </p:pic>
      <p:pic>
        <p:nvPicPr>
          <p:cNvPr id="11269" name="Picture 5"/>
          <p:cNvPicPr>
            <a:picLocks noChangeAspect="1" noChangeArrowheads="1"/>
          </p:cNvPicPr>
          <p:nvPr/>
        </p:nvPicPr>
        <p:blipFill>
          <a:blip r:embed="rId5" cstate="print"/>
          <a:srcRect/>
          <a:stretch>
            <a:fillRect/>
          </a:stretch>
        </p:blipFill>
        <p:spPr bwMode="auto">
          <a:xfrm>
            <a:off x="3419872" y="2348880"/>
            <a:ext cx="2438400" cy="1876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Touch Screens</a:t>
            </a:r>
            <a:endParaRPr lang="en-GB" dirty="0"/>
          </a:p>
        </p:txBody>
      </p:sp>
      <p:pic>
        <p:nvPicPr>
          <p:cNvPr id="12290" name="Picture 2"/>
          <p:cNvPicPr>
            <a:picLocks noChangeAspect="1" noChangeArrowheads="1"/>
          </p:cNvPicPr>
          <p:nvPr/>
        </p:nvPicPr>
        <p:blipFill>
          <a:blip r:embed="rId2" cstate="print"/>
          <a:srcRect/>
          <a:stretch>
            <a:fillRect/>
          </a:stretch>
        </p:blipFill>
        <p:spPr bwMode="auto">
          <a:xfrm>
            <a:off x="5587139" y="4265712"/>
            <a:ext cx="3556861" cy="2592288"/>
          </a:xfrm>
          <a:prstGeom prst="rect">
            <a:avLst/>
          </a:prstGeom>
          <a:noFill/>
          <a:ln w="9525">
            <a:noFill/>
            <a:miter lim="800000"/>
            <a:headEnd/>
            <a:tailEnd/>
          </a:ln>
        </p:spPr>
      </p:pic>
      <p:pic>
        <p:nvPicPr>
          <p:cNvPr id="12291" name="Picture 3"/>
          <p:cNvPicPr>
            <a:picLocks noChangeAspect="1" noChangeArrowheads="1"/>
          </p:cNvPicPr>
          <p:nvPr/>
        </p:nvPicPr>
        <p:blipFill>
          <a:blip r:embed="rId3" cstate="print"/>
          <a:srcRect/>
          <a:stretch>
            <a:fillRect/>
          </a:stretch>
        </p:blipFill>
        <p:spPr bwMode="auto">
          <a:xfrm>
            <a:off x="5652120" y="1628800"/>
            <a:ext cx="3268569" cy="2448272"/>
          </a:xfrm>
          <a:prstGeom prst="rect">
            <a:avLst/>
          </a:prstGeom>
          <a:noFill/>
          <a:ln w="9525">
            <a:noFill/>
            <a:miter lim="800000"/>
            <a:headEnd/>
            <a:tailEnd/>
          </a:ln>
        </p:spPr>
      </p:pic>
      <p:pic>
        <p:nvPicPr>
          <p:cNvPr id="12292" name="Picture 4"/>
          <p:cNvPicPr>
            <a:picLocks noChangeAspect="1" noChangeArrowheads="1"/>
          </p:cNvPicPr>
          <p:nvPr/>
        </p:nvPicPr>
        <p:blipFill>
          <a:blip r:embed="rId4" cstate="print"/>
          <a:srcRect/>
          <a:stretch>
            <a:fillRect/>
          </a:stretch>
        </p:blipFill>
        <p:spPr bwMode="auto">
          <a:xfrm>
            <a:off x="251520" y="4179270"/>
            <a:ext cx="3744416" cy="2514498"/>
          </a:xfrm>
          <a:prstGeom prst="rect">
            <a:avLst/>
          </a:prstGeom>
          <a:noFill/>
          <a:ln w="9525">
            <a:noFill/>
            <a:miter lim="800000"/>
            <a:headEnd/>
            <a:tailEnd/>
          </a:ln>
        </p:spPr>
      </p:pic>
      <p:pic>
        <p:nvPicPr>
          <p:cNvPr id="12294" name="Picture 6"/>
          <p:cNvPicPr>
            <a:picLocks noChangeAspect="1" noChangeArrowheads="1"/>
          </p:cNvPicPr>
          <p:nvPr/>
        </p:nvPicPr>
        <p:blipFill>
          <a:blip r:embed="rId5" cstate="print"/>
          <a:srcRect/>
          <a:stretch>
            <a:fillRect/>
          </a:stretch>
        </p:blipFill>
        <p:spPr bwMode="auto">
          <a:xfrm>
            <a:off x="611560" y="1772816"/>
            <a:ext cx="3295253" cy="219683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 Components</a:t>
            </a:r>
            <a:endParaRPr lang="en-GB" dirty="0"/>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1</a:t>
            </a:r>
            <a:endParaRPr lang="en-GB" dirty="0"/>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2</a:t>
            </a:r>
            <a:endParaRPr lang="en-GB" dirty="0"/>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3</a:t>
            </a:r>
            <a:endParaRPr lang="en-GB" dirty="0"/>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4</a:t>
            </a:r>
            <a:endParaRPr lang="en-GB" dirty="0"/>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6</a:t>
            </a:r>
            <a:endParaRPr lang="en-GB" dirty="0"/>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5</a:t>
            </a:r>
            <a:endParaRPr lang="en-GB" dirty="0"/>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smtClean="0"/>
              <a:t>7</a:t>
            </a:r>
            <a:endParaRPr lang="en-GB" dirty="0"/>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smtClean="0"/>
              <a:t>	</a:t>
            </a:r>
            <a:r>
              <a:rPr lang="en-US" sz="2800" b="1" baseline="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Output Devices</a:t>
            </a:r>
            <a:endParaRPr lang="en-US" sz="2800" baseline="0" dirty="0" smtClean="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smtClean="0"/>
              <a:t>8</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cstate="print"/>
          <a:srcRect r="11812"/>
          <a:stretch>
            <a:fillRect/>
          </a:stretch>
        </p:blipFill>
        <p:spPr bwMode="auto">
          <a:xfrm>
            <a:off x="3995936" y="2479782"/>
            <a:ext cx="5148064" cy="4378218"/>
          </a:xfrm>
          <a:prstGeom prst="rect">
            <a:avLst/>
          </a:prstGeom>
          <a:noFill/>
          <a:ln w="9525">
            <a:noFill/>
            <a:miter lim="800000"/>
            <a:headEnd/>
            <a:tailEnd/>
          </a:ln>
        </p:spPr>
      </p:pic>
      <p:sp>
        <p:nvSpPr>
          <p:cNvPr id="28674" name="Rectangle 2"/>
          <p:cNvSpPr>
            <a:spLocks noGrp="1" noChangeArrowheads="1"/>
          </p:cNvSpPr>
          <p:nvPr>
            <p:ph type="title"/>
          </p:nvPr>
        </p:nvSpPr>
        <p:spPr/>
        <p:txBody>
          <a:bodyPr>
            <a:normAutofit/>
          </a:bodyPr>
          <a:lstStyle/>
          <a:p>
            <a:r>
              <a:rPr lang="en-GB" dirty="0" smtClean="0"/>
              <a:t>Monitors</a:t>
            </a:r>
            <a:endParaRPr lang="en-US" dirty="0"/>
          </a:p>
        </p:txBody>
      </p:sp>
      <p:sp>
        <p:nvSpPr>
          <p:cNvPr id="28675" name="Rectangle 3"/>
          <p:cNvSpPr>
            <a:spLocks noGrp="1" noChangeArrowheads="1"/>
          </p:cNvSpPr>
          <p:nvPr>
            <p:ph type="body" idx="1"/>
          </p:nvPr>
        </p:nvSpPr>
        <p:spPr/>
        <p:txBody>
          <a:bodyPr>
            <a:normAutofit/>
          </a:bodyPr>
          <a:lstStyle/>
          <a:p>
            <a:r>
              <a:rPr lang="en-US" dirty="0" smtClean="0"/>
              <a:t>Cathode Ray Tube (CRT) or </a:t>
            </a:r>
            <a:br>
              <a:rPr lang="en-US" dirty="0" smtClean="0"/>
            </a:br>
            <a:r>
              <a:rPr lang="en-US" dirty="0" smtClean="0"/>
              <a:t>LCD (Liquid Crystal Display) </a:t>
            </a:r>
          </a:p>
          <a:p>
            <a:endParaRPr lang="en-US" dirty="0" smtClean="0"/>
          </a:p>
          <a:p>
            <a:r>
              <a:rPr lang="en-US" dirty="0" smtClean="0"/>
              <a:t>Measured diagonally </a:t>
            </a:r>
            <a:br>
              <a:rPr lang="en-US" dirty="0" smtClean="0"/>
            </a:br>
            <a:r>
              <a:rPr lang="en-US" dirty="0" smtClean="0"/>
              <a:t>in inches</a:t>
            </a:r>
          </a:p>
          <a:p>
            <a:endParaRPr lang="en-US" dirty="0" smtClean="0"/>
          </a:p>
          <a:p>
            <a:r>
              <a:rPr lang="en-US" dirty="0" smtClean="0"/>
              <a:t>Viewable area is less</a:t>
            </a:r>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uiExpand="1"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r>
              <a:rPr lang="en-GB" dirty="0" smtClean="0"/>
              <a:t>Monitors</a:t>
            </a:r>
            <a:endParaRPr lang="en-US" dirty="0"/>
          </a:p>
        </p:txBody>
      </p:sp>
      <p:sp>
        <p:nvSpPr>
          <p:cNvPr id="37891" name="Rectangle 3"/>
          <p:cNvSpPr>
            <a:spLocks noGrp="1" noChangeArrowheads="1"/>
          </p:cNvSpPr>
          <p:nvPr>
            <p:ph type="body" idx="1"/>
          </p:nvPr>
        </p:nvSpPr>
        <p:spPr/>
        <p:txBody>
          <a:bodyPr>
            <a:normAutofit/>
          </a:bodyPr>
          <a:lstStyle/>
          <a:p>
            <a:r>
              <a:rPr lang="en-US" dirty="0"/>
              <a:t>Image consists of small dots or pixels</a:t>
            </a:r>
          </a:p>
          <a:p>
            <a:r>
              <a:rPr lang="en-US" dirty="0"/>
              <a:t>More pixels = clearer image</a:t>
            </a:r>
          </a:p>
          <a:p>
            <a:endParaRPr lang="en-US" dirty="0" smtClean="0"/>
          </a:p>
          <a:p>
            <a:r>
              <a:rPr lang="en-US" dirty="0" smtClean="0"/>
              <a:t>Monitor </a:t>
            </a:r>
            <a:r>
              <a:rPr lang="en-US" dirty="0" smtClean="0"/>
              <a:t>needs graphics card</a:t>
            </a:r>
            <a:endParaRPr lang="en-US" dirty="0" smtClean="0"/>
          </a:p>
          <a:p>
            <a:pPr lvl="1"/>
            <a:r>
              <a:rPr lang="en-US" dirty="0" smtClean="0"/>
              <a:t>Memory </a:t>
            </a:r>
            <a:r>
              <a:rPr lang="en-US" dirty="0"/>
              <a:t>on monitor </a:t>
            </a:r>
            <a:r>
              <a:rPr lang="en-US" dirty="0" smtClean="0"/>
              <a:t>controller</a:t>
            </a:r>
            <a:br>
              <a:rPr lang="en-US" dirty="0" smtClean="0"/>
            </a:br>
            <a:r>
              <a:rPr lang="en-US" dirty="0" smtClean="0"/>
              <a:t>accelerates </a:t>
            </a:r>
            <a:r>
              <a:rPr lang="en-US" dirty="0"/>
              <a:t>display on image</a:t>
            </a:r>
          </a:p>
          <a:p>
            <a:pPr lvl="1"/>
            <a:r>
              <a:rPr lang="en-US" dirty="0"/>
              <a:t>Accelerator chip speeds up </a:t>
            </a:r>
            <a:r>
              <a:rPr lang="en-US" dirty="0" smtClean="0"/>
              <a:t/>
            </a:r>
            <a:br>
              <a:rPr lang="en-US" dirty="0" smtClean="0"/>
            </a:br>
            <a:r>
              <a:rPr lang="en-US" dirty="0" smtClean="0"/>
              <a:t>display </a:t>
            </a:r>
            <a:r>
              <a:rPr lang="en-US" dirty="0"/>
              <a:t>as well</a:t>
            </a:r>
          </a:p>
        </p:txBody>
      </p:sp>
      <p:pic>
        <p:nvPicPr>
          <p:cNvPr id="14338" name="Picture 2"/>
          <p:cNvPicPr>
            <a:picLocks noChangeAspect="1" noChangeArrowheads="1"/>
          </p:cNvPicPr>
          <p:nvPr/>
        </p:nvPicPr>
        <p:blipFill>
          <a:blip r:embed="rId2" cstate="print"/>
          <a:srcRect/>
          <a:stretch>
            <a:fillRect/>
          </a:stretch>
        </p:blipFill>
        <p:spPr bwMode="auto">
          <a:xfrm>
            <a:off x="5723138" y="2420888"/>
            <a:ext cx="3313358" cy="314186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89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789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78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uiExpand="1"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Printers</a:t>
            </a:r>
            <a:endParaRPr lang="en-GB" dirty="0"/>
          </a:p>
        </p:txBody>
      </p:sp>
      <p:sp>
        <p:nvSpPr>
          <p:cNvPr id="3" name="Content Placeholder 2"/>
          <p:cNvSpPr>
            <a:spLocks noGrp="1"/>
          </p:cNvSpPr>
          <p:nvPr>
            <p:ph idx="1"/>
          </p:nvPr>
        </p:nvSpPr>
        <p:spPr/>
        <p:txBody>
          <a:bodyPr/>
          <a:lstStyle/>
          <a:p>
            <a:r>
              <a:rPr lang="en-GB" dirty="0" smtClean="0"/>
              <a:t>Ink Jet, Laser, Dot Matrix</a:t>
            </a:r>
          </a:p>
          <a:p>
            <a:endParaRPr lang="en-GB" dirty="0" smtClean="0"/>
          </a:p>
          <a:p>
            <a:r>
              <a:rPr lang="en-GB" dirty="0" smtClean="0"/>
              <a:t>Ink , Toner, Ribbon</a:t>
            </a:r>
          </a:p>
          <a:p>
            <a:endParaRPr lang="en-GB" dirty="0" smtClean="0"/>
          </a:p>
          <a:p>
            <a:r>
              <a:rPr lang="en-GB" dirty="0" smtClean="0"/>
              <a:t>Varying Image Resolution measured in DPI</a:t>
            </a:r>
            <a:endParaRPr lang="en-GB" dirty="0"/>
          </a:p>
        </p:txBody>
      </p:sp>
      <p:pic>
        <p:nvPicPr>
          <p:cNvPr id="15363" name="Picture 3"/>
          <p:cNvPicPr>
            <a:picLocks noChangeAspect="1" noChangeArrowheads="1"/>
          </p:cNvPicPr>
          <p:nvPr/>
        </p:nvPicPr>
        <p:blipFill>
          <a:blip r:embed="rId2" cstate="print"/>
          <a:srcRect/>
          <a:stretch>
            <a:fillRect/>
          </a:stretch>
        </p:blipFill>
        <p:spPr bwMode="auto">
          <a:xfrm>
            <a:off x="6605339" y="1573907"/>
            <a:ext cx="2143125" cy="2143125"/>
          </a:xfrm>
          <a:prstGeom prst="rect">
            <a:avLst/>
          </a:prstGeom>
          <a:noFill/>
          <a:ln w="9525">
            <a:noFill/>
            <a:miter lim="800000"/>
            <a:headEnd/>
            <a:tailEnd/>
          </a:ln>
        </p:spPr>
      </p:pic>
      <p:pic>
        <p:nvPicPr>
          <p:cNvPr id="15364" name="Picture 4"/>
          <p:cNvPicPr>
            <a:picLocks noChangeAspect="1" noChangeArrowheads="1"/>
          </p:cNvPicPr>
          <p:nvPr/>
        </p:nvPicPr>
        <p:blipFill>
          <a:blip r:embed="rId3" cstate="print"/>
          <a:srcRect/>
          <a:stretch>
            <a:fillRect/>
          </a:stretch>
        </p:blipFill>
        <p:spPr bwMode="auto">
          <a:xfrm>
            <a:off x="539552" y="4725144"/>
            <a:ext cx="2905125" cy="1571625"/>
          </a:xfrm>
          <a:prstGeom prst="rect">
            <a:avLst/>
          </a:prstGeom>
          <a:noFill/>
          <a:ln w="9525">
            <a:noFill/>
            <a:miter lim="800000"/>
            <a:headEnd/>
            <a:tailEnd/>
          </a:ln>
        </p:spPr>
      </p:pic>
      <p:pic>
        <p:nvPicPr>
          <p:cNvPr id="15365" name="Picture 5"/>
          <p:cNvPicPr>
            <a:picLocks noChangeAspect="1" noChangeArrowheads="1"/>
          </p:cNvPicPr>
          <p:nvPr/>
        </p:nvPicPr>
        <p:blipFill>
          <a:blip r:embed="rId4" cstate="print"/>
          <a:srcRect/>
          <a:stretch>
            <a:fillRect/>
          </a:stretch>
        </p:blipFill>
        <p:spPr bwMode="auto">
          <a:xfrm>
            <a:off x="3779912" y="4437112"/>
            <a:ext cx="2190750" cy="20859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dirty="0" smtClean="0"/>
              <a:t>Legacy Components</a:t>
            </a:r>
            <a:endParaRPr lang="en-US" dirty="0"/>
          </a:p>
        </p:txBody>
      </p:sp>
      <p:sp>
        <p:nvSpPr>
          <p:cNvPr id="29699" name="Rectangle 3"/>
          <p:cNvSpPr>
            <a:spLocks noGrp="1" noChangeArrowheads="1"/>
          </p:cNvSpPr>
          <p:nvPr>
            <p:ph type="body" idx="1"/>
          </p:nvPr>
        </p:nvSpPr>
        <p:spPr/>
        <p:txBody>
          <a:bodyPr/>
          <a:lstStyle/>
          <a:p>
            <a:r>
              <a:rPr lang="en-US" dirty="0" smtClean="0"/>
              <a:t>Some Legacy Components</a:t>
            </a:r>
          </a:p>
          <a:p>
            <a:pPr lvl="1"/>
            <a:r>
              <a:rPr lang="en-US" dirty="0" smtClean="0"/>
              <a:t>Floppy Disk Drives</a:t>
            </a:r>
          </a:p>
          <a:p>
            <a:pPr lvl="1"/>
            <a:r>
              <a:rPr lang="en-US" dirty="0" smtClean="0"/>
              <a:t>Tape Backup Drives</a:t>
            </a:r>
          </a:p>
          <a:p>
            <a:pPr lvl="1"/>
            <a:r>
              <a:rPr lang="en-US" dirty="0" smtClean="0"/>
              <a:t>ZIP and JAZ Drives</a:t>
            </a:r>
          </a:p>
          <a:p>
            <a:pPr lvl="1"/>
            <a:r>
              <a:rPr lang="en-US" dirty="0" smtClean="0"/>
              <a:t>Modems</a:t>
            </a:r>
          </a:p>
          <a:p>
            <a:pPr lvl="1"/>
            <a:endParaRPr lang="en-US" dirty="0"/>
          </a:p>
        </p:txBody>
      </p:sp>
      <p:pic>
        <p:nvPicPr>
          <p:cNvPr id="16386" name="Picture 2"/>
          <p:cNvPicPr>
            <a:picLocks noChangeAspect="1" noChangeArrowheads="1"/>
          </p:cNvPicPr>
          <p:nvPr/>
        </p:nvPicPr>
        <p:blipFill>
          <a:blip r:embed="rId2" cstate="print"/>
          <a:srcRect/>
          <a:stretch>
            <a:fillRect/>
          </a:stretch>
        </p:blipFill>
        <p:spPr bwMode="auto">
          <a:xfrm>
            <a:off x="5940152" y="1700808"/>
            <a:ext cx="2695575" cy="1695450"/>
          </a:xfrm>
          <a:prstGeom prst="rect">
            <a:avLst/>
          </a:prstGeom>
          <a:noFill/>
          <a:ln w="9525">
            <a:noFill/>
            <a:miter lim="800000"/>
            <a:headEnd/>
            <a:tailEnd/>
          </a:ln>
        </p:spPr>
      </p:pic>
      <p:pic>
        <p:nvPicPr>
          <p:cNvPr id="16387" name="Picture 3"/>
          <p:cNvPicPr>
            <a:picLocks noChangeAspect="1" noChangeArrowheads="1"/>
          </p:cNvPicPr>
          <p:nvPr/>
        </p:nvPicPr>
        <p:blipFill>
          <a:blip r:embed="rId3" cstate="print"/>
          <a:srcRect/>
          <a:stretch>
            <a:fillRect/>
          </a:stretch>
        </p:blipFill>
        <p:spPr bwMode="auto">
          <a:xfrm>
            <a:off x="6012160" y="3645024"/>
            <a:ext cx="2781300" cy="1638300"/>
          </a:xfrm>
          <a:prstGeom prst="rect">
            <a:avLst/>
          </a:prstGeom>
          <a:noFill/>
          <a:ln w="9525">
            <a:noFill/>
            <a:miter lim="800000"/>
            <a:headEnd/>
            <a:tailEnd/>
          </a:ln>
        </p:spPr>
      </p:pic>
      <p:pic>
        <p:nvPicPr>
          <p:cNvPr id="16388" name="Picture 4"/>
          <p:cNvPicPr>
            <a:picLocks noChangeAspect="1" noChangeArrowheads="1"/>
          </p:cNvPicPr>
          <p:nvPr/>
        </p:nvPicPr>
        <p:blipFill>
          <a:blip r:embed="rId4" cstate="print"/>
          <a:srcRect/>
          <a:stretch>
            <a:fillRect/>
          </a:stretch>
        </p:blipFill>
        <p:spPr bwMode="auto">
          <a:xfrm>
            <a:off x="3059832" y="4941168"/>
            <a:ext cx="2867025" cy="1590675"/>
          </a:xfrm>
          <a:prstGeom prst="rect">
            <a:avLst/>
          </a:prstGeom>
          <a:noFill/>
          <a:ln w="9525">
            <a:noFill/>
            <a:miter lim="800000"/>
            <a:headEnd/>
            <a:tailEnd/>
          </a:ln>
        </p:spPr>
      </p:pic>
      <p:pic>
        <p:nvPicPr>
          <p:cNvPr id="16389" name="Picture 5"/>
          <p:cNvPicPr>
            <a:picLocks noChangeAspect="1" noChangeArrowheads="1"/>
          </p:cNvPicPr>
          <p:nvPr/>
        </p:nvPicPr>
        <p:blipFill>
          <a:blip r:embed="rId5" cstate="print"/>
          <a:srcRect/>
          <a:stretch>
            <a:fillRect/>
          </a:stretch>
        </p:blipFill>
        <p:spPr bwMode="auto">
          <a:xfrm>
            <a:off x="539552" y="4509120"/>
            <a:ext cx="2016224" cy="201622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96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numCol="2">
            <a:normAutofit/>
          </a:bodyPr>
          <a:lstStyle/>
          <a:p>
            <a:r>
              <a:rPr lang="en-GB" smtClean="0"/>
              <a:t>Hardware </a:t>
            </a:r>
            <a:r>
              <a:rPr lang="en-GB" dirty="0" smtClean="0"/>
              <a:t>and Software</a:t>
            </a:r>
          </a:p>
          <a:p>
            <a:endParaRPr lang="en-GB" dirty="0" smtClean="0"/>
          </a:p>
          <a:p>
            <a:r>
              <a:rPr lang="en-US" dirty="0" smtClean="0"/>
              <a:t>Information Processing Cycle </a:t>
            </a:r>
            <a:endParaRPr lang="en-GB" dirty="0" smtClean="0"/>
          </a:p>
          <a:p>
            <a:endParaRPr lang="en-GB" dirty="0" smtClean="0"/>
          </a:p>
          <a:p>
            <a:endParaRPr lang="en-GB" dirty="0" smtClean="0"/>
          </a:p>
          <a:p>
            <a:endParaRPr lang="en-GB" dirty="0" smtClean="0"/>
          </a:p>
          <a:p>
            <a:endParaRPr lang="en-GB" dirty="0" smtClean="0"/>
          </a:p>
          <a:p>
            <a:r>
              <a:rPr lang="en-GB" dirty="0" smtClean="0"/>
              <a:t>Motherboards, </a:t>
            </a:r>
            <a:br>
              <a:rPr lang="en-GB" dirty="0" smtClean="0"/>
            </a:br>
            <a:r>
              <a:rPr lang="en-GB" dirty="0" smtClean="0"/>
              <a:t>Processors, </a:t>
            </a:r>
            <a:br>
              <a:rPr lang="en-GB" dirty="0" smtClean="0"/>
            </a:br>
            <a:r>
              <a:rPr lang="en-GB" dirty="0" smtClean="0"/>
              <a:t>Memory, </a:t>
            </a:r>
            <a:br>
              <a:rPr lang="en-GB" dirty="0" smtClean="0"/>
            </a:br>
            <a:r>
              <a:rPr lang="en-GB" dirty="0" smtClean="0"/>
              <a:t>Hard Disk Drives, </a:t>
            </a:r>
            <a:br>
              <a:rPr lang="en-GB" dirty="0" smtClean="0"/>
            </a:br>
            <a:r>
              <a:rPr lang="en-GB" dirty="0" smtClean="0"/>
              <a:t>Optical Disk Drives , </a:t>
            </a:r>
            <a:br>
              <a:rPr lang="en-GB" dirty="0" smtClean="0"/>
            </a:br>
            <a:r>
              <a:rPr lang="en-GB" dirty="0" smtClean="0"/>
              <a:t>Expansion Cards , </a:t>
            </a:r>
            <a:br>
              <a:rPr lang="en-GB" dirty="0" smtClean="0"/>
            </a:br>
            <a:r>
              <a:rPr lang="en-GB" dirty="0" smtClean="0"/>
              <a:t>Power Supply, </a:t>
            </a:r>
            <a:br>
              <a:rPr lang="en-GB" dirty="0" smtClean="0"/>
            </a:br>
            <a:r>
              <a:rPr lang="en-GB" dirty="0" smtClean="0"/>
              <a:t>External Devices </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dirty="0" smtClean="0"/>
              <a:t>Any Questions?</a:t>
            </a:r>
            <a:endParaRPr lang="en-GB" dirty="0"/>
          </a:p>
        </p:txBody>
      </p:sp>
      <p:sp>
        <p:nvSpPr>
          <p:cNvPr id="5" name="Subtitle 4"/>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Floppy Disks</a:t>
            </a:r>
          </a:p>
        </p:txBody>
      </p:sp>
      <p:sp>
        <p:nvSpPr>
          <p:cNvPr id="30723" name="Rectangle 3"/>
          <p:cNvSpPr>
            <a:spLocks noGrp="1" noChangeArrowheads="1"/>
          </p:cNvSpPr>
          <p:nvPr>
            <p:ph type="body" idx="1"/>
          </p:nvPr>
        </p:nvSpPr>
        <p:spPr/>
        <p:txBody>
          <a:bodyPr/>
          <a:lstStyle/>
          <a:p>
            <a:r>
              <a:rPr lang="en-US" dirty="0"/>
              <a:t>Two Types of floppy drives</a:t>
            </a:r>
          </a:p>
          <a:p>
            <a:pPr lvl="1"/>
            <a:r>
              <a:rPr lang="en-US" dirty="0"/>
              <a:t>1.2 MB 5.25”</a:t>
            </a:r>
          </a:p>
          <a:p>
            <a:pPr lvl="1"/>
            <a:r>
              <a:rPr lang="en-US" dirty="0"/>
              <a:t>1.44 MB 3.5”</a:t>
            </a:r>
          </a:p>
          <a:p>
            <a:r>
              <a:rPr lang="en-US" dirty="0"/>
              <a:t>Advantages</a:t>
            </a:r>
          </a:p>
          <a:p>
            <a:pPr lvl="1"/>
            <a:r>
              <a:rPr lang="en-US" dirty="0"/>
              <a:t>Inexpensive</a:t>
            </a:r>
          </a:p>
          <a:p>
            <a:pPr lvl="1"/>
            <a:r>
              <a:rPr lang="en-US" dirty="0"/>
              <a:t>Portable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7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07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07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307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307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dirty="0"/>
              <a:t>Floppy Disks</a:t>
            </a:r>
          </a:p>
        </p:txBody>
      </p:sp>
      <p:sp>
        <p:nvSpPr>
          <p:cNvPr id="31747" name="Rectangle 3"/>
          <p:cNvSpPr>
            <a:spLocks noGrp="1" noChangeArrowheads="1"/>
          </p:cNvSpPr>
          <p:nvPr>
            <p:ph type="body" idx="1"/>
          </p:nvPr>
        </p:nvSpPr>
        <p:spPr/>
        <p:txBody>
          <a:bodyPr/>
          <a:lstStyle/>
          <a:p>
            <a:r>
              <a:rPr lang="en-US" dirty="0"/>
              <a:t>Disadvantages:</a:t>
            </a:r>
          </a:p>
          <a:p>
            <a:pPr lvl="1"/>
            <a:r>
              <a:rPr lang="en-US" dirty="0"/>
              <a:t>Slow access time</a:t>
            </a:r>
          </a:p>
          <a:p>
            <a:pPr lvl="1"/>
            <a:r>
              <a:rPr lang="en-US" dirty="0"/>
              <a:t>Low capacity</a:t>
            </a:r>
          </a:p>
          <a:p>
            <a:pPr lvl="1"/>
            <a:endParaRPr lang="en-US" dirty="0"/>
          </a:p>
          <a:p>
            <a:r>
              <a:rPr lang="en-US" dirty="0"/>
              <a:t>Access time is measured in milliseconds (ms)</a:t>
            </a:r>
          </a:p>
          <a:p>
            <a:r>
              <a:rPr lang="en-US" dirty="0"/>
              <a:t>Formatting and protecting floppy disks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317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dirty="0"/>
              <a:t>Tape Backup Drives</a:t>
            </a:r>
          </a:p>
        </p:txBody>
      </p:sp>
      <p:sp>
        <p:nvSpPr>
          <p:cNvPr id="34819" name="Rectangle 3"/>
          <p:cNvSpPr>
            <a:spLocks noGrp="1" noChangeArrowheads="1"/>
          </p:cNvSpPr>
          <p:nvPr>
            <p:ph type="body" idx="1"/>
          </p:nvPr>
        </p:nvSpPr>
        <p:spPr/>
        <p:txBody>
          <a:bodyPr/>
          <a:lstStyle/>
          <a:p>
            <a:r>
              <a:rPr lang="en-US" dirty="0"/>
              <a:t>Used primarily for backup important information on HD as a precaution against system failure or crashes</a:t>
            </a:r>
          </a:p>
          <a:p>
            <a:r>
              <a:rPr lang="en-US" dirty="0"/>
              <a:t>Can be used to archive information</a:t>
            </a:r>
          </a:p>
          <a:p>
            <a:r>
              <a:rPr lang="en-US" dirty="0"/>
              <a:t>Can store large amounts of information, but access time is slower than floppy or hard disks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48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ZIP and JAZ Drives</a:t>
            </a:r>
          </a:p>
        </p:txBody>
      </p:sp>
      <p:sp>
        <p:nvSpPr>
          <p:cNvPr id="35843" name="Rectangle 3"/>
          <p:cNvSpPr>
            <a:spLocks noGrp="1" noChangeArrowheads="1"/>
          </p:cNvSpPr>
          <p:nvPr>
            <p:ph type="body" idx="1"/>
          </p:nvPr>
        </p:nvSpPr>
        <p:spPr/>
        <p:txBody>
          <a:bodyPr/>
          <a:lstStyle/>
          <a:p>
            <a:r>
              <a:rPr lang="en-US" dirty="0"/>
              <a:t>The Zip drive uses special high capacity disks (100MB) to store information</a:t>
            </a:r>
          </a:p>
          <a:p>
            <a:r>
              <a:rPr lang="en-US" dirty="0"/>
              <a:t>Access times vary, but oftentimes are as fast as hard drive</a:t>
            </a:r>
          </a:p>
          <a:p>
            <a:r>
              <a:rPr lang="en-US" dirty="0"/>
              <a:t>Extremely convenient for transferring or storing large amounts of data</a:t>
            </a:r>
          </a:p>
          <a:p>
            <a:r>
              <a:rPr lang="en-US" dirty="0"/>
              <a:t>JAZ drives similar to Zip, but can store up to 1 GB of info on 1 disk</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p:txBody>
          <a:bodyPr/>
          <a:lstStyle/>
          <a:p>
            <a:r>
              <a:rPr lang="en-US" dirty="0"/>
              <a:t>Modem</a:t>
            </a:r>
          </a:p>
        </p:txBody>
      </p:sp>
      <p:sp>
        <p:nvSpPr>
          <p:cNvPr id="38915" name="Rectangle 1027"/>
          <p:cNvSpPr>
            <a:spLocks noGrp="1" noChangeArrowheads="1"/>
          </p:cNvSpPr>
          <p:nvPr>
            <p:ph type="body" idx="1"/>
          </p:nvPr>
        </p:nvSpPr>
        <p:spPr/>
        <p:txBody>
          <a:bodyPr/>
          <a:lstStyle/>
          <a:p>
            <a:r>
              <a:rPr lang="en-US" dirty="0"/>
              <a:t>Device that allows transfer of data over phone lines (internet access, faxing, etc..)</a:t>
            </a:r>
          </a:p>
          <a:p>
            <a:r>
              <a:rPr lang="en-US" dirty="0"/>
              <a:t>BAUD - Speed of modem measured in bits per second or bps</a:t>
            </a:r>
          </a:p>
          <a:p>
            <a:r>
              <a:rPr lang="en-US" dirty="0"/>
              <a:t>Examples: 14.4 bps (or 14,400 bits per second), 28.8 bps, 33.6 bps, etc..</a:t>
            </a:r>
          </a:p>
          <a:p>
            <a:r>
              <a:rPr lang="en-US" dirty="0"/>
              <a:t>Internal or External</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89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dirty="0"/>
              <a:t>Modem</a:t>
            </a:r>
          </a:p>
        </p:txBody>
      </p:sp>
      <p:sp>
        <p:nvSpPr>
          <p:cNvPr id="39939" name="Rectangle 3"/>
          <p:cNvSpPr>
            <a:spLocks noGrp="1" noChangeArrowheads="1"/>
          </p:cNvSpPr>
          <p:nvPr>
            <p:ph type="body" idx="1"/>
          </p:nvPr>
        </p:nvSpPr>
        <p:spPr/>
        <p:txBody>
          <a:bodyPr/>
          <a:lstStyle/>
          <a:p>
            <a:r>
              <a:rPr lang="en-US" dirty="0"/>
              <a:t>56K </a:t>
            </a:r>
            <a:r>
              <a:rPr lang="en-US" dirty="0" smtClean="0"/>
              <a:t>Modems were the highest speed for consumers</a:t>
            </a:r>
          </a:p>
          <a:p>
            <a:r>
              <a:rPr lang="en-US" dirty="0" smtClean="0"/>
              <a:t>Now – ADSL and Cable broadband are mainstream. </a:t>
            </a:r>
            <a:r>
              <a:rPr lang="en-US" smtClean="0"/>
              <a:t>Speeds typically 512Kb/s to 20Mb/s or more.</a:t>
            </a: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99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1248</TotalTime>
  <Words>1013</Words>
  <Application>Microsoft Office PowerPoint</Application>
  <PresentationFormat>On-screen Show (4:3)</PresentationFormat>
  <Paragraphs>327</Paragraphs>
  <Slides>46</Slides>
  <Notes>18</Notes>
  <HiddenSlides>6</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Powerpoint New</vt:lpstr>
      <vt:lpstr>Computer Specifications</vt:lpstr>
      <vt:lpstr>Definition of a Computer</vt:lpstr>
      <vt:lpstr>Data vs Information</vt:lpstr>
      <vt:lpstr>Information Processing Cycle</vt:lpstr>
      <vt:lpstr>Information Processing Cycle</vt:lpstr>
      <vt:lpstr>Hardware and Software</vt:lpstr>
      <vt:lpstr>Systems Software</vt:lpstr>
      <vt:lpstr>Application Software</vt:lpstr>
      <vt:lpstr>Computer Components</vt:lpstr>
      <vt:lpstr>Computer Components</vt:lpstr>
      <vt:lpstr>Motherboard</vt:lpstr>
      <vt:lpstr>Computer Components</vt:lpstr>
      <vt:lpstr>CPU</vt:lpstr>
      <vt:lpstr>Information Processing Cycle</vt:lpstr>
      <vt:lpstr>Computer Components</vt:lpstr>
      <vt:lpstr>RAM</vt:lpstr>
      <vt:lpstr>Cache </vt:lpstr>
      <vt:lpstr>ROM</vt:lpstr>
      <vt:lpstr>RAM</vt:lpstr>
      <vt:lpstr>Computer Components</vt:lpstr>
      <vt:lpstr>Hard Disk Drives</vt:lpstr>
      <vt:lpstr>Computer Components</vt:lpstr>
      <vt:lpstr>Optical Disk Drives</vt:lpstr>
      <vt:lpstr>Computer Components</vt:lpstr>
      <vt:lpstr>Expansion Cards</vt:lpstr>
      <vt:lpstr>Computer Components</vt:lpstr>
      <vt:lpstr>Power Supply</vt:lpstr>
      <vt:lpstr>Computer Components</vt:lpstr>
      <vt:lpstr>Computer Components</vt:lpstr>
      <vt:lpstr>Mice</vt:lpstr>
      <vt:lpstr>Keyboards</vt:lpstr>
      <vt:lpstr>Scanners</vt:lpstr>
      <vt:lpstr>Touch Screens</vt:lpstr>
      <vt:lpstr>Computer Components</vt:lpstr>
      <vt:lpstr>Monitors</vt:lpstr>
      <vt:lpstr>Monitors</vt:lpstr>
      <vt:lpstr>Printers</vt:lpstr>
      <vt:lpstr>Legacy Components</vt:lpstr>
      <vt:lpstr>Recap</vt:lpstr>
      <vt:lpstr>Any Questions?</vt:lpstr>
      <vt:lpstr>Floppy Disks</vt:lpstr>
      <vt:lpstr>Floppy Disks</vt:lpstr>
      <vt:lpstr>Tape Backup Drives</vt:lpstr>
      <vt:lpstr>ZIP and JAZ Drives</vt:lpstr>
      <vt:lpstr>Modem</vt:lpstr>
      <vt:lpstr>Modem</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Specifications</dc:title>
  <dc:creator>Graham Rees-Evans</dc:creator>
  <cp:lastModifiedBy>fad-gj</cp:lastModifiedBy>
  <cp:revision>34</cp:revision>
  <dcterms:created xsi:type="dcterms:W3CDTF">2011-10-12T21:10:17Z</dcterms:created>
  <dcterms:modified xsi:type="dcterms:W3CDTF">2012-10-11T07:19:45Z</dcterms:modified>
</cp:coreProperties>
</file>