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6" r:id="rId10"/>
    <p:sldId id="267" r:id="rId11"/>
    <p:sldId id="268" r:id="rId12"/>
    <p:sldId id="269"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D85B80-C79B-4639-94DB-86C842B3CE55}" v="259" dt="2022-12-02T18:30:34.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85" d="100"/>
          <a:sy n="85" d="100"/>
        </p:scale>
        <p:origin x="10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5B992-BA7E-BC07-4F87-7FD2A57214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C52239-B89B-669D-0C84-F594C883AF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E07290-10C9-29DF-4D89-BCDF3586F619}"/>
              </a:ext>
            </a:extLst>
          </p:cNvPr>
          <p:cNvSpPr>
            <a:spLocks noGrp="1"/>
          </p:cNvSpPr>
          <p:nvPr>
            <p:ph type="dt" sz="half" idx="10"/>
          </p:nvPr>
        </p:nvSpPr>
        <p:spPr/>
        <p:txBody>
          <a:bodyPr/>
          <a:lstStyle/>
          <a:p>
            <a:fld id="{D2CD3D81-9E19-4EB4-BBCC-6FF2AD30DF59}" type="datetimeFigureOut">
              <a:rPr lang="en-GB" smtClean="0"/>
              <a:t>30/11/2022</a:t>
            </a:fld>
            <a:endParaRPr lang="en-GB"/>
          </a:p>
        </p:txBody>
      </p:sp>
      <p:sp>
        <p:nvSpPr>
          <p:cNvPr id="5" name="Footer Placeholder 4">
            <a:extLst>
              <a:ext uri="{FF2B5EF4-FFF2-40B4-BE49-F238E27FC236}">
                <a16:creationId xmlns:a16="http://schemas.microsoft.com/office/drawing/2014/main" id="{6BDDB979-B21C-204E-B617-7E23159784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149275-8C81-F675-CB7C-05DB91C4D977}"/>
              </a:ext>
            </a:extLst>
          </p:cNvPr>
          <p:cNvSpPr>
            <a:spLocks noGrp="1"/>
          </p:cNvSpPr>
          <p:nvPr>
            <p:ph type="sldNum" sz="quarter" idx="12"/>
          </p:nvPr>
        </p:nvSpPr>
        <p:spPr/>
        <p:txBody>
          <a:bodyPr/>
          <a:lstStyle/>
          <a:p>
            <a:fld id="{C516004F-D32B-46AF-A36A-6D9E51690123}" type="slidenum">
              <a:rPr lang="en-GB" smtClean="0"/>
              <a:t>‹#›</a:t>
            </a:fld>
            <a:endParaRPr lang="en-GB"/>
          </a:p>
        </p:txBody>
      </p:sp>
    </p:spTree>
    <p:extLst>
      <p:ext uri="{BB962C8B-B14F-4D97-AF65-F5344CB8AC3E}">
        <p14:creationId xmlns:p14="http://schemas.microsoft.com/office/powerpoint/2010/main" val="3523659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832D8-58B5-21AC-C4B1-DFB4373C84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911E7E-7B77-BEC6-DB4E-E19B314ABE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1A86A-4CAF-3415-A495-E5E98FC69CDA}"/>
              </a:ext>
            </a:extLst>
          </p:cNvPr>
          <p:cNvSpPr>
            <a:spLocks noGrp="1"/>
          </p:cNvSpPr>
          <p:nvPr>
            <p:ph type="dt" sz="half" idx="10"/>
          </p:nvPr>
        </p:nvSpPr>
        <p:spPr/>
        <p:txBody>
          <a:bodyPr/>
          <a:lstStyle/>
          <a:p>
            <a:fld id="{D2CD3D81-9E19-4EB4-BBCC-6FF2AD30DF59}" type="datetimeFigureOut">
              <a:rPr lang="en-GB" smtClean="0"/>
              <a:t>30/11/2022</a:t>
            </a:fld>
            <a:endParaRPr lang="en-GB"/>
          </a:p>
        </p:txBody>
      </p:sp>
      <p:sp>
        <p:nvSpPr>
          <p:cNvPr id="5" name="Footer Placeholder 4">
            <a:extLst>
              <a:ext uri="{FF2B5EF4-FFF2-40B4-BE49-F238E27FC236}">
                <a16:creationId xmlns:a16="http://schemas.microsoft.com/office/drawing/2014/main" id="{6A08868B-DA24-5118-8D50-F8F4DF71AD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98BA0D-BA84-AE07-287B-EC6E515A7530}"/>
              </a:ext>
            </a:extLst>
          </p:cNvPr>
          <p:cNvSpPr>
            <a:spLocks noGrp="1"/>
          </p:cNvSpPr>
          <p:nvPr>
            <p:ph type="sldNum" sz="quarter" idx="12"/>
          </p:nvPr>
        </p:nvSpPr>
        <p:spPr/>
        <p:txBody>
          <a:bodyPr/>
          <a:lstStyle/>
          <a:p>
            <a:fld id="{C516004F-D32B-46AF-A36A-6D9E51690123}" type="slidenum">
              <a:rPr lang="en-GB" smtClean="0"/>
              <a:t>‹#›</a:t>
            </a:fld>
            <a:endParaRPr lang="en-GB"/>
          </a:p>
        </p:txBody>
      </p:sp>
    </p:spTree>
    <p:extLst>
      <p:ext uri="{BB962C8B-B14F-4D97-AF65-F5344CB8AC3E}">
        <p14:creationId xmlns:p14="http://schemas.microsoft.com/office/powerpoint/2010/main" val="105455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7DCBB-75CD-954D-321B-23A7158B3A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8E5DFD-CB35-4179-01F1-B42785F9C3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6D5382-6F22-C014-0186-94DED0523AA2}"/>
              </a:ext>
            </a:extLst>
          </p:cNvPr>
          <p:cNvSpPr>
            <a:spLocks noGrp="1"/>
          </p:cNvSpPr>
          <p:nvPr>
            <p:ph type="dt" sz="half" idx="10"/>
          </p:nvPr>
        </p:nvSpPr>
        <p:spPr/>
        <p:txBody>
          <a:bodyPr/>
          <a:lstStyle/>
          <a:p>
            <a:fld id="{D2CD3D81-9E19-4EB4-BBCC-6FF2AD30DF59}" type="datetimeFigureOut">
              <a:rPr lang="en-GB" smtClean="0"/>
              <a:t>30/11/2022</a:t>
            </a:fld>
            <a:endParaRPr lang="en-GB"/>
          </a:p>
        </p:txBody>
      </p:sp>
      <p:sp>
        <p:nvSpPr>
          <p:cNvPr id="5" name="Footer Placeholder 4">
            <a:extLst>
              <a:ext uri="{FF2B5EF4-FFF2-40B4-BE49-F238E27FC236}">
                <a16:creationId xmlns:a16="http://schemas.microsoft.com/office/drawing/2014/main" id="{1E4CBAD2-44CD-32BB-9354-75E927B321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7C35D6-D2F3-46C0-DEE2-22ED7F831742}"/>
              </a:ext>
            </a:extLst>
          </p:cNvPr>
          <p:cNvSpPr>
            <a:spLocks noGrp="1"/>
          </p:cNvSpPr>
          <p:nvPr>
            <p:ph type="sldNum" sz="quarter" idx="12"/>
          </p:nvPr>
        </p:nvSpPr>
        <p:spPr/>
        <p:txBody>
          <a:bodyPr/>
          <a:lstStyle/>
          <a:p>
            <a:fld id="{C516004F-D32B-46AF-A36A-6D9E51690123}" type="slidenum">
              <a:rPr lang="en-GB" smtClean="0"/>
              <a:t>‹#›</a:t>
            </a:fld>
            <a:endParaRPr lang="en-GB"/>
          </a:p>
        </p:txBody>
      </p:sp>
    </p:spTree>
    <p:extLst>
      <p:ext uri="{BB962C8B-B14F-4D97-AF65-F5344CB8AC3E}">
        <p14:creationId xmlns:p14="http://schemas.microsoft.com/office/powerpoint/2010/main" val="1903707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B4468-FBE4-A761-D7A3-B481698E0A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612F79-EEC0-1A8F-2D0A-2A86EA3E4E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C19A20-31C6-BDFD-5B08-AEE3700058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6BD649-71C6-3A17-1DDD-69B29A6BE1EC}"/>
              </a:ext>
            </a:extLst>
          </p:cNvPr>
          <p:cNvSpPr>
            <a:spLocks noGrp="1"/>
          </p:cNvSpPr>
          <p:nvPr>
            <p:ph type="dt" sz="half" idx="10"/>
          </p:nvPr>
        </p:nvSpPr>
        <p:spPr/>
        <p:txBody>
          <a:bodyPr/>
          <a:lstStyle/>
          <a:p>
            <a:fld id="{D2CD3D81-9E19-4EB4-BBCC-6FF2AD30DF59}" type="datetimeFigureOut">
              <a:rPr lang="en-GB" smtClean="0"/>
              <a:t>30/11/2022</a:t>
            </a:fld>
            <a:endParaRPr lang="en-GB"/>
          </a:p>
        </p:txBody>
      </p:sp>
      <p:sp>
        <p:nvSpPr>
          <p:cNvPr id="6" name="Footer Placeholder 5">
            <a:extLst>
              <a:ext uri="{FF2B5EF4-FFF2-40B4-BE49-F238E27FC236}">
                <a16:creationId xmlns:a16="http://schemas.microsoft.com/office/drawing/2014/main" id="{998FEEFC-59D4-24F9-C35E-E4BEA45DBB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F2BDF4-DA65-B54C-6611-AC74BD68BF2C}"/>
              </a:ext>
            </a:extLst>
          </p:cNvPr>
          <p:cNvSpPr>
            <a:spLocks noGrp="1"/>
          </p:cNvSpPr>
          <p:nvPr>
            <p:ph type="sldNum" sz="quarter" idx="12"/>
          </p:nvPr>
        </p:nvSpPr>
        <p:spPr/>
        <p:txBody>
          <a:bodyPr/>
          <a:lstStyle/>
          <a:p>
            <a:fld id="{C516004F-D32B-46AF-A36A-6D9E51690123}" type="slidenum">
              <a:rPr lang="en-GB" smtClean="0"/>
              <a:t>‹#›</a:t>
            </a:fld>
            <a:endParaRPr lang="en-GB"/>
          </a:p>
        </p:txBody>
      </p:sp>
    </p:spTree>
    <p:extLst>
      <p:ext uri="{BB962C8B-B14F-4D97-AF65-F5344CB8AC3E}">
        <p14:creationId xmlns:p14="http://schemas.microsoft.com/office/powerpoint/2010/main" val="1873213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65522-1099-FD92-544F-67A2EE9191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A50FB2-8BA8-9840-1E0A-3384EDAD8A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4E4A95-00F2-4A74-4478-4157270680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8631CE-7F52-BD27-BA4C-EFD3C39282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39E1BB-71D3-7F6E-FF98-F36D79E518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B3A45C-E24A-F19A-F165-D1C745DBC786}"/>
              </a:ext>
            </a:extLst>
          </p:cNvPr>
          <p:cNvSpPr>
            <a:spLocks noGrp="1"/>
          </p:cNvSpPr>
          <p:nvPr>
            <p:ph type="dt" sz="half" idx="10"/>
          </p:nvPr>
        </p:nvSpPr>
        <p:spPr/>
        <p:txBody>
          <a:bodyPr/>
          <a:lstStyle/>
          <a:p>
            <a:fld id="{D2CD3D81-9E19-4EB4-BBCC-6FF2AD30DF59}" type="datetimeFigureOut">
              <a:rPr lang="en-GB" smtClean="0"/>
              <a:t>30/11/2022</a:t>
            </a:fld>
            <a:endParaRPr lang="en-GB"/>
          </a:p>
        </p:txBody>
      </p:sp>
      <p:sp>
        <p:nvSpPr>
          <p:cNvPr id="8" name="Footer Placeholder 7">
            <a:extLst>
              <a:ext uri="{FF2B5EF4-FFF2-40B4-BE49-F238E27FC236}">
                <a16:creationId xmlns:a16="http://schemas.microsoft.com/office/drawing/2014/main" id="{AE75EB78-F904-FE4D-97F9-51A2769220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570106-C441-B27C-7F3D-985A04F1F945}"/>
              </a:ext>
            </a:extLst>
          </p:cNvPr>
          <p:cNvSpPr>
            <a:spLocks noGrp="1"/>
          </p:cNvSpPr>
          <p:nvPr>
            <p:ph type="sldNum" sz="quarter" idx="12"/>
          </p:nvPr>
        </p:nvSpPr>
        <p:spPr/>
        <p:txBody>
          <a:bodyPr/>
          <a:lstStyle/>
          <a:p>
            <a:fld id="{C516004F-D32B-46AF-A36A-6D9E51690123}" type="slidenum">
              <a:rPr lang="en-GB" smtClean="0"/>
              <a:t>‹#›</a:t>
            </a:fld>
            <a:endParaRPr lang="en-GB"/>
          </a:p>
        </p:txBody>
      </p:sp>
    </p:spTree>
    <p:extLst>
      <p:ext uri="{BB962C8B-B14F-4D97-AF65-F5344CB8AC3E}">
        <p14:creationId xmlns:p14="http://schemas.microsoft.com/office/powerpoint/2010/main" val="647346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D5E30-56CD-D607-4864-8667E6911E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3D71D5-3707-0115-FBFA-BE38D7BF0E3E}"/>
              </a:ext>
            </a:extLst>
          </p:cNvPr>
          <p:cNvSpPr>
            <a:spLocks noGrp="1"/>
          </p:cNvSpPr>
          <p:nvPr>
            <p:ph type="dt" sz="half" idx="10"/>
          </p:nvPr>
        </p:nvSpPr>
        <p:spPr/>
        <p:txBody>
          <a:bodyPr/>
          <a:lstStyle/>
          <a:p>
            <a:fld id="{D2CD3D81-9E19-4EB4-BBCC-6FF2AD30DF59}" type="datetimeFigureOut">
              <a:rPr lang="en-GB" smtClean="0"/>
              <a:t>30/11/2022</a:t>
            </a:fld>
            <a:endParaRPr lang="en-GB"/>
          </a:p>
        </p:txBody>
      </p:sp>
      <p:sp>
        <p:nvSpPr>
          <p:cNvPr id="4" name="Footer Placeholder 3">
            <a:extLst>
              <a:ext uri="{FF2B5EF4-FFF2-40B4-BE49-F238E27FC236}">
                <a16:creationId xmlns:a16="http://schemas.microsoft.com/office/drawing/2014/main" id="{7D6D0821-CDCE-4153-0B4E-EB9047552D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6EC1DC-0518-1DA8-852D-F4399F5FDF19}"/>
              </a:ext>
            </a:extLst>
          </p:cNvPr>
          <p:cNvSpPr>
            <a:spLocks noGrp="1"/>
          </p:cNvSpPr>
          <p:nvPr>
            <p:ph type="sldNum" sz="quarter" idx="12"/>
          </p:nvPr>
        </p:nvSpPr>
        <p:spPr/>
        <p:txBody>
          <a:bodyPr/>
          <a:lstStyle/>
          <a:p>
            <a:fld id="{C516004F-D32B-46AF-A36A-6D9E51690123}" type="slidenum">
              <a:rPr lang="en-GB" smtClean="0"/>
              <a:t>‹#›</a:t>
            </a:fld>
            <a:endParaRPr lang="en-GB"/>
          </a:p>
        </p:txBody>
      </p:sp>
    </p:spTree>
    <p:extLst>
      <p:ext uri="{BB962C8B-B14F-4D97-AF65-F5344CB8AC3E}">
        <p14:creationId xmlns:p14="http://schemas.microsoft.com/office/powerpoint/2010/main" val="1329033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3B20F4-58D6-E5BB-E98F-DF119D77719F}"/>
              </a:ext>
            </a:extLst>
          </p:cNvPr>
          <p:cNvSpPr>
            <a:spLocks noGrp="1"/>
          </p:cNvSpPr>
          <p:nvPr>
            <p:ph type="dt" sz="half" idx="10"/>
          </p:nvPr>
        </p:nvSpPr>
        <p:spPr/>
        <p:txBody>
          <a:bodyPr/>
          <a:lstStyle/>
          <a:p>
            <a:fld id="{D2CD3D81-9E19-4EB4-BBCC-6FF2AD30DF59}" type="datetimeFigureOut">
              <a:rPr lang="en-GB" smtClean="0"/>
              <a:t>30/11/2022</a:t>
            </a:fld>
            <a:endParaRPr lang="en-GB"/>
          </a:p>
        </p:txBody>
      </p:sp>
      <p:sp>
        <p:nvSpPr>
          <p:cNvPr id="3" name="Footer Placeholder 2">
            <a:extLst>
              <a:ext uri="{FF2B5EF4-FFF2-40B4-BE49-F238E27FC236}">
                <a16:creationId xmlns:a16="http://schemas.microsoft.com/office/drawing/2014/main" id="{6037C4DA-EDB1-6DE7-8488-8A4FAD5C49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955276-E8DF-4AF9-B268-0C56AA399AD1}"/>
              </a:ext>
            </a:extLst>
          </p:cNvPr>
          <p:cNvSpPr>
            <a:spLocks noGrp="1"/>
          </p:cNvSpPr>
          <p:nvPr>
            <p:ph type="sldNum" sz="quarter" idx="12"/>
          </p:nvPr>
        </p:nvSpPr>
        <p:spPr/>
        <p:txBody>
          <a:bodyPr/>
          <a:lstStyle/>
          <a:p>
            <a:fld id="{C516004F-D32B-46AF-A36A-6D9E51690123}" type="slidenum">
              <a:rPr lang="en-GB" smtClean="0"/>
              <a:t>‹#›</a:t>
            </a:fld>
            <a:endParaRPr lang="en-GB"/>
          </a:p>
        </p:txBody>
      </p:sp>
    </p:spTree>
    <p:extLst>
      <p:ext uri="{BB962C8B-B14F-4D97-AF65-F5344CB8AC3E}">
        <p14:creationId xmlns:p14="http://schemas.microsoft.com/office/powerpoint/2010/main" val="3817070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3A467-E03E-EDC1-74E9-4CC3A5D1B4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89019C3-4525-A6E3-9DE7-C931FE3157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ED9756-7E0D-FF16-FC12-CF57883BF1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97C4B6-F13F-5659-BA5F-5F7B99BFBA08}"/>
              </a:ext>
            </a:extLst>
          </p:cNvPr>
          <p:cNvSpPr>
            <a:spLocks noGrp="1"/>
          </p:cNvSpPr>
          <p:nvPr>
            <p:ph type="dt" sz="half" idx="10"/>
          </p:nvPr>
        </p:nvSpPr>
        <p:spPr/>
        <p:txBody>
          <a:bodyPr/>
          <a:lstStyle/>
          <a:p>
            <a:fld id="{D2CD3D81-9E19-4EB4-BBCC-6FF2AD30DF59}" type="datetimeFigureOut">
              <a:rPr lang="en-GB" smtClean="0"/>
              <a:t>30/11/2022</a:t>
            </a:fld>
            <a:endParaRPr lang="en-GB"/>
          </a:p>
        </p:txBody>
      </p:sp>
      <p:sp>
        <p:nvSpPr>
          <p:cNvPr id="6" name="Footer Placeholder 5">
            <a:extLst>
              <a:ext uri="{FF2B5EF4-FFF2-40B4-BE49-F238E27FC236}">
                <a16:creationId xmlns:a16="http://schemas.microsoft.com/office/drawing/2014/main" id="{2E38D8D9-48D0-F56C-82B0-EC9E3EBBFC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133B64-3746-219E-B35B-3E4808A9A3C9}"/>
              </a:ext>
            </a:extLst>
          </p:cNvPr>
          <p:cNvSpPr>
            <a:spLocks noGrp="1"/>
          </p:cNvSpPr>
          <p:nvPr>
            <p:ph type="sldNum" sz="quarter" idx="12"/>
          </p:nvPr>
        </p:nvSpPr>
        <p:spPr/>
        <p:txBody>
          <a:bodyPr/>
          <a:lstStyle/>
          <a:p>
            <a:fld id="{C516004F-D32B-46AF-A36A-6D9E51690123}" type="slidenum">
              <a:rPr lang="en-GB" smtClean="0"/>
              <a:t>‹#›</a:t>
            </a:fld>
            <a:endParaRPr lang="en-GB"/>
          </a:p>
        </p:txBody>
      </p:sp>
    </p:spTree>
    <p:extLst>
      <p:ext uri="{BB962C8B-B14F-4D97-AF65-F5344CB8AC3E}">
        <p14:creationId xmlns:p14="http://schemas.microsoft.com/office/powerpoint/2010/main" val="3846927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0F8DC-DBB9-5630-B113-0AC84294C3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7BB23B-F1E0-C825-A378-6FCAC3D333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E7301C-D8A4-C32C-4986-41ADF4AED6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64CA60-4340-6442-4A51-869B4592F8C7}"/>
              </a:ext>
            </a:extLst>
          </p:cNvPr>
          <p:cNvSpPr>
            <a:spLocks noGrp="1"/>
          </p:cNvSpPr>
          <p:nvPr>
            <p:ph type="dt" sz="half" idx="10"/>
          </p:nvPr>
        </p:nvSpPr>
        <p:spPr/>
        <p:txBody>
          <a:bodyPr/>
          <a:lstStyle/>
          <a:p>
            <a:fld id="{D2CD3D81-9E19-4EB4-BBCC-6FF2AD30DF59}" type="datetimeFigureOut">
              <a:rPr lang="en-GB" smtClean="0"/>
              <a:t>30/11/2022</a:t>
            </a:fld>
            <a:endParaRPr lang="en-GB"/>
          </a:p>
        </p:txBody>
      </p:sp>
      <p:sp>
        <p:nvSpPr>
          <p:cNvPr id="6" name="Footer Placeholder 5">
            <a:extLst>
              <a:ext uri="{FF2B5EF4-FFF2-40B4-BE49-F238E27FC236}">
                <a16:creationId xmlns:a16="http://schemas.microsoft.com/office/drawing/2014/main" id="{C370FAE6-D0D2-986F-0A0B-8049DE465A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FE8EF6-E2EE-0913-78B4-98501C011049}"/>
              </a:ext>
            </a:extLst>
          </p:cNvPr>
          <p:cNvSpPr>
            <a:spLocks noGrp="1"/>
          </p:cNvSpPr>
          <p:nvPr>
            <p:ph type="sldNum" sz="quarter" idx="12"/>
          </p:nvPr>
        </p:nvSpPr>
        <p:spPr/>
        <p:txBody>
          <a:bodyPr/>
          <a:lstStyle/>
          <a:p>
            <a:fld id="{C516004F-D32B-46AF-A36A-6D9E51690123}" type="slidenum">
              <a:rPr lang="en-GB" smtClean="0"/>
              <a:t>‹#›</a:t>
            </a:fld>
            <a:endParaRPr lang="en-GB"/>
          </a:p>
        </p:txBody>
      </p:sp>
    </p:spTree>
    <p:extLst>
      <p:ext uri="{BB962C8B-B14F-4D97-AF65-F5344CB8AC3E}">
        <p14:creationId xmlns:p14="http://schemas.microsoft.com/office/powerpoint/2010/main" val="3765767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5B46A-6292-0AED-FC3F-D4CB561B00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69110D-3711-A1DF-077E-C1ABE10E3A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469F5D-4DB8-247E-CDB0-9B534F0FB531}"/>
              </a:ext>
            </a:extLst>
          </p:cNvPr>
          <p:cNvSpPr>
            <a:spLocks noGrp="1"/>
          </p:cNvSpPr>
          <p:nvPr>
            <p:ph type="dt" sz="half" idx="10"/>
          </p:nvPr>
        </p:nvSpPr>
        <p:spPr/>
        <p:txBody>
          <a:bodyPr/>
          <a:lstStyle/>
          <a:p>
            <a:fld id="{D2CD3D81-9E19-4EB4-BBCC-6FF2AD30DF59}" type="datetimeFigureOut">
              <a:rPr lang="en-GB" smtClean="0"/>
              <a:t>30/11/2022</a:t>
            </a:fld>
            <a:endParaRPr lang="en-GB"/>
          </a:p>
        </p:txBody>
      </p:sp>
      <p:sp>
        <p:nvSpPr>
          <p:cNvPr id="5" name="Footer Placeholder 4">
            <a:extLst>
              <a:ext uri="{FF2B5EF4-FFF2-40B4-BE49-F238E27FC236}">
                <a16:creationId xmlns:a16="http://schemas.microsoft.com/office/drawing/2014/main" id="{70C6DFE9-8D72-F069-CADC-B791343F3C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87C334-5C39-934C-048D-D8931D043560}"/>
              </a:ext>
            </a:extLst>
          </p:cNvPr>
          <p:cNvSpPr>
            <a:spLocks noGrp="1"/>
          </p:cNvSpPr>
          <p:nvPr>
            <p:ph type="sldNum" sz="quarter" idx="12"/>
          </p:nvPr>
        </p:nvSpPr>
        <p:spPr/>
        <p:txBody>
          <a:bodyPr/>
          <a:lstStyle/>
          <a:p>
            <a:fld id="{C516004F-D32B-46AF-A36A-6D9E51690123}" type="slidenum">
              <a:rPr lang="en-GB" smtClean="0"/>
              <a:t>‹#›</a:t>
            </a:fld>
            <a:endParaRPr lang="en-GB"/>
          </a:p>
        </p:txBody>
      </p:sp>
    </p:spTree>
    <p:extLst>
      <p:ext uri="{BB962C8B-B14F-4D97-AF65-F5344CB8AC3E}">
        <p14:creationId xmlns:p14="http://schemas.microsoft.com/office/powerpoint/2010/main" val="912603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158F32-B730-2E92-2BFC-5BD634A3AB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8F0924-1C2C-0F03-3224-CA31A34BFB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9CC2E-3FE4-2820-C7A8-A5688DD83B13}"/>
              </a:ext>
            </a:extLst>
          </p:cNvPr>
          <p:cNvSpPr>
            <a:spLocks noGrp="1"/>
          </p:cNvSpPr>
          <p:nvPr>
            <p:ph type="dt" sz="half" idx="10"/>
          </p:nvPr>
        </p:nvSpPr>
        <p:spPr/>
        <p:txBody>
          <a:bodyPr/>
          <a:lstStyle/>
          <a:p>
            <a:fld id="{D2CD3D81-9E19-4EB4-BBCC-6FF2AD30DF59}" type="datetimeFigureOut">
              <a:rPr lang="en-GB" smtClean="0"/>
              <a:t>30/11/2022</a:t>
            </a:fld>
            <a:endParaRPr lang="en-GB"/>
          </a:p>
        </p:txBody>
      </p:sp>
      <p:sp>
        <p:nvSpPr>
          <p:cNvPr id="5" name="Footer Placeholder 4">
            <a:extLst>
              <a:ext uri="{FF2B5EF4-FFF2-40B4-BE49-F238E27FC236}">
                <a16:creationId xmlns:a16="http://schemas.microsoft.com/office/drawing/2014/main" id="{42981362-BC15-6839-D33A-B94AC45EB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90FA50-D463-D8EA-749D-BD5D213AAC16}"/>
              </a:ext>
            </a:extLst>
          </p:cNvPr>
          <p:cNvSpPr>
            <a:spLocks noGrp="1"/>
          </p:cNvSpPr>
          <p:nvPr>
            <p:ph type="sldNum" sz="quarter" idx="12"/>
          </p:nvPr>
        </p:nvSpPr>
        <p:spPr/>
        <p:txBody>
          <a:bodyPr/>
          <a:lstStyle/>
          <a:p>
            <a:fld id="{C516004F-D32B-46AF-A36A-6D9E51690123}" type="slidenum">
              <a:rPr lang="en-GB" smtClean="0"/>
              <a:t>‹#›</a:t>
            </a:fld>
            <a:endParaRPr lang="en-GB"/>
          </a:p>
        </p:txBody>
      </p:sp>
    </p:spTree>
    <p:extLst>
      <p:ext uri="{BB962C8B-B14F-4D97-AF65-F5344CB8AC3E}">
        <p14:creationId xmlns:p14="http://schemas.microsoft.com/office/powerpoint/2010/main" val="4203342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D885C6-1B78-FD32-00AC-B3C98A20F3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F03845-516D-061A-CB14-119F138C7F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CA2469-F469-9364-588A-2D68BC35C0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CD3D81-9E19-4EB4-BBCC-6FF2AD30DF59}" type="datetimeFigureOut">
              <a:rPr lang="en-GB" smtClean="0"/>
              <a:t>30/11/2022</a:t>
            </a:fld>
            <a:endParaRPr lang="en-GB"/>
          </a:p>
        </p:txBody>
      </p:sp>
      <p:sp>
        <p:nvSpPr>
          <p:cNvPr id="5" name="Footer Placeholder 4">
            <a:extLst>
              <a:ext uri="{FF2B5EF4-FFF2-40B4-BE49-F238E27FC236}">
                <a16:creationId xmlns:a16="http://schemas.microsoft.com/office/drawing/2014/main" id="{92813195-EA7F-0157-6920-8012F26AA0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15AE46-4C5F-8661-1D59-31BB9A45AB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16004F-D32B-46AF-A36A-6D9E51690123}" type="slidenum">
              <a:rPr lang="en-GB" smtClean="0"/>
              <a:t>‹#›</a:t>
            </a:fld>
            <a:endParaRPr lang="en-GB"/>
          </a:p>
        </p:txBody>
      </p:sp>
    </p:spTree>
    <p:extLst>
      <p:ext uri="{BB962C8B-B14F-4D97-AF65-F5344CB8AC3E}">
        <p14:creationId xmlns:p14="http://schemas.microsoft.com/office/powerpoint/2010/main" val="5663792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 Id="rId5" Type="http://schemas.openxmlformats.org/officeDocument/2006/relationships/image" Target="../media/image18.jpg"/><Relationship Id="rId4" Type="http://schemas.openxmlformats.org/officeDocument/2006/relationships/image" Target="../media/image17.jpg"/></Relationships>
</file>

<file path=ppt/slides/_rels/slide1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6.jpg"/><Relationship Id="rId4" Type="http://schemas.openxmlformats.org/officeDocument/2006/relationships/image" Target="../media/image25.jpg"/></Relationships>
</file>

<file path=ppt/slides/_rels/slide13.xml.rels><?xml version="1.0" encoding="UTF-8" standalone="yes"?>
<Relationships xmlns="http://schemas.openxmlformats.org/package/2006/relationships"><Relationship Id="rId8" Type="http://schemas.openxmlformats.org/officeDocument/2006/relationships/hyperlink" Target="https://hrblog.in/employee-engagement-working-model-and-how-employees-can-be-engaged/#:~:text=David%20Zinger%E2%80%99s%20employee%20engagement%20model%20has%20a%20pyramid,customers%2C%20their%20community%2C%20and%20the%20employee%E2%80%99s%20individual%20performance." TargetMode="External"/><Relationship Id="rId3" Type="http://schemas.openxmlformats.org/officeDocument/2006/relationships/hyperlink" Target="https://www.davidzinger.com/the-improved-and-simplified-zinger-model-of-engagement-9814/" TargetMode="External"/><Relationship Id="rId7" Type="http://schemas.openxmlformats.org/officeDocument/2006/relationships/hyperlink" Target="https://www.effectory.com/knowledge/five-employee-engagement-models/" TargetMode="External"/><Relationship Id="rId2" Type="http://schemas.openxmlformats.org/officeDocument/2006/relationships/hyperlink" Target="https://www.betterworks.com/magazine/what-does-engagement-mean-to-you/" TargetMode="External"/><Relationship Id="rId1" Type="http://schemas.openxmlformats.org/officeDocument/2006/relationships/slideLayout" Target="../slideLayouts/slideLayout2.xml"/><Relationship Id="rId6" Type="http://schemas.openxmlformats.org/officeDocument/2006/relationships/hyperlink" Target="https://offeo.com/learn/happy-employees" TargetMode="External"/><Relationship Id="rId11" Type="http://schemas.openxmlformats.org/officeDocument/2006/relationships/hyperlink" Target="https://www.thefreedictionary.com/engagement#:~:text=1.%20the%20act%20of%20engaging%20or%20the%20state,betrothal.%204.%20a%20pledge%3B%20an%20obligation%20or%20agreement" TargetMode="External"/><Relationship Id="rId5" Type="http://schemas.openxmlformats.org/officeDocument/2006/relationships/hyperlink" Target="https://www.contactmonkey.com/blog/employee-engagement-models" TargetMode="External"/><Relationship Id="rId10" Type="http://schemas.openxmlformats.org/officeDocument/2006/relationships/hyperlink" Target="https://www.siteminder.com/r/trends-advice/hotel-management/guest-service-staff-hotel-happy/" TargetMode="External"/><Relationship Id="rId4" Type="http://schemas.openxmlformats.org/officeDocument/2006/relationships/hyperlink" Target="https://www.educational-business-articles.com/how-important-is-employee-engagement/" TargetMode="External"/><Relationship Id="rId9" Type="http://schemas.openxmlformats.org/officeDocument/2006/relationships/hyperlink" Target="https://sprigghr.com/blog/employee-engagement/11-causes-of-employee-disengagement-how-to-overcome-th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 indoor&#10;&#10;Description automatically generated">
            <a:extLst>
              <a:ext uri="{FF2B5EF4-FFF2-40B4-BE49-F238E27FC236}">
                <a16:creationId xmlns:a16="http://schemas.microsoft.com/office/drawing/2014/main" id="{5EECA481-00E6-9309-DED6-45C8DF8FF56A}"/>
              </a:ext>
            </a:extLst>
          </p:cNvPr>
          <p:cNvPicPr>
            <a:picLocks noChangeAspect="1"/>
          </p:cNvPicPr>
          <p:nvPr/>
        </p:nvPicPr>
        <p:blipFill rotWithShape="1">
          <a:blip r:embed="rId2">
            <a:extLst>
              <a:ext uri="{28A0092B-C50C-407E-A947-70E740481C1C}">
                <a14:useLocalDpi xmlns:a14="http://schemas.microsoft.com/office/drawing/2010/main" val="0"/>
              </a:ext>
            </a:extLst>
          </a:blip>
          <a:srcRect b="4255"/>
          <a:stretch/>
        </p:blipFill>
        <p:spPr>
          <a:xfrm>
            <a:off x="-1" y="10"/>
            <a:ext cx="12192000" cy="6857990"/>
          </a:xfrm>
          <a:prstGeom prst="rect">
            <a:avLst/>
          </a:prstGeom>
        </p:spPr>
      </p:pic>
      <p:sp>
        <p:nvSpPr>
          <p:cNvPr id="48"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7ADF712-AFBD-B88F-2299-5CAE9615BB3E}"/>
              </a:ext>
            </a:extLst>
          </p:cNvPr>
          <p:cNvSpPr>
            <a:spLocks noGrp="1"/>
          </p:cNvSpPr>
          <p:nvPr>
            <p:ph type="title"/>
          </p:nvPr>
        </p:nvSpPr>
        <p:spPr>
          <a:xfrm>
            <a:off x="709448" y="1913950"/>
            <a:ext cx="4204137" cy="1342754"/>
          </a:xfrm>
        </p:spPr>
        <p:txBody>
          <a:bodyPr vert="horz" lIns="91440" tIns="45720" rIns="91440" bIns="45720" rtlCol="0" anchor="ctr">
            <a:normAutofit/>
          </a:bodyPr>
          <a:lstStyle/>
          <a:p>
            <a:pPr algn="ctr"/>
            <a:r>
              <a:rPr lang="en-US" sz="3600" b="1"/>
              <a:t>Employee Engagement</a:t>
            </a:r>
          </a:p>
        </p:txBody>
      </p:sp>
      <p:cxnSp>
        <p:nvCxnSpPr>
          <p:cNvPr id="50" name="Straight Connector 49">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9381A6F-CB26-F830-BBAF-3F42922BC8E4}"/>
              </a:ext>
            </a:extLst>
          </p:cNvPr>
          <p:cNvSpPr txBox="1"/>
          <p:nvPr/>
        </p:nvSpPr>
        <p:spPr>
          <a:xfrm>
            <a:off x="674295" y="3345469"/>
            <a:ext cx="5096351" cy="261983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b="1" dirty="0"/>
              <a:t>Student name: Cristina-Florentina Patanghel</a:t>
            </a:r>
          </a:p>
          <a:p>
            <a:pPr indent="-228600">
              <a:lnSpc>
                <a:spcPct val="90000"/>
              </a:lnSpc>
              <a:spcAft>
                <a:spcPts val="600"/>
              </a:spcAft>
              <a:buFont typeface="Arial" panose="020B0604020202020204" pitchFamily="34" charset="0"/>
              <a:buChar char="•"/>
            </a:pPr>
            <a:r>
              <a:rPr lang="en-US" b="1" dirty="0"/>
              <a:t>Student id :2118920</a:t>
            </a:r>
          </a:p>
          <a:p>
            <a:pPr indent="-228600">
              <a:lnSpc>
                <a:spcPct val="90000"/>
              </a:lnSpc>
              <a:spcAft>
                <a:spcPts val="600"/>
              </a:spcAft>
              <a:buFont typeface="Arial" panose="020B0604020202020204" pitchFamily="34" charset="0"/>
              <a:buChar char="•"/>
            </a:pPr>
            <a:r>
              <a:rPr lang="en-US" b="1" dirty="0"/>
              <a:t>Module: Hotel Placement - Operating Hotel Facilities (BMIH4006)</a:t>
            </a:r>
          </a:p>
          <a:p>
            <a:pPr indent="-228600">
              <a:lnSpc>
                <a:spcPct val="90000"/>
              </a:lnSpc>
              <a:spcAft>
                <a:spcPts val="600"/>
              </a:spcAft>
              <a:buFont typeface="Arial" panose="020B0604020202020204" pitchFamily="34" charset="0"/>
              <a:buChar char="•"/>
            </a:pPr>
            <a:r>
              <a:rPr lang="en-US" b="1" dirty="0"/>
              <a:t>Lecturer:  Muhammad Cassamo BA (Hons)</a:t>
            </a:r>
          </a:p>
        </p:txBody>
      </p:sp>
    </p:spTree>
    <p:extLst>
      <p:ext uri="{BB962C8B-B14F-4D97-AF65-F5344CB8AC3E}">
        <p14:creationId xmlns:p14="http://schemas.microsoft.com/office/powerpoint/2010/main" val="3180304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53">
            <a:extLst>
              <a:ext uri="{FF2B5EF4-FFF2-40B4-BE49-F238E27FC236}">
                <a16:creationId xmlns:a16="http://schemas.microsoft.com/office/drawing/2014/main" id="{A3329613-8831-4432-A62D-24A970EF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erson wearing a suit and tie&#10;&#10;Description automatically generated with medium confidence">
            <a:extLst>
              <a:ext uri="{FF2B5EF4-FFF2-40B4-BE49-F238E27FC236}">
                <a16:creationId xmlns:a16="http://schemas.microsoft.com/office/drawing/2014/main" id="{F31BC0E2-FF11-898F-DCEA-6F2B74649035}"/>
              </a:ext>
            </a:extLst>
          </p:cNvPr>
          <p:cNvPicPr>
            <a:picLocks noChangeAspect="1"/>
          </p:cNvPicPr>
          <p:nvPr/>
        </p:nvPicPr>
        <p:blipFill rotWithShape="1">
          <a:blip r:embed="rId2">
            <a:extLst>
              <a:ext uri="{28A0092B-C50C-407E-A947-70E740481C1C}">
                <a14:useLocalDpi xmlns:a14="http://schemas.microsoft.com/office/drawing/2010/main" val="0"/>
              </a:ext>
            </a:extLst>
          </a:blip>
          <a:srcRect r="-1" b="17102"/>
          <a:stretch/>
        </p:blipFill>
        <p:spPr>
          <a:xfrm>
            <a:off x="20" y="10"/>
            <a:ext cx="3350507" cy="6857990"/>
          </a:xfrm>
          <a:prstGeom prst="rect">
            <a:avLst/>
          </a:prstGeom>
        </p:spPr>
      </p:pic>
      <p:sp>
        <p:nvSpPr>
          <p:cNvPr id="64" name="Rectangle 55">
            <a:extLst>
              <a:ext uri="{FF2B5EF4-FFF2-40B4-BE49-F238E27FC236}">
                <a16:creationId xmlns:a16="http://schemas.microsoft.com/office/drawing/2014/main" id="{2A4E0407-A637-4681-B905-C53E4216C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9744" y="685799"/>
            <a:ext cx="4232512"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BE0AF-1C52-6DEC-53FE-AE40E3172ACC}"/>
              </a:ext>
            </a:extLst>
          </p:cNvPr>
          <p:cNvSpPr>
            <a:spLocks noGrp="1"/>
          </p:cNvSpPr>
          <p:nvPr>
            <p:ph type="title"/>
          </p:nvPr>
        </p:nvSpPr>
        <p:spPr>
          <a:xfrm>
            <a:off x="4558457" y="2352737"/>
            <a:ext cx="3212806" cy="2998196"/>
          </a:xfrm>
        </p:spPr>
        <p:txBody>
          <a:bodyPr vert="horz" lIns="91440" tIns="45720" rIns="91440" bIns="45720" rtlCol="0" anchor="b">
            <a:normAutofit/>
          </a:bodyPr>
          <a:lstStyle/>
          <a:p>
            <a:pPr algn="ctr"/>
            <a:r>
              <a:rPr lang="en-US" sz="3200" b="1" kern="1200" dirty="0">
                <a:solidFill>
                  <a:schemeClr val="accent5">
                    <a:lumMod val="50000"/>
                  </a:schemeClr>
                </a:solidFill>
                <a:latin typeface="+mj-lt"/>
                <a:ea typeface="+mj-ea"/>
                <a:cs typeface="+mj-cs"/>
              </a:rPr>
              <a:t>How important is the employee engagement in the success of a hotel ?</a:t>
            </a:r>
          </a:p>
        </p:txBody>
      </p:sp>
      <p:sp>
        <p:nvSpPr>
          <p:cNvPr id="3" name="Content Placeholder 2">
            <a:extLst>
              <a:ext uri="{FF2B5EF4-FFF2-40B4-BE49-F238E27FC236}">
                <a16:creationId xmlns:a16="http://schemas.microsoft.com/office/drawing/2014/main" id="{B206BD6C-3314-FD22-2BFD-2B8E5319BBC6}"/>
              </a:ext>
            </a:extLst>
          </p:cNvPr>
          <p:cNvSpPr>
            <a:spLocks noGrp="1"/>
          </p:cNvSpPr>
          <p:nvPr>
            <p:ph idx="1"/>
          </p:nvPr>
        </p:nvSpPr>
        <p:spPr>
          <a:xfrm>
            <a:off x="4517065" y="1195377"/>
            <a:ext cx="3157870" cy="1666192"/>
          </a:xfrm>
        </p:spPr>
        <p:txBody>
          <a:bodyPr vert="horz" lIns="91440" tIns="45720" rIns="91440" bIns="45720" rtlCol="0" anchor="t">
            <a:normAutofit/>
          </a:bodyPr>
          <a:lstStyle/>
          <a:p>
            <a:pPr marL="0" indent="0" algn="ctr">
              <a:buNone/>
            </a:pPr>
            <a:r>
              <a:rPr lang="en-US" sz="3600" b="1" kern="1200" dirty="0">
                <a:solidFill>
                  <a:srgbClr val="0070C0"/>
                </a:solidFill>
                <a:latin typeface="+mn-lt"/>
                <a:ea typeface="+mn-ea"/>
                <a:cs typeface="+mn-cs"/>
              </a:rPr>
              <a:t>What is ‘’engagement’’ ?</a:t>
            </a:r>
          </a:p>
        </p:txBody>
      </p:sp>
      <p:pic>
        <p:nvPicPr>
          <p:cNvPr id="7" name="Picture 6" descr="A person wearing a suit and tie&#10;&#10;Description automatically generated with medium confidence">
            <a:extLst>
              <a:ext uri="{FF2B5EF4-FFF2-40B4-BE49-F238E27FC236}">
                <a16:creationId xmlns:a16="http://schemas.microsoft.com/office/drawing/2014/main" id="{64A34F9F-6643-B249-DF8E-35B013223F8C}"/>
              </a:ext>
            </a:extLst>
          </p:cNvPr>
          <p:cNvPicPr>
            <a:picLocks noChangeAspect="1"/>
          </p:cNvPicPr>
          <p:nvPr/>
        </p:nvPicPr>
        <p:blipFill rotWithShape="1">
          <a:blip r:embed="rId3">
            <a:extLst>
              <a:ext uri="{28A0092B-C50C-407E-A947-70E740481C1C}">
                <a14:useLocalDpi xmlns:a14="http://schemas.microsoft.com/office/drawing/2010/main" val="0"/>
              </a:ext>
            </a:extLst>
          </a:blip>
          <a:srcRect l="17256" r="28565"/>
          <a:stretch/>
        </p:blipFill>
        <p:spPr>
          <a:xfrm>
            <a:off x="8838633" y="-2"/>
            <a:ext cx="3353367" cy="6858001"/>
          </a:xfrm>
          <a:prstGeom prst="rect">
            <a:avLst/>
          </a:prstGeom>
        </p:spPr>
      </p:pic>
    </p:spTree>
    <p:extLst>
      <p:ext uri="{BB962C8B-B14F-4D97-AF65-F5344CB8AC3E}">
        <p14:creationId xmlns:p14="http://schemas.microsoft.com/office/powerpoint/2010/main" val="393421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292AF-D3B9-D249-532F-351995491DE6}"/>
              </a:ext>
            </a:extLst>
          </p:cNvPr>
          <p:cNvSpPr>
            <a:spLocks noGrp="1"/>
          </p:cNvSpPr>
          <p:nvPr>
            <p:ph type="title"/>
          </p:nvPr>
        </p:nvSpPr>
        <p:spPr>
          <a:xfrm>
            <a:off x="4700587" y="132736"/>
            <a:ext cx="6348222" cy="783741"/>
          </a:xfrm>
        </p:spPr>
        <p:txBody>
          <a:bodyPr anchor="b">
            <a:normAutofit/>
          </a:bodyPr>
          <a:lstStyle/>
          <a:p>
            <a:r>
              <a:rPr lang="en-GB" b="1" dirty="0">
                <a:latin typeface="Lucida Sans Unicode" panose="020B0602030504020204" pitchFamily="34" charset="0"/>
                <a:cs typeface="Lucida Sans Unicode" panose="020B0602030504020204" pitchFamily="34" charset="0"/>
              </a:rPr>
              <a:t>Definition :</a:t>
            </a:r>
          </a:p>
        </p:txBody>
      </p:sp>
      <p:pic>
        <p:nvPicPr>
          <p:cNvPr id="7" name="Picture 6" descr="A person in a suit and tie&#10;&#10;Description automatically generated with medium confidence">
            <a:extLst>
              <a:ext uri="{FF2B5EF4-FFF2-40B4-BE49-F238E27FC236}">
                <a16:creationId xmlns:a16="http://schemas.microsoft.com/office/drawing/2014/main" id="{B4C30D34-DB2B-E2D3-3F25-E2A0F6D37577}"/>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126000"/>
                    </a14:imgEffect>
                  </a14:imgLayer>
                </a14:imgProps>
              </a:ext>
              <a:ext uri="{28A0092B-C50C-407E-A947-70E740481C1C}">
                <a14:useLocalDpi xmlns:a14="http://schemas.microsoft.com/office/drawing/2010/main" val="0"/>
              </a:ext>
            </a:extLst>
          </a:blip>
          <a:srcRect t="6941" r="1" b="6943"/>
          <a:stretch/>
        </p:blipFill>
        <p:spPr>
          <a:xfrm>
            <a:off x="-1" y="5686"/>
            <a:ext cx="4527755" cy="2557988"/>
          </a:xfrm>
          <a:prstGeom prst="rect">
            <a:avLst/>
          </a:prstGeom>
        </p:spPr>
      </p:pic>
      <p:pic>
        <p:nvPicPr>
          <p:cNvPr id="5" name="Picture 4" descr="A picture containing text, person, posing&#10;&#10;Description automatically generated">
            <a:extLst>
              <a:ext uri="{FF2B5EF4-FFF2-40B4-BE49-F238E27FC236}">
                <a16:creationId xmlns:a16="http://schemas.microsoft.com/office/drawing/2014/main" id="{6B52061E-DA81-A872-9880-0320BE7E1D6C}"/>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147000"/>
                    </a14:imgEffect>
                  </a14:imgLayer>
                </a14:imgProps>
              </a:ext>
              <a:ext uri="{28A0092B-C50C-407E-A947-70E740481C1C}">
                <a14:useLocalDpi xmlns:a14="http://schemas.microsoft.com/office/drawing/2010/main" val="0"/>
              </a:ext>
            </a:extLst>
          </a:blip>
          <a:srcRect t="21167" r="-2" b="-2910"/>
          <a:stretch/>
        </p:blipFill>
        <p:spPr>
          <a:xfrm>
            <a:off x="0" y="2563674"/>
            <a:ext cx="4527754" cy="4405416"/>
          </a:xfrm>
          <a:prstGeom prst="rect">
            <a:avLst/>
          </a:prstGeom>
        </p:spPr>
      </p:pic>
      <p:sp>
        <p:nvSpPr>
          <p:cNvPr id="3" name="Content Placeholder 2">
            <a:extLst>
              <a:ext uri="{FF2B5EF4-FFF2-40B4-BE49-F238E27FC236}">
                <a16:creationId xmlns:a16="http://schemas.microsoft.com/office/drawing/2014/main" id="{933576E7-02DF-A3B0-F918-0C9694291103}"/>
              </a:ext>
            </a:extLst>
          </p:cNvPr>
          <p:cNvSpPr>
            <a:spLocks noGrp="1"/>
          </p:cNvSpPr>
          <p:nvPr>
            <p:ph idx="1"/>
          </p:nvPr>
        </p:nvSpPr>
        <p:spPr>
          <a:xfrm>
            <a:off x="4700587" y="916477"/>
            <a:ext cx="7329487" cy="5941523"/>
          </a:xfrm>
        </p:spPr>
        <p:txBody>
          <a:bodyPr>
            <a:normAutofit lnSpcReduction="10000"/>
          </a:bodyPr>
          <a:lstStyle/>
          <a:p>
            <a:pPr>
              <a:buFont typeface="Wingdings" panose="05000000000000000000" pitchFamily="2" charset="2"/>
              <a:buChar char="Ø"/>
            </a:pPr>
            <a:endParaRPr lang="en-GB" sz="1600" dirty="0">
              <a:latin typeface="Lucida Sans Unicode" panose="020B0602030504020204" pitchFamily="34" charset="0"/>
              <a:cs typeface="Lucida Sans Unicode" panose="020B0602030504020204" pitchFamily="34" charset="0"/>
            </a:endParaRPr>
          </a:p>
          <a:p>
            <a:pPr>
              <a:buFont typeface="Wingdings" panose="05000000000000000000" pitchFamily="2" charset="2"/>
              <a:buChar char="Ø"/>
            </a:pPr>
            <a:r>
              <a:rPr lang="en-GB" sz="1600" dirty="0">
                <a:latin typeface="Lucida Sans Unicode" panose="020B0602030504020204" pitchFamily="34" charset="0"/>
                <a:cs typeface="Lucida Sans Unicode" panose="020B0602030504020204" pitchFamily="34" charset="0"/>
              </a:rPr>
              <a:t>Engagement can be defined as whether the action of engaging or the state of engaging (The Free Dictionary , 2022)</a:t>
            </a:r>
          </a:p>
          <a:p>
            <a:pPr>
              <a:buFont typeface="Wingdings" panose="05000000000000000000" pitchFamily="2" charset="2"/>
              <a:buChar char="Ø"/>
            </a:pPr>
            <a:r>
              <a:rPr lang="en-GB" sz="1600" dirty="0">
                <a:latin typeface="Lucida Sans Unicode" panose="020B0602030504020204" pitchFamily="34" charset="0"/>
                <a:cs typeface="Lucida Sans Unicode" panose="020B0602030504020204" pitchFamily="34" charset="0"/>
              </a:rPr>
              <a:t>Considering this, engagement can imply different things ,for various businesses (Bwmarketing, 2017).</a:t>
            </a:r>
          </a:p>
          <a:p>
            <a:pPr>
              <a:buFont typeface="Wingdings" panose="05000000000000000000" pitchFamily="2" charset="2"/>
              <a:buChar char="Ø"/>
            </a:pPr>
            <a:endParaRPr lang="en-GB" sz="1600" dirty="0">
              <a:latin typeface="Lucida Sans Unicode" panose="020B0602030504020204" pitchFamily="34" charset="0"/>
              <a:cs typeface="Lucida Sans Unicode" panose="020B0602030504020204" pitchFamily="34" charset="0"/>
            </a:endParaRPr>
          </a:p>
          <a:p>
            <a:pPr>
              <a:buFont typeface="Wingdings" panose="05000000000000000000" pitchFamily="2" charset="2"/>
              <a:buChar char="Ø"/>
            </a:pPr>
            <a:endParaRPr lang="en-GB" sz="1600" dirty="0">
              <a:latin typeface="Lucida Sans Unicode" panose="020B0602030504020204" pitchFamily="34" charset="0"/>
              <a:cs typeface="Lucida Sans Unicode" panose="020B0602030504020204" pitchFamily="34" charset="0"/>
            </a:endParaRPr>
          </a:p>
          <a:p>
            <a:pPr marL="0" indent="0">
              <a:buNone/>
            </a:pPr>
            <a:r>
              <a:rPr lang="en-GB" sz="2400" dirty="0">
                <a:solidFill>
                  <a:schemeClr val="accent6">
                    <a:lumMod val="60000"/>
                    <a:lumOff val="40000"/>
                  </a:schemeClr>
                </a:solidFill>
                <a:latin typeface="Lucida Sans Unicode" panose="020B0602030504020204" pitchFamily="34" charset="0"/>
                <a:cs typeface="Lucida Sans Unicode" panose="020B0602030504020204" pitchFamily="34" charset="0"/>
              </a:rPr>
              <a:t>How important is a employee satisfaction and happiness for a Hotel business? </a:t>
            </a:r>
          </a:p>
          <a:p>
            <a:pPr marL="0" indent="0">
              <a:buNone/>
            </a:pPr>
            <a:endParaRPr lang="en-GB" sz="2400" dirty="0">
              <a:solidFill>
                <a:schemeClr val="accent6">
                  <a:lumMod val="60000"/>
                  <a:lumOff val="40000"/>
                </a:schemeClr>
              </a:solidFill>
              <a:latin typeface="Lucida Sans Unicode" panose="020B0602030504020204" pitchFamily="34" charset="0"/>
              <a:cs typeface="Lucida Sans Unicode" panose="020B0602030504020204" pitchFamily="34" charset="0"/>
            </a:endParaRPr>
          </a:p>
          <a:p>
            <a:pPr marL="0" indent="0">
              <a:buNone/>
            </a:pPr>
            <a:r>
              <a:rPr lang="en-GB" sz="1600" dirty="0">
                <a:latin typeface="Lucida Sans Unicode" panose="020B0602030504020204" pitchFamily="34" charset="0"/>
                <a:cs typeface="Lucida Sans Unicode" panose="020B0602030504020204" pitchFamily="34" charset="0"/>
              </a:rPr>
              <a:t>A hotel’s success depends 60% on the employees professionalism and 40% on it’s own  property facilities.</a:t>
            </a:r>
          </a:p>
          <a:p>
            <a:pPr marL="0" indent="0">
              <a:buNone/>
            </a:pPr>
            <a:r>
              <a:rPr lang="en-GB" sz="1600" dirty="0">
                <a:latin typeface="Lucida Sans Unicode" panose="020B0602030504020204" pitchFamily="34" charset="0"/>
                <a:cs typeface="Lucida Sans Unicode" panose="020B0602030504020204" pitchFamily="34" charset="0"/>
              </a:rPr>
              <a:t>In a field that demands excellent communication abilities , managers and owners need to be approachable and pleasant to build stronger relationships with the team, who will feel more at ease providing and accepting feedback.</a:t>
            </a:r>
          </a:p>
          <a:p>
            <a:pPr marL="0" indent="0">
              <a:buNone/>
            </a:pPr>
            <a:r>
              <a:rPr lang="en-GB" sz="1600" dirty="0">
                <a:latin typeface="Lucida Sans Unicode" panose="020B0602030504020204" pitchFamily="34" charset="0"/>
                <a:cs typeface="Lucida Sans Unicode" panose="020B0602030504020204" pitchFamily="34" charset="0"/>
              </a:rPr>
              <a:t>The management of the personnel in a hotel is charged with looking after the customers and giving them a positive experience. The level of engagement from customers will rise if the team is intelligent and driven, and their mood will change to reflect the people who are serving them.</a:t>
            </a:r>
          </a:p>
        </p:txBody>
      </p:sp>
    </p:spTree>
    <p:extLst>
      <p:ext uri="{BB962C8B-B14F-4D97-AF65-F5344CB8AC3E}">
        <p14:creationId xmlns:p14="http://schemas.microsoft.com/office/powerpoint/2010/main" val="149343196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6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6941EA-0484-09E2-736F-34F6ADEC29CD}"/>
              </a:ext>
            </a:extLst>
          </p:cNvPr>
          <p:cNvSpPr>
            <a:spLocks noGrp="1"/>
          </p:cNvSpPr>
          <p:nvPr>
            <p:ph type="title"/>
          </p:nvPr>
        </p:nvSpPr>
        <p:spPr>
          <a:xfrm>
            <a:off x="6412091" y="157162"/>
            <a:ext cx="4434720" cy="1274931"/>
          </a:xfrm>
        </p:spPr>
        <p:txBody>
          <a:bodyPr vert="horz" lIns="91440" tIns="45720" rIns="91440" bIns="45720" rtlCol="0" anchor="b">
            <a:normAutofit/>
          </a:bodyPr>
          <a:lstStyle/>
          <a:p>
            <a:r>
              <a:rPr lang="en-US" sz="4300" b="1" dirty="0"/>
              <a:t>Engagement theoretical models</a:t>
            </a:r>
          </a:p>
        </p:txBody>
      </p:sp>
      <p:sp>
        <p:nvSpPr>
          <p:cNvPr id="111" name="Rectangle 6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clipart&#10;&#10;Description automatically generated">
            <a:extLst>
              <a:ext uri="{FF2B5EF4-FFF2-40B4-BE49-F238E27FC236}">
                <a16:creationId xmlns:a16="http://schemas.microsoft.com/office/drawing/2014/main" id="{6B3E6B12-969E-FE8D-E3DE-706C3A5F20AA}"/>
              </a:ext>
            </a:extLst>
          </p:cNvPr>
          <p:cNvPicPr>
            <a:picLocks noChangeAspect="1"/>
          </p:cNvPicPr>
          <p:nvPr/>
        </p:nvPicPr>
        <p:blipFill rotWithShape="1">
          <a:blip r:embed="rId2">
            <a:extLst>
              <a:ext uri="{28A0092B-C50C-407E-A947-70E740481C1C}">
                <a14:useLocalDpi xmlns:a14="http://schemas.microsoft.com/office/drawing/2010/main" val="0"/>
              </a:ext>
            </a:extLst>
          </a:blip>
          <a:srcRect t="11602" b="714"/>
          <a:stretch/>
        </p:blipFill>
        <p:spPr>
          <a:xfrm>
            <a:off x="279143" y="299508"/>
            <a:ext cx="5221625" cy="3010397"/>
          </a:xfrm>
          <a:prstGeom prst="rect">
            <a:avLst/>
          </a:prstGeom>
        </p:spPr>
      </p:pic>
      <p:pic>
        <p:nvPicPr>
          <p:cNvPr id="7" name="Picture 6">
            <a:extLst>
              <a:ext uri="{FF2B5EF4-FFF2-40B4-BE49-F238E27FC236}">
                <a16:creationId xmlns:a16="http://schemas.microsoft.com/office/drawing/2014/main" id="{7EA32DEA-BE29-9396-05E5-933E3464C002}"/>
              </a:ext>
            </a:extLst>
          </p:cNvPr>
          <p:cNvPicPr>
            <a:picLocks noChangeAspect="1"/>
          </p:cNvPicPr>
          <p:nvPr/>
        </p:nvPicPr>
        <p:blipFill rotWithShape="1">
          <a:blip r:embed="rId3">
            <a:extLst>
              <a:ext uri="{28A0092B-C50C-407E-A947-70E740481C1C}">
                <a14:useLocalDpi xmlns:a14="http://schemas.microsoft.com/office/drawing/2010/main" val="0"/>
              </a:ext>
            </a:extLst>
          </a:blip>
          <a:srcRect t="9565"/>
          <a:stretch/>
        </p:blipFill>
        <p:spPr>
          <a:xfrm>
            <a:off x="279143" y="3548095"/>
            <a:ext cx="5221625" cy="3010397"/>
          </a:xfrm>
          <a:prstGeom prst="rect">
            <a:avLst/>
          </a:prstGeom>
        </p:spPr>
      </p:pic>
      <p:sp>
        <p:nvSpPr>
          <p:cNvPr id="55" name="Content Placeholder 54">
            <a:extLst>
              <a:ext uri="{FF2B5EF4-FFF2-40B4-BE49-F238E27FC236}">
                <a16:creationId xmlns:a16="http://schemas.microsoft.com/office/drawing/2014/main" id="{1A1F543B-7DFC-172A-B6E4-B911D77E1A43}"/>
              </a:ext>
            </a:extLst>
          </p:cNvPr>
          <p:cNvSpPr>
            <a:spLocks noGrp="1"/>
          </p:cNvSpPr>
          <p:nvPr>
            <p:ph idx="1"/>
          </p:nvPr>
        </p:nvSpPr>
        <p:spPr>
          <a:xfrm>
            <a:off x="6059054" y="1432093"/>
            <a:ext cx="5527106" cy="5126399"/>
          </a:xfrm>
        </p:spPr>
        <p:txBody>
          <a:bodyPr anchor="t">
            <a:normAutofit fontScale="77500" lnSpcReduction="20000"/>
          </a:bodyPr>
          <a:lstStyle/>
          <a:p>
            <a:pPr marL="0" indent="0">
              <a:buNone/>
            </a:pPr>
            <a:r>
              <a:rPr lang="en-US" sz="2600" b="1" dirty="0">
                <a:solidFill>
                  <a:srgbClr val="7030A0">
                    <a:alpha val="80000"/>
                  </a:srgbClr>
                </a:solidFill>
                <a:latin typeface="Lucida Sans Unicode" panose="020B0602030504020204" pitchFamily="34" charset="0"/>
                <a:cs typeface="Lucida Sans Unicode" panose="020B0602030504020204" pitchFamily="34" charset="0"/>
              </a:rPr>
              <a:t>Definition: </a:t>
            </a:r>
          </a:p>
          <a:p>
            <a:pPr marL="0" indent="0">
              <a:buNone/>
            </a:pPr>
            <a:endParaRPr lang="en-GB" sz="2600" dirty="0">
              <a:solidFill>
                <a:srgbClr val="7030A0">
                  <a:alpha val="80000"/>
                </a:srgbClr>
              </a:solidFill>
              <a:latin typeface="Lucida Sans Unicode" panose="020B0602030504020204" pitchFamily="34" charset="0"/>
              <a:cs typeface="Lucida Sans Unicode" panose="020B0602030504020204" pitchFamily="34" charset="0"/>
            </a:endParaRPr>
          </a:p>
          <a:p>
            <a:pPr marL="0" indent="0">
              <a:buNone/>
            </a:pPr>
            <a:r>
              <a:rPr lang="en-GB" sz="2600" dirty="0">
                <a:solidFill>
                  <a:srgbClr val="7030A0">
                    <a:alpha val="80000"/>
                  </a:srgbClr>
                </a:solidFill>
                <a:latin typeface="Lucida Sans Unicode" panose="020B0602030504020204" pitchFamily="34" charset="0"/>
                <a:cs typeface="Lucida Sans Unicode" panose="020B0602030504020204" pitchFamily="34" charset="0"/>
              </a:rPr>
              <a:t>An employee engagement model's goal is to discover what drives employees to be successful and content workers. The five top engagement models created using organisational psychology are discussed below. Employers can use these templates to develop engagement plans that are specific to their business (Pellikaan,2021).</a:t>
            </a:r>
            <a:endParaRPr lang="en-US" sz="2600" dirty="0">
              <a:solidFill>
                <a:srgbClr val="7030A0">
                  <a:alpha val="80000"/>
                </a:srgbClr>
              </a:solidFill>
              <a:latin typeface="Lucida Sans Unicode" panose="020B0602030504020204" pitchFamily="34" charset="0"/>
              <a:cs typeface="Lucida Sans Unicode" panose="020B0602030504020204" pitchFamily="34" charset="0"/>
            </a:endParaRPr>
          </a:p>
          <a:p>
            <a:pPr marL="0" indent="0">
              <a:buNone/>
            </a:pPr>
            <a:endParaRPr lang="en-US" sz="2400" b="1" dirty="0">
              <a:solidFill>
                <a:srgbClr val="7030A0">
                  <a:alpha val="80000"/>
                </a:srgbClr>
              </a:solidFill>
              <a:latin typeface="Lucida Sans Unicode" panose="020B0602030504020204" pitchFamily="34" charset="0"/>
              <a:cs typeface="Lucida Sans Unicode" panose="020B0602030504020204" pitchFamily="34" charset="0"/>
            </a:endParaRPr>
          </a:p>
          <a:p>
            <a:pPr marL="0" indent="0">
              <a:buNone/>
            </a:pPr>
            <a:r>
              <a:rPr lang="en-US" sz="2400" b="1" dirty="0">
                <a:solidFill>
                  <a:srgbClr val="7030A0">
                    <a:alpha val="80000"/>
                  </a:srgbClr>
                </a:solidFill>
                <a:latin typeface="Lucida Sans Unicode" panose="020B0602030504020204" pitchFamily="34" charset="0"/>
                <a:cs typeface="Lucida Sans Unicode" panose="020B0602030504020204" pitchFamily="34" charset="0"/>
              </a:rPr>
              <a:t>Types:</a:t>
            </a:r>
          </a:p>
          <a:p>
            <a:r>
              <a:rPr lang="en-US" sz="2600" dirty="0">
                <a:solidFill>
                  <a:srgbClr val="7030A0">
                    <a:alpha val="80000"/>
                  </a:srgbClr>
                </a:solidFill>
                <a:latin typeface="Lucida Sans Unicode" panose="020B0602030504020204" pitchFamily="34" charset="0"/>
                <a:cs typeface="Lucida Sans Unicode" panose="020B0602030504020204" pitchFamily="34" charset="0"/>
              </a:rPr>
              <a:t>The Zinger Model</a:t>
            </a:r>
          </a:p>
          <a:p>
            <a:r>
              <a:rPr lang="en-US" sz="2600" dirty="0">
                <a:solidFill>
                  <a:srgbClr val="7030A0">
                    <a:alpha val="80000"/>
                  </a:srgbClr>
                </a:solidFill>
                <a:latin typeface="Lucida Sans Unicode" panose="020B0602030504020204" pitchFamily="34" charset="0"/>
                <a:cs typeface="Lucida Sans Unicode" panose="020B0602030504020204" pitchFamily="34" charset="0"/>
              </a:rPr>
              <a:t>The JD-R Model</a:t>
            </a:r>
          </a:p>
          <a:p>
            <a:r>
              <a:rPr lang="en-US" sz="2600" dirty="0">
                <a:solidFill>
                  <a:srgbClr val="7030A0">
                    <a:alpha val="80000"/>
                  </a:srgbClr>
                </a:solidFill>
                <a:latin typeface="Lucida Sans Unicode" panose="020B0602030504020204" pitchFamily="34" charset="0"/>
                <a:cs typeface="Lucida Sans Unicode" panose="020B0602030504020204" pitchFamily="34" charset="0"/>
              </a:rPr>
              <a:t>The Delloite Model</a:t>
            </a:r>
          </a:p>
          <a:p>
            <a:r>
              <a:rPr lang="en-GB" sz="2600" dirty="0">
                <a:solidFill>
                  <a:srgbClr val="7030A0">
                    <a:alpha val="80000"/>
                  </a:srgbClr>
                </a:solidFill>
                <a:latin typeface="Lucida Sans Unicode" panose="020B0602030504020204" pitchFamily="34" charset="0"/>
                <a:cs typeface="Lucida Sans Unicode" panose="020B0602030504020204" pitchFamily="34" charset="0"/>
              </a:rPr>
              <a:t>The Gallup Employee Engagement Model</a:t>
            </a:r>
            <a:endParaRPr lang="en-US" sz="2600" dirty="0">
              <a:solidFill>
                <a:srgbClr val="7030A0">
                  <a:alpha val="80000"/>
                </a:srgbClr>
              </a:solidFill>
              <a:latin typeface="Lucida Sans Unicode" panose="020B0602030504020204" pitchFamily="34" charset="0"/>
              <a:cs typeface="Lucida Sans Unicode" panose="020B0602030504020204" pitchFamily="34" charset="0"/>
            </a:endParaRPr>
          </a:p>
          <a:p>
            <a:r>
              <a:rPr lang="en-US" sz="2600" dirty="0">
                <a:solidFill>
                  <a:srgbClr val="7030A0">
                    <a:alpha val="80000"/>
                  </a:srgbClr>
                </a:solidFill>
                <a:latin typeface="Lucida Sans Unicode" panose="020B0602030504020204" pitchFamily="34" charset="0"/>
                <a:cs typeface="Lucida Sans Unicode" panose="020B0602030504020204" pitchFamily="34" charset="0"/>
              </a:rPr>
              <a:t>The AON Hewitt Mode</a:t>
            </a:r>
            <a:r>
              <a:rPr lang="en-US" sz="2400" dirty="0">
                <a:solidFill>
                  <a:srgbClr val="7030A0">
                    <a:alpha val="80000"/>
                  </a:srgbClr>
                </a:solidFill>
                <a:latin typeface="Lucida Sans Unicode" panose="020B0602030504020204" pitchFamily="34" charset="0"/>
                <a:cs typeface="Lucida Sans Unicode" panose="020B0602030504020204" pitchFamily="34" charset="0"/>
              </a:rPr>
              <a:t>l</a:t>
            </a:r>
          </a:p>
          <a:p>
            <a:endParaRPr lang="en-US" sz="2000" dirty="0">
              <a:solidFill>
                <a:schemeClr val="tx1">
                  <a:alpha val="80000"/>
                </a:schemeClr>
              </a:solidFill>
            </a:endParaRPr>
          </a:p>
        </p:txBody>
      </p:sp>
      <p:cxnSp>
        <p:nvCxnSpPr>
          <p:cNvPr id="71" name="Straight Connector 7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832016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5">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4C1EE-D352-6D7C-3B31-699525952512}"/>
              </a:ext>
            </a:extLst>
          </p:cNvPr>
          <p:cNvSpPr>
            <a:spLocks noGrp="1"/>
          </p:cNvSpPr>
          <p:nvPr>
            <p:ph type="title"/>
          </p:nvPr>
        </p:nvSpPr>
        <p:spPr>
          <a:xfrm>
            <a:off x="7239013" y="354959"/>
            <a:ext cx="4282983" cy="845402"/>
          </a:xfrm>
        </p:spPr>
        <p:txBody>
          <a:bodyPr vert="horz" lIns="91440" tIns="45720" rIns="91440" bIns="45720" rtlCol="0" anchor="b">
            <a:normAutofit/>
          </a:bodyPr>
          <a:lstStyle/>
          <a:p>
            <a:r>
              <a:rPr lang="en-US" sz="3600" b="1" kern="1200" dirty="0">
                <a:latin typeface="+mj-lt"/>
                <a:ea typeface="+mj-ea"/>
                <a:cs typeface="+mj-cs"/>
              </a:rPr>
              <a:t>The Zinger Model</a:t>
            </a:r>
          </a:p>
        </p:txBody>
      </p:sp>
      <p:sp>
        <p:nvSpPr>
          <p:cNvPr id="39" name="Rectangle 27">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2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Text, logo, company name&#10;&#10;Description automatically generated">
            <a:extLst>
              <a:ext uri="{FF2B5EF4-FFF2-40B4-BE49-F238E27FC236}">
                <a16:creationId xmlns:a16="http://schemas.microsoft.com/office/drawing/2014/main" id="{DDDEDD0A-CEB9-F68A-7412-B35609040069}"/>
              </a:ext>
            </a:extLst>
          </p:cNvPr>
          <p:cNvPicPr>
            <a:picLocks noChangeAspect="1"/>
          </p:cNvPicPr>
          <p:nvPr/>
        </p:nvPicPr>
        <p:blipFill rotWithShape="1">
          <a:blip r:embed="rId2">
            <a:extLst>
              <a:ext uri="{28A0092B-C50C-407E-A947-70E740481C1C}">
                <a14:useLocalDpi xmlns:a14="http://schemas.microsoft.com/office/drawing/2010/main" val="0"/>
              </a:ext>
            </a:extLst>
          </a:blip>
          <a:srcRect l="7703" r="13016" b="-1"/>
          <a:stretch/>
        </p:blipFill>
        <p:spPr>
          <a:xfrm>
            <a:off x="576243" y="587829"/>
            <a:ext cx="5714405" cy="5324142"/>
          </a:xfrm>
          <a:prstGeom prst="rect">
            <a:avLst/>
          </a:prstGeom>
        </p:spPr>
      </p:pic>
      <p:sp>
        <p:nvSpPr>
          <p:cNvPr id="41" name="Rectangle 3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5">
            <a:extLst>
              <a:ext uri="{FF2B5EF4-FFF2-40B4-BE49-F238E27FC236}">
                <a16:creationId xmlns:a16="http://schemas.microsoft.com/office/drawing/2014/main" id="{5334018F-91D5-A829-E061-8EAF64346899}"/>
              </a:ext>
            </a:extLst>
          </p:cNvPr>
          <p:cNvSpPr>
            <a:spLocks noGrp="1"/>
          </p:cNvSpPr>
          <p:nvPr>
            <p:ph idx="1"/>
          </p:nvPr>
        </p:nvSpPr>
        <p:spPr>
          <a:xfrm>
            <a:off x="6649157" y="2031101"/>
            <a:ext cx="5475416" cy="2518321"/>
          </a:xfrm>
        </p:spPr>
        <p:txBody>
          <a:bodyPr anchor="ctr">
            <a:normAutofit/>
          </a:bodyPr>
          <a:lstStyle/>
          <a:p>
            <a:pPr marL="0" indent="0">
              <a:buNone/>
            </a:pPr>
            <a:r>
              <a:rPr lang="en-GB" sz="2400" dirty="0">
                <a:solidFill>
                  <a:schemeClr val="accent4">
                    <a:lumMod val="75000"/>
                  </a:schemeClr>
                </a:solidFill>
                <a:latin typeface="Lucida Sans Unicode" panose="020B0602030504020204" pitchFamily="34" charset="0"/>
                <a:cs typeface="Lucida Sans Unicode" panose="020B0602030504020204" pitchFamily="34" charset="0"/>
              </a:rPr>
              <a:t>Is concentrating on fundamental employee requirements ,to create engagement from the ground up. The Zinger employee engagement model focuses on 10 critical steps that managers must take to engage staff members (Sharma, 2021)</a:t>
            </a:r>
            <a:r>
              <a:rPr lang="en-GB" sz="1800" dirty="0"/>
              <a:t>.</a:t>
            </a:r>
            <a:endParaRPr lang="en-US" sz="1800" dirty="0"/>
          </a:p>
        </p:txBody>
      </p:sp>
      <p:sp>
        <p:nvSpPr>
          <p:cNvPr id="42" name="Rectangle 3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91201584"/>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75">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9F48E-4BDC-C52E-B8FC-E4AE8D261696}"/>
              </a:ext>
            </a:extLst>
          </p:cNvPr>
          <p:cNvSpPr>
            <a:spLocks noGrp="1"/>
          </p:cNvSpPr>
          <p:nvPr>
            <p:ph type="title"/>
          </p:nvPr>
        </p:nvSpPr>
        <p:spPr>
          <a:xfrm>
            <a:off x="0" y="0"/>
            <a:ext cx="6797405" cy="667210"/>
          </a:xfrm>
        </p:spPr>
        <p:txBody>
          <a:bodyPr>
            <a:normAutofit/>
          </a:bodyPr>
          <a:lstStyle/>
          <a:p>
            <a:r>
              <a:rPr lang="en-GB" sz="3200" dirty="0">
                <a:solidFill>
                  <a:schemeClr val="accent4">
                    <a:lumMod val="75000"/>
                  </a:schemeClr>
                </a:solidFill>
                <a:latin typeface="Lucida Sans Unicode" panose="020B0602030504020204" pitchFamily="34" charset="0"/>
                <a:cs typeface="Lucida Sans Unicode" panose="020B0602030504020204" pitchFamily="34" charset="0"/>
              </a:rPr>
              <a:t>Let’s explain row by row</a:t>
            </a:r>
          </a:p>
        </p:txBody>
      </p:sp>
      <p:sp>
        <p:nvSpPr>
          <p:cNvPr id="3" name="Content Placeholder 2">
            <a:extLst>
              <a:ext uri="{FF2B5EF4-FFF2-40B4-BE49-F238E27FC236}">
                <a16:creationId xmlns:a16="http://schemas.microsoft.com/office/drawing/2014/main" id="{FA46BD28-A86D-1C79-D415-9DA14BFE479D}"/>
              </a:ext>
            </a:extLst>
          </p:cNvPr>
          <p:cNvSpPr>
            <a:spLocks noGrp="1"/>
          </p:cNvSpPr>
          <p:nvPr>
            <p:ph idx="1"/>
          </p:nvPr>
        </p:nvSpPr>
        <p:spPr>
          <a:xfrm>
            <a:off x="112890" y="891822"/>
            <a:ext cx="7522716" cy="5966178"/>
          </a:xfrm>
        </p:spPr>
        <p:txBody>
          <a:bodyPr>
            <a:normAutofit/>
          </a:bodyPr>
          <a:lstStyle/>
          <a:p>
            <a:pPr marL="0" indent="0">
              <a:buNone/>
            </a:pPr>
            <a:r>
              <a:rPr lang="en-GB" sz="1600" dirty="0">
                <a:solidFill>
                  <a:schemeClr val="accent4">
                    <a:lumMod val="75000"/>
                  </a:schemeClr>
                </a:solidFill>
                <a:latin typeface="Lucida Sans Unicode" panose="020B0602030504020204" pitchFamily="34" charset="0"/>
                <a:cs typeface="Lucida Sans Unicode" panose="020B0602030504020204" pitchFamily="34" charset="0"/>
              </a:rPr>
              <a:t>Bottom row</a:t>
            </a:r>
            <a:r>
              <a:rPr lang="en-GB" sz="1600" dirty="0">
                <a:latin typeface="Lucida Sans Unicode" panose="020B0602030504020204" pitchFamily="34" charset="0"/>
                <a:cs typeface="Lucida Sans Unicode" panose="020B0602030504020204" pitchFamily="34" charset="0"/>
              </a:rPr>
              <a:t> - </a:t>
            </a:r>
            <a:r>
              <a:rPr lang="en-GB" sz="1600" dirty="0">
                <a:solidFill>
                  <a:schemeClr val="accent2">
                    <a:lumMod val="75000"/>
                  </a:schemeClr>
                </a:solidFill>
                <a:latin typeface="Lucida Sans Unicode" panose="020B0602030504020204" pitchFamily="34" charset="0"/>
                <a:cs typeface="Lucida Sans Unicode" panose="020B0602030504020204" pitchFamily="34" charset="0"/>
              </a:rPr>
              <a:t>Identifying the needs </a:t>
            </a:r>
          </a:p>
          <a:p>
            <a:pPr marL="0" indent="0">
              <a:buNone/>
            </a:pPr>
            <a:r>
              <a:rPr lang="en-GB" sz="1600" dirty="0">
                <a:latin typeface="Lucida Sans Unicode" panose="020B0602030504020204" pitchFamily="34" charset="0"/>
                <a:cs typeface="Lucida Sans Unicode" panose="020B0602030504020204" pitchFamily="34" charset="0"/>
              </a:rPr>
              <a:t>The bottom row of Zinger's pyramid focuses on the necessities needed by the typical employee to be effective. The most crucial actions at this time are to enhance your wellbeing, make use of your strengths, find purpose, and rekindle your vitality.</a:t>
            </a:r>
          </a:p>
          <a:p>
            <a:pPr marL="0" indent="0">
              <a:buNone/>
            </a:pPr>
            <a:r>
              <a:rPr lang="en-GB" sz="1600" dirty="0">
                <a:solidFill>
                  <a:schemeClr val="accent4">
                    <a:lumMod val="75000"/>
                  </a:schemeClr>
                </a:solidFill>
                <a:latin typeface="Lucida Sans Unicode" panose="020B0602030504020204" pitchFamily="34" charset="0"/>
                <a:cs typeface="Lucida Sans Unicode" panose="020B0602030504020204" pitchFamily="34" charset="0"/>
              </a:rPr>
              <a:t>The Second row</a:t>
            </a:r>
            <a:r>
              <a:rPr lang="en-GB" sz="1600" dirty="0">
                <a:latin typeface="Lucida Sans Unicode" panose="020B0602030504020204" pitchFamily="34" charset="0"/>
                <a:cs typeface="Lucida Sans Unicode" panose="020B0602030504020204" pitchFamily="34" charset="0"/>
              </a:rPr>
              <a:t>-</a:t>
            </a:r>
            <a:r>
              <a:rPr lang="en-GB" sz="1600" dirty="0">
                <a:solidFill>
                  <a:schemeClr val="accent2">
                    <a:lumMod val="75000"/>
                  </a:schemeClr>
                </a:solidFill>
                <a:latin typeface="Lucida Sans Unicode" panose="020B0602030504020204" pitchFamily="34" charset="0"/>
                <a:cs typeface="Lucida Sans Unicode" panose="020B0602030504020204" pitchFamily="34" charset="0"/>
              </a:rPr>
              <a:t>Fostering connections</a:t>
            </a:r>
          </a:p>
          <a:p>
            <a:pPr marL="0" indent="0">
              <a:buNone/>
            </a:pPr>
            <a:r>
              <a:rPr lang="en-GB" sz="1600" dirty="0">
                <a:latin typeface="Lucida Sans Unicode" panose="020B0602030504020204" pitchFamily="34" charset="0"/>
                <a:cs typeface="Lucida Sans Unicode" panose="020B0602030504020204" pitchFamily="34" charset="0"/>
              </a:rPr>
              <a:t>The pyramid's second row focuses on the principles for building relationships between individuals and groups of organisations. In this situation, creating connections, recognising people, and mastering moments are the most crucial tasks.</a:t>
            </a:r>
          </a:p>
          <a:p>
            <a:pPr marL="0" indent="0">
              <a:buNone/>
            </a:pPr>
            <a:r>
              <a:rPr lang="en-GB" sz="1600" dirty="0">
                <a:solidFill>
                  <a:schemeClr val="accent4">
                    <a:lumMod val="75000"/>
                  </a:schemeClr>
                </a:solidFill>
                <a:latin typeface="Lucida Sans Unicode" panose="020B0602030504020204" pitchFamily="34" charset="0"/>
                <a:cs typeface="Lucida Sans Unicode" panose="020B0602030504020204" pitchFamily="34" charset="0"/>
              </a:rPr>
              <a:t>The 3</a:t>
            </a:r>
            <a:r>
              <a:rPr lang="en-GB" sz="1600" baseline="30000" dirty="0">
                <a:solidFill>
                  <a:schemeClr val="accent4">
                    <a:lumMod val="75000"/>
                  </a:schemeClr>
                </a:solidFill>
                <a:latin typeface="Lucida Sans Unicode" panose="020B0602030504020204" pitchFamily="34" charset="0"/>
                <a:cs typeface="Lucida Sans Unicode" panose="020B0602030504020204" pitchFamily="34" charset="0"/>
              </a:rPr>
              <a:t>rd</a:t>
            </a:r>
            <a:r>
              <a:rPr lang="en-GB" sz="1600" dirty="0">
                <a:solidFill>
                  <a:schemeClr val="accent4">
                    <a:lumMod val="75000"/>
                  </a:schemeClr>
                </a:solidFill>
                <a:latin typeface="Lucida Sans Unicode" panose="020B0602030504020204" pitchFamily="34" charset="0"/>
                <a:cs typeface="Lucida Sans Unicode" panose="020B0602030504020204" pitchFamily="34" charset="0"/>
              </a:rPr>
              <a:t> row</a:t>
            </a:r>
            <a:r>
              <a:rPr lang="en-GB" sz="1600" dirty="0">
                <a:latin typeface="Lucida Sans Unicode" panose="020B0602030504020204" pitchFamily="34" charset="0"/>
                <a:cs typeface="Lucida Sans Unicode" panose="020B0602030504020204" pitchFamily="34" charset="0"/>
              </a:rPr>
              <a:t>-</a:t>
            </a:r>
            <a:r>
              <a:rPr lang="en-GB" sz="1600" dirty="0">
                <a:solidFill>
                  <a:schemeClr val="accent2">
                    <a:lumMod val="75000"/>
                  </a:schemeClr>
                </a:solidFill>
                <a:latin typeface="Lucida Sans Unicode" panose="020B0602030504020204" pitchFamily="34" charset="0"/>
                <a:cs typeface="Lucida Sans Unicode" panose="020B0602030504020204" pitchFamily="34" charset="0"/>
              </a:rPr>
              <a:t>Improving performance</a:t>
            </a:r>
          </a:p>
          <a:p>
            <a:pPr marL="0" indent="0">
              <a:buNone/>
            </a:pPr>
            <a:r>
              <a:rPr lang="en-GB" sz="1600" dirty="0">
                <a:latin typeface="Lucida Sans Unicode" panose="020B0602030504020204" pitchFamily="34" charset="0"/>
                <a:cs typeface="Lucida Sans Unicode" panose="020B0602030504020204" pitchFamily="34" charset="0"/>
              </a:rPr>
              <a:t>The building blocks of community and individual participation are transformed into practical ways to accomplish results. The main objectives are to monitor development and enhance performance.</a:t>
            </a:r>
          </a:p>
          <a:p>
            <a:pPr marL="0" indent="0">
              <a:buNone/>
            </a:pPr>
            <a:r>
              <a:rPr lang="en-GB" sz="1600" dirty="0">
                <a:solidFill>
                  <a:schemeClr val="accent4">
                    <a:lumMod val="75000"/>
                  </a:schemeClr>
                </a:solidFill>
                <a:latin typeface="Lucida Sans Unicode" panose="020B0602030504020204" pitchFamily="34" charset="0"/>
                <a:cs typeface="Lucida Sans Unicode" panose="020B0602030504020204" pitchFamily="34" charset="0"/>
              </a:rPr>
              <a:t>The Top of the Pyramid</a:t>
            </a:r>
            <a:r>
              <a:rPr lang="en-GB" sz="1600" dirty="0">
                <a:latin typeface="Lucida Sans Unicode" panose="020B0602030504020204" pitchFamily="34" charset="0"/>
                <a:cs typeface="Lucida Sans Unicode" panose="020B0602030504020204" pitchFamily="34" charset="0"/>
              </a:rPr>
              <a:t>-</a:t>
            </a:r>
            <a:r>
              <a:rPr lang="en-GB" sz="1600" dirty="0">
                <a:solidFill>
                  <a:schemeClr val="accent2">
                    <a:lumMod val="75000"/>
                  </a:schemeClr>
                </a:solidFill>
                <a:latin typeface="Lucida Sans Unicode" panose="020B0602030504020204" pitchFamily="34" charset="0"/>
                <a:cs typeface="Lucida Sans Unicode" panose="020B0602030504020204" pitchFamily="34" charset="0"/>
              </a:rPr>
              <a:t>Getting Results</a:t>
            </a:r>
          </a:p>
          <a:p>
            <a:pPr marL="0" indent="0">
              <a:buNone/>
            </a:pPr>
            <a:r>
              <a:rPr lang="en-GB" sz="1600" dirty="0">
                <a:latin typeface="Lucida Sans Unicode" panose="020B0602030504020204" pitchFamily="34" charset="0"/>
                <a:cs typeface="Lucida Sans Unicode" panose="020B0602030504020204" pitchFamily="34" charset="0"/>
              </a:rPr>
              <a:t>The ultimate goal of employee engagement efforts is to create engaged workers because they are the ones who help businesses become more productive and profitable . The Zinger model has several moving pieces that are designed to aid in building constant employee engagement for leaders and companies (Liston,2021).</a:t>
            </a:r>
          </a:p>
        </p:txBody>
      </p:sp>
      <p:pic>
        <p:nvPicPr>
          <p:cNvPr id="7" name="Picture 6" descr="A picture containing text&#10;&#10;Description automatically generated">
            <a:extLst>
              <a:ext uri="{FF2B5EF4-FFF2-40B4-BE49-F238E27FC236}">
                <a16:creationId xmlns:a16="http://schemas.microsoft.com/office/drawing/2014/main" id="{7B5DCB89-C292-064C-BC21-4F758AE3DA96}"/>
              </a:ext>
            </a:extLst>
          </p:cNvPr>
          <p:cNvPicPr>
            <a:picLocks noChangeAspect="1"/>
          </p:cNvPicPr>
          <p:nvPr/>
        </p:nvPicPr>
        <p:blipFill rotWithShape="1">
          <a:blip r:embed="rId2">
            <a:extLst>
              <a:ext uri="{28A0092B-C50C-407E-A947-70E740481C1C}">
                <a14:useLocalDpi xmlns:a14="http://schemas.microsoft.com/office/drawing/2010/main" val="0"/>
              </a:ext>
            </a:extLst>
          </a:blip>
          <a:srcRect l="6795" r="6810" b="3"/>
          <a:stretch/>
        </p:blipFill>
        <p:spPr>
          <a:xfrm>
            <a:off x="7981244" y="145590"/>
            <a:ext cx="3832867" cy="3338325"/>
          </a:xfrm>
          <a:prstGeom prst="rect">
            <a:avLst/>
          </a:prstGeom>
        </p:spPr>
      </p:pic>
      <p:pic>
        <p:nvPicPr>
          <p:cNvPr id="5" name="Picture 4" descr="A group of people standing in front of a world map&#10;&#10;Description automatically generated with medium confidence">
            <a:extLst>
              <a:ext uri="{FF2B5EF4-FFF2-40B4-BE49-F238E27FC236}">
                <a16:creationId xmlns:a16="http://schemas.microsoft.com/office/drawing/2014/main" id="{17609453-4814-6BCA-B5FA-F24090944593}"/>
              </a:ext>
            </a:extLst>
          </p:cNvPr>
          <p:cNvPicPr>
            <a:picLocks noChangeAspect="1"/>
          </p:cNvPicPr>
          <p:nvPr/>
        </p:nvPicPr>
        <p:blipFill rotWithShape="1">
          <a:blip r:embed="rId3">
            <a:extLst>
              <a:ext uri="{28A0092B-C50C-407E-A947-70E740481C1C}">
                <a14:useLocalDpi xmlns:a14="http://schemas.microsoft.com/office/drawing/2010/main" val="0"/>
              </a:ext>
            </a:extLst>
          </a:blip>
          <a:srcRect l="10091" r="10418" b="2"/>
          <a:stretch/>
        </p:blipFill>
        <p:spPr>
          <a:xfrm>
            <a:off x="7915146" y="3361933"/>
            <a:ext cx="3661046" cy="3208200"/>
          </a:xfrm>
          <a:prstGeom prst="rect">
            <a:avLst/>
          </a:prstGeom>
        </p:spPr>
      </p:pic>
    </p:spTree>
    <p:extLst>
      <p:ext uri="{BB962C8B-B14F-4D97-AF65-F5344CB8AC3E}">
        <p14:creationId xmlns:p14="http://schemas.microsoft.com/office/powerpoint/2010/main" val="1590968193"/>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33">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474CC-5954-9235-C0A0-10D23B69EF85}"/>
              </a:ext>
            </a:extLst>
          </p:cNvPr>
          <p:cNvSpPr>
            <a:spLocks noGrp="1"/>
          </p:cNvSpPr>
          <p:nvPr>
            <p:ph type="title"/>
          </p:nvPr>
        </p:nvSpPr>
        <p:spPr>
          <a:xfrm>
            <a:off x="7829550" y="224629"/>
            <a:ext cx="4362449" cy="2361410"/>
          </a:xfrm>
        </p:spPr>
        <p:txBody>
          <a:bodyPr vert="horz" lIns="91440" tIns="45720" rIns="91440" bIns="45720" rtlCol="0" anchor="b">
            <a:noAutofit/>
          </a:bodyPr>
          <a:lstStyle/>
          <a:p>
            <a:r>
              <a:rPr lang="en-US" sz="4000" dirty="0"/>
              <a:t>Interesting……but how is this affecting the </a:t>
            </a:r>
            <a:r>
              <a:rPr lang="en-US" sz="4000" dirty="0">
                <a:solidFill>
                  <a:srgbClr val="00B0F0"/>
                </a:solidFill>
              </a:rPr>
              <a:t>Hospitality Industry</a:t>
            </a:r>
            <a:r>
              <a:rPr lang="en-US" sz="4000" dirty="0"/>
              <a:t>?</a:t>
            </a:r>
          </a:p>
        </p:txBody>
      </p:sp>
      <p:pic>
        <p:nvPicPr>
          <p:cNvPr id="9" name="Picture 8" descr="Text, whiteboard&#10;&#10;Description automatically generated">
            <a:extLst>
              <a:ext uri="{FF2B5EF4-FFF2-40B4-BE49-F238E27FC236}">
                <a16:creationId xmlns:a16="http://schemas.microsoft.com/office/drawing/2014/main" id="{7D809087-1FE4-A01B-6D44-3C2D3167E722}"/>
              </a:ext>
            </a:extLst>
          </p:cNvPr>
          <p:cNvPicPr>
            <a:picLocks noChangeAspect="1"/>
          </p:cNvPicPr>
          <p:nvPr/>
        </p:nvPicPr>
        <p:blipFill rotWithShape="1">
          <a:blip r:embed="rId2">
            <a:extLst>
              <a:ext uri="{28A0092B-C50C-407E-A947-70E740481C1C}">
                <a14:useLocalDpi xmlns:a14="http://schemas.microsoft.com/office/drawing/2010/main" val="0"/>
              </a:ext>
            </a:extLst>
          </a:blip>
          <a:srcRect l="4073" r="2" b="2"/>
          <a:stretch/>
        </p:blipFill>
        <p:spPr>
          <a:xfrm>
            <a:off x="0" y="-30174"/>
            <a:ext cx="7829530" cy="6408311"/>
          </a:xfrm>
          <a:prstGeom prst="rect">
            <a:avLst/>
          </a:prstGeom>
        </p:spPr>
      </p:pic>
      <p:sp>
        <p:nvSpPr>
          <p:cNvPr id="3" name="Content Placeholder 2">
            <a:extLst>
              <a:ext uri="{FF2B5EF4-FFF2-40B4-BE49-F238E27FC236}">
                <a16:creationId xmlns:a16="http://schemas.microsoft.com/office/drawing/2014/main" id="{1487F0A9-EE94-0215-71FF-EE3CE83C74CF}"/>
              </a:ext>
            </a:extLst>
          </p:cNvPr>
          <p:cNvSpPr>
            <a:spLocks noGrp="1"/>
          </p:cNvSpPr>
          <p:nvPr>
            <p:ph idx="1"/>
          </p:nvPr>
        </p:nvSpPr>
        <p:spPr>
          <a:xfrm>
            <a:off x="8317853" y="4069483"/>
            <a:ext cx="3422591" cy="1804779"/>
          </a:xfrm>
        </p:spPr>
        <p:txBody>
          <a:bodyPr vert="horz" lIns="91440" tIns="45720" rIns="91440" bIns="45720" rtlCol="0">
            <a:normAutofit/>
          </a:bodyPr>
          <a:lstStyle/>
          <a:p>
            <a:pPr marL="0" indent="0">
              <a:buNone/>
            </a:pPr>
            <a:r>
              <a:rPr lang="en-US" dirty="0">
                <a:solidFill>
                  <a:srgbClr val="00B0F0"/>
                </a:solidFill>
              </a:rPr>
              <a:t>Let’s see some numbers…</a:t>
            </a:r>
          </a:p>
        </p:txBody>
      </p:sp>
      <p:sp>
        <p:nvSpPr>
          <p:cNvPr id="63" name="Rectangle 35">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37">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B7C7820-3549-3436-4480-7AA0A429CB6A}"/>
              </a:ext>
            </a:extLst>
          </p:cNvPr>
          <p:cNvSpPr/>
          <p:nvPr/>
        </p:nvSpPr>
        <p:spPr>
          <a:xfrm>
            <a:off x="1264336" y="2912534"/>
            <a:ext cx="1490153" cy="1061155"/>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070C0"/>
                </a:solidFill>
              </a:rPr>
              <a:t>Hmmm…</a:t>
            </a:r>
            <a:r>
              <a:rPr lang="en-GB" dirty="0"/>
              <a:t>……</a:t>
            </a:r>
          </a:p>
        </p:txBody>
      </p:sp>
      <p:pic>
        <p:nvPicPr>
          <p:cNvPr id="15" name="Graphic 14" descr="Bar chart with solid fill">
            <a:extLst>
              <a:ext uri="{FF2B5EF4-FFF2-40B4-BE49-F238E27FC236}">
                <a16:creationId xmlns:a16="http://schemas.microsoft.com/office/drawing/2014/main" id="{603BFD48-4534-FF4F-17C1-BC617D1B992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401681" y="4769902"/>
            <a:ext cx="914400" cy="914400"/>
          </a:xfrm>
          <a:prstGeom prst="rect">
            <a:avLst/>
          </a:prstGeom>
        </p:spPr>
      </p:pic>
    </p:spTree>
    <p:extLst>
      <p:ext uri="{BB962C8B-B14F-4D97-AF65-F5344CB8AC3E}">
        <p14:creationId xmlns:p14="http://schemas.microsoft.com/office/powerpoint/2010/main" val="151361129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0" name="Group 11">
            <a:extLst>
              <a:ext uri="{FF2B5EF4-FFF2-40B4-BE49-F238E27FC236}">
                <a16:creationId xmlns:a16="http://schemas.microsoft.com/office/drawing/2014/main" id="{3248F5E6-4377-481A-9615-8B26AF96A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41" name="Color">
              <a:extLst>
                <a:ext uri="{FF2B5EF4-FFF2-40B4-BE49-F238E27FC236}">
                  <a16:creationId xmlns:a16="http://schemas.microsoft.com/office/drawing/2014/main" id="{D8552057-9E04-4499-916A-649BB6B51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Color">
              <a:extLst>
                <a:ext uri="{FF2B5EF4-FFF2-40B4-BE49-F238E27FC236}">
                  <a16:creationId xmlns:a16="http://schemas.microsoft.com/office/drawing/2014/main" id="{D1194A2F-4E63-4228-A833-4D86528EA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Graphical user interface, text&#10;&#10;Description automatically generated">
            <a:extLst>
              <a:ext uri="{FF2B5EF4-FFF2-40B4-BE49-F238E27FC236}">
                <a16:creationId xmlns:a16="http://schemas.microsoft.com/office/drawing/2014/main" id="{31C8183F-816C-4102-602A-A0FDA6C46F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814" y="2340273"/>
            <a:ext cx="5973549" cy="3675395"/>
          </a:xfrm>
          <a:prstGeom prst="rect">
            <a:avLst/>
          </a:prstGeom>
        </p:spPr>
      </p:pic>
      <p:grpSp>
        <p:nvGrpSpPr>
          <p:cNvPr id="43" name="Group 1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44" name="Freeform: Shape 1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5" name="Freeform: Shape 1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6" name="Freeform: Shape 1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7" name="Freeform: Shape 1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8" name="Freeform: Shape 2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7E961E8-15BB-AA16-C731-29D33C9651D6}"/>
              </a:ext>
            </a:extLst>
          </p:cNvPr>
          <p:cNvSpPr>
            <a:spLocks noGrp="1"/>
          </p:cNvSpPr>
          <p:nvPr>
            <p:ph type="title"/>
          </p:nvPr>
        </p:nvSpPr>
        <p:spPr>
          <a:xfrm>
            <a:off x="323565" y="748935"/>
            <a:ext cx="10808054" cy="1778750"/>
          </a:xfrm>
        </p:spPr>
        <p:txBody>
          <a:bodyPr anchor="t">
            <a:normAutofit/>
          </a:bodyPr>
          <a:lstStyle/>
          <a:p>
            <a:r>
              <a:rPr lang="en-GB" sz="1800" dirty="0">
                <a:solidFill>
                  <a:schemeClr val="bg1"/>
                </a:solidFill>
                <a:latin typeface="Lucida Sans Unicode" panose="020B0602030504020204" pitchFamily="34" charset="0"/>
                <a:cs typeface="Lucida Sans Unicode" panose="020B0602030504020204" pitchFamily="34" charset="0"/>
              </a:rPr>
              <a:t>A business will be valued more if its employees are highly engaged since they will be more productive, offer better customer service, and automatically lower staff turnover.</a:t>
            </a:r>
            <a:br>
              <a:rPr lang="en-GB" sz="1800" dirty="0">
                <a:solidFill>
                  <a:schemeClr val="bg1"/>
                </a:solidFill>
                <a:latin typeface="Lucida Sans Unicode" panose="020B0602030504020204" pitchFamily="34" charset="0"/>
                <a:cs typeface="Lucida Sans Unicode" panose="020B0602030504020204" pitchFamily="34" charset="0"/>
              </a:rPr>
            </a:br>
            <a:r>
              <a:rPr lang="en-GB" sz="1800" dirty="0">
                <a:solidFill>
                  <a:schemeClr val="bg1"/>
                </a:solidFill>
                <a:latin typeface="Lucida Sans Unicode" panose="020B0602030504020204" pitchFamily="34" charset="0"/>
                <a:cs typeface="Lucida Sans Unicode" panose="020B0602030504020204" pitchFamily="34" charset="0"/>
              </a:rPr>
              <a:t>Compared to dissatisfied employees, happy workers are 31% more productive and three times as innovative . The profitability of hotels has increased by 12% as a result of content staff  . Positive engagement cultures in hotels result in 24% lower turnover.</a:t>
            </a:r>
          </a:p>
        </p:txBody>
      </p:sp>
      <p:sp>
        <p:nvSpPr>
          <p:cNvPr id="3" name="Content Placeholder 2">
            <a:extLst>
              <a:ext uri="{FF2B5EF4-FFF2-40B4-BE49-F238E27FC236}">
                <a16:creationId xmlns:a16="http://schemas.microsoft.com/office/drawing/2014/main" id="{F7C16C6E-FC35-4B2C-D60F-1C74DAC5AD3B}"/>
              </a:ext>
            </a:extLst>
          </p:cNvPr>
          <p:cNvSpPr>
            <a:spLocks noGrp="1"/>
          </p:cNvSpPr>
          <p:nvPr>
            <p:ph idx="1"/>
          </p:nvPr>
        </p:nvSpPr>
        <p:spPr>
          <a:xfrm>
            <a:off x="6464409" y="2197386"/>
            <a:ext cx="5699945" cy="3903163"/>
          </a:xfrm>
        </p:spPr>
        <p:txBody>
          <a:bodyPr anchor="ctr">
            <a:normAutofit/>
          </a:bodyPr>
          <a:lstStyle/>
          <a:p>
            <a:pPr marL="0" indent="0">
              <a:buNone/>
            </a:pPr>
            <a:r>
              <a:rPr lang="en-GB" sz="1800" dirty="0">
                <a:solidFill>
                  <a:schemeClr val="bg1"/>
                </a:solidFill>
                <a:latin typeface="Lucida Sans Unicode" panose="020B0602030504020204" pitchFamily="34" charset="0"/>
                <a:cs typeface="Lucida Sans Unicode" panose="020B0602030504020204" pitchFamily="34" charset="0"/>
              </a:rPr>
              <a:t>In their analysis, Serota Consulting (2005) discovered that share prices increased by an average of 16% in businesses with highly engaged employees . The Hewitt Research Brief offered much more clarity. They discovered that the average shareholder return was 24.2% in businesses where between 60 and 70 percent of employees were engaged . Companies with employees that are 49 to 60 percent engaged saw a drop in average shareholder return to 9.1%.The worst part: Average shareholder value decreased for businesses with less than 25% engaged employees (Eba, 2016).</a:t>
            </a:r>
          </a:p>
        </p:txBody>
      </p:sp>
    </p:spTree>
    <p:extLst>
      <p:ext uri="{BB962C8B-B14F-4D97-AF65-F5344CB8AC3E}">
        <p14:creationId xmlns:p14="http://schemas.microsoft.com/office/powerpoint/2010/main" val="1347365875"/>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72">
            <a:extLst>
              <a:ext uri="{FF2B5EF4-FFF2-40B4-BE49-F238E27FC236}">
                <a16:creationId xmlns:a16="http://schemas.microsoft.com/office/drawing/2014/main" id="{2755DE72-8EC1-4463-8CF6-19B22D08E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businesscard, vector graphics&#10;&#10;Description automatically generated">
            <a:extLst>
              <a:ext uri="{FF2B5EF4-FFF2-40B4-BE49-F238E27FC236}">
                <a16:creationId xmlns:a16="http://schemas.microsoft.com/office/drawing/2014/main" id="{8C059BB6-CEA7-3EB0-58D2-47D3CD7915D6}"/>
              </a:ext>
            </a:extLst>
          </p:cNvPr>
          <p:cNvPicPr>
            <a:picLocks noChangeAspect="1"/>
          </p:cNvPicPr>
          <p:nvPr/>
        </p:nvPicPr>
        <p:blipFill rotWithShape="1">
          <a:blip r:embed="rId2">
            <a:extLst>
              <a:ext uri="{28A0092B-C50C-407E-A947-70E740481C1C}">
                <a14:useLocalDpi xmlns:a14="http://schemas.microsoft.com/office/drawing/2010/main" val="0"/>
              </a:ext>
            </a:extLst>
          </a:blip>
          <a:srcRect t="1232" r="-5" b="-5"/>
          <a:stretch/>
        </p:blipFill>
        <p:spPr>
          <a:xfrm>
            <a:off x="20" y="10"/>
            <a:ext cx="2742703" cy="3428990"/>
          </a:xfrm>
          <a:prstGeom prst="rect">
            <a:avLst/>
          </a:prstGeom>
        </p:spPr>
      </p:pic>
      <p:pic>
        <p:nvPicPr>
          <p:cNvPr id="7" name="Picture 6" descr="Shape&#10;&#10;Description automatically generated with low confidence">
            <a:extLst>
              <a:ext uri="{FF2B5EF4-FFF2-40B4-BE49-F238E27FC236}">
                <a16:creationId xmlns:a16="http://schemas.microsoft.com/office/drawing/2014/main" id="{AFACBE32-7D00-6498-8FF0-DF8EDDE7F2BA}"/>
              </a:ext>
            </a:extLst>
          </p:cNvPr>
          <p:cNvPicPr>
            <a:picLocks noChangeAspect="1"/>
          </p:cNvPicPr>
          <p:nvPr/>
        </p:nvPicPr>
        <p:blipFill rotWithShape="1">
          <a:blip r:embed="rId3">
            <a:extLst>
              <a:ext uri="{28A0092B-C50C-407E-A947-70E740481C1C}">
                <a14:useLocalDpi xmlns:a14="http://schemas.microsoft.com/office/drawing/2010/main" val="0"/>
              </a:ext>
            </a:extLst>
          </a:blip>
          <a:srcRect l="6226" r="9168" b="6"/>
          <a:stretch/>
        </p:blipFill>
        <p:spPr>
          <a:xfrm>
            <a:off x="2741550" y="1"/>
            <a:ext cx="2712726" cy="3429000"/>
          </a:xfrm>
          <a:prstGeom prst="rect">
            <a:avLst/>
          </a:prstGeom>
        </p:spPr>
      </p:pic>
      <p:pic>
        <p:nvPicPr>
          <p:cNvPr id="11" name="Picture 10" descr="Diagram&#10;&#10;Description automatically generated">
            <a:extLst>
              <a:ext uri="{FF2B5EF4-FFF2-40B4-BE49-F238E27FC236}">
                <a16:creationId xmlns:a16="http://schemas.microsoft.com/office/drawing/2014/main" id="{610DE3EF-2081-B49F-531E-8001F5B3BEE0}"/>
              </a:ext>
            </a:extLst>
          </p:cNvPr>
          <p:cNvPicPr>
            <a:picLocks noChangeAspect="1"/>
          </p:cNvPicPr>
          <p:nvPr/>
        </p:nvPicPr>
        <p:blipFill rotWithShape="1">
          <a:blip r:embed="rId4">
            <a:extLst>
              <a:ext uri="{28A0092B-C50C-407E-A947-70E740481C1C}">
                <a14:useLocalDpi xmlns:a14="http://schemas.microsoft.com/office/drawing/2010/main" val="0"/>
              </a:ext>
            </a:extLst>
          </a:blip>
          <a:srcRect t="2170" r="4" b="4"/>
          <a:stretch/>
        </p:blipFill>
        <p:spPr>
          <a:xfrm>
            <a:off x="20" y="3429000"/>
            <a:ext cx="2742703" cy="3429000"/>
          </a:xfrm>
          <a:prstGeom prst="rect">
            <a:avLst/>
          </a:prstGeom>
        </p:spPr>
      </p:pic>
      <p:pic>
        <p:nvPicPr>
          <p:cNvPr id="9" name="Picture 8" descr="Diagram&#10;&#10;Description automatically generated">
            <a:extLst>
              <a:ext uri="{FF2B5EF4-FFF2-40B4-BE49-F238E27FC236}">
                <a16:creationId xmlns:a16="http://schemas.microsoft.com/office/drawing/2014/main" id="{6C3C52E7-20C6-D353-7A5A-4E370EDCFE6F}"/>
              </a:ext>
            </a:extLst>
          </p:cNvPr>
          <p:cNvPicPr>
            <a:picLocks noChangeAspect="1"/>
          </p:cNvPicPr>
          <p:nvPr/>
        </p:nvPicPr>
        <p:blipFill rotWithShape="1">
          <a:blip r:embed="rId5">
            <a:extLst>
              <a:ext uri="{28A0092B-C50C-407E-A947-70E740481C1C}">
                <a14:useLocalDpi xmlns:a14="http://schemas.microsoft.com/office/drawing/2010/main" val="0"/>
              </a:ext>
            </a:extLst>
          </a:blip>
          <a:srcRect l="14075" r="10772" b="3"/>
          <a:stretch/>
        </p:blipFill>
        <p:spPr>
          <a:xfrm>
            <a:off x="2741549" y="3429000"/>
            <a:ext cx="2712727" cy="3429000"/>
          </a:xfrm>
          <a:prstGeom prst="rect">
            <a:avLst/>
          </a:prstGeom>
        </p:spPr>
      </p:pic>
      <p:sp>
        <p:nvSpPr>
          <p:cNvPr id="138" name="Rectangle 74">
            <a:extLst>
              <a:ext uri="{FF2B5EF4-FFF2-40B4-BE49-F238E27FC236}">
                <a16:creationId xmlns:a16="http://schemas.microsoft.com/office/drawing/2014/main" id="{F3BC3929-4C25-4FCC-B692-FE4A3C4B5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276" y="-1"/>
            <a:ext cx="6743700" cy="6858001"/>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76">
            <a:extLst>
              <a:ext uri="{FF2B5EF4-FFF2-40B4-BE49-F238E27FC236}">
                <a16:creationId xmlns:a16="http://schemas.microsoft.com/office/drawing/2014/main" id="{ADA617E3-18BD-4E80-89E2-804D3B995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9511" y="685800"/>
            <a:ext cx="533669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9F674-EC59-510C-F4EB-C1B5744CD6EF}"/>
              </a:ext>
            </a:extLst>
          </p:cNvPr>
          <p:cNvSpPr>
            <a:spLocks noGrp="1"/>
          </p:cNvSpPr>
          <p:nvPr>
            <p:ph type="title"/>
          </p:nvPr>
        </p:nvSpPr>
        <p:spPr>
          <a:xfrm>
            <a:off x="6163535" y="685799"/>
            <a:ext cx="5342666" cy="754622"/>
          </a:xfrm>
        </p:spPr>
        <p:txBody>
          <a:bodyPr anchor="b">
            <a:normAutofit fontScale="90000"/>
          </a:bodyPr>
          <a:lstStyle/>
          <a:p>
            <a:pPr algn="ctr"/>
            <a:r>
              <a:rPr lang="en-GB" sz="2800" dirty="0">
                <a:solidFill>
                  <a:schemeClr val="accent2"/>
                </a:solidFill>
                <a:latin typeface="Lucida Sans Unicode" panose="020B0602030504020204" pitchFamily="34" charset="0"/>
                <a:cs typeface="Lucida Sans Unicode" panose="020B0602030504020204" pitchFamily="34" charset="0"/>
              </a:rPr>
              <a:t>What are the causes for employees disengagement</a:t>
            </a:r>
            <a:r>
              <a:rPr lang="en-GB" sz="2200" dirty="0">
                <a:solidFill>
                  <a:schemeClr val="tx1">
                    <a:lumMod val="65000"/>
                    <a:lumOff val="35000"/>
                  </a:schemeClr>
                </a:solidFill>
                <a:latin typeface="Lucida Sans Unicode" panose="020B0602030504020204" pitchFamily="34" charset="0"/>
                <a:cs typeface="Lucida Sans Unicode" panose="020B0602030504020204" pitchFamily="34" charset="0"/>
              </a:rPr>
              <a:t>? </a:t>
            </a:r>
          </a:p>
        </p:txBody>
      </p:sp>
      <p:sp>
        <p:nvSpPr>
          <p:cNvPr id="3" name="Content Placeholder 2">
            <a:extLst>
              <a:ext uri="{FF2B5EF4-FFF2-40B4-BE49-F238E27FC236}">
                <a16:creationId xmlns:a16="http://schemas.microsoft.com/office/drawing/2014/main" id="{4D748CC4-2D60-70E8-20B0-21F7446141A4}"/>
              </a:ext>
            </a:extLst>
          </p:cNvPr>
          <p:cNvSpPr>
            <a:spLocks noGrp="1"/>
          </p:cNvSpPr>
          <p:nvPr>
            <p:ph idx="1"/>
          </p:nvPr>
        </p:nvSpPr>
        <p:spPr>
          <a:xfrm>
            <a:off x="6242756" y="1440421"/>
            <a:ext cx="5091288" cy="4731779"/>
          </a:xfrm>
        </p:spPr>
        <p:txBody>
          <a:bodyPr anchor="t">
            <a:noAutofit/>
          </a:bodyPr>
          <a:lstStyle/>
          <a:p>
            <a:r>
              <a:rPr lang="en-GB" sz="2000" dirty="0">
                <a:solidFill>
                  <a:schemeClr val="tx1">
                    <a:lumMod val="65000"/>
                    <a:lumOff val="35000"/>
                  </a:schemeClr>
                </a:solidFill>
                <a:latin typeface="Lucida Sans Unicode" panose="020B0602030504020204" pitchFamily="34" charset="0"/>
                <a:cs typeface="Lucida Sans Unicode" panose="020B0602030504020204" pitchFamily="34" charset="0"/>
              </a:rPr>
              <a:t>Poor Management</a:t>
            </a:r>
          </a:p>
          <a:p>
            <a:r>
              <a:rPr lang="en-GB" sz="2000" dirty="0">
                <a:solidFill>
                  <a:schemeClr val="tx1">
                    <a:lumMod val="65000"/>
                    <a:lumOff val="35000"/>
                  </a:schemeClr>
                </a:solidFill>
                <a:latin typeface="Lucida Sans Unicode" panose="020B0602030504020204" pitchFamily="34" charset="0"/>
                <a:cs typeface="Lucida Sans Unicode" panose="020B0602030504020204" pitchFamily="34" charset="0"/>
              </a:rPr>
              <a:t>Lack of recognition</a:t>
            </a:r>
          </a:p>
          <a:p>
            <a:r>
              <a:rPr lang="en-GB" sz="2000" dirty="0">
                <a:solidFill>
                  <a:schemeClr val="tx1">
                    <a:lumMod val="65000"/>
                    <a:lumOff val="35000"/>
                  </a:schemeClr>
                </a:solidFill>
                <a:latin typeface="Lucida Sans Unicode" panose="020B0602030504020204" pitchFamily="34" charset="0"/>
                <a:cs typeface="Lucida Sans Unicode" panose="020B0602030504020204" pitchFamily="34" charset="0"/>
              </a:rPr>
              <a:t>Poor communication</a:t>
            </a:r>
          </a:p>
          <a:p>
            <a:r>
              <a:rPr lang="en-GB" sz="2000" dirty="0">
                <a:solidFill>
                  <a:schemeClr val="tx1">
                    <a:lumMod val="65000"/>
                    <a:lumOff val="35000"/>
                  </a:schemeClr>
                </a:solidFill>
                <a:latin typeface="Lucida Sans Unicode" panose="020B0602030504020204" pitchFamily="34" charset="0"/>
                <a:cs typeface="Lucida Sans Unicode" panose="020B0602030504020204" pitchFamily="34" charset="0"/>
              </a:rPr>
              <a:t>Lack of career growth</a:t>
            </a:r>
          </a:p>
          <a:p>
            <a:r>
              <a:rPr lang="en-GB" sz="2000" dirty="0">
                <a:solidFill>
                  <a:schemeClr val="tx1">
                    <a:lumMod val="65000"/>
                    <a:lumOff val="35000"/>
                  </a:schemeClr>
                </a:solidFill>
                <a:latin typeface="Lucida Sans Unicode" panose="020B0602030504020204" pitchFamily="34" charset="0"/>
                <a:cs typeface="Lucida Sans Unicode" panose="020B0602030504020204" pitchFamily="34" charset="0"/>
              </a:rPr>
              <a:t>Lack of training</a:t>
            </a:r>
          </a:p>
          <a:p>
            <a:r>
              <a:rPr lang="en-GB" sz="2000" dirty="0">
                <a:solidFill>
                  <a:schemeClr val="tx1">
                    <a:lumMod val="65000"/>
                    <a:lumOff val="35000"/>
                  </a:schemeClr>
                </a:solidFill>
                <a:latin typeface="Lucida Sans Unicode" panose="020B0602030504020204" pitchFamily="34" charset="0"/>
                <a:cs typeface="Lucida Sans Unicode" panose="020B0602030504020204" pitchFamily="34" charset="0"/>
              </a:rPr>
              <a:t>Lack of tools and resources</a:t>
            </a:r>
          </a:p>
          <a:p>
            <a:r>
              <a:rPr lang="en-GB" sz="2000" dirty="0">
                <a:solidFill>
                  <a:schemeClr val="tx1">
                    <a:lumMod val="65000"/>
                    <a:lumOff val="35000"/>
                  </a:schemeClr>
                </a:solidFill>
                <a:latin typeface="Lucida Sans Unicode" panose="020B0602030504020204" pitchFamily="34" charset="0"/>
                <a:cs typeface="Lucida Sans Unicode" panose="020B0602030504020204" pitchFamily="34" charset="0"/>
              </a:rPr>
              <a:t>Low pay</a:t>
            </a:r>
          </a:p>
          <a:p>
            <a:r>
              <a:rPr lang="en-GB" sz="2000" dirty="0">
                <a:solidFill>
                  <a:schemeClr val="tx1">
                    <a:lumMod val="65000"/>
                    <a:lumOff val="35000"/>
                  </a:schemeClr>
                </a:solidFill>
                <a:latin typeface="Lucida Sans Unicode" panose="020B0602030504020204" pitchFamily="34" charset="0"/>
                <a:cs typeface="Lucida Sans Unicode" panose="020B0602030504020204" pitchFamily="34" charset="0"/>
              </a:rPr>
              <a:t>Not being used for their strengths</a:t>
            </a:r>
          </a:p>
          <a:p>
            <a:r>
              <a:rPr lang="en-GB" sz="2000" dirty="0">
                <a:solidFill>
                  <a:schemeClr val="tx1">
                    <a:lumMod val="65000"/>
                    <a:lumOff val="35000"/>
                  </a:schemeClr>
                </a:solidFill>
                <a:latin typeface="Lucida Sans Unicode" panose="020B0602030504020204" pitchFamily="34" charset="0"/>
                <a:cs typeface="Lucida Sans Unicode" panose="020B0602030504020204" pitchFamily="34" charset="0"/>
              </a:rPr>
              <a:t>Excessive workload volume</a:t>
            </a:r>
          </a:p>
          <a:p>
            <a:r>
              <a:rPr lang="en-GB" sz="2000" dirty="0">
                <a:solidFill>
                  <a:schemeClr val="tx1">
                    <a:lumMod val="65000"/>
                    <a:lumOff val="35000"/>
                  </a:schemeClr>
                </a:solidFill>
                <a:latin typeface="Lucida Sans Unicode" panose="020B0602030504020204" pitchFamily="34" charset="0"/>
                <a:cs typeface="Lucida Sans Unicode" panose="020B0602030504020204" pitchFamily="34" charset="0"/>
              </a:rPr>
              <a:t>Lack of challenging work</a:t>
            </a:r>
          </a:p>
          <a:p>
            <a:r>
              <a:rPr lang="en-GB" sz="2000" dirty="0">
                <a:solidFill>
                  <a:schemeClr val="tx1">
                    <a:lumMod val="65000"/>
                    <a:lumOff val="35000"/>
                  </a:schemeClr>
                </a:solidFill>
                <a:latin typeface="Lucida Sans Unicode" panose="020B0602030504020204" pitchFamily="34" charset="0"/>
                <a:cs typeface="Lucida Sans Unicode" panose="020B0602030504020204" pitchFamily="34" charset="0"/>
              </a:rPr>
              <a:t>Lack of collaboration (SpriggHR,2020)</a:t>
            </a:r>
          </a:p>
        </p:txBody>
      </p:sp>
    </p:spTree>
    <p:extLst>
      <p:ext uri="{BB962C8B-B14F-4D97-AF65-F5344CB8AC3E}">
        <p14:creationId xmlns:p14="http://schemas.microsoft.com/office/powerpoint/2010/main" val="1279481059"/>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1">
            <a:extLst>
              <a:ext uri="{FF2B5EF4-FFF2-40B4-BE49-F238E27FC236}">
                <a16:creationId xmlns:a16="http://schemas.microsoft.com/office/drawing/2014/main" id="{F64F6814-96D5-4463-898E-405CC0C40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A9A3C1-2B82-8562-AC2C-32DAAD0D091D}"/>
              </a:ext>
            </a:extLst>
          </p:cNvPr>
          <p:cNvSpPr>
            <a:spLocks noGrp="1"/>
          </p:cNvSpPr>
          <p:nvPr>
            <p:ph type="title"/>
          </p:nvPr>
        </p:nvSpPr>
        <p:spPr>
          <a:xfrm>
            <a:off x="1624565" y="340368"/>
            <a:ext cx="6204984" cy="793426"/>
          </a:xfrm>
        </p:spPr>
        <p:txBody>
          <a:bodyPr>
            <a:normAutofit/>
          </a:bodyPr>
          <a:lstStyle/>
          <a:p>
            <a:r>
              <a:rPr lang="en-GB" sz="2800" dirty="0">
                <a:solidFill>
                  <a:srgbClr val="00B0F0"/>
                </a:solidFill>
                <a:latin typeface="Lucida Sans Unicode" panose="020B0602030504020204" pitchFamily="34" charset="0"/>
                <a:cs typeface="Lucida Sans Unicode" panose="020B0602030504020204" pitchFamily="34" charset="0"/>
              </a:rPr>
              <a:t>What are the solutions ?</a:t>
            </a:r>
          </a:p>
        </p:txBody>
      </p:sp>
      <p:sp>
        <p:nvSpPr>
          <p:cNvPr id="3" name="Content Placeholder 2">
            <a:extLst>
              <a:ext uri="{FF2B5EF4-FFF2-40B4-BE49-F238E27FC236}">
                <a16:creationId xmlns:a16="http://schemas.microsoft.com/office/drawing/2014/main" id="{11B63E00-1DC5-E574-033F-8119B39145F5}"/>
              </a:ext>
            </a:extLst>
          </p:cNvPr>
          <p:cNvSpPr>
            <a:spLocks noGrp="1"/>
          </p:cNvSpPr>
          <p:nvPr>
            <p:ph idx="1"/>
          </p:nvPr>
        </p:nvSpPr>
        <p:spPr>
          <a:xfrm>
            <a:off x="336879" y="1133793"/>
            <a:ext cx="7068632" cy="5084125"/>
          </a:xfrm>
        </p:spPr>
        <p:txBody>
          <a:bodyPr>
            <a:normAutofit lnSpcReduction="10000"/>
          </a:bodyPr>
          <a:lstStyle/>
          <a:p>
            <a:pPr marL="0" indent="0">
              <a:buNone/>
            </a:pPr>
            <a:r>
              <a:rPr lang="en-GB" sz="1600" dirty="0">
                <a:solidFill>
                  <a:srgbClr val="00B0F0"/>
                </a:solidFill>
                <a:latin typeface="Lucida Sans Unicode" panose="020B0602030504020204" pitchFamily="34" charset="0"/>
                <a:cs typeface="Lucida Sans Unicode" panose="020B0602030504020204" pitchFamily="34" charset="0"/>
              </a:rPr>
              <a:t>Encourage openness</a:t>
            </a:r>
          </a:p>
          <a:p>
            <a:pPr marL="0" indent="0">
              <a:buNone/>
            </a:pPr>
            <a:r>
              <a:rPr lang="en-GB" sz="1600" dirty="0">
                <a:latin typeface="Lucida Sans Unicode" panose="020B0602030504020204" pitchFamily="34" charset="0"/>
                <a:cs typeface="Lucida Sans Unicode" panose="020B0602030504020204" pitchFamily="34" charset="0"/>
              </a:rPr>
              <a:t>Employees must feel appreciated, and trust is developed via openness. The optimum environment for highly passionate and engaged employees is a polite, bias-free workplace. Employees should be genuinely motivated to give the company everything they have.</a:t>
            </a:r>
          </a:p>
          <a:p>
            <a:pPr marL="0" indent="0">
              <a:buNone/>
            </a:pPr>
            <a:r>
              <a:rPr lang="en-GB" sz="1600" dirty="0">
                <a:solidFill>
                  <a:srgbClr val="00B0F0"/>
                </a:solidFill>
                <a:latin typeface="Lucida Sans Unicode" panose="020B0602030504020204" pitchFamily="34" charset="0"/>
                <a:cs typeface="Lucida Sans Unicode" panose="020B0602030504020204" pitchFamily="34" charset="0"/>
              </a:rPr>
              <a:t>Reward, acknowledge, and disclose accomplishments</a:t>
            </a:r>
          </a:p>
          <a:p>
            <a:pPr marL="0" indent="0">
              <a:buNone/>
            </a:pPr>
            <a:r>
              <a:rPr lang="en-GB" sz="1600" dirty="0">
                <a:latin typeface="Lucida Sans Unicode" panose="020B0602030504020204" pitchFamily="34" charset="0"/>
                <a:cs typeface="Lucida Sans Unicode" panose="020B0602030504020204" pitchFamily="34" charset="0"/>
              </a:rPr>
              <a:t>Everyone wants to feel like they're accomplishing worthwhile goals and making a difference. Inform the team of the company's progress and recognise any outstanding achievements. Make sure to recognise and thank employees for a job well done if they perform exceptionally well in their roles or receive amazing feedback from visitors. This will raise spirits and increase drive throughout the entire crew (Offeo,2022).</a:t>
            </a:r>
          </a:p>
          <a:p>
            <a:pPr marL="0" indent="0">
              <a:buNone/>
            </a:pPr>
            <a:r>
              <a:rPr lang="en-GB" sz="1600" dirty="0">
                <a:solidFill>
                  <a:srgbClr val="00B0F0"/>
                </a:solidFill>
                <a:latin typeface="Lucida Sans Unicode" panose="020B0602030504020204" pitchFamily="34" charset="0"/>
                <a:cs typeface="Lucida Sans Unicode" panose="020B0602030504020204" pitchFamily="34" charset="0"/>
              </a:rPr>
              <a:t>Make everyone responsible</a:t>
            </a:r>
          </a:p>
          <a:p>
            <a:pPr marL="0" indent="0">
              <a:buNone/>
            </a:pPr>
            <a:r>
              <a:rPr lang="en-GB" sz="1600" dirty="0">
                <a:latin typeface="Lucida Sans Unicode" panose="020B0602030504020204" pitchFamily="34" charset="0"/>
                <a:cs typeface="Lucida Sans Unicode" panose="020B0602030504020204" pitchFamily="34" charset="0"/>
              </a:rPr>
              <a:t>It's important to inspire everyone to perform at their highest level in order to foster a strong and healthy work environment. Make sure everyone is aware of their specific responsibilities, and if customers do offer unfavourable feedback, share it with the employees so they can learn from it and make changes for the future.</a:t>
            </a:r>
          </a:p>
          <a:p>
            <a:pPr marL="0" indent="0">
              <a:buNone/>
            </a:pPr>
            <a:endParaRPr lang="en-GB" sz="1400" dirty="0">
              <a:latin typeface="Lucida Sans Unicode" panose="020B0602030504020204" pitchFamily="34" charset="0"/>
              <a:cs typeface="Lucida Sans Unicode" panose="020B0602030504020204" pitchFamily="34" charset="0"/>
            </a:endParaRPr>
          </a:p>
          <a:p>
            <a:endParaRPr lang="en-GB" sz="600" dirty="0">
              <a:latin typeface="Lucida Sans Unicode" panose="020B0602030504020204" pitchFamily="34" charset="0"/>
              <a:cs typeface="Lucida Sans Unicode" panose="020B0602030504020204" pitchFamily="34" charset="0"/>
            </a:endParaRPr>
          </a:p>
          <a:p>
            <a:endParaRPr lang="en-GB" sz="600" dirty="0">
              <a:latin typeface="Lucida Sans Unicode" panose="020B0602030504020204" pitchFamily="34" charset="0"/>
              <a:cs typeface="Lucida Sans Unicode" panose="020B0602030504020204" pitchFamily="34" charset="0"/>
            </a:endParaRPr>
          </a:p>
          <a:p>
            <a:endParaRPr lang="en-GB" sz="600" dirty="0">
              <a:latin typeface="Lucida Sans Unicode" panose="020B0602030504020204" pitchFamily="34" charset="0"/>
              <a:cs typeface="Lucida Sans Unicode" panose="020B0602030504020204" pitchFamily="34" charset="0"/>
            </a:endParaRPr>
          </a:p>
        </p:txBody>
      </p:sp>
      <p:pic>
        <p:nvPicPr>
          <p:cNvPr id="5" name="Picture 4" descr="A group of people posing for a photo&#10;&#10;Description automatically generated">
            <a:extLst>
              <a:ext uri="{FF2B5EF4-FFF2-40B4-BE49-F238E27FC236}">
                <a16:creationId xmlns:a16="http://schemas.microsoft.com/office/drawing/2014/main" id="{90ED2DF0-1E31-7AD8-491D-7BCCF96713DE}"/>
              </a:ext>
            </a:extLst>
          </p:cNvPr>
          <p:cNvPicPr>
            <a:picLocks noChangeAspect="1"/>
          </p:cNvPicPr>
          <p:nvPr/>
        </p:nvPicPr>
        <p:blipFill rotWithShape="1">
          <a:blip r:embed="rId2">
            <a:extLst>
              <a:ext uri="{28A0092B-C50C-407E-A947-70E740481C1C}">
                <a14:useLocalDpi xmlns:a14="http://schemas.microsoft.com/office/drawing/2010/main" val="0"/>
              </a:ext>
            </a:extLst>
          </a:blip>
          <a:srcRect b="16221"/>
          <a:stretch/>
        </p:blipFill>
        <p:spPr>
          <a:xfrm>
            <a:off x="7829553" y="306909"/>
            <a:ext cx="4042409" cy="2286000"/>
          </a:xfrm>
          <a:prstGeom prst="rect">
            <a:avLst/>
          </a:prstGeom>
        </p:spPr>
      </p:pic>
      <p:pic>
        <p:nvPicPr>
          <p:cNvPr id="7" name="Picture 6" descr="A picture containing person, indoor, person&#10;&#10;Description automatically generated">
            <a:extLst>
              <a:ext uri="{FF2B5EF4-FFF2-40B4-BE49-F238E27FC236}">
                <a16:creationId xmlns:a16="http://schemas.microsoft.com/office/drawing/2014/main" id="{A0D9C729-3587-6813-9704-927A367951D8}"/>
              </a:ext>
            </a:extLst>
          </p:cNvPr>
          <p:cNvPicPr>
            <a:picLocks noChangeAspect="1"/>
          </p:cNvPicPr>
          <p:nvPr/>
        </p:nvPicPr>
        <p:blipFill rotWithShape="1">
          <a:blip r:embed="rId3">
            <a:extLst>
              <a:ext uri="{28A0092B-C50C-407E-A947-70E740481C1C}">
                <a14:useLocalDpi xmlns:a14="http://schemas.microsoft.com/office/drawing/2010/main" val="0"/>
              </a:ext>
            </a:extLst>
          </a:blip>
          <a:srcRect l="11567" r="8814" b="1"/>
          <a:stretch/>
        </p:blipFill>
        <p:spPr>
          <a:xfrm>
            <a:off x="7829549" y="2828925"/>
            <a:ext cx="4042410" cy="3388994"/>
          </a:xfrm>
          <a:prstGeom prst="rect">
            <a:avLst/>
          </a:prstGeom>
        </p:spPr>
      </p:pic>
    </p:spTree>
    <p:extLst>
      <p:ext uri="{BB962C8B-B14F-4D97-AF65-F5344CB8AC3E}">
        <p14:creationId xmlns:p14="http://schemas.microsoft.com/office/powerpoint/2010/main" val="2899621531"/>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1">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3">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AA631E-EA1E-C07B-1F81-F09250E7229B}"/>
              </a:ext>
            </a:extLst>
          </p:cNvPr>
          <p:cNvSpPr>
            <a:spLocks noGrp="1"/>
          </p:cNvSpPr>
          <p:nvPr>
            <p:ph idx="1"/>
          </p:nvPr>
        </p:nvSpPr>
        <p:spPr>
          <a:xfrm>
            <a:off x="191911" y="372533"/>
            <a:ext cx="5350933" cy="6242756"/>
          </a:xfrm>
        </p:spPr>
        <p:txBody>
          <a:bodyPr>
            <a:normAutofit lnSpcReduction="10000"/>
          </a:bodyPr>
          <a:lstStyle/>
          <a:p>
            <a:pPr marL="0" indent="0">
              <a:buNone/>
            </a:pPr>
            <a:r>
              <a:rPr lang="en-GB" sz="1600" dirty="0">
                <a:solidFill>
                  <a:srgbClr val="00B0F0"/>
                </a:solidFill>
                <a:latin typeface="Lucida Sans Unicode" panose="020B0602030504020204" pitchFamily="34" charset="0"/>
                <a:cs typeface="Lucida Sans Unicode" panose="020B0602030504020204" pitchFamily="34" charset="0"/>
              </a:rPr>
              <a:t>Showing support for workers</a:t>
            </a:r>
          </a:p>
          <a:p>
            <a:pPr marL="0" indent="0">
              <a:buNone/>
            </a:pPr>
            <a:r>
              <a:rPr lang="en-GB" sz="1600" dirty="0">
                <a:solidFill>
                  <a:schemeClr val="tx1">
                    <a:lumMod val="95000"/>
                    <a:lumOff val="5000"/>
                  </a:schemeClr>
                </a:solidFill>
                <a:latin typeface="Lucida Sans Unicode" panose="020B0602030504020204" pitchFamily="34" charset="0"/>
                <a:cs typeface="Lucida Sans Unicode" panose="020B0602030504020204" pitchFamily="34" charset="0"/>
              </a:rPr>
              <a:t>Instead of making them feel like they're perpetually in over their heads, constant conversation, check-ins, and practical advise will show your staff that you care about them and are ready to assist them if they need it. This can be greatly aided by ongoing training and skill development, which will also reassure personnel that there is room for advancement in the hospitality industry. </a:t>
            </a:r>
          </a:p>
          <a:p>
            <a:pPr marL="0" indent="0">
              <a:buNone/>
            </a:pPr>
            <a:r>
              <a:rPr lang="en-GB" sz="1600" dirty="0">
                <a:solidFill>
                  <a:srgbClr val="00B0F0"/>
                </a:solidFill>
                <a:latin typeface="Lucida Sans Unicode" panose="020B0602030504020204" pitchFamily="34" charset="0"/>
                <a:cs typeface="Lucida Sans Unicode" panose="020B0602030504020204" pitchFamily="34" charset="0"/>
              </a:rPr>
              <a:t>Enjoy your work</a:t>
            </a:r>
          </a:p>
          <a:p>
            <a:pPr marL="0" indent="0">
              <a:buNone/>
            </a:pPr>
            <a:r>
              <a:rPr lang="en-GB" sz="1600" dirty="0">
                <a:solidFill>
                  <a:schemeClr val="tx1">
                    <a:lumMod val="85000"/>
                    <a:lumOff val="15000"/>
                  </a:schemeClr>
                </a:solidFill>
                <a:latin typeface="Lucida Sans Unicode" panose="020B0602030504020204" pitchFamily="34" charset="0"/>
                <a:cs typeface="Lucida Sans Unicode" panose="020B0602030504020204" pitchFamily="34" charset="0"/>
              </a:rPr>
              <a:t>Having fun at work must be the norm. In order to break up boring routines, organisations must be inventive. Fun office activities that involve the workforce are excellent methods to foster a positive work environment. Employees are given chances to communicate with and learn more about their co-workers .</a:t>
            </a:r>
          </a:p>
          <a:p>
            <a:pPr marL="0" indent="0">
              <a:buNone/>
            </a:pPr>
            <a:r>
              <a:rPr lang="en-GB" sz="1600" dirty="0">
                <a:solidFill>
                  <a:srgbClr val="00B0F0"/>
                </a:solidFill>
                <a:latin typeface="Lucida Sans Unicode" panose="020B0602030504020204" pitchFamily="34" charset="0"/>
                <a:cs typeface="Lucida Sans Unicode" panose="020B0602030504020204" pitchFamily="34" charset="0"/>
              </a:rPr>
              <a:t>Achieve the best performance from everyone</a:t>
            </a:r>
          </a:p>
          <a:p>
            <a:pPr marL="0" indent="0">
              <a:buNone/>
            </a:pPr>
            <a:r>
              <a:rPr lang="en-GB" sz="1600" dirty="0">
                <a:solidFill>
                  <a:schemeClr val="tx1">
                    <a:lumMod val="85000"/>
                    <a:lumOff val="15000"/>
                  </a:schemeClr>
                </a:solidFill>
                <a:latin typeface="Lucida Sans Unicode" panose="020B0602030504020204" pitchFamily="34" charset="0"/>
                <a:cs typeface="Lucida Sans Unicode" panose="020B0602030504020204" pitchFamily="34" charset="0"/>
              </a:rPr>
              <a:t>When they feel held back, the team members may become very irate. One should seriously think about purchasing new equipment if you're still utilising antiquated technology, whether it's an old vacuum cleaner or excruciatingly slow reservation software. The team will be more content and productive, which will have a positive impact on the customers as well (SiteMinder,2021).</a:t>
            </a:r>
          </a:p>
        </p:txBody>
      </p:sp>
      <p:pic>
        <p:nvPicPr>
          <p:cNvPr id="5" name="Picture 4" descr="A few business people having a discussion&#10;&#10;Description automatically generated with medium confidence">
            <a:extLst>
              <a:ext uri="{FF2B5EF4-FFF2-40B4-BE49-F238E27FC236}">
                <a16:creationId xmlns:a16="http://schemas.microsoft.com/office/drawing/2014/main" id="{B514454D-80DC-4CAC-5FA1-AC73B3135727}"/>
              </a:ext>
            </a:extLst>
          </p:cNvPr>
          <p:cNvPicPr>
            <a:picLocks noChangeAspect="1"/>
          </p:cNvPicPr>
          <p:nvPr/>
        </p:nvPicPr>
        <p:blipFill rotWithShape="1">
          <a:blip r:embed="rId2">
            <a:extLst>
              <a:ext uri="{28A0092B-C50C-407E-A947-70E740481C1C}">
                <a14:useLocalDpi xmlns:a14="http://schemas.microsoft.com/office/drawing/2010/main" val="0"/>
              </a:ext>
            </a:extLst>
          </a:blip>
          <a:srcRect l="6315" r="-1" b="-1"/>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7" name="Picture 6" descr="A picture containing indoor, floor, ceiling&#10;&#10;Description automatically generated">
            <a:extLst>
              <a:ext uri="{FF2B5EF4-FFF2-40B4-BE49-F238E27FC236}">
                <a16:creationId xmlns:a16="http://schemas.microsoft.com/office/drawing/2014/main" id="{05920D2E-03CC-3647-AE90-42762C65C520}"/>
              </a:ext>
            </a:extLst>
          </p:cNvPr>
          <p:cNvPicPr>
            <a:picLocks noChangeAspect="1"/>
          </p:cNvPicPr>
          <p:nvPr/>
        </p:nvPicPr>
        <p:blipFill rotWithShape="1">
          <a:blip r:embed="rId3">
            <a:extLst>
              <a:ext uri="{28A0092B-C50C-407E-A947-70E740481C1C}">
                <a14:useLocalDpi xmlns:a14="http://schemas.microsoft.com/office/drawing/2010/main" val="0"/>
              </a:ext>
            </a:extLst>
          </a:blip>
          <a:srcRect t="11862" r="-3" b="12285"/>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Tree>
    <p:extLst>
      <p:ext uri="{BB962C8B-B14F-4D97-AF65-F5344CB8AC3E}">
        <p14:creationId xmlns:p14="http://schemas.microsoft.com/office/powerpoint/2010/main" val="54814688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45">
            <a:extLst>
              <a:ext uri="{FF2B5EF4-FFF2-40B4-BE49-F238E27FC236}">
                <a16:creationId xmlns:a16="http://schemas.microsoft.com/office/drawing/2014/main" id="{91793900-90FA-49F2-B935-C199708F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CE4F38-51C8-B268-7EBE-EC784E48ABB2}"/>
              </a:ext>
            </a:extLst>
          </p:cNvPr>
          <p:cNvSpPr>
            <a:spLocks noGrp="1"/>
          </p:cNvSpPr>
          <p:nvPr>
            <p:ph type="title"/>
          </p:nvPr>
        </p:nvSpPr>
        <p:spPr>
          <a:xfrm>
            <a:off x="545590" y="411480"/>
            <a:ext cx="3319114" cy="1698432"/>
          </a:xfrm>
        </p:spPr>
        <p:txBody>
          <a:bodyPr>
            <a:normAutofit/>
          </a:bodyPr>
          <a:lstStyle/>
          <a:p>
            <a:pPr algn="ctr"/>
            <a:r>
              <a:rPr lang="en-GB" sz="2800" dirty="0">
                <a:latin typeface="Lucida Sans Unicode" panose="020B0602030504020204" pitchFamily="34" charset="0"/>
                <a:cs typeface="Lucida Sans Unicode" panose="020B0602030504020204" pitchFamily="34" charset="0"/>
              </a:rPr>
              <a:t>Conclusion</a:t>
            </a:r>
            <a:br>
              <a:rPr lang="en-GB" sz="2800" dirty="0">
                <a:latin typeface="Lucida Sans Unicode" panose="020B0602030504020204" pitchFamily="34" charset="0"/>
                <a:cs typeface="Lucida Sans Unicode" panose="020B0602030504020204" pitchFamily="34" charset="0"/>
              </a:rPr>
            </a:br>
            <a:endParaRPr lang="en-GB" sz="2800" dirty="0">
              <a:latin typeface="Lucida Sans Unicode" panose="020B0602030504020204" pitchFamily="34" charset="0"/>
              <a:cs typeface="Lucida Sans Unicode" panose="020B0602030504020204" pitchFamily="34" charset="0"/>
            </a:endParaRPr>
          </a:p>
        </p:txBody>
      </p:sp>
      <p:pic>
        <p:nvPicPr>
          <p:cNvPr id="9" name="Picture 8" descr="A group of people raising their hands&#10;&#10;Description automatically generated with medium confidence">
            <a:extLst>
              <a:ext uri="{FF2B5EF4-FFF2-40B4-BE49-F238E27FC236}">
                <a16:creationId xmlns:a16="http://schemas.microsoft.com/office/drawing/2014/main" id="{C667850B-E124-B156-3AB8-E4A7AB127533}"/>
              </a:ext>
            </a:extLst>
          </p:cNvPr>
          <p:cNvPicPr>
            <a:picLocks noChangeAspect="1"/>
          </p:cNvPicPr>
          <p:nvPr/>
        </p:nvPicPr>
        <p:blipFill rotWithShape="1">
          <a:blip r:embed="rId2">
            <a:extLst>
              <a:ext uri="{28A0092B-C50C-407E-A947-70E740481C1C}">
                <a14:useLocalDpi xmlns:a14="http://schemas.microsoft.com/office/drawing/2010/main" val="0"/>
              </a:ext>
            </a:extLst>
          </a:blip>
          <a:srcRect r="12" b="14282"/>
          <a:stretch/>
        </p:blipFill>
        <p:spPr>
          <a:xfrm>
            <a:off x="4381498" y="10"/>
            <a:ext cx="4394336" cy="2509513"/>
          </a:xfrm>
          <a:prstGeom prst="rect">
            <a:avLst/>
          </a:prstGeom>
        </p:spPr>
      </p:pic>
      <p:pic>
        <p:nvPicPr>
          <p:cNvPr id="7" name="Picture 6" descr="A group of people standing in a room&#10;&#10;Description automatically generated with low confidence">
            <a:extLst>
              <a:ext uri="{FF2B5EF4-FFF2-40B4-BE49-F238E27FC236}">
                <a16:creationId xmlns:a16="http://schemas.microsoft.com/office/drawing/2014/main" id="{94DAD30E-D014-7BF8-796D-C13E45105586}"/>
              </a:ext>
            </a:extLst>
          </p:cNvPr>
          <p:cNvPicPr>
            <a:picLocks noChangeAspect="1"/>
          </p:cNvPicPr>
          <p:nvPr/>
        </p:nvPicPr>
        <p:blipFill rotWithShape="1">
          <a:blip r:embed="rId3">
            <a:extLst>
              <a:ext uri="{28A0092B-C50C-407E-A947-70E740481C1C}">
                <a14:useLocalDpi xmlns:a14="http://schemas.microsoft.com/office/drawing/2010/main" val="0"/>
              </a:ext>
            </a:extLst>
          </a:blip>
          <a:srcRect l="31484"/>
          <a:stretch/>
        </p:blipFill>
        <p:spPr>
          <a:xfrm>
            <a:off x="-1" y="2509525"/>
            <a:ext cx="4381499" cy="4348475"/>
          </a:xfrm>
          <a:prstGeom prst="rect">
            <a:avLst/>
          </a:prstGeom>
        </p:spPr>
      </p:pic>
      <p:pic>
        <p:nvPicPr>
          <p:cNvPr id="11" name="Picture 10" descr="A group of people looking at a paper&#10;&#10;Description automatically generated with medium confidence">
            <a:extLst>
              <a:ext uri="{FF2B5EF4-FFF2-40B4-BE49-F238E27FC236}">
                <a16:creationId xmlns:a16="http://schemas.microsoft.com/office/drawing/2014/main" id="{255CAEA3-AA3D-134B-1CA8-12419298BA67}"/>
              </a:ext>
            </a:extLst>
          </p:cNvPr>
          <p:cNvPicPr>
            <a:picLocks noChangeAspect="1"/>
          </p:cNvPicPr>
          <p:nvPr/>
        </p:nvPicPr>
        <p:blipFill rotWithShape="1">
          <a:blip r:embed="rId4">
            <a:extLst>
              <a:ext uri="{28A0092B-C50C-407E-A947-70E740481C1C}">
                <a14:useLocalDpi xmlns:a14="http://schemas.microsoft.com/office/drawing/2010/main" val="0"/>
              </a:ext>
            </a:extLst>
          </a:blip>
          <a:srcRect l="11308" r="554" b="-4"/>
          <a:stretch/>
        </p:blipFill>
        <p:spPr>
          <a:xfrm>
            <a:off x="8807838" y="-2"/>
            <a:ext cx="3384162" cy="2553431"/>
          </a:xfrm>
          <a:prstGeom prst="rect">
            <a:avLst/>
          </a:prstGeom>
        </p:spPr>
      </p:pic>
      <p:sp>
        <p:nvSpPr>
          <p:cNvPr id="96" name="Rectangle 47">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89421"/>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49">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9">
            <a:extLst>
              <a:ext uri="{FF2B5EF4-FFF2-40B4-BE49-F238E27FC236}">
                <a16:creationId xmlns:a16="http://schemas.microsoft.com/office/drawing/2014/main" id="{4291B1AA-6D87-0243-0996-5C2AEB6C598B}"/>
              </a:ext>
            </a:extLst>
          </p:cNvPr>
          <p:cNvSpPr>
            <a:spLocks noGrp="1"/>
          </p:cNvSpPr>
          <p:nvPr>
            <p:ph idx="1"/>
          </p:nvPr>
        </p:nvSpPr>
        <p:spPr>
          <a:xfrm>
            <a:off x="4381498" y="3429000"/>
            <a:ext cx="4220635" cy="4078111"/>
          </a:xfrm>
        </p:spPr>
        <p:txBody>
          <a:bodyPr anchor="ctr">
            <a:normAutofit fontScale="25000" lnSpcReduction="20000"/>
          </a:bodyPr>
          <a:lstStyle/>
          <a:p>
            <a:pPr marL="0" indent="0">
              <a:buNone/>
            </a:pPr>
            <a:r>
              <a:rPr lang="en-US" sz="1600" dirty="0">
                <a:latin typeface="Lucida Sans Unicode" panose="020B0602030504020204" pitchFamily="34" charset="0"/>
                <a:cs typeface="Lucida Sans Unicode" panose="020B0602030504020204" pitchFamily="34" charset="0"/>
              </a:rPr>
              <a:t> </a:t>
            </a:r>
          </a:p>
          <a:p>
            <a:pPr marL="0" indent="0">
              <a:buNone/>
            </a:pPr>
            <a:endParaRPr lang="en-US" sz="1600" dirty="0">
              <a:latin typeface="Lucida Sans Unicode" panose="020B0602030504020204" pitchFamily="34" charset="0"/>
              <a:cs typeface="Lucida Sans Unicode" panose="020B0602030504020204" pitchFamily="34" charset="0"/>
            </a:endParaRPr>
          </a:p>
          <a:p>
            <a:pPr marL="0" indent="0">
              <a:buNone/>
            </a:pPr>
            <a:endParaRPr lang="en-US" sz="1600" dirty="0">
              <a:latin typeface="Lucida Sans Unicode" panose="020B0602030504020204" pitchFamily="34" charset="0"/>
              <a:cs typeface="Lucida Sans Unicode" panose="020B0602030504020204" pitchFamily="34" charset="0"/>
            </a:endParaRPr>
          </a:p>
          <a:p>
            <a:pPr marL="0" indent="0">
              <a:buNone/>
            </a:pPr>
            <a:endParaRPr lang="en-US" sz="1600" dirty="0">
              <a:latin typeface="Lucida Sans Unicode" panose="020B0602030504020204" pitchFamily="34" charset="0"/>
              <a:cs typeface="Lucida Sans Unicode" panose="020B0602030504020204" pitchFamily="34" charset="0"/>
            </a:endParaRPr>
          </a:p>
          <a:p>
            <a:pPr marL="0" indent="0">
              <a:buNone/>
            </a:pPr>
            <a:endParaRPr lang="en-US" sz="1600" dirty="0">
              <a:latin typeface="Lucida Sans Unicode" panose="020B0602030504020204" pitchFamily="34" charset="0"/>
              <a:cs typeface="Lucida Sans Unicode" panose="020B0602030504020204" pitchFamily="34" charset="0"/>
            </a:endParaRPr>
          </a:p>
          <a:p>
            <a:pPr marL="0" indent="0">
              <a:buNone/>
            </a:pPr>
            <a:endParaRPr lang="en-US" sz="1600" dirty="0">
              <a:latin typeface="Lucida Sans Unicode" panose="020B0602030504020204" pitchFamily="34" charset="0"/>
              <a:cs typeface="Lucida Sans Unicode" panose="020B0602030504020204" pitchFamily="34" charset="0"/>
            </a:endParaRPr>
          </a:p>
          <a:p>
            <a:pPr marL="0" indent="0">
              <a:buNone/>
            </a:pPr>
            <a:endParaRPr lang="en-US" sz="1600" dirty="0">
              <a:latin typeface="Lucida Sans Unicode" panose="020B0602030504020204" pitchFamily="34" charset="0"/>
              <a:cs typeface="Lucida Sans Unicode" panose="020B0602030504020204" pitchFamily="34" charset="0"/>
            </a:endParaRPr>
          </a:p>
          <a:p>
            <a:pPr marL="0" indent="0">
              <a:buNone/>
            </a:pPr>
            <a:endParaRPr lang="en-US" sz="1600" dirty="0">
              <a:latin typeface="Lucida Sans Unicode" panose="020B0602030504020204" pitchFamily="34" charset="0"/>
              <a:cs typeface="Lucida Sans Unicode" panose="020B0602030504020204" pitchFamily="34" charset="0"/>
            </a:endParaRPr>
          </a:p>
          <a:p>
            <a:pPr marL="0" indent="0">
              <a:buNone/>
            </a:pPr>
            <a:endParaRPr lang="en-US" sz="16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r>
              <a:rPr lang="en-US" sz="6400" dirty="0">
                <a:latin typeface="Lucida Sans Unicode" panose="020B0602030504020204" pitchFamily="34" charset="0"/>
                <a:cs typeface="Lucida Sans Unicode" panose="020B0602030504020204" pitchFamily="34" charset="0"/>
              </a:rPr>
              <a:t>Employee’s lack of  engagement can easily determine if a business will succeed or fail, especially if it’s in the Hospitality Industry.</a:t>
            </a:r>
          </a:p>
          <a:p>
            <a:pPr marL="0" indent="0">
              <a:buNone/>
            </a:pPr>
            <a:r>
              <a:rPr lang="en-US" sz="6400" dirty="0">
                <a:latin typeface="Lucida Sans Unicode" panose="020B0602030504020204" pitchFamily="34" charset="0"/>
                <a:cs typeface="Lucida Sans Unicode" panose="020B0602030504020204" pitchFamily="34" charset="0"/>
              </a:rPr>
              <a:t>It is extremely important that managers and owners identify the source of the problem for a much quicker solution.</a:t>
            </a:r>
          </a:p>
          <a:p>
            <a:pPr marL="0" indent="0">
              <a:buNone/>
            </a:pPr>
            <a:r>
              <a:rPr lang="en-US" sz="6400" dirty="0">
                <a:latin typeface="Lucida Sans Unicode" panose="020B0602030504020204" pitchFamily="34" charset="0"/>
                <a:cs typeface="Lucida Sans Unicode" panose="020B0602030504020204" pitchFamily="34" charset="0"/>
              </a:rPr>
              <a:t>A happy employee will not only represent the Hotel’s brand  with professionalism but also will reflect the management issues if there are any.</a:t>
            </a:r>
          </a:p>
          <a:p>
            <a:pPr marL="0" indent="0">
              <a:buNone/>
            </a:pPr>
            <a:r>
              <a:rPr lang="en-US" sz="6400" dirty="0">
                <a:latin typeface="Lucida Sans Unicode" panose="020B0602030504020204" pitchFamily="34" charset="0"/>
                <a:cs typeface="Lucida Sans Unicode" panose="020B0602030504020204" pitchFamily="34" charset="0"/>
              </a:rPr>
              <a:t>Therefore, contempt employees are the key to succeed, business owners should focus first on providing a great work environment for its workers  by applying the solutions available to them and then consider revenue and publicity. </a:t>
            </a:r>
          </a:p>
          <a:p>
            <a:pPr marL="0" indent="0">
              <a:buNone/>
            </a:pPr>
            <a:endParaRPr lang="en-US" sz="6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400" dirty="0">
              <a:latin typeface="Lucida Sans Unicode" panose="020B0602030504020204" pitchFamily="34" charset="0"/>
              <a:cs typeface="Lucida Sans Unicode" panose="020B0602030504020204" pitchFamily="34" charset="0"/>
            </a:endParaRPr>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p:txBody>
      </p:sp>
      <p:pic>
        <p:nvPicPr>
          <p:cNvPr id="13" name="Content Placeholder 12" descr="A group of people posing for a photo&#10;&#10;Description automatically generated">
            <a:extLst>
              <a:ext uri="{FF2B5EF4-FFF2-40B4-BE49-F238E27FC236}">
                <a16:creationId xmlns:a16="http://schemas.microsoft.com/office/drawing/2014/main" id="{FD7804AE-3699-FCA5-4DE8-B9E9A877BF55}"/>
              </a:ext>
            </a:extLst>
          </p:cNvPr>
          <p:cNvPicPr>
            <a:picLocks noChangeAspect="1"/>
          </p:cNvPicPr>
          <p:nvPr/>
        </p:nvPicPr>
        <p:blipFill rotWithShape="1">
          <a:blip r:embed="rId5">
            <a:extLst>
              <a:ext uri="{28A0092B-C50C-407E-A947-70E740481C1C}">
                <a14:useLocalDpi xmlns:a14="http://schemas.microsoft.com/office/drawing/2010/main" val="0"/>
              </a:ext>
            </a:extLst>
          </a:blip>
          <a:srcRect t="7323" r="-1" b="9197"/>
          <a:stretch/>
        </p:blipFill>
        <p:spPr>
          <a:xfrm>
            <a:off x="8698989" y="2553429"/>
            <a:ext cx="3493011" cy="4304571"/>
          </a:xfrm>
          <a:prstGeom prst="rect">
            <a:avLst/>
          </a:prstGeom>
        </p:spPr>
      </p:pic>
      <p:sp>
        <p:nvSpPr>
          <p:cNvPr id="98" name="Rectangle 51">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4683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4867285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5C59-3837-ED4F-24B4-E2767757D287}"/>
              </a:ext>
            </a:extLst>
          </p:cNvPr>
          <p:cNvSpPr>
            <a:spLocks noGrp="1"/>
          </p:cNvSpPr>
          <p:nvPr>
            <p:ph type="title"/>
          </p:nvPr>
        </p:nvSpPr>
        <p:spPr>
          <a:xfrm>
            <a:off x="4809067" y="94192"/>
            <a:ext cx="1857951" cy="696030"/>
          </a:xfrm>
        </p:spPr>
        <p:txBody>
          <a:bodyPr>
            <a:normAutofit/>
          </a:bodyPr>
          <a:lstStyle/>
          <a:p>
            <a:r>
              <a:rPr lang="en-GB" sz="2000" b="1" dirty="0">
                <a:solidFill>
                  <a:schemeClr val="accent5">
                    <a:lumMod val="50000"/>
                  </a:schemeClr>
                </a:solidFill>
              </a:rPr>
              <a:t>References</a:t>
            </a:r>
          </a:p>
        </p:txBody>
      </p:sp>
      <p:sp>
        <p:nvSpPr>
          <p:cNvPr id="3" name="Content Placeholder 2">
            <a:extLst>
              <a:ext uri="{FF2B5EF4-FFF2-40B4-BE49-F238E27FC236}">
                <a16:creationId xmlns:a16="http://schemas.microsoft.com/office/drawing/2014/main" id="{65C2D513-7D92-BAEF-AFE1-FCF4C10F5DAB}"/>
              </a:ext>
            </a:extLst>
          </p:cNvPr>
          <p:cNvSpPr>
            <a:spLocks noGrp="1"/>
          </p:cNvSpPr>
          <p:nvPr>
            <p:ph idx="1"/>
          </p:nvPr>
        </p:nvSpPr>
        <p:spPr>
          <a:xfrm>
            <a:off x="0" y="1174044"/>
            <a:ext cx="12192000" cy="5002919"/>
          </a:xfrm>
        </p:spPr>
        <p:txBody>
          <a:bodyPr>
            <a:normAutofit/>
          </a:bodyPr>
          <a:lstStyle/>
          <a:p>
            <a:pPr marL="0" indent="0">
              <a:buNone/>
            </a:pPr>
            <a:r>
              <a:rPr lang="en-GB" sz="1200" dirty="0">
                <a:latin typeface="Lucida Sans Unicode" panose="020B0602030504020204" pitchFamily="34" charset="0"/>
                <a:cs typeface="Lucida Sans Unicode" panose="020B0602030504020204" pitchFamily="34" charset="0"/>
              </a:rPr>
              <a:t>Bwmarketing (2017) , ‘’What does engagement mean to you ? ‘’ Available at: </a:t>
            </a:r>
            <a:r>
              <a:rPr lang="en-GB" sz="1200" dirty="0">
                <a:latin typeface="Lucida Sans Unicode" panose="020B0602030504020204" pitchFamily="34" charset="0"/>
                <a:cs typeface="Lucida Sans Unicode" panose="020B0602030504020204" pitchFamily="34" charset="0"/>
                <a:hlinkClick r:id="rId2"/>
              </a:rPr>
              <a:t>https://www.betterworks.com/magazine/what-does-engagement-mean-to-you/</a:t>
            </a:r>
            <a:r>
              <a:rPr lang="en-GB" sz="1200" dirty="0">
                <a:latin typeface="Lucida Sans Unicode" panose="020B0602030504020204" pitchFamily="34" charset="0"/>
                <a:cs typeface="Lucida Sans Unicode" panose="020B0602030504020204" pitchFamily="34" charset="0"/>
              </a:rPr>
              <a:t> (Accessed 01/12/2022)</a:t>
            </a:r>
          </a:p>
          <a:p>
            <a:pPr marL="0" indent="0">
              <a:buNone/>
            </a:pPr>
            <a:r>
              <a:rPr lang="en-GB" sz="1200" dirty="0">
                <a:latin typeface="Lucida Sans Unicode" panose="020B0602030504020204" pitchFamily="34" charset="0"/>
                <a:cs typeface="Lucida Sans Unicode" panose="020B0602030504020204" pitchFamily="34" charset="0"/>
              </a:rPr>
              <a:t> David Zinger (2010) ‘The Improved and Simplified Zinger Model of Employee Engagement’ Available at : </a:t>
            </a:r>
            <a:r>
              <a:rPr lang="en-GB" sz="1200" dirty="0">
                <a:latin typeface="Lucida Sans Unicode" panose="020B0602030504020204" pitchFamily="34" charset="0"/>
                <a:cs typeface="Lucida Sans Unicode" panose="020B0602030504020204" pitchFamily="34" charset="0"/>
                <a:hlinkClick r:id="rId3"/>
              </a:rPr>
              <a:t>https://www.davidzinger.com/the-improved-and-simplified-zinger-model-of-engagement-9814/</a:t>
            </a:r>
            <a:r>
              <a:rPr lang="en-GB" sz="1200" dirty="0">
                <a:latin typeface="Lucida Sans Unicode" panose="020B0602030504020204" pitchFamily="34" charset="0"/>
                <a:cs typeface="Lucida Sans Unicode" panose="020B0602030504020204" pitchFamily="34" charset="0"/>
              </a:rPr>
              <a:t> (Accessed 01/12/2022)</a:t>
            </a:r>
          </a:p>
          <a:p>
            <a:pPr marL="0" indent="0">
              <a:buNone/>
            </a:pPr>
            <a:r>
              <a:rPr lang="en-GB" sz="1200" dirty="0">
                <a:latin typeface="Lucida Sans Unicode" panose="020B0602030504020204" pitchFamily="34" charset="0"/>
                <a:cs typeface="Lucida Sans Unicode" panose="020B0602030504020204" pitchFamily="34" charset="0"/>
              </a:rPr>
              <a:t>Eba (2016) ,, How Important is Employee Engagement? Here Are The Stats’’ Available at : </a:t>
            </a:r>
            <a:r>
              <a:rPr lang="en-GB" sz="1200" dirty="0">
                <a:latin typeface="Lucida Sans Unicode" panose="020B0602030504020204" pitchFamily="34" charset="0"/>
                <a:cs typeface="Lucida Sans Unicode" panose="020B0602030504020204" pitchFamily="34" charset="0"/>
                <a:hlinkClick r:id="rId4"/>
              </a:rPr>
              <a:t>https://www.educational-business-articles.com/how-important-is-employee-engagement/</a:t>
            </a:r>
            <a:r>
              <a:rPr lang="en-GB" sz="1200" dirty="0">
                <a:latin typeface="Lucida Sans Unicode" panose="020B0602030504020204" pitchFamily="34" charset="0"/>
                <a:cs typeface="Lucida Sans Unicode" panose="020B0602030504020204" pitchFamily="34" charset="0"/>
              </a:rPr>
              <a:t> (Accessed 01/12/2022)</a:t>
            </a:r>
          </a:p>
          <a:p>
            <a:pPr marL="0" indent="0">
              <a:buNone/>
            </a:pPr>
            <a:r>
              <a:rPr lang="en-GB" sz="1200" dirty="0">
                <a:latin typeface="Lucida Sans Unicode" panose="020B0602030504020204" pitchFamily="34" charset="0"/>
                <a:cs typeface="Lucida Sans Unicode" panose="020B0602030504020204" pitchFamily="34" charset="0"/>
              </a:rPr>
              <a:t>Liston (2021) ,,Employee engagement models’’ Available at : </a:t>
            </a:r>
            <a:r>
              <a:rPr lang="en-GB" sz="1200" dirty="0">
                <a:latin typeface="Lucida Sans Unicode" panose="020B0602030504020204" pitchFamily="34" charset="0"/>
                <a:cs typeface="Lucida Sans Unicode" panose="020B0602030504020204" pitchFamily="34" charset="0"/>
                <a:hlinkClick r:id="rId5"/>
              </a:rPr>
              <a:t>https://www.contactmonkey.com/blog/employee-engagement-models</a:t>
            </a:r>
            <a:r>
              <a:rPr lang="en-GB" sz="1200" dirty="0">
                <a:latin typeface="Lucida Sans Unicode" panose="020B0602030504020204" pitchFamily="34" charset="0"/>
                <a:cs typeface="Lucida Sans Unicode" panose="020B0602030504020204" pitchFamily="34" charset="0"/>
              </a:rPr>
              <a:t> (Accessed 01/12/2022)</a:t>
            </a:r>
          </a:p>
          <a:p>
            <a:pPr marL="0" indent="0">
              <a:buNone/>
            </a:pPr>
            <a:r>
              <a:rPr lang="en-GB" sz="1200" dirty="0">
                <a:latin typeface="Lucida Sans Unicode" panose="020B0602030504020204" pitchFamily="34" charset="0"/>
                <a:cs typeface="Lucida Sans Unicode" panose="020B0602030504020204" pitchFamily="34" charset="0"/>
              </a:rPr>
              <a:t>Offeo (2022) ,, Why Happy Employees are Important and How to Keep Them’’ Available at : </a:t>
            </a:r>
            <a:r>
              <a:rPr lang="en-GB" sz="1200" dirty="0">
                <a:latin typeface="Lucida Sans Unicode" panose="020B0602030504020204" pitchFamily="34" charset="0"/>
                <a:cs typeface="Lucida Sans Unicode" panose="020B0602030504020204" pitchFamily="34" charset="0"/>
                <a:hlinkClick r:id="rId6"/>
              </a:rPr>
              <a:t>https://offeo.com/learn/happy-employees</a:t>
            </a:r>
            <a:r>
              <a:rPr lang="en-GB" sz="1200" dirty="0">
                <a:latin typeface="Lucida Sans Unicode" panose="020B0602030504020204" pitchFamily="34" charset="0"/>
                <a:cs typeface="Lucida Sans Unicode" panose="020B0602030504020204" pitchFamily="34" charset="0"/>
              </a:rPr>
              <a:t> (Accessed 02/12/2022)</a:t>
            </a:r>
          </a:p>
          <a:p>
            <a:pPr marL="0" indent="0">
              <a:buNone/>
            </a:pPr>
            <a:r>
              <a:rPr lang="en-GB" sz="1200" dirty="0">
                <a:latin typeface="Lucida Sans Unicode" panose="020B0602030504020204" pitchFamily="34" charset="0"/>
                <a:cs typeface="Lucida Sans Unicode" panose="020B0602030504020204" pitchFamily="34" charset="0"/>
              </a:rPr>
              <a:t>Pellikan (2021) ‘’ Five employee engagement models every HR professional need to know’’ Available at : </a:t>
            </a:r>
            <a:r>
              <a:rPr lang="en-GB" sz="1200" dirty="0">
                <a:latin typeface="Lucida Sans Unicode" panose="020B0602030504020204" pitchFamily="34" charset="0"/>
                <a:cs typeface="Lucida Sans Unicode" panose="020B0602030504020204" pitchFamily="34" charset="0"/>
                <a:hlinkClick r:id="rId7"/>
              </a:rPr>
              <a:t>https://www.effectory.com/knowledge/five-employee-engagement-models/</a:t>
            </a:r>
            <a:r>
              <a:rPr lang="en-GB" sz="1200" dirty="0">
                <a:latin typeface="Lucida Sans Unicode" panose="020B0602030504020204" pitchFamily="34" charset="0"/>
                <a:cs typeface="Lucida Sans Unicode" panose="020B0602030504020204" pitchFamily="34" charset="0"/>
              </a:rPr>
              <a:t> (Accessed 02/12/2022)</a:t>
            </a:r>
            <a:r>
              <a:rPr lang="en-GB" sz="1600" dirty="0">
                <a:latin typeface="Lucida Sans Unicode" panose="020B0602030504020204" pitchFamily="34" charset="0"/>
                <a:cs typeface="Lucida Sans Unicode" panose="020B0602030504020204" pitchFamily="34" charset="0"/>
              </a:rPr>
              <a:t> </a:t>
            </a:r>
          </a:p>
          <a:p>
            <a:pPr marL="0" indent="0">
              <a:buNone/>
            </a:pPr>
            <a:r>
              <a:rPr lang="en-GB" sz="1200" dirty="0">
                <a:latin typeface="Lucida Sans Unicode" panose="020B0602030504020204" pitchFamily="34" charset="0"/>
                <a:cs typeface="Lucida Sans Unicode" panose="020B0602030504020204" pitchFamily="34" charset="0"/>
              </a:rPr>
              <a:t>Sharma (2021) ,, Employee Engagement Working Model and How Employees Can Be Engaged’’ Available at :</a:t>
            </a:r>
            <a:r>
              <a:rPr lang="en-GB" sz="1200" dirty="0">
                <a:latin typeface="Lucida Sans Unicode" panose="020B0602030504020204" pitchFamily="34" charset="0"/>
                <a:cs typeface="Lucida Sans Unicode" panose="020B0602030504020204" pitchFamily="34" charset="0"/>
                <a:hlinkClick r:id="rId8"/>
              </a:rPr>
              <a:t>Employee Engagement Factors and Working Model (hrblog.in)</a:t>
            </a:r>
            <a:r>
              <a:rPr lang="en-GB" sz="1200" dirty="0">
                <a:latin typeface="Lucida Sans Unicode" panose="020B0602030504020204" pitchFamily="34" charset="0"/>
                <a:cs typeface="Lucida Sans Unicode" panose="020B0602030504020204" pitchFamily="34" charset="0"/>
              </a:rPr>
              <a:t>  (Accessed 01/12/2022)</a:t>
            </a:r>
          </a:p>
          <a:p>
            <a:pPr marL="0" indent="0">
              <a:buNone/>
            </a:pPr>
            <a:r>
              <a:rPr lang="en-GB" sz="1200" dirty="0">
                <a:latin typeface="Lucida Sans Unicode" panose="020B0602030504020204" pitchFamily="34" charset="0"/>
                <a:cs typeface="Lucida Sans Unicode" panose="020B0602030504020204" pitchFamily="34" charset="0"/>
              </a:rPr>
              <a:t>SpriggHR (2020) ,, 11 Causes of Employee Disengagement &amp; How to Overcome Them’’ Available at : </a:t>
            </a:r>
            <a:r>
              <a:rPr lang="en-GB" sz="1200" dirty="0">
                <a:latin typeface="Lucida Sans Unicode" panose="020B0602030504020204" pitchFamily="34" charset="0"/>
                <a:cs typeface="Lucida Sans Unicode" panose="020B0602030504020204" pitchFamily="34" charset="0"/>
                <a:hlinkClick r:id="rId9"/>
              </a:rPr>
              <a:t>https://sprigghr.com/blog/employee-engagement/11-causes-of-employee-disengagement-how-to-overcome-them/</a:t>
            </a:r>
            <a:r>
              <a:rPr lang="en-GB" sz="1200" dirty="0">
                <a:latin typeface="Lucida Sans Unicode" panose="020B0602030504020204" pitchFamily="34" charset="0"/>
                <a:cs typeface="Lucida Sans Unicode" panose="020B0602030504020204" pitchFamily="34" charset="0"/>
              </a:rPr>
              <a:t> (Accessed 01/12/2022)</a:t>
            </a:r>
          </a:p>
          <a:p>
            <a:pPr marL="0" indent="0">
              <a:buNone/>
            </a:pPr>
            <a:r>
              <a:rPr lang="en-GB" sz="1200" dirty="0">
                <a:latin typeface="Lucida Sans Unicode" panose="020B0602030504020204" pitchFamily="34" charset="0"/>
                <a:cs typeface="Lucida Sans Unicode" panose="020B0602030504020204" pitchFamily="34" charset="0"/>
              </a:rPr>
              <a:t>SiteMinder (2021) ,, Your guest service framework: Why hotels need to focus on employee satisfaction and happiness’’ Available at : </a:t>
            </a:r>
            <a:r>
              <a:rPr lang="en-GB" sz="1200" dirty="0">
                <a:latin typeface="Lucida Sans Unicode" panose="020B0602030504020204" pitchFamily="34" charset="0"/>
                <a:cs typeface="Lucida Sans Unicode" panose="020B0602030504020204" pitchFamily="34" charset="0"/>
                <a:hlinkClick r:id="rId10"/>
              </a:rPr>
              <a:t>https://www.siteminder.com/r/trends-advice/hotel-management/guest-service-staff-hotel-happy/</a:t>
            </a:r>
            <a:r>
              <a:rPr lang="en-GB" sz="1200" dirty="0">
                <a:latin typeface="Lucida Sans Unicode" panose="020B0602030504020204" pitchFamily="34" charset="0"/>
                <a:cs typeface="Lucida Sans Unicode" panose="020B0602030504020204" pitchFamily="34" charset="0"/>
              </a:rPr>
              <a:t> (Accessed 02/12/2022)</a:t>
            </a:r>
          </a:p>
          <a:p>
            <a:pPr marL="0" indent="0">
              <a:buNone/>
            </a:pPr>
            <a:r>
              <a:rPr lang="en-GB" sz="1200" dirty="0">
                <a:latin typeface="Lucida Sans Unicode" panose="020B0602030504020204" pitchFamily="34" charset="0"/>
                <a:cs typeface="Lucida Sans Unicode" panose="020B0602030504020204" pitchFamily="34" charset="0"/>
              </a:rPr>
              <a:t>The Free Dictionary  (2022), ‘’engagement’’ Available at: </a:t>
            </a:r>
            <a:r>
              <a:rPr lang="en-GB" sz="1200" dirty="0">
                <a:latin typeface="Lucida Sans Unicode" panose="020B0602030504020204" pitchFamily="34" charset="0"/>
                <a:cs typeface="Lucida Sans Unicode" panose="020B0602030504020204" pitchFamily="34" charset="0"/>
                <a:hlinkClick r:id="rId11"/>
              </a:rPr>
              <a:t>https://www.thefreedictionary.com/engagement#:~:text=1.%20the%20act%20of%20engaging%20or%20the%20state,betrothal.%204.%20a%20pledge%3B%20an%20obligation%20or%20agreement</a:t>
            </a:r>
            <a:r>
              <a:rPr lang="en-GB" sz="1200" dirty="0">
                <a:latin typeface="Lucida Sans Unicode" panose="020B0602030504020204" pitchFamily="34" charset="0"/>
                <a:cs typeface="Lucida Sans Unicode" panose="020B0602030504020204" pitchFamily="34" charset="0"/>
              </a:rPr>
              <a:t>.</a:t>
            </a:r>
          </a:p>
          <a:p>
            <a:pPr marL="0" indent="0">
              <a:buNone/>
            </a:pPr>
            <a:r>
              <a:rPr lang="en-GB" sz="1200" dirty="0">
                <a:latin typeface="Lucida Sans Unicode" panose="020B0602030504020204" pitchFamily="34" charset="0"/>
                <a:cs typeface="Lucida Sans Unicode" panose="020B0602030504020204" pitchFamily="34" charset="0"/>
              </a:rPr>
              <a:t> (Accessed 01/12/2022 )</a:t>
            </a:r>
          </a:p>
        </p:txBody>
      </p:sp>
    </p:spTree>
    <p:extLst>
      <p:ext uri="{BB962C8B-B14F-4D97-AF65-F5344CB8AC3E}">
        <p14:creationId xmlns:p14="http://schemas.microsoft.com/office/powerpoint/2010/main" val="1364102878"/>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1628</Words>
  <Application>Microsoft Office PowerPoint</Application>
  <PresentationFormat>Widescreen</PresentationFormat>
  <Paragraphs>135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Lucida Sans Unicode</vt:lpstr>
      <vt:lpstr>Wingdings</vt:lpstr>
      <vt:lpstr>Office Theme</vt:lpstr>
      <vt:lpstr>Employee Engagement</vt:lpstr>
      <vt:lpstr>How important is the employee engagement in the success of a hotel ?</vt:lpstr>
      <vt:lpstr>Definition :</vt:lpstr>
      <vt:lpstr>Engagement theoretical models</vt:lpstr>
      <vt:lpstr>The Zinger Model</vt:lpstr>
      <vt:lpstr>Let’s explain row by row</vt:lpstr>
      <vt:lpstr>Interesting……but how is this affecting the Hospitality Industry?</vt:lpstr>
      <vt:lpstr>A business will be valued more if its employees are highly engaged since they will be more productive, offer better customer service, and automatically lower staff turnover. Compared to dissatisfied employees, happy workers are 31% more productive and three times as innovative . The profitability of hotels has increased by 12% as a result of content staff  . Positive engagement cultures in hotels result in 24% lower turnover.</vt:lpstr>
      <vt:lpstr>What are the causes for employees disengagement? </vt:lpstr>
      <vt:lpstr>What are the solutions ?</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cristina florentina patanghel</dc:creator>
  <cp:lastModifiedBy>cristina florentina patanghel</cp:lastModifiedBy>
  <cp:revision>2</cp:revision>
  <dcterms:created xsi:type="dcterms:W3CDTF">2022-11-30T13:59:22Z</dcterms:created>
  <dcterms:modified xsi:type="dcterms:W3CDTF">2022-12-02T18:31:32Z</dcterms:modified>
</cp:coreProperties>
</file>