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67" r:id="rId1"/>
  </p:sldMasterIdLst>
  <p:sldIdLst>
    <p:sldId id="256" r:id="rId2"/>
    <p:sldId id="299" r:id="rId3"/>
    <p:sldId id="280" r:id="rId4"/>
    <p:sldId id="288" r:id="rId5"/>
    <p:sldId id="279" r:id="rId6"/>
    <p:sldId id="269" r:id="rId7"/>
    <p:sldId id="290" r:id="rId8"/>
    <p:sldId id="289" r:id="rId9"/>
    <p:sldId id="293" r:id="rId10"/>
    <p:sldId id="294" r:id="rId11"/>
    <p:sldId id="261" r:id="rId12"/>
    <p:sldId id="291" r:id="rId13"/>
    <p:sldId id="295" r:id="rId14"/>
    <p:sldId id="292" r:id="rId15"/>
    <p:sldId id="298" r:id="rId16"/>
    <p:sldId id="297" r:id="rId17"/>
    <p:sldId id="26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8F00"/>
    <a:srgbClr val="BE6140"/>
    <a:srgbClr val="8F4930"/>
    <a:srgbClr val="E7D7D7"/>
    <a:srgbClr val="BF9F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EC7796-5436-7122-68F2-CEF4B6B88EE5}" v="406" dt="2025-07-02T14:46:12.351"/>
    <p1510:client id="{164EC2BE-B8C6-6CB5-BA3A-ABCA48B83774}" v="2929" dt="2025-07-03T05:47:36.362"/>
    <p1510:client id="{4B80B6EF-9C13-5E24-86E0-0B515E1C64DB}" v="59" dt="2025-07-02T15:20:29.238"/>
    <p1510:client id="{54B6D614-B2C5-9A4D-B351-DE983DAE83E7}" v="19" dt="2025-07-02T14:52:42.599"/>
    <p1510:client id="{80E5002E-BB12-2BF7-B2E7-91437658884F}" v="126" dt="2025-07-03T06:50:34.246"/>
    <p1510:client id="{8753DD19-AEE7-F446-B63B-D9F3C57C9FB2}" v="7" dt="2025-07-02T14:55:10.372"/>
    <p1510:client id="{D047146E-4F79-1C6E-91BC-4C144D9D3905}" v="766" dt="2025-07-03T06:33:27.3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8603FDC-E32A-4AB5-989C-0864C3EAD2B8}" styleName="Themed Style 2 –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7FC13A-AC2B-418B-AB5D-7E41A825C6E1}" type="doc">
      <dgm:prSet loTypeId="urn:microsoft.com/office/officeart/2005/8/layout/cycle7" loCatId="cycle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C1465A84-F326-4A1B-A3A0-FE1AD8EBF548}">
      <dgm:prSet phldrT="[Text]" phldr="0"/>
      <dgm:spPr/>
      <dgm:t>
        <a:bodyPr/>
        <a:lstStyle/>
        <a:p>
          <a:r>
            <a:rPr lang="en-GB">
              <a:latin typeface="Neue Haas Grotesk Text Pro"/>
            </a:rPr>
            <a:t>Owner(Me)</a:t>
          </a:r>
          <a:endParaRPr lang="en-GB"/>
        </a:p>
      </dgm:t>
    </dgm:pt>
    <dgm:pt modelId="{A23E55B1-AB39-4195-8B47-CC3395A6D3FF}" type="parTrans" cxnId="{5799375B-0D6D-47BC-886F-9117CAEA74E0}">
      <dgm:prSet/>
      <dgm:spPr/>
      <dgm:t>
        <a:bodyPr/>
        <a:lstStyle/>
        <a:p>
          <a:endParaRPr lang="en-GB"/>
        </a:p>
      </dgm:t>
    </dgm:pt>
    <dgm:pt modelId="{F0F8B955-A830-470F-A802-6C6C32BFAA04}" type="sibTrans" cxnId="{5799375B-0D6D-47BC-886F-9117CAEA74E0}">
      <dgm:prSet/>
      <dgm:spPr/>
      <dgm:t>
        <a:bodyPr/>
        <a:lstStyle/>
        <a:p>
          <a:endParaRPr lang="en-GB"/>
        </a:p>
      </dgm:t>
    </dgm:pt>
    <dgm:pt modelId="{2F4B9D3B-420B-4B81-A1CC-0079C4FDAE7B}">
      <dgm:prSet phldrT="[Text]" phldr="0"/>
      <dgm:spPr/>
      <dgm:t>
        <a:bodyPr/>
        <a:lstStyle/>
        <a:p>
          <a:pPr rtl="0"/>
          <a:r>
            <a:rPr lang="en-GB">
              <a:latin typeface="Neue Haas Grotesk Text Pro"/>
            </a:rPr>
            <a:t>Barista(part time)</a:t>
          </a:r>
          <a:endParaRPr lang="en-GB"/>
        </a:p>
      </dgm:t>
    </dgm:pt>
    <dgm:pt modelId="{79B35FAD-958A-40C0-A396-44FECFF8C69D}" type="parTrans" cxnId="{4EC3C856-A16D-49D4-8263-A42764677CB2}">
      <dgm:prSet/>
      <dgm:spPr/>
      <dgm:t>
        <a:bodyPr/>
        <a:lstStyle/>
        <a:p>
          <a:endParaRPr lang="en-GB"/>
        </a:p>
      </dgm:t>
    </dgm:pt>
    <dgm:pt modelId="{BDCA22ED-0D96-4A8E-9C3F-B9788E7AA349}" type="sibTrans" cxnId="{4EC3C856-A16D-49D4-8263-A42764677CB2}">
      <dgm:prSet/>
      <dgm:spPr/>
      <dgm:t>
        <a:bodyPr/>
        <a:lstStyle/>
        <a:p>
          <a:endParaRPr lang="en-GB"/>
        </a:p>
      </dgm:t>
    </dgm:pt>
    <dgm:pt modelId="{D3BD98C2-4B50-45DE-85FD-48C56760AB44}">
      <dgm:prSet phldrT="[Text]" phldr="0"/>
      <dgm:spPr/>
      <dgm:t>
        <a:bodyPr/>
        <a:lstStyle/>
        <a:p>
          <a:r>
            <a:rPr lang="en-GB">
              <a:latin typeface="Neue Haas Grotesk Text Pro"/>
            </a:rPr>
            <a:t>Cleaner(part-time)</a:t>
          </a:r>
          <a:endParaRPr lang="en-GB"/>
        </a:p>
      </dgm:t>
    </dgm:pt>
    <dgm:pt modelId="{AC428C61-6BA3-47E5-B0F7-09E4A40A9C78}" type="parTrans" cxnId="{F88C1500-F8DB-4E62-AFD3-90BA8B90EE64}">
      <dgm:prSet/>
      <dgm:spPr/>
      <dgm:t>
        <a:bodyPr/>
        <a:lstStyle/>
        <a:p>
          <a:endParaRPr lang="en-GB"/>
        </a:p>
      </dgm:t>
    </dgm:pt>
    <dgm:pt modelId="{DCB9F7FF-6913-4408-9138-6F1498471814}" type="sibTrans" cxnId="{F88C1500-F8DB-4E62-AFD3-90BA8B90EE64}">
      <dgm:prSet/>
      <dgm:spPr/>
      <dgm:t>
        <a:bodyPr/>
        <a:lstStyle/>
        <a:p>
          <a:endParaRPr lang="en-GB"/>
        </a:p>
      </dgm:t>
    </dgm:pt>
    <dgm:pt modelId="{403A558C-FDEC-437D-94D6-071821695985}" type="pres">
      <dgm:prSet presAssocID="{047FC13A-AC2B-418B-AB5D-7E41A825C6E1}" presName="Name0" presStyleCnt="0">
        <dgm:presLayoutVars>
          <dgm:dir/>
          <dgm:resizeHandles val="exact"/>
        </dgm:presLayoutVars>
      </dgm:prSet>
      <dgm:spPr/>
    </dgm:pt>
    <dgm:pt modelId="{6EB039C9-0234-4A4D-BE72-4F5E87FEED97}" type="pres">
      <dgm:prSet presAssocID="{C1465A84-F326-4A1B-A3A0-FE1AD8EBF548}" presName="node" presStyleLbl="node1" presStyleIdx="0" presStyleCnt="3">
        <dgm:presLayoutVars>
          <dgm:bulletEnabled val="1"/>
        </dgm:presLayoutVars>
      </dgm:prSet>
      <dgm:spPr/>
    </dgm:pt>
    <dgm:pt modelId="{06D61AD6-6570-46F6-B64D-D9FE0CA1BCBD}" type="pres">
      <dgm:prSet presAssocID="{F0F8B955-A830-470F-A802-6C6C32BFAA04}" presName="sibTrans" presStyleLbl="sibTrans2D1" presStyleIdx="0" presStyleCnt="3"/>
      <dgm:spPr/>
    </dgm:pt>
    <dgm:pt modelId="{494C46A2-1B1A-499E-9F0F-1CCADBD8831B}" type="pres">
      <dgm:prSet presAssocID="{F0F8B955-A830-470F-A802-6C6C32BFAA04}" presName="connectorText" presStyleLbl="sibTrans2D1" presStyleIdx="0" presStyleCnt="3"/>
      <dgm:spPr/>
    </dgm:pt>
    <dgm:pt modelId="{D76DEB2B-3611-4D7E-84A4-D1B61319C944}" type="pres">
      <dgm:prSet presAssocID="{2F4B9D3B-420B-4B81-A1CC-0079C4FDAE7B}" presName="node" presStyleLbl="node1" presStyleIdx="1" presStyleCnt="3">
        <dgm:presLayoutVars>
          <dgm:bulletEnabled val="1"/>
        </dgm:presLayoutVars>
      </dgm:prSet>
      <dgm:spPr/>
    </dgm:pt>
    <dgm:pt modelId="{CFFCCC36-8ED1-4F76-8E09-4842C5506A05}" type="pres">
      <dgm:prSet presAssocID="{BDCA22ED-0D96-4A8E-9C3F-B9788E7AA349}" presName="sibTrans" presStyleLbl="sibTrans2D1" presStyleIdx="1" presStyleCnt="3"/>
      <dgm:spPr/>
    </dgm:pt>
    <dgm:pt modelId="{415E7C81-55BA-4765-BA2C-D61C06EC9BA4}" type="pres">
      <dgm:prSet presAssocID="{BDCA22ED-0D96-4A8E-9C3F-B9788E7AA349}" presName="connectorText" presStyleLbl="sibTrans2D1" presStyleIdx="1" presStyleCnt="3"/>
      <dgm:spPr/>
    </dgm:pt>
    <dgm:pt modelId="{0BF50516-5666-446B-A042-B9D817DDACFB}" type="pres">
      <dgm:prSet presAssocID="{D3BD98C2-4B50-45DE-85FD-48C56760AB44}" presName="node" presStyleLbl="node1" presStyleIdx="2" presStyleCnt="3">
        <dgm:presLayoutVars>
          <dgm:bulletEnabled val="1"/>
        </dgm:presLayoutVars>
      </dgm:prSet>
      <dgm:spPr/>
    </dgm:pt>
    <dgm:pt modelId="{FE631A93-9735-4204-A054-CA40994A71AC}" type="pres">
      <dgm:prSet presAssocID="{DCB9F7FF-6913-4408-9138-6F1498471814}" presName="sibTrans" presStyleLbl="sibTrans2D1" presStyleIdx="2" presStyleCnt="3"/>
      <dgm:spPr/>
    </dgm:pt>
    <dgm:pt modelId="{9D30797E-FB2F-4016-9DF7-875BA92F1021}" type="pres">
      <dgm:prSet presAssocID="{DCB9F7FF-6913-4408-9138-6F1498471814}" presName="connectorText" presStyleLbl="sibTrans2D1" presStyleIdx="2" presStyleCnt="3"/>
      <dgm:spPr/>
    </dgm:pt>
  </dgm:ptLst>
  <dgm:cxnLst>
    <dgm:cxn modelId="{F88C1500-F8DB-4E62-AFD3-90BA8B90EE64}" srcId="{047FC13A-AC2B-418B-AB5D-7E41A825C6E1}" destId="{D3BD98C2-4B50-45DE-85FD-48C56760AB44}" srcOrd="2" destOrd="0" parTransId="{AC428C61-6BA3-47E5-B0F7-09E4A40A9C78}" sibTransId="{DCB9F7FF-6913-4408-9138-6F1498471814}"/>
    <dgm:cxn modelId="{B0BCD319-29A6-449A-A6FB-7796182E38AF}" type="presOf" srcId="{F0F8B955-A830-470F-A802-6C6C32BFAA04}" destId="{06D61AD6-6570-46F6-B64D-D9FE0CA1BCBD}" srcOrd="0" destOrd="0" presId="urn:microsoft.com/office/officeart/2005/8/layout/cycle7"/>
    <dgm:cxn modelId="{A53A4A21-1F45-40DC-9FE2-B87479B5EC90}" type="presOf" srcId="{2F4B9D3B-420B-4B81-A1CC-0079C4FDAE7B}" destId="{D76DEB2B-3611-4D7E-84A4-D1B61319C944}" srcOrd="0" destOrd="0" presId="urn:microsoft.com/office/officeart/2005/8/layout/cycle7"/>
    <dgm:cxn modelId="{5799375B-0D6D-47BC-886F-9117CAEA74E0}" srcId="{047FC13A-AC2B-418B-AB5D-7E41A825C6E1}" destId="{C1465A84-F326-4A1B-A3A0-FE1AD8EBF548}" srcOrd="0" destOrd="0" parTransId="{A23E55B1-AB39-4195-8B47-CC3395A6D3FF}" sibTransId="{F0F8B955-A830-470F-A802-6C6C32BFAA04}"/>
    <dgm:cxn modelId="{1A981B46-3E00-41A7-906C-4BED292C920D}" type="presOf" srcId="{DCB9F7FF-6913-4408-9138-6F1498471814}" destId="{9D30797E-FB2F-4016-9DF7-875BA92F1021}" srcOrd="1" destOrd="0" presId="urn:microsoft.com/office/officeart/2005/8/layout/cycle7"/>
    <dgm:cxn modelId="{4EC3C856-A16D-49D4-8263-A42764677CB2}" srcId="{047FC13A-AC2B-418B-AB5D-7E41A825C6E1}" destId="{2F4B9D3B-420B-4B81-A1CC-0079C4FDAE7B}" srcOrd="1" destOrd="0" parTransId="{79B35FAD-958A-40C0-A396-44FECFF8C69D}" sibTransId="{BDCA22ED-0D96-4A8E-9C3F-B9788E7AA349}"/>
    <dgm:cxn modelId="{1DF3B291-6A4D-403E-B2BE-50E2631AB199}" type="presOf" srcId="{047FC13A-AC2B-418B-AB5D-7E41A825C6E1}" destId="{403A558C-FDEC-437D-94D6-071821695985}" srcOrd="0" destOrd="0" presId="urn:microsoft.com/office/officeart/2005/8/layout/cycle7"/>
    <dgm:cxn modelId="{498727A0-26E5-403B-B8C0-BCFD3E8FD3E6}" type="presOf" srcId="{DCB9F7FF-6913-4408-9138-6F1498471814}" destId="{FE631A93-9735-4204-A054-CA40994A71AC}" srcOrd="0" destOrd="0" presId="urn:microsoft.com/office/officeart/2005/8/layout/cycle7"/>
    <dgm:cxn modelId="{E4077BA8-472F-4512-B6A2-FA51FA0DE115}" type="presOf" srcId="{F0F8B955-A830-470F-A802-6C6C32BFAA04}" destId="{494C46A2-1B1A-499E-9F0F-1CCADBD8831B}" srcOrd="1" destOrd="0" presId="urn:microsoft.com/office/officeart/2005/8/layout/cycle7"/>
    <dgm:cxn modelId="{39692BC7-3570-4C2F-AC96-FF2A9AD50336}" type="presOf" srcId="{BDCA22ED-0D96-4A8E-9C3F-B9788E7AA349}" destId="{CFFCCC36-8ED1-4F76-8E09-4842C5506A05}" srcOrd="0" destOrd="0" presId="urn:microsoft.com/office/officeart/2005/8/layout/cycle7"/>
    <dgm:cxn modelId="{8DD2B9CE-9E18-4B91-87E3-7D6F39D94812}" type="presOf" srcId="{BDCA22ED-0D96-4A8E-9C3F-B9788E7AA349}" destId="{415E7C81-55BA-4765-BA2C-D61C06EC9BA4}" srcOrd="1" destOrd="0" presId="urn:microsoft.com/office/officeart/2005/8/layout/cycle7"/>
    <dgm:cxn modelId="{AF38FED0-9E3F-4760-9471-D5E9095B916C}" type="presOf" srcId="{C1465A84-F326-4A1B-A3A0-FE1AD8EBF548}" destId="{6EB039C9-0234-4A4D-BE72-4F5E87FEED97}" srcOrd="0" destOrd="0" presId="urn:microsoft.com/office/officeart/2005/8/layout/cycle7"/>
    <dgm:cxn modelId="{1FF8C1F0-B453-4D22-A336-1F822BB69CF0}" type="presOf" srcId="{D3BD98C2-4B50-45DE-85FD-48C56760AB44}" destId="{0BF50516-5666-446B-A042-B9D817DDACFB}" srcOrd="0" destOrd="0" presId="urn:microsoft.com/office/officeart/2005/8/layout/cycle7"/>
    <dgm:cxn modelId="{28042C68-200D-4375-A4D5-C5F582494561}" type="presParOf" srcId="{403A558C-FDEC-437D-94D6-071821695985}" destId="{6EB039C9-0234-4A4D-BE72-4F5E87FEED97}" srcOrd="0" destOrd="0" presId="urn:microsoft.com/office/officeart/2005/8/layout/cycle7"/>
    <dgm:cxn modelId="{79596551-5D25-4A3F-A045-349FB86E41DB}" type="presParOf" srcId="{403A558C-FDEC-437D-94D6-071821695985}" destId="{06D61AD6-6570-46F6-B64D-D9FE0CA1BCBD}" srcOrd="1" destOrd="0" presId="urn:microsoft.com/office/officeart/2005/8/layout/cycle7"/>
    <dgm:cxn modelId="{ED3B00E2-61FF-4325-BFEB-07BCE506CAE4}" type="presParOf" srcId="{06D61AD6-6570-46F6-B64D-D9FE0CA1BCBD}" destId="{494C46A2-1B1A-499E-9F0F-1CCADBD8831B}" srcOrd="0" destOrd="0" presId="urn:microsoft.com/office/officeart/2005/8/layout/cycle7"/>
    <dgm:cxn modelId="{B9B82234-61FA-4D28-A000-43ED4CA5B94E}" type="presParOf" srcId="{403A558C-FDEC-437D-94D6-071821695985}" destId="{D76DEB2B-3611-4D7E-84A4-D1B61319C944}" srcOrd="2" destOrd="0" presId="urn:microsoft.com/office/officeart/2005/8/layout/cycle7"/>
    <dgm:cxn modelId="{F1FE4DE5-724A-41F2-A848-2144A163ADFE}" type="presParOf" srcId="{403A558C-FDEC-437D-94D6-071821695985}" destId="{CFFCCC36-8ED1-4F76-8E09-4842C5506A05}" srcOrd="3" destOrd="0" presId="urn:microsoft.com/office/officeart/2005/8/layout/cycle7"/>
    <dgm:cxn modelId="{23BFD67D-45F0-4686-8032-DC5059485982}" type="presParOf" srcId="{CFFCCC36-8ED1-4F76-8E09-4842C5506A05}" destId="{415E7C81-55BA-4765-BA2C-D61C06EC9BA4}" srcOrd="0" destOrd="0" presId="urn:microsoft.com/office/officeart/2005/8/layout/cycle7"/>
    <dgm:cxn modelId="{DB8B7CF6-4C67-418C-A2CA-340DE4FD9A0C}" type="presParOf" srcId="{403A558C-FDEC-437D-94D6-071821695985}" destId="{0BF50516-5666-446B-A042-B9D817DDACFB}" srcOrd="4" destOrd="0" presId="urn:microsoft.com/office/officeart/2005/8/layout/cycle7"/>
    <dgm:cxn modelId="{77F97154-1CBC-41FF-87A7-356CEA50ABC3}" type="presParOf" srcId="{403A558C-FDEC-437D-94D6-071821695985}" destId="{FE631A93-9735-4204-A054-CA40994A71AC}" srcOrd="5" destOrd="0" presId="urn:microsoft.com/office/officeart/2005/8/layout/cycle7"/>
    <dgm:cxn modelId="{606FA76C-5427-4E37-A148-E9D7673F3A83}" type="presParOf" srcId="{FE631A93-9735-4204-A054-CA40994A71AC}" destId="{9D30797E-FB2F-4016-9DF7-875BA92F1021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039C9-0234-4A4D-BE72-4F5E87FEED97}">
      <dsp:nvSpPr>
        <dsp:cNvPr id="0" name=""/>
        <dsp:cNvSpPr/>
      </dsp:nvSpPr>
      <dsp:spPr>
        <a:xfrm>
          <a:off x="1614189" y="297646"/>
          <a:ext cx="1953220" cy="9766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Neue Haas Grotesk Text Pro"/>
            </a:rPr>
            <a:t>Owner(Me)</a:t>
          </a:r>
          <a:endParaRPr lang="en-GB" sz="2100" kern="1200"/>
        </a:p>
      </dsp:txBody>
      <dsp:txXfrm>
        <a:off x="1642793" y="326250"/>
        <a:ext cx="1896012" cy="919402"/>
      </dsp:txXfrm>
    </dsp:sp>
    <dsp:sp modelId="{06D61AD6-6570-46F6-B64D-D9FE0CA1BCBD}">
      <dsp:nvSpPr>
        <dsp:cNvPr id="0" name=""/>
        <dsp:cNvSpPr/>
      </dsp:nvSpPr>
      <dsp:spPr>
        <a:xfrm rot="3600000">
          <a:off x="2888216" y="2011861"/>
          <a:ext cx="1018070" cy="34181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990760" y="2080224"/>
        <a:ext cx="812982" cy="205087"/>
      </dsp:txXfrm>
    </dsp:sp>
    <dsp:sp modelId="{D76DEB2B-3611-4D7E-84A4-D1B61319C944}">
      <dsp:nvSpPr>
        <dsp:cNvPr id="0" name=""/>
        <dsp:cNvSpPr/>
      </dsp:nvSpPr>
      <dsp:spPr>
        <a:xfrm>
          <a:off x="3227094" y="3091279"/>
          <a:ext cx="1953220" cy="9766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Neue Haas Grotesk Text Pro"/>
            </a:rPr>
            <a:t>Barista(part time)</a:t>
          </a:r>
          <a:endParaRPr lang="en-GB" sz="2100" kern="1200"/>
        </a:p>
      </dsp:txBody>
      <dsp:txXfrm>
        <a:off x="3255698" y="3119883"/>
        <a:ext cx="1896012" cy="919402"/>
      </dsp:txXfrm>
    </dsp:sp>
    <dsp:sp modelId="{CFFCCC36-8ED1-4F76-8E09-4842C5506A05}">
      <dsp:nvSpPr>
        <dsp:cNvPr id="0" name=""/>
        <dsp:cNvSpPr/>
      </dsp:nvSpPr>
      <dsp:spPr>
        <a:xfrm rot="10800000">
          <a:off x="2081764" y="3408677"/>
          <a:ext cx="1018070" cy="34181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2184308" y="3477040"/>
        <a:ext cx="812982" cy="205087"/>
      </dsp:txXfrm>
    </dsp:sp>
    <dsp:sp modelId="{0BF50516-5666-446B-A042-B9D817DDACFB}">
      <dsp:nvSpPr>
        <dsp:cNvPr id="0" name=""/>
        <dsp:cNvSpPr/>
      </dsp:nvSpPr>
      <dsp:spPr>
        <a:xfrm>
          <a:off x="1285" y="3091279"/>
          <a:ext cx="1953220" cy="9766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Neue Haas Grotesk Text Pro"/>
            </a:rPr>
            <a:t>Cleaner(part-time)</a:t>
          </a:r>
          <a:endParaRPr lang="en-GB" sz="2100" kern="1200"/>
        </a:p>
      </dsp:txBody>
      <dsp:txXfrm>
        <a:off x="29889" y="3119883"/>
        <a:ext cx="1896012" cy="919402"/>
      </dsp:txXfrm>
    </dsp:sp>
    <dsp:sp modelId="{FE631A93-9735-4204-A054-CA40994A71AC}">
      <dsp:nvSpPr>
        <dsp:cNvPr id="0" name=""/>
        <dsp:cNvSpPr/>
      </dsp:nvSpPr>
      <dsp:spPr>
        <a:xfrm rot="18000000">
          <a:off x="1275312" y="2011861"/>
          <a:ext cx="1018070" cy="34181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377856" y="2080224"/>
        <a:ext cx="812982" cy="205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949A-688B-4AED-AA8E-F203BA3310F5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869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57B2A-1291-46F4-B4CC-8BAFDF935B56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564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B3B4-A63D-42FA-B9D1-41D36384F384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768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0803-F60A-46DD-B88E-307855619A34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96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B4245-B7F0-48F5-9A59-408A637F0829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988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FBFC-AFD0-49F7-9AAB-86AF5F4471C2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199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AEFA3-A6B6-4916-BD87-2F7F0B6DE4AC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90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8FE2-E902-4B86-B2C7-4AE6B54CDB70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367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74E58-F253-4E0F-B41E-2DC0E51ABEA1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4524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30231-6059-4AF0-B828-13FEB68C6E43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103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6E087-9EB9-42E7-B62A-9B8FE3556101}" type="datetimeFigureOut">
              <a:rPr lang="en-US" dirty="0"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84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/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/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/>
              <a:ahLst/>
              <a:cxnLst/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/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/>
              <a:ahLst/>
              <a:cxnLst/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/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/>
              <a:ahLst/>
              <a:cxnLst/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/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/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/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/>
              <a:ahLst/>
              <a:cxnLst/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/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/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/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/>
              <a:ahLst/>
              <a:cxnLst/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/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/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/>
              <a:ahLst/>
              <a:cxnLst/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/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/>
              <a:ahLst/>
              <a:cxnLst/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/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/>
              <a:ahLst/>
              <a:cxnLst/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/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/>
              <a:ahLst/>
              <a:cxnLst/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/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/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/>
              <a:ahLst/>
              <a:cxnLst/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/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/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/>
              <a:ahLst/>
              <a:cxnLst/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/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/>
              <a:ahLst/>
              <a:cxnLst/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/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/>
              <a:ahLst/>
              <a:cxnLst/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/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/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/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/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/>
              <a:ahLst/>
              <a:cxnLst/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/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/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/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/>
              <a:ahLst/>
              <a:cxnLst/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/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/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/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/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/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/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/>
              <a:ahLst/>
              <a:cxnLst/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/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/>
              <a:ahLst/>
              <a:cxnLst/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/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/>
              <a:ahLst/>
              <a:cxnLst/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/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/>
              <a:ahLst/>
              <a:cxnLst/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/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/>
              <a:ahLst/>
              <a:cxnLst/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/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/>
              <a:ahLst/>
              <a:cxnLst/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/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/>
              <a:ahLst/>
              <a:cxnLst/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/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/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/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/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/>
              <a:ahLst/>
              <a:cxnLst/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/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/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/>
              <a:ahLst/>
              <a:cxnLst/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/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/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/>
              <a:ahLst/>
              <a:cxnLst/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/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/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/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/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/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/>
              <a:ahLst/>
              <a:cxnLst/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/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/>
              <a:ahLst/>
              <a:cxnLst/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/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/>
              <a:ahLst/>
              <a:cxnLst/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/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/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/>
              <a:ahLst/>
              <a:cxnLst/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0F082710-245A-48CB-A5F6-8BB1DF6AB298}" type="datetimeFigureOut">
              <a:rPr lang="en-US" dirty="0"/>
              <a:pPr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24578CCF-2EC4-44CB-A694-F6F6E59A398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339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8" r:id="rId1"/>
    <p:sldLayoutId id="2147484269" r:id="rId2"/>
    <p:sldLayoutId id="2147484270" r:id="rId3"/>
    <p:sldLayoutId id="2147484271" r:id="rId4"/>
    <p:sldLayoutId id="2147484272" r:id="rId5"/>
    <p:sldLayoutId id="2147484273" r:id="rId6"/>
    <p:sldLayoutId id="2147484274" r:id="rId7"/>
    <p:sldLayoutId id="2147484275" r:id="rId8"/>
    <p:sldLayoutId id="2147484276" r:id="rId9"/>
    <p:sldLayoutId id="2147484277" r:id="rId10"/>
    <p:sldLayoutId id="2147484278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176">
          <p15:clr>
            <a:srgbClr val="F26B43"/>
          </p15:clr>
        </p15:guide>
        <p15:guide id="2" pos="6792">
          <p15:clr>
            <a:srgbClr val="F26B43"/>
          </p15:clr>
        </p15:guide>
        <p15:guide id="3" pos="3720">
          <p15:clr>
            <a:srgbClr val="F26B43"/>
          </p15:clr>
        </p15:guide>
        <p15:guide id="4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be.com/shorts/Iepnjpqgpq0?si=HLzp46FqDf3GYjy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business.co.uk/knowledge/articles/2023/03/sole-trader-definition/" TargetMode="External"/><Relationship Id="rId3" Type="http://schemas.openxmlformats.org/officeDocument/2006/relationships/hyperlink" Target="https://www.canva.com/s/templates?query=3+column+layout" TargetMode="External"/><Relationship Id="rId7" Type="http://schemas.openxmlformats.org/officeDocument/2006/relationships/hyperlink" Target="https://www.sciencedirect.com/science/article/abs/pii/S0016718520303080" TargetMode="External"/><Relationship Id="rId2" Type="http://schemas.openxmlformats.org/officeDocument/2006/relationships/hyperlink" Target="https://barandkitchenmagazine.com/magazine/expertise/local-sustainable-independent-and-yo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set-up-sole-trader" TargetMode="External"/><Relationship Id="rId11" Type="http://schemas.openxmlformats.org/officeDocument/2006/relationships/hyperlink" Target="https://www.wastemanaged.co.uk/our-news/cafe/eco-friendly-ideas-for-cafes" TargetMode="External"/><Relationship Id="rId5" Type="http://schemas.openxmlformats.org/officeDocument/2006/relationships/hyperlink" Target="https://www.fsb.org.uk/resources-page/how-to-set-up-as-a-sole-trader.html" TargetMode="External"/><Relationship Id="rId10" Type="http://schemas.openxmlformats.org/officeDocument/2006/relationships/hyperlink" Target="https://startups.co.uk/" TargetMode="External"/><Relationship Id="rId4" Type="http://schemas.openxmlformats.org/officeDocument/2006/relationships/hyperlink" Target="https://www.canva.com/learn" TargetMode="External"/><Relationship Id="rId9" Type="http://schemas.openxmlformats.org/officeDocument/2006/relationships/hyperlink" Target="https://www.sleek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49471-EB43-4F25-4071-843568F7EF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1894" y="851564"/>
            <a:ext cx="9131085" cy="2193872"/>
          </a:xfrm>
        </p:spPr>
        <p:txBody>
          <a:bodyPr>
            <a:normAutofit/>
          </a:bodyPr>
          <a:lstStyle/>
          <a:p>
            <a:br>
              <a:rPr lang="ro-RO" sz="1800">
                <a:latin typeface="Arial"/>
                <a:cs typeface="Arial"/>
              </a:rPr>
            </a:br>
            <a:endParaRPr lang="ro-RO"/>
          </a:p>
          <a:p>
            <a:endParaRPr lang="ro-RO" sz="1800">
              <a:latin typeface="Arial"/>
            </a:endParaRPr>
          </a:p>
        </p:txBody>
      </p:sp>
      <p:pic>
        <p:nvPicPr>
          <p:cNvPr id="6" name="Image 2" descr="Discover University of Wales Trinity Saint David ">
            <a:extLst>
              <a:ext uri="{FF2B5EF4-FFF2-40B4-BE49-F238E27FC236}">
                <a16:creationId xmlns:a16="http://schemas.microsoft.com/office/drawing/2014/main" id="{FD762EC4-9A13-026F-07F9-0B956326B4F9}"/>
              </a:ext>
            </a:extLst>
          </p:cNvPr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6782" y="5077"/>
            <a:ext cx="2697674" cy="9752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A6990E-6E85-F557-4B2A-C178F06FD965}"/>
              </a:ext>
            </a:extLst>
          </p:cNvPr>
          <p:cNvSpPr txBox="1"/>
          <p:nvPr/>
        </p:nvSpPr>
        <p:spPr>
          <a:xfrm>
            <a:off x="322157" y="4903699"/>
            <a:ext cx="920261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Helvetica"/>
                <a:cs typeface="Helvetica"/>
              </a:rPr>
              <a:t>I confirm that I have not presented any AI generated materials as my own work. </a:t>
            </a:r>
            <a:endParaRPr lang="en-US"/>
          </a:p>
          <a:p>
            <a:r>
              <a:rPr lang="en-GB">
                <a:latin typeface="Helvetica"/>
                <a:cs typeface="Helvetica"/>
              </a:rPr>
              <a:t>I confirm that I have copies of my drafts, notes, and other resources I used, which I may be asked to provide in evidence.</a:t>
            </a:r>
            <a:endParaRPr lang="en-GB"/>
          </a:p>
          <a:p>
            <a:endParaRPr lang="en-GB"/>
          </a:p>
          <a:p>
            <a:endParaRPr lang="en-GB"/>
          </a:p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B2BA2F-ADC2-E1C9-3A53-F35C84F458B6}"/>
              </a:ext>
            </a:extLst>
          </p:cNvPr>
          <p:cNvSpPr txBox="1"/>
          <p:nvPr/>
        </p:nvSpPr>
        <p:spPr>
          <a:xfrm>
            <a:off x="3386666" y="204196"/>
            <a:ext cx="6036235" cy="45704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>
                <a:solidFill>
                  <a:srgbClr val="323232"/>
                </a:solidFill>
                <a:latin typeface="Arial"/>
                <a:cs typeface="Arial"/>
              </a:rPr>
              <a:t>Certificate of Higher Education in Employability Skills</a:t>
            </a:r>
            <a:br>
              <a:rPr lang="en-US" sz="1600">
                <a:solidFill>
                  <a:srgbClr val="323232"/>
                </a:solidFill>
                <a:latin typeface="Arial"/>
                <a:cs typeface="Arial"/>
              </a:rPr>
            </a:br>
            <a:r>
              <a:rPr lang="en-US" sz="1600">
                <a:solidFill>
                  <a:srgbClr val="323232"/>
                </a:solidFill>
                <a:latin typeface="Arial"/>
                <a:cs typeface="Arial"/>
              </a:rPr>
              <a:t>LEVEL 4</a:t>
            </a:r>
            <a:br>
              <a:rPr lang="en-US" sz="1600">
                <a:solidFill>
                  <a:srgbClr val="323232"/>
                </a:solidFill>
                <a:latin typeface="Arial"/>
                <a:cs typeface="Arial"/>
              </a:rPr>
            </a:br>
            <a:r>
              <a:rPr lang="en-US" sz="1600">
                <a:solidFill>
                  <a:srgbClr val="323232"/>
                </a:solidFill>
                <a:latin typeface="Arial"/>
                <a:cs typeface="Arial"/>
              </a:rPr>
              <a:t> </a:t>
            </a:r>
            <a:br>
              <a:rPr lang="en-US" sz="1600">
                <a:solidFill>
                  <a:srgbClr val="323232"/>
                </a:solidFill>
                <a:latin typeface="Arial"/>
                <a:cs typeface="Arial"/>
              </a:rPr>
            </a:br>
            <a:r>
              <a:rPr lang="en-US" sz="1600">
                <a:solidFill>
                  <a:srgbClr val="323232"/>
                </a:solidFill>
                <a:latin typeface="Arial"/>
                <a:cs typeface="Arial"/>
              </a:rPr>
              <a:t> </a:t>
            </a:r>
            <a:br>
              <a:rPr lang="en-US" sz="1600">
                <a:solidFill>
                  <a:srgbClr val="323232"/>
                </a:solidFill>
                <a:latin typeface="Arial"/>
                <a:cs typeface="Arial"/>
              </a:rPr>
            </a:br>
            <a:r>
              <a:rPr lang="en-US" sz="1600">
                <a:solidFill>
                  <a:srgbClr val="323232"/>
                </a:solidFill>
                <a:latin typeface="Arial"/>
                <a:cs typeface="Arial"/>
              </a:rPr>
              <a:t>Module Name: Managing Enterprise  </a:t>
            </a: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(</a:t>
            </a:r>
            <a:r>
              <a:rPr lang="en-US" sz="1600">
                <a:solidFill>
                  <a:srgbClr val="323232"/>
                </a:solidFill>
                <a:latin typeface="Arial"/>
                <a:cs typeface="Arial"/>
              </a:rPr>
              <a:t>BMSW</a:t>
            </a: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4011_CARD)</a:t>
            </a: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Module</a:t>
            </a:r>
            <a:r>
              <a:rPr lang="en-US" sz="1600">
                <a:solidFill>
                  <a:srgbClr val="323232"/>
                </a:solidFill>
                <a:latin typeface="Arial"/>
                <a:cs typeface="Arial"/>
              </a:rPr>
              <a:t> Lead</a:t>
            </a: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:</a:t>
            </a:r>
            <a:r>
              <a:rPr lang="ro-RO" sz="1600" err="1">
                <a:solidFill>
                  <a:srgbClr val="323232"/>
                </a:solidFill>
                <a:latin typeface="Arial"/>
                <a:cs typeface="Arial"/>
              </a:rPr>
              <a:t>Melanie</a:t>
            </a: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 </a:t>
            </a:r>
            <a:r>
              <a:rPr lang="ro-RO" sz="1600" err="1">
                <a:solidFill>
                  <a:srgbClr val="323232"/>
                </a:solidFill>
                <a:latin typeface="Arial"/>
                <a:cs typeface="Arial"/>
              </a:rPr>
              <a:t>Squire</a:t>
            </a: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 </a:t>
            </a: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Student :Domnica Gabriela </a:t>
            </a:r>
            <a:r>
              <a:rPr lang="ro-RO" sz="1600" err="1">
                <a:solidFill>
                  <a:srgbClr val="323232"/>
                </a:solidFill>
                <a:latin typeface="Arial"/>
                <a:cs typeface="Arial"/>
              </a:rPr>
              <a:t>Bartok</a:t>
            </a: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 </a:t>
            </a: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Student ID: 2412716 </a:t>
            </a: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r>
              <a:rPr lang="ro-RO" sz="1600" err="1">
                <a:solidFill>
                  <a:srgbClr val="323232"/>
                </a:solidFill>
                <a:latin typeface="Arial"/>
                <a:cs typeface="Arial"/>
              </a:rPr>
              <a:t>Submission</a:t>
            </a:r>
            <a:r>
              <a:rPr lang="ro-RO" sz="1600">
                <a:solidFill>
                  <a:srgbClr val="323232"/>
                </a:solidFill>
                <a:latin typeface="Arial"/>
                <a:cs typeface="Arial"/>
              </a:rPr>
              <a:t> date 3/6/2025 </a:t>
            </a: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br>
              <a:rPr lang="ro-RO" sz="1600">
                <a:solidFill>
                  <a:srgbClr val="323232"/>
                </a:solidFill>
                <a:latin typeface="Arial"/>
                <a:cs typeface="Arial"/>
              </a:rPr>
            </a:br>
            <a:endParaRPr lang="en-GB" sz="4900">
              <a:latin typeface="Modern Love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368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2B9D2-D2B3-BC88-C336-F108EA494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6614" y="-2177"/>
            <a:ext cx="9634011" cy="1325563"/>
          </a:xfrm>
        </p:spPr>
        <p:txBody>
          <a:bodyPr/>
          <a:lstStyle/>
          <a:p>
            <a:r>
              <a:rPr lang="en-GB"/>
              <a:t>Presentation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A6835-0FC7-5B1A-BA23-2B2964635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366" y="485453"/>
            <a:ext cx="10358847" cy="58927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100" b="1"/>
              <a:t>PART ONE </a:t>
            </a:r>
          </a:p>
          <a:p>
            <a:pPr marL="0" indent="0">
              <a:buNone/>
            </a:pPr>
            <a:r>
              <a:rPr lang="en-GB" sz="1100" b="1"/>
              <a:t>       1.0 THE STORY BEHIND </a:t>
            </a:r>
          </a:p>
          <a:p>
            <a:pPr marL="0" indent="0">
              <a:buNone/>
            </a:pPr>
            <a:r>
              <a:rPr lang="en-GB" sz="1100" b="1"/>
              <a:t>        1.1 VISION&amp;MISSION </a:t>
            </a:r>
          </a:p>
          <a:p>
            <a:pPr marL="0" indent="0">
              <a:buNone/>
            </a:pPr>
            <a:r>
              <a:rPr lang="en-GB" sz="1100" b="1"/>
              <a:t>        1.2 TYPE OF COMPANY </a:t>
            </a:r>
          </a:p>
          <a:p>
            <a:pPr marL="0" indent="0">
              <a:buNone/>
            </a:pPr>
            <a:r>
              <a:rPr lang="en-GB" sz="1100" b="1"/>
              <a:t>        1.3 LOCATION </a:t>
            </a:r>
          </a:p>
          <a:p>
            <a:pPr marL="0" indent="0">
              <a:buNone/>
            </a:pPr>
            <a:r>
              <a:rPr lang="en-GB" sz="1100" b="1"/>
              <a:t>        1.4 BUSSINESS AIMS AND OBJECIVES </a:t>
            </a:r>
          </a:p>
          <a:p>
            <a:pPr marL="0" indent="0">
              <a:buNone/>
            </a:pPr>
            <a:r>
              <a:rPr lang="en-GB" sz="1100" b="1"/>
              <a:t>        1.5 HRM STRATEGY </a:t>
            </a:r>
          </a:p>
          <a:p>
            <a:pPr marL="0" indent="0">
              <a:buNone/>
            </a:pPr>
            <a:r>
              <a:rPr lang="en-GB" sz="1100" b="1"/>
              <a:t>1.6  BRIEF FINANCIAL OVERVIEW </a:t>
            </a:r>
          </a:p>
          <a:p>
            <a:pPr marL="0" indent="0">
              <a:buNone/>
            </a:pPr>
            <a:r>
              <a:rPr lang="en-GB" sz="1100" b="1"/>
              <a:t>        1.6 SWOT ANALYSIS </a:t>
            </a:r>
          </a:p>
          <a:p>
            <a:pPr marL="0" indent="0">
              <a:buNone/>
            </a:pPr>
            <a:r>
              <a:rPr lang="en-GB" sz="1100" b="1"/>
              <a:t>    PART TWO </a:t>
            </a:r>
          </a:p>
          <a:p>
            <a:pPr marL="0" indent="0">
              <a:buNone/>
            </a:pPr>
            <a:r>
              <a:rPr lang="en-GB" sz="1100" b="1"/>
              <a:t>        1.0 12  MONTHS MARKETING STRATEGY </a:t>
            </a:r>
          </a:p>
          <a:p>
            <a:pPr marL="0" indent="0">
              <a:buNone/>
            </a:pPr>
            <a:r>
              <a:rPr lang="en-GB" sz="1100" b="1"/>
              <a:t>         1.1 MARKETING MATERIALS </a:t>
            </a:r>
          </a:p>
          <a:p>
            <a:pPr marL="0" indent="0">
              <a:buNone/>
            </a:pPr>
            <a:r>
              <a:rPr lang="en-GB" sz="1100" b="1"/>
              <a:t>     PART THREE </a:t>
            </a:r>
          </a:p>
          <a:p>
            <a:pPr marL="0" indent="0">
              <a:buNone/>
            </a:pPr>
            <a:r>
              <a:rPr lang="en-GB" sz="1100" b="1"/>
              <a:t>         1.0.WHY ANGELS SHOULD INVEST IN ME AND MY BUSINESS?</a:t>
            </a:r>
          </a:p>
          <a:p>
            <a:pPr marL="0" indent="0">
              <a:buNone/>
            </a:pPr>
            <a:r>
              <a:rPr lang="en-GB" sz="1100" b="1"/>
              <a:t>         1.1  HOW I WILL USE THE MONEY?</a:t>
            </a:r>
          </a:p>
          <a:p>
            <a:pPr marL="0" indent="0">
              <a:buNone/>
            </a:pPr>
            <a:r>
              <a:rPr lang="en-GB" sz="1100" b="1"/>
              <a:t>          </a:t>
            </a:r>
          </a:p>
          <a:p>
            <a:pPr marL="0" indent="0">
              <a:buNone/>
            </a:pPr>
            <a:r>
              <a:rPr lang="en-GB" sz="1100"/>
              <a:t>         </a:t>
            </a:r>
          </a:p>
          <a:p>
            <a:pPr marL="0" indent="0">
              <a:buNone/>
            </a:pPr>
            <a:endParaRPr lang="en-GB" sz="1100"/>
          </a:p>
          <a:p>
            <a:pPr marL="0" indent="0">
              <a:buNone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153956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C0D85301-FEEA-30FF-53DE-EB6679DE42B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-488058" y="-263950"/>
            <a:ext cx="12680058" cy="712693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18E290E-810F-96DA-F107-641D702FFC3E}"/>
              </a:ext>
            </a:extLst>
          </p:cNvPr>
          <p:cNvSpPr txBox="1"/>
          <p:nvPr/>
        </p:nvSpPr>
        <p:spPr>
          <a:xfrm>
            <a:off x="7108844" y="1836372"/>
            <a:ext cx="4183900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 STORY BEHIND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C0C8EF-2811-0612-713B-E7FC218FF90A}"/>
              </a:ext>
            </a:extLst>
          </p:cNvPr>
          <p:cNvSpPr txBox="1"/>
          <p:nvPr/>
        </p:nvSpPr>
        <p:spPr>
          <a:xfrm>
            <a:off x="6095999" y="2309663"/>
            <a:ext cx="5433391" cy="30870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3375"/>
              </a:lnSpc>
            </a:pPr>
            <a:r>
              <a:rPr lang="en-GB" baseline="0" dirty="0">
                <a:solidFill>
                  <a:srgbClr val="FFFFFF"/>
                </a:solidFill>
                <a:latin typeface="Trade Gothic Next Cond"/>
                <a:ea typeface="Segoe UI"/>
                <a:cs typeface="Segoe UI"/>
              </a:rPr>
              <a:t>A personal journey</a:t>
            </a:r>
            <a:r>
              <a:rPr lang="en-US" dirty="0">
                <a:solidFill>
                  <a:srgbClr val="FFFFFF"/>
                </a:solidFill>
                <a:latin typeface="Trade Gothic Next Cond"/>
                <a:ea typeface="Segoe UI"/>
                <a:cs typeface="Segoe UI"/>
              </a:rPr>
              <a:t>​</a:t>
            </a:r>
          </a:p>
          <a:p>
            <a:pPr>
              <a:lnSpc>
                <a:spcPts val="3375"/>
              </a:lnSpc>
            </a:pPr>
            <a:r>
              <a:rPr lang="en-GB" baseline="0" dirty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I've always wanted to create a place where people feel at home-</a:t>
            </a:r>
            <a:r>
              <a:rPr lang="en-GB" baseline="0" dirty="0" err="1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warm,</a:t>
            </a:r>
            <a:r>
              <a:rPr lang="en-GB" dirty="0" err="1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welcoming</a:t>
            </a:r>
            <a:r>
              <a:rPr lang="en-GB" baseline="0" dirty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 and full of personality.</a:t>
            </a:r>
            <a:r>
              <a:rPr lang="en-US" dirty="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​ </a:t>
            </a:r>
          </a:p>
          <a:p>
            <a:pPr rtl="0">
              <a:lnSpc>
                <a:spcPts val="3375"/>
              </a:lnSpc>
            </a:pPr>
            <a:r>
              <a:rPr lang="en-GB" b="1" baseline="0" dirty="0">
                <a:solidFill>
                  <a:srgbClr val="FFFFFF"/>
                </a:solidFill>
                <a:latin typeface="Grandview Display"/>
                <a:ea typeface="Segoe UI"/>
                <a:cs typeface="Segoe UI"/>
              </a:rPr>
              <a:t>The name Domi's comes from my first name Domnica which is very personal and meaningful for </a:t>
            </a:r>
            <a:r>
              <a:rPr lang="en-GB" b="1" baseline="0" dirty="0" err="1">
                <a:solidFill>
                  <a:srgbClr val="FFFFFF"/>
                </a:solidFill>
                <a:latin typeface="Grandview Display"/>
                <a:ea typeface="Segoe UI"/>
                <a:cs typeface="Segoe UI"/>
              </a:rPr>
              <a:t>me,reflecting</a:t>
            </a:r>
            <a:r>
              <a:rPr lang="en-GB" b="1" baseline="0" dirty="0">
                <a:solidFill>
                  <a:srgbClr val="FFFFFF"/>
                </a:solidFill>
                <a:latin typeface="Grandview Display"/>
                <a:ea typeface="Segoe UI"/>
                <a:cs typeface="Segoe UI"/>
              </a:rPr>
              <a:t> my passion and personal touch.</a:t>
            </a:r>
            <a:r>
              <a:rPr lang="en-US" dirty="0">
                <a:solidFill>
                  <a:srgbClr val="FFFFFF"/>
                </a:solidFill>
                <a:latin typeface="Grandview Display"/>
                <a:ea typeface="Segoe UI"/>
                <a:cs typeface="Segoe UI"/>
              </a:rPr>
              <a:t>​</a:t>
            </a:r>
            <a:endParaRPr lang="en-GB" dirty="0"/>
          </a:p>
        </p:txBody>
      </p:sp>
      <p:pic>
        <p:nvPicPr>
          <p:cNvPr id="2" name="Picture 1" descr="A logo on a black background&#10;&#10;AI-generated content may be incorrect.">
            <a:extLst>
              <a:ext uri="{FF2B5EF4-FFF2-40B4-BE49-F238E27FC236}">
                <a16:creationId xmlns:a16="http://schemas.microsoft.com/office/drawing/2014/main" id="{D3D7ED6D-63A3-E65C-2D87-BC00A62FE1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044" y="-1586878"/>
            <a:ext cx="4762500" cy="4762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37E7F3-F19C-44DA-EC91-DC26CC121C8C}"/>
              </a:ext>
            </a:extLst>
          </p:cNvPr>
          <p:cNvSpPr txBox="1"/>
          <p:nvPr/>
        </p:nvSpPr>
        <p:spPr>
          <a:xfrm>
            <a:off x="6623921" y="5966509"/>
            <a:ext cx="60760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Every cup, a moment to enjoy!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A2A772-A80D-B955-E663-C3F86CC5CD5F}"/>
              </a:ext>
            </a:extLst>
          </p:cNvPr>
          <p:cNvSpPr txBox="1"/>
          <p:nvPr/>
        </p:nvSpPr>
        <p:spPr>
          <a:xfrm>
            <a:off x="6209589" y="1703851"/>
            <a:ext cx="956049" cy="6910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087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13704B3C-C547-EDDE-881A-F6BFBB34D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6D032E1-C987-4135-8751-4F24D1E1B105}" type="datetime1">
              <a:rPr lang="en-US"/>
              <a:pPr>
                <a:spcAft>
                  <a:spcPts val="600"/>
                </a:spcAft>
              </a:pPr>
              <a:t>7/2/2025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4407A3-C4AF-0A3E-3EAC-9BDBFCF9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FFB89BB4-6E2A-1748-1856-139BB8DA0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A6E7FD-68C9-416A-4D98-A601B1DF2E7F}"/>
              </a:ext>
            </a:extLst>
          </p:cNvPr>
          <p:cNvSpPr txBox="1"/>
          <p:nvPr/>
        </p:nvSpPr>
        <p:spPr>
          <a:xfrm>
            <a:off x="836705" y="6554196"/>
            <a:ext cx="347395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Created in Canva – © 2025</a:t>
            </a:r>
            <a:endParaRPr lang="en-US" sz="16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C5E0C99-5FC8-63C8-0504-AB4BEA9C406E}"/>
              </a:ext>
            </a:extLst>
          </p:cNvPr>
          <p:cNvSpPr txBox="1"/>
          <p:nvPr/>
        </p:nvSpPr>
        <p:spPr>
          <a:xfrm>
            <a:off x="1648" y="-96392"/>
            <a:ext cx="617728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 </a:t>
            </a:r>
            <a:r>
              <a:rPr lang="en-GB">
                <a:solidFill>
                  <a:schemeClr val="bg1"/>
                </a:solidFill>
              </a:rPr>
              <a:t>                </a:t>
            </a:r>
            <a:r>
              <a:rPr lang="en-GB" sz="2800">
                <a:solidFill>
                  <a:schemeClr val="bg1"/>
                </a:solidFill>
              </a:rPr>
              <a:t>MISSION STATEMENT : 1.1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To serve ethically sourced, high-quality coffee in a friendly and welcoming space.</a:t>
            </a:r>
            <a:br>
              <a:rPr lang="en-GB">
                <a:ea typeface="+mn-lt"/>
                <a:cs typeface="+mn-lt"/>
              </a:rPr>
            </a:b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We aim to create a daily experience that is comforting, sustainable, and community-focused.</a:t>
            </a:r>
            <a:endParaRPr lang="en-GB">
              <a:solidFill>
                <a:schemeClr val="bg1"/>
              </a:solidFill>
            </a:endParaRPr>
          </a:p>
        </p:txBody>
      </p:sp>
      <p:pic>
        <p:nvPicPr>
          <p:cNvPr id="16" name="Graphic 15" descr="Stars with solid fill">
            <a:extLst>
              <a:ext uri="{FF2B5EF4-FFF2-40B4-BE49-F238E27FC236}">
                <a16:creationId xmlns:a16="http://schemas.microsoft.com/office/drawing/2014/main" id="{E65A4B04-ABF9-8905-1A32-91A56D3015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6212" y="2035"/>
            <a:ext cx="716494" cy="71649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C7A5565-2C36-7DE5-E447-893D54D01B51}"/>
              </a:ext>
            </a:extLst>
          </p:cNvPr>
          <p:cNvSpPr txBox="1"/>
          <p:nvPr/>
        </p:nvSpPr>
        <p:spPr>
          <a:xfrm>
            <a:off x="8259454" y="2818190"/>
            <a:ext cx="389597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VISION STATEMENT </a:t>
            </a:r>
          </a:p>
        </p:txBody>
      </p:sp>
      <p:pic>
        <p:nvPicPr>
          <p:cNvPr id="18" name="Graphic 17" descr="Telescope with solid fill">
            <a:extLst>
              <a:ext uri="{FF2B5EF4-FFF2-40B4-BE49-F238E27FC236}">
                <a16:creationId xmlns:a16="http://schemas.microsoft.com/office/drawing/2014/main" id="{56203ECE-ECC8-589A-D780-44B41BC4D5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31006" y="2070749"/>
            <a:ext cx="745068" cy="75004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E353082-6932-44B1-B840-5932CE5FF943}"/>
              </a:ext>
            </a:extLst>
          </p:cNvPr>
          <p:cNvSpPr txBox="1"/>
          <p:nvPr/>
        </p:nvSpPr>
        <p:spPr>
          <a:xfrm>
            <a:off x="8220691" y="3428901"/>
            <a:ext cx="3973243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To become the most trusted and loved independent coffee shop in the area by providing not only great coffee but also a place where people (and their pets) can relax, meet, and feel at home, all while helping the environment.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444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60D68F-4D78-FB77-EF55-391D97951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CD2B37D-5260-4506-BD16-E4C37C86132C}" type="datetime1">
              <a:rPr lang="en-US"/>
              <a:pPr>
                <a:spcAft>
                  <a:spcPts val="600"/>
                </a:spcAft>
              </a:pPr>
              <a:t>7/2/2025</a:t>
            </a:fld>
            <a:endParaRPr lang="en-US"/>
          </a:p>
        </p:txBody>
      </p:sp>
      <p:sp>
        <p:nvSpPr>
          <p:cNvPr id="26" name="Footer Placeholder 5">
            <a:extLst>
              <a:ext uri="{FF2B5EF4-FFF2-40B4-BE49-F238E27FC236}">
                <a16:creationId xmlns:a16="http://schemas.microsoft.com/office/drawing/2014/main" id="{B1379259-BAB8-6409-2C15-40D30AD08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343579-8CA1-3B2F-41B4-89AA94CD8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BB482A-9A83-0B3E-15D9-DA284CB82220}"/>
              </a:ext>
            </a:extLst>
          </p:cNvPr>
          <p:cNvSpPr txBox="1"/>
          <p:nvPr/>
        </p:nvSpPr>
        <p:spPr>
          <a:xfrm>
            <a:off x="2320863" y="278901"/>
            <a:ext cx="917388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1.2 COMPANY TYPE-SOLE TRADER</a:t>
            </a:r>
            <a:r>
              <a:rPr lang="en-GB" b="1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3AFE92-831B-8FA9-4833-00612ABDB8E9}"/>
              </a:ext>
            </a:extLst>
          </p:cNvPr>
          <p:cNvSpPr txBox="1"/>
          <p:nvPr/>
        </p:nvSpPr>
        <p:spPr>
          <a:xfrm>
            <a:off x="1912470" y="2081804"/>
            <a:ext cx="22810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PROS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F0662E-0845-C4F9-BBC9-07214A04C5A3}"/>
              </a:ext>
            </a:extLst>
          </p:cNvPr>
          <p:cNvSpPr txBox="1"/>
          <p:nvPr/>
        </p:nvSpPr>
        <p:spPr>
          <a:xfrm>
            <a:off x="4970431" y="2061882"/>
            <a:ext cx="22810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CONS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434664-B85A-F2BE-871C-01F87B1A9D4C}"/>
              </a:ext>
            </a:extLst>
          </p:cNvPr>
          <p:cNvSpPr txBox="1"/>
          <p:nvPr/>
        </p:nvSpPr>
        <p:spPr>
          <a:xfrm>
            <a:off x="1723215" y="2699372"/>
            <a:ext cx="2689411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Full control over decision-making and actions (GOV.UK, 2024).</a:t>
            </a:r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I retain 100% of the profits (Simply Business, 2023).</a:t>
            </a:r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There is less paperwork to do with this arrangement than with a limited company (FSB, 2023) and it's reasonable.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02EB52-B958-D545-6B7C-FC6A25FEFDC6}"/>
              </a:ext>
            </a:extLst>
          </p:cNvPr>
          <p:cNvSpPr txBox="1"/>
          <p:nvPr/>
        </p:nvSpPr>
        <p:spPr>
          <a:xfrm>
            <a:off x="4581961" y="2654549"/>
            <a:ext cx="2485215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The biggest risk is </a:t>
            </a:r>
            <a:r>
              <a:rPr lang="en-GB" sz="1600" b="1">
                <a:ea typeface="+mn-lt"/>
                <a:cs typeface="+mn-lt"/>
              </a:rPr>
              <a:t>unlimited liability</a:t>
            </a:r>
            <a:r>
              <a:rPr lang="en-GB" sz="1600">
                <a:ea typeface="+mn-lt"/>
                <a:cs typeface="+mn-lt"/>
              </a:rPr>
              <a:t> – I’m personally responsible for any business debts (Startups.co.uk, 2024).</a:t>
            </a:r>
            <a:endParaRPr lang="en-US" sz="1600"/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The business has </a:t>
            </a:r>
            <a:r>
              <a:rPr lang="en-GB" sz="1600" b="1">
                <a:ea typeface="+mn-lt"/>
                <a:cs typeface="+mn-lt"/>
              </a:rPr>
              <a:t>no legal separation from the owner</a:t>
            </a:r>
            <a:r>
              <a:rPr lang="en-GB" sz="1600">
                <a:ea typeface="+mn-lt"/>
                <a:cs typeface="+mn-lt"/>
              </a:rPr>
              <a:t>, meaning it legally ends if I stop trading (GOV.UK, 2024).</a:t>
            </a:r>
            <a:endParaRPr lang="en-GB" sz="1600"/>
          </a:p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DC811E-56AA-D835-044B-45781C41F0F4}"/>
              </a:ext>
            </a:extLst>
          </p:cNvPr>
          <p:cNvSpPr txBox="1"/>
          <p:nvPr/>
        </p:nvSpPr>
        <p:spPr>
          <a:xfrm>
            <a:off x="7978588" y="1972235"/>
            <a:ext cx="25200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To manage the risks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42E8FD-45C3-A943-A016-90382AC46267}"/>
              </a:ext>
            </a:extLst>
          </p:cNvPr>
          <p:cNvSpPr txBox="1"/>
          <p:nvPr/>
        </p:nvSpPr>
        <p:spPr>
          <a:xfrm>
            <a:off x="8008470" y="2659529"/>
            <a:ext cx="2480235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I’ll take out appropriate business insurance (FSB, 2023).</a:t>
            </a:r>
            <a:endParaRPr lang="en-US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I’ll keep overheads low and operate with careful budgeting.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I’ll build trust through personal branding and customer service to compensate for the less formal structure (Deloitte, 2023).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110316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96832"/>
          </a:blip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70191-512E-8408-F1C6-47644D8D61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4258" y="-739032"/>
            <a:ext cx="3859397" cy="2934401"/>
          </a:xfrm>
        </p:spPr>
        <p:txBody>
          <a:bodyPr vert="horz" lIns="0" tIns="0" rIns="0" bIns="0" rtlCol="0" anchor="t">
            <a:normAutofit/>
          </a:bodyPr>
          <a:lstStyle/>
          <a:p>
            <a:endParaRPr lang="en-US"/>
          </a:p>
          <a:p>
            <a:endParaRPr lang="en-RO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2336E5E0-473E-60E5-7295-FD7290F5F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235700"/>
            <a:ext cx="5124450" cy="320675"/>
          </a:xfrm>
        </p:spPr>
        <p:txBody>
          <a:bodyPr anchor="ctr">
            <a:normAutofit fontScale="70000" lnSpcReduction="20000"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4DDEF00C-FA3E-8E53-3B1A-04F22DD41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CD30440-F1FB-D4FA-C181-60088419CD2C}"/>
              </a:ext>
            </a:extLst>
          </p:cNvPr>
          <p:cNvSpPr txBox="1"/>
          <p:nvPr/>
        </p:nvSpPr>
        <p:spPr>
          <a:xfrm>
            <a:off x="6178406" y="383896"/>
            <a:ext cx="6139665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/>
              <a:cs typeface="Times New Roman"/>
            </a:endParaRPr>
          </a:p>
          <a:p>
            <a:r>
              <a:rPr lang="en-GB" b="1"/>
              <a:t>📍 </a:t>
            </a:r>
            <a:r>
              <a:rPr lang="en-GB" b="1" i="1"/>
              <a:t>1 Queen Square, Bristol, BS1 4NJ</a:t>
            </a:r>
          </a:p>
          <a:p>
            <a:r>
              <a:rPr lang="en-GB" b="1" i="1"/>
              <a:t>✅ </a:t>
            </a:r>
            <a:r>
              <a:rPr lang="en-GB" b="1" i="1">
                <a:latin typeface="Avenir Next LT Pro Light"/>
              </a:rPr>
              <a:t>Central Location – Historic Queen Square, heart of Bristol</a:t>
            </a:r>
          </a:p>
          <a:p>
            <a:r>
              <a:rPr lang="en-GB" b="1" i="1">
                <a:latin typeface="Avenir Next LT Pro Light"/>
              </a:rPr>
              <a:t>🧍‍♂</a:t>
            </a:r>
            <a:r>
              <a:rPr lang="en-GB" b="1">
                <a:latin typeface="Avenir Next LT Pro Light"/>
              </a:rPr>
              <a:t>️</a:t>
            </a:r>
            <a:r>
              <a:rPr lang="en-GB" b="1" i="1">
                <a:latin typeface="Avenir Next LT Pro Light"/>
              </a:rPr>
              <a:t> High Footfall – Attracts workers, tourists, stud</a:t>
            </a:r>
            <a:r>
              <a:rPr lang="en-GB" b="1">
                <a:latin typeface="Avenir Next LT Pro Light"/>
              </a:rPr>
              <a:t>ents</a:t>
            </a:r>
          </a:p>
          <a:p>
            <a:endParaRPr lang="en-GB" b="1"/>
          </a:p>
          <a:p>
            <a:r>
              <a:rPr lang="en-GB" b="1" i="1"/>
              <a:t>🚆 Excellent Transport Links – Close to buses &amp; Temple Meads station</a:t>
            </a:r>
          </a:p>
          <a:p>
            <a:endParaRPr lang="en-GB" b="1" i="1"/>
          </a:p>
          <a:p>
            <a:r>
              <a:rPr lang="en-GB" b="1" i="1"/>
              <a:t>🛍️ Vibrant Surroundings – Near Harbourside &amp; Cabot</a:t>
            </a:r>
          </a:p>
          <a:p>
            <a:r>
              <a:rPr lang="en-GB" b="1" i="1"/>
              <a:t> Circus</a:t>
            </a:r>
          </a:p>
          <a:p>
            <a:endParaRPr lang="en-GB" b="1" i="1"/>
          </a:p>
          <a:p>
            <a:r>
              <a:rPr lang="en-GB" b="1"/>
              <a:t>🌳 Relaxed Environment – Green, scenic public space</a:t>
            </a:r>
          </a:p>
          <a:p>
            <a:endParaRPr lang="en-GB" b="1"/>
          </a:p>
          <a:p>
            <a:r>
              <a:rPr lang="en-GB" b="1"/>
              <a:t>☕ Perfect for a Café – High demand for quality coffee</a:t>
            </a:r>
          </a:p>
          <a:p>
            <a:endParaRPr lang="en-GB" b="1">
              <a:latin typeface="Times New Roman"/>
              <a:cs typeface="Times New Roman"/>
            </a:endParaRPr>
          </a:p>
          <a:p>
            <a:endParaRPr lang="en-GB" b="1">
              <a:latin typeface="Times New Roman"/>
              <a:cs typeface="Times New Roman"/>
            </a:endParaRPr>
          </a:p>
          <a:p>
            <a:endParaRPr lang="en-GB" b="1">
              <a:solidFill>
                <a:schemeClr val="bg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endParaRPr lang="en-GB" b="1">
              <a:solidFill>
                <a:schemeClr val="bg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17C1B4A-9F01-FD2C-3098-7E741A38FA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47" y="-1620"/>
            <a:ext cx="4383005" cy="57402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E55F93-778C-DC9D-F008-62DE1491E9AD}"/>
              </a:ext>
            </a:extLst>
          </p:cNvPr>
          <p:cNvSpPr txBox="1"/>
          <p:nvPr/>
        </p:nvSpPr>
        <p:spPr>
          <a:xfrm>
            <a:off x="6972548" y="338666"/>
            <a:ext cx="33667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1.3 </a:t>
            </a:r>
          </a:p>
        </p:txBody>
      </p:sp>
    </p:spTree>
    <p:extLst>
      <p:ext uri="{BB962C8B-B14F-4D97-AF65-F5344CB8AC3E}">
        <p14:creationId xmlns:p14="http://schemas.microsoft.com/office/powerpoint/2010/main" val="2396964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glass of iced coffee with ice and brown liquid&#10;&#10;AI-generated content may be incorrect.">
            <a:extLst>
              <a:ext uri="{FF2B5EF4-FFF2-40B4-BE49-F238E27FC236}">
                <a16:creationId xmlns:a16="http://schemas.microsoft.com/office/drawing/2014/main" id="{EF294516-7668-433F-9E90-05B089DBBE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" y="-2306"/>
            <a:ext cx="12191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52E087E7-4317-57EF-EF7A-1FFA5A933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8BC18AF-0D7A-4770-97E1-F7341A156CD1}" type="datetime1">
              <a:rPr lang="en-GB"/>
              <a:pPr>
                <a:spcAft>
                  <a:spcPts val="600"/>
                </a:spcAft>
              </a:pPr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3A1F5-CC82-F1DE-1AD7-A1F40088F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B8692308-D4E2-4AD6-6EAA-8227E1C54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EE5CC5-275B-F77D-C7DC-BBBAE72FFF07}"/>
              </a:ext>
            </a:extLst>
          </p:cNvPr>
          <p:cNvSpPr txBox="1"/>
          <p:nvPr/>
        </p:nvSpPr>
        <p:spPr>
          <a:xfrm>
            <a:off x="1115607" y="358586"/>
            <a:ext cx="31575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BUSINESS AIMS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FDE8B2-192C-10B9-D252-BC255F12E33C}"/>
              </a:ext>
            </a:extLst>
          </p:cNvPr>
          <p:cNvSpPr txBox="1"/>
          <p:nvPr/>
        </p:nvSpPr>
        <p:spPr>
          <a:xfrm>
            <a:off x="7779372" y="358588"/>
            <a:ext cx="35161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SMART OBJECTIVES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3E1992-EDFA-5309-E780-2739608BB3D2}"/>
              </a:ext>
            </a:extLst>
          </p:cNvPr>
          <p:cNvSpPr txBox="1"/>
          <p:nvPr/>
        </p:nvSpPr>
        <p:spPr>
          <a:xfrm>
            <a:off x="189255" y="846667"/>
            <a:ext cx="4372784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GB" sz="1600">
                <a:ea typeface="+mn-lt"/>
                <a:cs typeface="+mn-lt"/>
              </a:rPr>
              <a:t>To give more than just coffee—to make a calm, welcoming place where people can meet, study, or relax (Montgomery, 2020).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Bar and Kitchen Magazine (2024) says the goal is to become a community hub that supports local events, students, and artists through relationships and projects.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To provide an example for sustainable practices by using eco-friendly materials and encouraging people to invest in things in an ethical way.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(Waste Managed, 2023)</a:t>
            </a:r>
            <a:endParaRPr lang="en-GB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To make a unique brand known for friendly service, pet-friendly rooms, and a cosy atmosphere (Montgomery, 2020).</a:t>
            </a:r>
            <a:endParaRPr lang="en-GB" sz="16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3F2B0B7-6D67-5B2F-DCF3-3BFED3506311}"/>
              </a:ext>
            </a:extLst>
          </p:cNvPr>
          <p:cNvSpPr txBox="1"/>
          <p:nvPr/>
        </p:nvSpPr>
        <p:spPr>
          <a:xfrm>
            <a:off x="537882" y="6544235"/>
            <a:ext cx="318745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Created in Canva – © 2025</a:t>
            </a:r>
          </a:p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9C5119C-1CB0-949A-95C6-6ADDD6B78477}"/>
              </a:ext>
            </a:extLst>
          </p:cNvPr>
          <p:cNvSpPr txBox="1"/>
          <p:nvPr/>
        </p:nvSpPr>
        <p:spPr>
          <a:xfrm>
            <a:off x="7719608" y="956234"/>
            <a:ext cx="3795058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We plan to open Domi's Coffee by October 2025, with all of our licenses and working equipment ready.</a:t>
            </a:r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Host one local event per month (e.g., karaoke )to build brand recognition and community loyalty.</a:t>
            </a:r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 i="1">
                <a:ea typeface="+mn-lt"/>
                <a:cs typeface="+mn-lt"/>
              </a:rPr>
              <a:t>Use 90% compostable or recyclable packaging</a:t>
            </a:r>
            <a:r>
              <a:rPr lang="en-GB" sz="1600">
                <a:ea typeface="+mn-lt"/>
                <a:cs typeface="+mn-lt"/>
              </a:rPr>
              <a:t> and partner with at least one ethical local supplier by the end of Year 1 (British Coffee Association, 2024).</a:t>
            </a:r>
          </a:p>
          <a:p>
            <a:endParaRPr lang="en-GB" sz="1600"/>
          </a:p>
          <a:p>
            <a:r>
              <a:rPr lang="en-GB" sz="1600" i="1">
                <a:ea typeface="+mn-lt"/>
                <a:cs typeface="+mn-lt"/>
              </a:rPr>
              <a:t>Grow Instagram and TikTok to 2,000 combined followers</a:t>
            </a:r>
            <a:r>
              <a:rPr lang="en-GB" sz="1600">
                <a:ea typeface="+mn-lt"/>
                <a:cs typeface="+mn-lt"/>
              </a:rPr>
              <a:t> and achieve a 10% engagement rate within 12 months (Deloitte, 2023).</a:t>
            </a: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471D2D-5711-6B25-4060-064437AC9410}"/>
              </a:ext>
            </a:extLst>
          </p:cNvPr>
          <p:cNvSpPr txBox="1"/>
          <p:nvPr/>
        </p:nvSpPr>
        <p:spPr>
          <a:xfrm>
            <a:off x="896470" y="109568"/>
            <a:ext cx="23806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1.4 </a:t>
            </a:r>
          </a:p>
        </p:txBody>
      </p:sp>
    </p:spTree>
    <p:extLst>
      <p:ext uri="{BB962C8B-B14F-4D97-AF65-F5344CB8AC3E}">
        <p14:creationId xmlns:p14="http://schemas.microsoft.com/office/powerpoint/2010/main" val="2738184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B16C268-F06B-1DF0-8349-59F3013E9E16}"/>
              </a:ext>
            </a:extLst>
          </p:cNvPr>
          <p:cNvSpPr txBox="1"/>
          <p:nvPr/>
        </p:nvSpPr>
        <p:spPr>
          <a:xfrm>
            <a:off x="4623485" y="300546"/>
            <a:ext cx="5189972" cy="102685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atin typeface="+mj-lt"/>
                <a:ea typeface="+mj-ea"/>
                <a:cs typeface="+mj-cs"/>
              </a:rPr>
              <a:t>1.5 HRM</a:t>
            </a:r>
            <a:r>
              <a:rPr lang="en-US" sz="3600" b="1" kern="1200">
                <a:latin typeface="+mj-lt"/>
                <a:ea typeface="+mj-ea"/>
                <a:cs typeface="+mj-cs"/>
              </a:rPr>
              <a:t> STRATEGY 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307CC0DC-2543-3577-0655-A2F1772F516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1951562"/>
              </p:ext>
            </p:extLst>
          </p:nvPr>
        </p:nvGraphicFramePr>
        <p:xfrm>
          <a:off x="456337" y="960675"/>
          <a:ext cx="5181600" cy="4365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767CA2D4-C454-1FDD-5EAC-7A301C6CF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2F4B777-C5FA-4C6A-93B5-0E980017916A}" type="datetime1">
              <a:rPr lang="en-US"/>
              <a:pPr>
                <a:spcAft>
                  <a:spcPts val="600"/>
                </a:spcAft>
              </a:pPr>
              <a:t>7/2/2025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998BBA-8468-9750-58A8-E8FF51162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5E350A3-A35E-6C30-FF0B-F593163AD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01C02743-A9D9-0367-7BB7-491200A376FD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453188"/>
            <a:ext cx="349567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7904E36-785B-4086-A39E-F3D891B36CEA}" type="datetime1">
              <a:rPr lang="en-US"/>
              <a:pPr>
                <a:spcAft>
                  <a:spcPts val="600"/>
                </a:spcAft>
              </a:pPr>
              <a:t>7/2/2025</a:t>
            </a:fld>
            <a:endParaRPr lang="en-US"/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B9542F08-6AA0-A32B-F5F5-BB6414272BD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61788" y="6453188"/>
            <a:ext cx="43021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317" name="TextBox 316">
            <a:extLst>
              <a:ext uri="{FF2B5EF4-FFF2-40B4-BE49-F238E27FC236}">
                <a16:creationId xmlns:a16="http://schemas.microsoft.com/office/drawing/2014/main" id="{8D8F0751-3FEF-B2ED-D672-D2B2B1643B0E}"/>
              </a:ext>
            </a:extLst>
          </p:cNvPr>
          <p:cNvSpPr txBox="1"/>
          <p:nvPr/>
        </p:nvSpPr>
        <p:spPr>
          <a:xfrm>
            <a:off x="7804583" y="1131167"/>
            <a:ext cx="27072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Hiring plan </a:t>
            </a:r>
          </a:p>
        </p:txBody>
      </p:sp>
      <p:sp>
        <p:nvSpPr>
          <p:cNvPr id="318" name="TextBox 317">
            <a:extLst>
              <a:ext uri="{FF2B5EF4-FFF2-40B4-BE49-F238E27FC236}">
                <a16:creationId xmlns:a16="http://schemas.microsoft.com/office/drawing/2014/main" id="{383FEE96-9271-3351-60DB-50488157EF20}"/>
              </a:ext>
            </a:extLst>
          </p:cNvPr>
          <p:cNvSpPr txBox="1"/>
          <p:nvPr/>
        </p:nvSpPr>
        <p:spPr>
          <a:xfrm>
            <a:off x="6252186" y="1713316"/>
            <a:ext cx="5807292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b="1"/>
              <a:t>Qualities :</a:t>
            </a:r>
            <a:endParaRPr lang="en-US"/>
          </a:p>
          <a:p>
            <a:r>
              <a:rPr lang="en-GB"/>
              <a:t>Friendly ,adaptable ,customer oriented .</a:t>
            </a:r>
            <a:endParaRPr lang="en-US"/>
          </a:p>
          <a:p>
            <a:pPr marL="342900" indent="-34290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b="1">
                <a:ea typeface="+mn-lt"/>
                <a:cs typeface="+mn-lt"/>
              </a:rPr>
              <a:t>Recruitment</a:t>
            </a:r>
            <a:r>
              <a:rPr lang="en-GB">
                <a:ea typeface="+mn-lt"/>
                <a:cs typeface="+mn-lt"/>
              </a:rPr>
              <a:t>: </a:t>
            </a:r>
          </a:p>
          <a:p>
            <a:r>
              <a:rPr lang="en-GB">
                <a:ea typeface="+mn-lt"/>
                <a:cs typeface="+mn-lt"/>
              </a:rPr>
              <a:t>Local job boards, social media.</a:t>
            </a:r>
            <a:endParaRPr lang="en-GB"/>
          </a:p>
          <a:p>
            <a:pPr marL="342900" indent="-342900">
              <a:buFont typeface="Arial"/>
              <a:buChar char="•"/>
            </a:pPr>
            <a:endParaRPr lang="en-GB" b="1"/>
          </a:p>
          <a:p>
            <a:r>
              <a:rPr lang="en-GB" b="1"/>
              <a:t>       Training &amp; Onboarding</a:t>
            </a: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Barista and food hygiene training in Week 1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Brand induction: customer service style, eco-values, and standards.</a:t>
            </a:r>
            <a:endParaRPr lang="en-GB"/>
          </a:p>
          <a:p>
            <a:pPr>
              <a:buFont typeface="Arial"/>
              <a:buChar char="•"/>
            </a:pPr>
            <a:endParaRPr lang="en-GB"/>
          </a:p>
          <a:p>
            <a:r>
              <a:rPr lang="en-GB" b="1"/>
              <a:t>          Staff motivation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 Free meals during the shifts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Flexible schedule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Warm environment </a:t>
            </a:r>
          </a:p>
          <a:p>
            <a:pPr marL="342900" indent="-34290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245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25B3E-DD0C-A2D3-0D58-6FCEB78D2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6635" y="-185588"/>
            <a:ext cx="10745788" cy="1143292"/>
          </a:xfrm>
        </p:spPr>
        <p:txBody>
          <a:bodyPr/>
          <a:lstStyle/>
          <a:p>
            <a:r>
              <a:rPr lang="en-GB"/>
              <a:t>1.6 Brief financial overview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28E7591-8B81-856F-41AA-0731BE0BE4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849" y="1100506"/>
            <a:ext cx="6266589" cy="1188046"/>
          </a:xfrm>
        </p:spPr>
        <p:txBody>
          <a:bodyPr>
            <a:noAutofit/>
          </a:bodyPr>
          <a:lstStyle/>
          <a:p>
            <a:endParaRPr lang="en-GB" sz="2000" dirty="0"/>
          </a:p>
          <a:p>
            <a:endParaRPr lang="en-GB" sz="2000" dirty="0"/>
          </a:p>
        </p:txBody>
      </p:sp>
      <p:sp>
        <p:nvSpPr>
          <p:cNvPr id="88" name="Content Placeholder 87">
            <a:extLst>
              <a:ext uri="{FF2B5EF4-FFF2-40B4-BE49-F238E27FC236}">
                <a16:creationId xmlns:a16="http://schemas.microsoft.com/office/drawing/2014/main" id="{A7A7A5D6-B926-97A7-8BE8-8FA24691DC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932" y="3236614"/>
            <a:ext cx="4872133" cy="44709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b="1" dirty="0">
                <a:solidFill>
                  <a:srgbClr val="444444"/>
                </a:solidFill>
                <a:latin typeface="Avenir Next LT Pro"/>
                <a:ea typeface="Calibri"/>
                <a:cs typeface="Calibri"/>
              </a:rPr>
              <a:t>Equipment &amp; furniture 8.000</a:t>
            </a:r>
            <a:endParaRPr lang="en-US" b="1">
              <a:latin typeface="Avenir Next LT Pro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C3B2A7"/>
              </a:buClr>
              <a:buChar char=""/>
            </a:pPr>
            <a:endParaRPr lang="en-GB" b="1" dirty="0">
              <a:solidFill>
                <a:srgbClr val="444444"/>
              </a:solidFill>
              <a:latin typeface="Avenir Next LT Pro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C3B2A7"/>
              </a:buClr>
              <a:buNone/>
            </a:pPr>
            <a:r>
              <a:rPr lang="en-GB" b="1" dirty="0">
                <a:solidFill>
                  <a:srgbClr val="444444"/>
                </a:solidFill>
                <a:latin typeface="Avenir Next LT Pro"/>
                <a:ea typeface="Calibri"/>
                <a:cs typeface="Calibri"/>
              </a:rPr>
              <a:t>Rent &amp; renovation 6.000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C3B2A7"/>
              </a:buClr>
              <a:buChar char=""/>
            </a:pPr>
            <a:endParaRPr lang="en-GB" b="1" dirty="0">
              <a:solidFill>
                <a:srgbClr val="444444"/>
              </a:solidFill>
              <a:latin typeface="Avenir Next LT Pro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C3B2A7"/>
              </a:buClr>
              <a:buNone/>
            </a:pPr>
            <a:r>
              <a:rPr lang="en-GB" b="1" dirty="0">
                <a:solidFill>
                  <a:srgbClr val="444444"/>
                </a:solidFill>
                <a:latin typeface="Avenir Next LT Pro"/>
                <a:ea typeface="Calibri"/>
                <a:cs typeface="Calibri"/>
              </a:rPr>
              <a:t>Website &amp; Digital Tools  2.000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C3B2A7"/>
              </a:buClr>
              <a:buChar char=""/>
            </a:pPr>
            <a:endParaRPr lang="en-GB" b="1" dirty="0">
              <a:solidFill>
                <a:srgbClr val="444444"/>
              </a:solidFill>
              <a:latin typeface="Avenir Next LT Pro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C3B2A7"/>
              </a:buClr>
              <a:buNone/>
            </a:pPr>
            <a:r>
              <a:rPr lang="en-GB" b="1" dirty="0">
                <a:solidFill>
                  <a:srgbClr val="444444"/>
                </a:solidFill>
                <a:latin typeface="Avenir Next LT Pro"/>
                <a:ea typeface="Calibri"/>
                <a:cs typeface="Calibri"/>
              </a:rPr>
              <a:t>Staffing &amp; Training. 2.000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C3B2A7"/>
              </a:buClr>
              <a:buChar char=""/>
            </a:pPr>
            <a:endParaRPr lang="en-GB" b="1" dirty="0">
              <a:solidFill>
                <a:srgbClr val="444444"/>
              </a:solidFill>
              <a:latin typeface="Avenir Next LT Pro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C3B2A7"/>
              </a:buClr>
              <a:buNone/>
            </a:pPr>
            <a:r>
              <a:rPr lang="en-GB" b="1" dirty="0">
                <a:solidFill>
                  <a:srgbClr val="444444"/>
                </a:solidFill>
                <a:latin typeface="Avenir Next LT Pro"/>
                <a:ea typeface="Calibri"/>
                <a:cs typeface="Calibri"/>
              </a:rPr>
              <a:t>Working Capital / Reserve 4.000</a:t>
            </a:r>
            <a:endParaRPr lang="en-US" b="1">
              <a:solidFill>
                <a:srgbClr val="444444"/>
              </a:solidFill>
              <a:latin typeface="Avenir Next LT Pro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C3B2A7"/>
              </a:buClr>
              <a:buNone/>
            </a:pPr>
            <a:r>
              <a:rPr lang="en-GB" b="1" dirty="0">
                <a:solidFill>
                  <a:srgbClr val="444444"/>
                </a:solidFill>
                <a:latin typeface="Avenir Next LT Pro"/>
                <a:ea typeface="Calibri"/>
                <a:cs typeface="Calibri"/>
              </a:rPr>
              <a:t>Total £25,000</a:t>
            </a:r>
            <a:endParaRPr lang="en-US" b="1">
              <a:solidFill>
                <a:srgbClr val="444444"/>
              </a:solidFill>
              <a:latin typeface="Avenir Next LT Pro"/>
              <a:ea typeface="Calibri"/>
              <a:cs typeface="Calibri"/>
            </a:endParaRPr>
          </a:p>
          <a:p>
            <a:pPr>
              <a:buClr>
                <a:srgbClr val="C3B2A7"/>
              </a:buClr>
            </a:pPr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418BAB7-EFED-43B7-90E7-973006F983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261024" y="2236691"/>
            <a:ext cx="5183188" cy="559834"/>
          </a:xfrm>
        </p:spPr>
        <p:txBody>
          <a:bodyPr>
            <a:normAutofit/>
          </a:bodyPr>
          <a:lstStyle/>
          <a:p>
            <a:r>
              <a:rPr lang="en-GB" sz="2000" dirty="0"/>
              <a:t>TARGET RERENUE</a:t>
            </a:r>
            <a:r>
              <a:rPr lang="en-GB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F34EE5-B1A5-6DA6-09F2-B022A7999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301A-F74A-474E-AEBA-3A5BAB27ACBB}" type="datetime1">
              <a:rPr lang="en-GB"/>
              <a:t>02/07/2025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00E171-F313-A5CD-73CF-CABA2789E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F004C7-DFEF-F660-3272-7ABD50E0B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/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3B129DCF-E9B9-0FF3-5938-7F35EEED928F}"/>
              </a:ext>
            </a:extLst>
          </p:cNvPr>
          <p:cNvSpPr txBox="1"/>
          <p:nvPr/>
        </p:nvSpPr>
        <p:spPr>
          <a:xfrm>
            <a:off x="6947838" y="3006627"/>
            <a:ext cx="4595627" cy="19554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 b="1" dirty="0"/>
              <a:t>50.000 + in one year</a:t>
            </a:r>
            <a:endParaRPr lang="en-US" sz="2400" b="1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 b="1" dirty="0"/>
              <a:t>Monthly goal 4.000-5.000</a:t>
            </a:r>
            <a:endParaRPr lang="en-US" sz="2400" b="1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 b="1" dirty="0"/>
              <a:t>Break-even expected by month 6</a:t>
            </a:r>
            <a:endParaRPr lang="en-US" sz="2400" b="1"/>
          </a:p>
          <a:p>
            <a:pPr algn="l"/>
            <a:endParaRPr lang="en-GB" b="1" dirty="0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21F8CD77-6261-E099-A7B3-308EE46CCACC}"/>
              </a:ext>
            </a:extLst>
          </p:cNvPr>
          <p:cNvSpPr txBox="1"/>
          <p:nvPr/>
        </p:nvSpPr>
        <p:spPr>
          <a:xfrm>
            <a:off x="530957" y="2021872"/>
            <a:ext cx="4687079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cap="all" dirty="0">
                <a:solidFill>
                  <a:srgbClr val="323232"/>
                </a:solidFill>
              </a:rPr>
              <a:t>STARTUP BUDGET 25.000- MY OWN MONEY </a:t>
            </a:r>
            <a:endParaRPr lang="en-GB" sz="2000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821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6D17A2-9F59-3809-37CD-6D7E5A9E7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5301D-E8D7-41AA-8B6A-5D253E06093F}" type="datetime1">
              <a:t>7/2/2025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75D961-A333-3FEC-95DB-FC1F7522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AFF124-C048-0773-2354-7C1A60CB5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10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E6BE6C-BDDA-DA38-04C9-0383AE7C8B09}"/>
              </a:ext>
            </a:extLst>
          </p:cNvPr>
          <p:cNvSpPr txBox="1"/>
          <p:nvPr/>
        </p:nvSpPr>
        <p:spPr>
          <a:xfrm>
            <a:off x="147379" y="2035606"/>
            <a:ext cx="5434714" cy="15696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/>
              <a:t>Unique Selling Proposition: Locally sourced beans and artisan recipes for a distinctive, high-quality taste.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/>
              <a:t>Prime Location: Central Bristol foot traffic from students, professionals, and tourists.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/>
              <a:t>Personalized Service: Community-focused </a:t>
            </a:r>
            <a:r>
              <a:rPr lang="en-GB" sz="1600" err="1"/>
              <a:t>atmosphere,pet</a:t>
            </a:r>
            <a:r>
              <a:rPr lang="en-GB" sz="1600"/>
              <a:t> friendly  with friendly staff and customer loyalty initiatives.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08CECE-45DD-732F-AB38-9DC8953B8E20}"/>
              </a:ext>
            </a:extLst>
          </p:cNvPr>
          <p:cNvSpPr txBox="1"/>
          <p:nvPr/>
        </p:nvSpPr>
        <p:spPr>
          <a:xfrm>
            <a:off x="8152901" y="1852705"/>
            <a:ext cx="39544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WEAKNESSES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970AC1-F1B3-EAE2-2108-4990BAE99C4E}"/>
              </a:ext>
            </a:extLst>
          </p:cNvPr>
          <p:cNvSpPr txBox="1"/>
          <p:nvPr/>
        </p:nvSpPr>
        <p:spPr>
          <a:xfrm>
            <a:off x="6185648" y="2281019"/>
            <a:ext cx="448235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Limited resources and staffing as a sole trader in the early phase.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Dependence on one location for revenue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Minimal brand recognition at the beginning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AB0624-FB96-1ADF-F369-85C225B11B6A}"/>
              </a:ext>
            </a:extLst>
          </p:cNvPr>
          <p:cNvSpPr txBox="1"/>
          <p:nvPr/>
        </p:nvSpPr>
        <p:spPr>
          <a:xfrm>
            <a:off x="149411" y="4741333"/>
            <a:ext cx="499035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Digital marketing and TikTok reels can build awareness quickly.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Pet-friendly policy can attract niche loyal customers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Hosting community events to build customer base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CCE21B-1866-986F-8475-D4E4F2E555A0}"/>
              </a:ext>
            </a:extLst>
          </p:cNvPr>
          <p:cNvSpPr txBox="1"/>
          <p:nvPr/>
        </p:nvSpPr>
        <p:spPr>
          <a:xfrm>
            <a:off x="8152902" y="4153647"/>
            <a:ext cx="3386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THREATHS </a:t>
            </a:r>
            <a:endParaRPr lang="en-US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499B3B-B2B7-F1A4-BD55-C8B9D961456C}"/>
              </a:ext>
            </a:extLst>
          </p:cNvPr>
          <p:cNvSpPr txBox="1"/>
          <p:nvPr/>
        </p:nvSpPr>
        <p:spPr>
          <a:xfrm>
            <a:off x="6295216" y="4601882"/>
            <a:ext cx="5299136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Strong competition from big chains (</a:t>
            </a:r>
            <a:r>
              <a:rPr lang="en-GB" err="1">
                <a:ea typeface="+mn-lt"/>
                <a:cs typeface="+mn-lt"/>
              </a:rPr>
              <a:t>COSTA,Starbucks</a:t>
            </a:r>
            <a:r>
              <a:rPr lang="en-GB">
                <a:ea typeface="+mn-lt"/>
                <a:cs typeface="+mn-lt"/>
              </a:rPr>
              <a:t>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Supply chain disruptions or rising costs from local suppliers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Illness , or burnout due to small team size can affect the business 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C8131A-8CC7-715D-28FB-56A6D696FE07}"/>
              </a:ext>
            </a:extLst>
          </p:cNvPr>
          <p:cNvSpPr txBox="1"/>
          <p:nvPr/>
        </p:nvSpPr>
        <p:spPr>
          <a:xfrm>
            <a:off x="2968314" y="517960"/>
            <a:ext cx="217145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/>
              <a:t>1.7.</a:t>
            </a:r>
          </a:p>
        </p:txBody>
      </p:sp>
    </p:spTree>
    <p:extLst>
      <p:ext uri="{BB962C8B-B14F-4D97-AF65-F5344CB8AC3E}">
        <p14:creationId xmlns:p14="http://schemas.microsoft.com/office/powerpoint/2010/main" val="4130109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34EE1-7CA7-A733-64FF-1DE314D99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8747" y="1548606"/>
            <a:ext cx="3473179" cy="224175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/>
              <a:t>1.0 12-month</a:t>
            </a:r>
            <a:r>
              <a:rPr lang="en-US" sz="4000" b="1"/>
              <a:t> Marketing strategy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C4ED465-FCB1-9912-F9C2-B820ECFD15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2486228"/>
              </p:ext>
            </p:extLst>
          </p:nvPr>
        </p:nvGraphicFramePr>
        <p:xfrm>
          <a:off x="200836" y="490279"/>
          <a:ext cx="6534497" cy="6373528"/>
        </p:xfrm>
        <a:graphic>
          <a:graphicData uri="http://schemas.openxmlformats.org/drawingml/2006/table">
            <a:tbl>
              <a:tblPr firstRow="1" firstCol="1" bandRow="1">
                <a:tableStyleId>{18603FDC-E32A-4AB5-989C-0864C3EAD2B8}</a:tableStyleId>
              </a:tblPr>
              <a:tblGrid>
                <a:gridCol w="3780465">
                  <a:extLst>
                    <a:ext uri="{9D8B030D-6E8A-4147-A177-3AD203B41FA5}">
                      <a16:colId xmlns:a16="http://schemas.microsoft.com/office/drawing/2014/main" val="3969372143"/>
                    </a:ext>
                  </a:extLst>
                </a:gridCol>
                <a:gridCol w="2754032">
                  <a:extLst>
                    <a:ext uri="{9D8B030D-6E8A-4147-A177-3AD203B41FA5}">
                      <a16:colId xmlns:a16="http://schemas.microsoft.com/office/drawing/2014/main" val="1467782763"/>
                    </a:ext>
                  </a:extLst>
                </a:gridCol>
              </a:tblGrid>
              <a:tr h="219397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/>
                        <a:t>Q1:1-3</a:t>
                      </a:r>
                    </a:p>
                    <a:p>
                      <a:pPr lvl="0">
                        <a:buNone/>
                      </a:pPr>
                      <a:endParaRPr lang="en-GB" sz="1800"/>
                    </a:p>
                    <a:p>
                      <a:pPr lvl="0">
                        <a:buNone/>
                      </a:pPr>
                      <a:r>
                        <a:rPr lang="en-GB" sz="1600"/>
                        <a:t>LAUNCH ON SOCIAL  MEDIA 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PROMOTE SEASONAL DRINKS 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 FREE SAMPLES ON GRAND OPENING 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COLLABORATE WITH A LOCAL INFLUENCER </a:t>
                      </a:r>
                    </a:p>
                    <a:p>
                      <a:pPr lvl="0">
                        <a:buNone/>
                      </a:pPr>
                      <a:endParaRPr lang="en-GB" sz="1800"/>
                    </a:p>
                    <a:p>
                      <a:pPr lvl="0">
                        <a:buNone/>
                      </a:pPr>
                      <a:endParaRPr lang="en-GB" sz="1800"/>
                    </a:p>
                  </a:txBody>
                  <a:tcPr marL="93044" marR="93044" marT="46522" marB="46522">
                    <a:solidFill>
                      <a:srgbClr val="BE614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>
                          <a:solidFill>
                            <a:srgbClr val="FFFFFF"/>
                          </a:solidFill>
                        </a:rPr>
                        <a:t>Q2:4-6</a:t>
                      </a:r>
                    </a:p>
                    <a:p>
                      <a:pPr lvl="0">
                        <a:buNone/>
                      </a:pPr>
                      <a:endParaRPr lang="en-GB" sz="1800">
                        <a:solidFill>
                          <a:srgbClr val="FFFFFF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LOIALTY CARD SCHEME </a:t>
                      </a:r>
                    </a:p>
                    <a:p>
                      <a:pPr lvl="0"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HOST COMMUNITY EVENTS </a:t>
                      </a:r>
                    </a:p>
                    <a:p>
                      <a:pPr lvl="0">
                        <a:buNone/>
                      </a:pPr>
                      <a:r>
                        <a:rPr lang="en-GB" sz="1600">
                          <a:solidFill>
                            <a:srgbClr val="FFFFFF"/>
                          </a:solidFill>
                        </a:rPr>
                        <a:t>NEWSLETTER SIGN UP</a:t>
                      </a:r>
                    </a:p>
                    <a:p>
                      <a:pPr lvl="0">
                        <a:buNone/>
                      </a:pPr>
                      <a:endParaRPr lang="en-GB" sz="1800">
                        <a:solidFill>
                          <a:srgbClr val="FFFFFF"/>
                        </a:solidFill>
                      </a:endParaRPr>
                    </a:p>
                  </a:txBody>
                  <a:tcPr marL="93044" marR="93044" marT="46522" marB="46522">
                    <a:solidFill>
                      <a:srgbClr val="BE61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6996280"/>
                  </a:ext>
                </a:extLst>
              </a:tr>
              <a:tr h="2195148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noProof="0">
                          <a:solidFill>
                            <a:srgbClr val="FFFFFF"/>
                          </a:solidFill>
                        </a:rPr>
                        <a:t>   </a:t>
                      </a:r>
                      <a:r>
                        <a:rPr lang="en-GB" sz="1800" b="1" u="none" strike="noStrike" noProof="0">
                          <a:solidFill>
                            <a:srgbClr val="FFFFFF"/>
                          </a:solidFill>
                        </a:rPr>
                        <a:t>   Q3-7-9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u="none" strike="noStrike" noProof="0">
                        <a:solidFill>
                          <a:srgbClr val="FFFFFF"/>
                        </a:solidFill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u="none" strike="noStrike" noProof="0">
                          <a:solidFill>
                            <a:srgbClr val="FFFFFF"/>
                          </a:solidFill>
                        </a:rPr>
                        <a:t>I WILL COLLABORATE WITH SMALL BUSINESSES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u="none" strike="noStrike" noProof="0">
                          <a:solidFill>
                            <a:srgbClr val="FFFFFF"/>
                          </a:solidFill>
                        </a:rPr>
                        <a:t>I WILL RUN "STUDENT AND PET DAY"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u="none" strike="noStrike" noProof="0">
                          <a:solidFill>
                            <a:srgbClr val="FFFFFF"/>
                          </a:solidFill>
                        </a:rPr>
                        <a:t>OFFER LIMITED EDITION DRINKS 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u="none" strike="noStrike" noProof="0">
                          <a:solidFill>
                            <a:srgbClr val="FFFFFF"/>
                          </a:solidFill>
                        </a:rPr>
                        <a:t>KARAOKE NIGHT 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u="none" strike="noStrike" noProof="0">
                          <a:solidFill>
                            <a:srgbClr val="FFFFFF"/>
                          </a:solidFill>
                        </a:rPr>
                        <a:t>I WILL DISTRIBUTE FLYERS 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u="none" strike="noStrike" noProof="0">
                        <a:solidFill>
                          <a:srgbClr val="FFFFFF"/>
                        </a:solidFill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u="none" strike="noStrike" noProof="0">
                        <a:solidFill>
                          <a:srgbClr val="FFFFFF"/>
                        </a:solidFill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u="none" strike="noStrike" noProof="0">
                        <a:solidFill>
                          <a:srgbClr val="FFFFFF"/>
                        </a:solidFill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u="none" strike="noStrike" noProof="0">
                        <a:solidFill>
                          <a:srgbClr val="FFFFFF"/>
                        </a:solidFill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1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 marL="93044" marR="93044" marT="46522" marB="46522">
                    <a:solidFill>
                      <a:srgbClr val="BE614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>
                          <a:solidFill>
                            <a:srgbClr val="FFFFFF"/>
                          </a:solidFill>
                        </a:rPr>
                        <a:t>Q4:10-12</a:t>
                      </a:r>
                    </a:p>
                    <a:p>
                      <a:pPr lvl="0">
                        <a:buNone/>
                      </a:pPr>
                      <a:endParaRPr lang="en-GB" sz="1600" b="1">
                        <a:solidFill>
                          <a:srgbClr val="FFFFFF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600" b="1">
                          <a:solidFill>
                            <a:srgbClr val="FFFFFF"/>
                          </a:solidFill>
                        </a:rPr>
                        <a:t>RUN INSTAGRAM AND FACEBOOK ADS </a:t>
                      </a:r>
                    </a:p>
                    <a:p>
                      <a:pPr lvl="0">
                        <a:buNone/>
                      </a:pPr>
                      <a:endParaRPr lang="en-GB" sz="1600" b="1">
                        <a:solidFill>
                          <a:srgbClr val="FFFFFF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600" b="1">
                          <a:solidFill>
                            <a:srgbClr val="FFFFFF"/>
                          </a:solidFill>
                        </a:rPr>
                        <a:t>I WILL COLLECT FEEDBACKS AND REVIEWS</a:t>
                      </a:r>
                    </a:p>
                    <a:p>
                      <a:pPr lvl="0">
                        <a:buNone/>
                      </a:pPr>
                      <a:endParaRPr lang="en-GB" sz="1800" b="1"/>
                    </a:p>
                    <a:p>
                      <a:pPr lvl="0">
                        <a:buNone/>
                      </a:pPr>
                      <a:endParaRPr lang="en-GB" sz="1800">
                        <a:solidFill>
                          <a:srgbClr val="FFFFFF"/>
                        </a:solidFill>
                      </a:endParaRPr>
                    </a:p>
                  </a:txBody>
                  <a:tcPr marL="93044" marR="93044" marT="46522" marB="46522">
                    <a:solidFill>
                      <a:srgbClr val="BE61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256565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7EE02B5-7102-11BC-15C5-AA8004B15F79}"/>
              </a:ext>
            </a:extLst>
          </p:cNvPr>
          <p:cNvSpPr txBox="1"/>
          <p:nvPr/>
        </p:nvSpPr>
        <p:spPr>
          <a:xfrm>
            <a:off x="7089913" y="4316422"/>
            <a:ext cx="475185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ea typeface="+mn-lt"/>
                <a:cs typeface="+mn-lt"/>
              </a:rPr>
              <a:t>“Gen Z and Millennials rely heavily on Instagram, TikTok, and digital platforms when discovering local coffee shops and lifestyle brands.”</a:t>
            </a:r>
            <a:br>
              <a:rPr lang="en-GB" i="1">
                <a:ea typeface="+mn-lt"/>
                <a:cs typeface="+mn-lt"/>
              </a:rPr>
            </a:br>
            <a:r>
              <a:rPr lang="en-GB" i="1">
                <a:ea typeface="+mn-lt"/>
                <a:cs typeface="+mn-lt"/>
              </a:rPr>
              <a:t>(Statista, 2024; McKinsey &amp; Company, 2023)</a:t>
            </a:r>
            <a:endParaRPr lang="en-US"/>
          </a:p>
        </p:txBody>
      </p:sp>
      <p:pic>
        <p:nvPicPr>
          <p:cNvPr id="6" name="Picture 5" descr="A logo on a black background&#10;&#10;AI-generated content may be incorrect.">
            <a:extLst>
              <a:ext uri="{FF2B5EF4-FFF2-40B4-BE49-F238E27FC236}">
                <a16:creationId xmlns:a16="http://schemas.microsoft.com/office/drawing/2014/main" id="{3E210148-7B34-B510-94FA-D7CA7CD29E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9588" y="-1832785"/>
            <a:ext cx="5139766" cy="570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347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7530A-250A-2BC9-258B-9C646CE9E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183" y="1143000"/>
            <a:ext cx="4846320" cy="2898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1.1  Marketing materials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514EF-ED37-A92B-7DEF-1A5C7241F7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1183" y="6356350"/>
            <a:ext cx="113921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F41B54-15A3-4E05-92EF-4062C4D68932}" type="datetime1"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7/2/2025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27EAFF-28B3-C85A-36DB-73E9D4CDE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0399" y="6356350"/>
            <a:ext cx="29993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07F25-6A91-4EF7-3C9C-64A169843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89789" y="6356350"/>
            <a:ext cx="7077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A2C97-017E-E346-6910-2E2D4E31CE0F}"/>
              </a:ext>
            </a:extLst>
          </p:cNvPr>
          <p:cNvSpPr txBox="1"/>
          <p:nvPr/>
        </p:nvSpPr>
        <p:spPr>
          <a:xfrm>
            <a:off x="6557323" y="626943"/>
            <a:ext cx="4846320" cy="133502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/>
              <a:t>Banner for grand opening </a:t>
            </a:r>
          </a:p>
        </p:txBody>
      </p:sp>
      <p:pic>
        <p:nvPicPr>
          <p:cNvPr id="9" name="Picture 8" descr="A poster for a restaurant&#10;&#10;AI-generated content may be incorrect.">
            <a:extLst>
              <a:ext uri="{FF2B5EF4-FFF2-40B4-BE49-F238E27FC236}">
                <a16:creationId xmlns:a16="http://schemas.microsoft.com/office/drawing/2014/main" id="{3E326C05-8393-058A-9CDA-544F9792D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0956" y="1083764"/>
            <a:ext cx="5441001" cy="1360250"/>
          </a:xfrm>
          <a:prstGeom prst="rect">
            <a:avLst/>
          </a:prstGeom>
        </p:spPr>
      </p:pic>
      <p:pic>
        <p:nvPicPr>
          <p:cNvPr id="3" name="Picture 2" descr="A card with coffee beans and text&#10;&#10;AI-generated content may be incorrect.">
            <a:extLst>
              <a:ext uri="{FF2B5EF4-FFF2-40B4-BE49-F238E27FC236}">
                <a16:creationId xmlns:a16="http://schemas.microsoft.com/office/drawing/2014/main" id="{AA7307DC-4F5D-3598-5822-2208009762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0956" y="3536624"/>
            <a:ext cx="5441001" cy="31149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5E76C6-A8E0-0DAD-2BA3-ABDF3FA963FF}"/>
              </a:ext>
            </a:extLst>
          </p:cNvPr>
          <p:cNvSpPr txBox="1"/>
          <p:nvPr/>
        </p:nvSpPr>
        <p:spPr>
          <a:xfrm>
            <a:off x="6992470" y="3207372"/>
            <a:ext cx="39046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LOIALTY CARD BUY 6+ONE FREE </a:t>
            </a:r>
          </a:p>
        </p:txBody>
      </p:sp>
    </p:spTree>
    <p:extLst>
      <p:ext uri="{BB962C8B-B14F-4D97-AF65-F5344CB8AC3E}">
        <p14:creationId xmlns:p14="http://schemas.microsoft.com/office/powerpoint/2010/main" val="2137694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9865A-9243-BE04-2C9C-B921E687C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 MARKETING MATERIALS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04A6C9F-7BAB-CE63-7D9B-B8B5D63E58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874" y="2191921"/>
            <a:ext cx="3674109" cy="4592637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32B7E-1616-F5BB-505E-F0DC5FA92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9F21-DA08-41D5-994F-E4621DD0E887}" type="datetime1"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4C9CF-E32F-195F-E2A0-C352642BC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DF26F-D6E8-085A-F645-57E843E6A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13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DF92D7-BE53-618A-F440-017CEBA9CAFA}"/>
              </a:ext>
            </a:extLst>
          </p:cNvPr>
          <p:cNvSpPr txBox="1"/>
          <p:nvPr/>
        </p:nvSpPr>
        <p:spPr>
          <a:xfrm>
            <a:off x="577725" y="1822823"/>
            <a:ext cx="31874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NEW SEASONAL DRINK </a:t>
            </a:r>
          </a:p>
        </p:txBody>
      </p:sp>
      <p:pic>
        <p:nvPicPr>
          <p:cNvPr id="8" name="Picture 7" descr="A glass of coffee with ice and milk&#10;&#10;AI-generated content may be incorrect.">
            <a:extLst>
              <a:ext uri="{FF2B5EF4-FFF2-40B4-BE49-F238E27FC236}">
                <a16:creationId xmlns:a16="http://schemas.microsoft.com/office/drawing/2014/main" id="{2DCFCF02-194F-BC7E-29E4-DD4C8CAEDC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3915" y="2132419"/>
            <a:ext cx="3820633" cy="475511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B87E5B-3E6B-DE1E-89BA-A8ED4F03396C}"/>
              </a:ext>
            </a:extLst>
          </p:cNvPr>
          <p:cNvSpPr txBox="1"/>
          <p:nvPr/>
        </p:nvSpPr>
        <p:spPr>
          <a:xfrm>
            <a:off x="7968511" y="1713023"/>
            <a:ext cx="35914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INSTAGRAM POST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E6D82B-4D0D-7A4A-B4A8-68A662F4E656}"/>
              </a:ext>
            </a:extLst>
          </p:cNvPr>
          <p:cNvSpPr txBox="1"/>
          <p:nvPr/>
        </p:nvSpPr>
        <p:spPr>
          <a:xfrm>
            <a:off x="4572000" y="4489302"/>
            <a:ext cx="2988930" cy="15737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140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400">
                <a:hlinkClick r:id="rId4"/>
              </a:rPr>
              <a:t>https://youtube.com/shorts/Iepnjpqgpq0?si=HLzp46FqDf3GYjyf</a:t>
            </a:r>
            <a:r>
              <a:rPr lang="en-GB" sz="1400"/>
              <a:t> </a:t>
            </a:r>
            <a:endParaRPr lang="en-US" sz="1400"/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1400"/>
          </a:p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31D9C3-9AAF-9D68-4B20-2BEF9A10BC0A}"/>
              </a:ext>
            </a:extLst>
          </p:cNvPr>
          <p:cNvSpPr txBox="1"/>
          <p:nvPr/>
        </p:nvSpPr>
        <p:spPr>
          <a:xfrm>
            <a:off x="4725581" y="4016744"/>
            <a:ext cx="27408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TIK TOK POSTS </a:t>
            </a:r>
          </a:p>
        </p:txBody>
      </p:sp>
    </p:spTree>
    <p:extLst>
      <p:ext uri="{BB962C8B-B14F-4D97-AF65-F5344CB8AC3E}">
        <p14:creationId xmlns:p14="http://schemas.microsoft.com/office/powerpoint/2010/main" val="622677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D43AF-C484-5285-5A82-9B3E9F6E8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9753" y="2023110"/>
            <a:ext cx="2937780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/>
              <a:t>PERSONALISED MUG &amp;  TOTE BAG</a:t>
            </a:r>
          </a:p>
        </p:txBody>
      </p:sp>
      <p:pic>
        <p:nvPicPr>
          <p:cNvPr id="9" name="Content Placeholder 8" descr="A white mug on a coaster&#10;&#10;AI-generated content may be incorrect.">
            <a:extLst>
              <a:ext uri="{FF2B5EF4-FFF2-40B4-BE49-F238E27FC236}">
                <a16:creationId xmlns:a16="http://schemas.microsoft.com/office/drawing/2014/main" id="{E09F82BA-9555-4161-7D93-36E6D23E69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4974" r="-2" b="-2"/>
          <a:stretch>
            <a:fillRect/>
          </a:stretch>
        </p:blipFill>
        <p:spPr>
          <a:xfrm>
            <a:off x="4457706" y="1713606"/>
            <a:ext cx="3685032" cy="3501742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8AE6A1-571D-3489-06E3-46B54193FB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5238" y="6492240"/>
            <a:ext cx="30361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71F2BDA-113D-4924-86E5-B6E713A57D8F}" type="datetime1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7/2/2025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FCC442-940F-FBCC-FD15-D4D5F3E18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081D5C-FCD0-AFEB-DDA9-A9413F90F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599" y="6492240"/>
            <a:ext cx="312693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8" name="Content Placeholder 7" descr="A person holding a bag&#10;&#10;AI-generated content may be incorrect.">
            <a:extLst>
              <a:ext uri="{FF2B5EF4-FFF2-40B4-BE49-F238E27FC236}">
                <a16:creationId xmlns:a16="http://schemas.microsoft.com/office/drawing/2014/main" id="{85F85DDB-E243-CD10-8785-B328DB0FB9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90" r="5930"/>
          <a:stretch>
            <a:fillRect/>
          </a:stretch>
        </p:blipFill>
        <p:spPr>
          <a:xfrm>
            <a:off x="545237" y="924618"/>
            <a:ext cx="3685032" cy="50797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C1A54CB-7C91-B53E-6329-FB28F6484440}"/>
              </a:ext>
            </a:extLst>
          </p:cNvPr>
          <p:cNvSpPr txBox="1"/>
          <p:nvPr/>
        </p:nvSpPr>
        <p:spPr>
          <a:xfrm>
            <a:off x="4731372" y="219137"/>
            <a:ext cx="58270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MARKETING MATERIALS </a:t>
            </a:r>
          </a:p>
        </p:txBody>
      </p:sp>
    </p:spTree>
    <p:extLst>
      <p:ext uri="{BB962C8B-B14F-4D97-AF65-F5344CB8AC3E}">
        <p14:creationId xmlns:p14="http://schemas.microsoft.com/office/powerpoint/2010/main" val="29428999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glass of iced coffee with ice and brown liquid&#10;&#10;AI-generated content may be incorrect.">
            <a:extLst>
              <a:ext uri="{FF2B5EF4-FFF2-40B4-BE49-F238E27FC236}">
                <a16:creationId xmlns:a16="http://schemas.microsoft.com/office/drawing/2014/main" id="{EF294516-7668-433F-9E90-05B089DBBE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-5979"/>
            <a:ext cx="12191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52E087E7-4317-57EF-EF7A-1FFA5A933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8BC18AF-0D7A-4770-97E1-F7341A156CD1}" type="datetime1">
              <a:rPr lang="en-GB"/>
              <a:pPr>
                <a:spcAft>
                  <a:spcPts val="600"/>
                </a:spcAft>
              </a:pPr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3A1F5-CC82-F1DE-1AD7-A1F40088F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B8692308-D4E2-4AD6-6EAA-8227E1C54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3F2B0B7-6D67-5B2F-DCF3-3BFED3506311}"/>
              </a:ext>
            </a:extLst>
          </p:cNvPr>
          <p:cNvSpPr txBox="1"/>
          <p:nvPr/>
        </p:nvSpPr>
        <p:spPr>
          <a:xfrm>
            <a:off x="537882" y="6544235"/>
            <a:ext cx="318745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Created in Canva – © 2025</a:t>
            </a:r>
          </a:p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D3AB75-3F1A-9F31-292F-54C3965B113B}"/>
              </a:ext>
            </a:extLst>
          </p:cNvPr>
          <p:cNvSpPr txBox="1"/>
          <p:nvPr/>
        </p:nvSpPr>
        <p:spPr>
          <a:xfrm>
            <a:off x="711693" y="1312774"/>
            <a:ext cx="64829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WHY ANGELS SHOULD INVEST IN ME ?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B7C67A-E559-ECCA-3CC6-C75CDE3E54A1}"/>
              </a:ext>
            </a:extLst>
          </p:cNvPr>
          <p:cNvSpPr txBox="1"/>
          <p:nvPr/>
        </p:nvSpPr>
        <p:spPr>
          <a:xfrm>
            <a:off x="1286540" y="1828030"/>
            <a:ext cx="68668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/>
              <a:t>I'm resilient and dedicate </a:t>
            </a:r>
          </a:p>
          <a:p>
            <a:pPr marL="0" indent="0">
              <a:buNone/>
            </a:pPr>
            <a:r>
              <a:rPr lang="en-GB"/>
              <a:t>Easy to adapt 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Driven by purpose</a:t>
            </a:r>
          </a:p>
          <a:p>
            <a:pPr marL="0" indent="0">
              <a:buNone/>
            </a:pPr>
            <a:r>
              <a:rPr lang="en-GB"/>
              <a:t>Building a brand not only a business </a:t>
            </a:r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150BA9-6E4A-335E-86DA-D617A7E1A367}"/>
              </a:ext>
            </a:extLst>
          </p:cNvPr>
          <p:cNvSpPr txBox="1"/>
          <p:nvPr/>
        </p:nvSpPr>
        <p:spPr>
          <a:xfrm>
            <a:off x="6920987" y="1312774"/>
            <a:ext cx="527099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WHY INVEST IN MY BUSINESS?</a:t>
            </a:r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Proven market demand</a:t>
            </a:r>
            <a:r>
              <a:rPr lang="en-GB">
                <a:ea typeface="+mn-lt"/>
                <a:cs typeface="+mn-lt"/>
              </a:rPr>
              <a:t>: Data shows continued growth of independent coffee shops in the UK despite competition (</a:t>
            </a:r>
            <a:r>
              <a:rPr lang="en-GB" err="1">
                <a:ea typeface="+mn-lt"/>
                <a:cs typeface="+mn-lt"/>
              </a:rPr>
              <a:t>Statista</a:t>
            </a:r>
            <a:r>
              <a:rPr lang="en-GB">
                <a:ea typeface="+mn-lt"/>
                <a:cs typeface="+mn-lt"/>
              </a:rPr>
              <a:t>, 2024).</a:t>
            </a:r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Inclusive and pet-friendly</a:t>
            </a:r>
            <a:r>
              <a:rPr lang="en-GB">
                <a:ea typeface="+mn-lt"/>
                <a:cs typeface="+mn-lt"/>
              </a:rPr>
              <a:t>: We welcome all — including pets — creating a sense of belonging that builds loyal customers.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2ED400-5C15-9691-2CA5-1396B7B0AFEF}"/>
              </a:ext>
            </a:extLst>
          </p:cNvPr>
          <p:cNvSpPr txBox="1"/>
          <p:nvPr/>
        </p:nvSpPr>
        <p:spPr>
          <a:xfrm>
            <a:off x="114548" y="1314824"/>
            <a:ext cx="6275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1.0 </a:t>
            </a:r>
          </a:p>
        </p:txBody>
      </p:sp>
    </p:spTree>
    <p:extLst>
      <p:ext uri="{BB962C8B-B14F-4D97-AF65-F5344CB8AC3E}">
        <p14:creationId xmlns:p14="http://schemas.microsoft.com/office/powerpoint/2010/main" val="35266544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B8E7C-8CBD-A954-7F23-39B6E3B98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solidFill>
                  <a:schemeClr val="tx1"/>
                </a:solidFill>
              </a:rPr>
              <a:t>1.1 How</a:t>
            </a:r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 WILL  USE THE MONEY ?</a:t>
            </a:r>
          </a:p>
        </p:txBody>
      </p:sp>
      <p:graphicFrame>
        <p:nvGraphicFramePr>
          <p:cNvPr id="217" name="Content Placeholder 216">
            <a:extLst>
              <a:ext uri="{FF2B5EF4-FFF2-40B4-BE49-F238E27FC236}">
                <a16:creationId xmlns:a16="http://schemas.microsoft.com/office/drawing/2014/main" id="{2DC40770-EA31-B87D-8166-62DDFA6280A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93425268"/>
              </p:ext>
            </p:extLst>
          </p:nvPr>
        </p:nvGraphicFramePr>
        <p:xfrm>
          <a:off x="5198658" y="841248"/>
          <a:ext cx="6327060" cy="52760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16875">
                  <a:extLst>
                    <a:ext uri="{9D8B030D-6E8A-4147-A177-3AD203B41FA5}">
                      <a16:colId xmlns:a16="http://schemas.microsoft.com/office/drawing/2014/main" val="176037805"/>
                    </a:ext>
                  </a:extLst>
                </a:gridCol>
                <a:gridCol w="2910185">
                  <a:extLst>
                    <a:ext uri="{9D8B030D-6E8A-4147-A177-3AD203B41FA5}">
                      <a16:colId xmlns:a16="http://schemas.microsoft.com/office/drawing/2014/main" val="1517251488"/>
                    </a:ext>
                  </a:extLst>
                </a:gridCol>
              </a:tblGrid>
              <a:tr h="5090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/>
                        <a:t>Category</a:t>
                      </a:r>
                      <a:endParaRPr lang="en-GB" sz="2300"/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b="1"/>
                        <a:t>Amount (£)</a:t>
                      </a:r>
                      <a:endParaRPr lang="en-GB" sz="2300"/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5265610"/>
                  </a:ext>
                </a:extLst>
              </a:tr>
              <a:tr h="5090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Equipment &amp; Furniture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£8,000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6507063"/>
                  </a:ext>
                </a:extLst>
              </a:tr>
              <a:tr h="5090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Rent &amp; Renovation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£6,000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6463314"/>
                  </a:ext>
                </a:extLst>
              </a:tr>
              <a:tr h="5090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Marketing &amp; Branding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£5,000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9643010"/>
                  </a:ext>
                </a:extLst>
              </a:tr>
              <a:tr h="5090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Staffing &amp; Training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£5,000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71604232"/>
                  </a:ext>
                </a:extLst>
              </a:tr>
              <a:tr h="5090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Digital Tools &amp; Website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£3,000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7589524"/>
                  </a:ext>
                </a:extLst>
              </a:tr>
              <a:tr h="8562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Working Capital Reserve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£8,000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4738925"/>
                  </a:ext>
                </a:extLst>
              </a:tr>
              <a:tr h="8562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Expansion Prep &amp; Events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£5,000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7505754"/>
                  </a:ext>
                </a:extLst>
              </a:tr>
              <a:tr h="5090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Unexpected costs 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/>
                        <a:t>£10,000</a:t>
                      </a:r>
                    </a:p>
                  </a:txBody>
                  <a:tcPr marL="115704" marR="115704" marT="57852" marB="5785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1409476"/>
                  </a:ext>
                </a:extLst>
              </a:tr>
            </a:tbl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D61AA-BC89-DF39-A69B-0AD6CB7F88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700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895081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9DAD1-DA90-9605-3AD0-4591BC364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142" y="-100"/>
            <a:ext cx="9634011" cy="1325563"/>
          </a:xfrm>
        </p:spPr>
        <p:txBody>
          <a:bodyPr/>
          <a:lstStyle/>
          <a:p>
            <a:r>
              <a:rPr lang="ro-RO" err="1"/>
              <a:t>References</a:t>
            </a:r>
            <a:r>
              <a:rPr lang="ro-RO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36CDD-245A-30CE-D13D-EC9A7A742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456" y="1127461"/>
            <a:ext cx="9634011" cy="4351338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>
              <a:buClr>
                <a:srgbClr val="C3B2A7"/>
              </a:buClr>
              <a:buFont typeface="Arial"/>
              <a:buChar char="•"/>
            </a:pPr>
            <a:r>
              <a:rPr lang="en-GB" sz="2100"/>
              <a:t>1.Bar and Kitchen Magazine (2024) </a:t>
            </a:r>
            <a:r>
              <a:rPr lang="en-GB" sz="2100" i="1"/>
              <a:t>Local, Sustainable, Independent… and You!</a:t>
            </a:r>
            <a:r>
              <a:rPr lang="en-GB" sz="2100"/>
              <a:t>. Available at: </a:t>
            </a:r>
            <a:r>
              <a:rPr lang="en-GB" sz="2100">
                <a:hlinkClick r:id="rId2"/>
              </a:rPr>
              <a:t>https://barandkitchenmagazine.com/magazine/expertise/local-sustainable-independent-and-you</a:t>
            </a:r>
            <a:endParaRPr lang="en-GB" sz="2100"/>
          </a:p>
          <a:p>
            <a:pPr>
              <a:buClr>
                <a:srgbClr val="C3B2A7"/>
              </a:buClr>
              <a:buFont typeface="Arial"/>
              <a:buChar char="•"/>
            </a:pPr>
            <a:r>
              <a:rPr lang="en-GB"/>
              <a:t>2. Canva (2025) </a:t>
            </a:r>
            <a:r>
              <a:rPr lang="en-GB" i="1"/>
              <a:t>3‑column layout templates</a:t>
            </a:r>
            <a:r>
              <a:rPr lang="en-GB"/>
              <a:t>. Available at: </a:t>
            </a:r>
            <a:r>
              <a:rPr lang="en-GB">
                <a:hlinkClick r:id="rId3"/>
              </a:rPr>
              <a:t>https://www.canva.com/s/templates?query=3+column+layout</a:t>
            </a:r>
            <a:endParaRPr lang="en-GB"/>
          </a:p>
          <a:p>
            <a:r>
              <a:rPr lang="en-GB"/>
              <a:t>3. Canva, (2024). </a:t>
            </a:r>
            <a:r>
              <a:rPr lang="en-GB" i="1"/>
              <a:t>Design for Small Businesses</a:t>
            </a:r>
            <a:r>
              <a:rPr lang="en-GB"/>
              <a:t>. [online] Available at: </a:t>
            </a:r>
            <a:r>
              <a:rPr lang="en-GB">
                <a:hlinkClick r:id="rId4"/>
              </a:rPr>
              <a:t>https://www.canva.com/learn</a:t>
            </a:r>
          </a:p>
          <a:p>
            <a:pPr>
              <a:buClr>
                <a:srgbClr val="C3B2A7"/>
              </a:buClr>
            </a:pPr>
            <a:r>
              <a:rPr lang="en-GB">
                <a:ea typeface="+mn-lt"/>
                <a:cs typeface="+mn-lt"/>
              </a:rPr>
              <a:t>4. Federation of Small Businesses (2023) </a:t>
            </a:r>
            <a:r>
              <a:rPr lang="en-GB" i="1">
                <a:ea typeface="+mn-lt"/>
                <a:cs typeface="+mn-lt"/>
              </a:rPr>
              <a:t>Starting as a sole trader</a:t>
            </a:r>
            <a:r>
              <a:rPr lang="en-GB">
                <a:ea typeface="+mn-lt"/>
                <a:cs typeface="+mn-lt"/>
              </a:rPr>
              <a:t>. Available at: </a:t>
            </a:r>
            <a:r>
              <a:rPr lang="en-GB">
                <a:ea typeface="+mn-lt"/>
                <a:cs typeface="+mn-lt"/>
                <a:hlinkClick r:id="rId5"/>
              </a:rPr>
              <a:t>https://www.fsb.org.uk/resources-page/how-to-set-up-as-a-sole-trader.html</a:t>
            </a:r>
            <a:endParaRPr lang="en-GB">
              <a:ea typeface="+mn-lt"/>
              <a:cs typeface="+mn-lt"/>
            </a:endParaRPr>
          </a:p>
          <a:p>
            <a:pPr>
              <a:buClr>
                <a:srgbClr val="C3B2A7"/>
              </a:buClr>
            </a:pPr>
            <a:r>
              <a:rPr lang="en-GB" sz="2300">
                <a:ea typeface="+mn-lt"/>
                <a:cs typeface="+mn-lt"/>
              </a:rPr>
              <a:t>5. GOV.UK (2024) </a:t>
            </a:r>
            <a:r>
              <a:rPr lang="en-GB" sz="2300" i="1">
                <a:ea typeface="+mn-lt"/>
                <a:cs typeface="+mn-lt"/>
              </a:rPr>
              <a:t>Set up as a sole trader</a:t>
            </a:r>
            <a:r>
              <a:rPr lang="en-GB" sz="2300">
                <a:ea typeface="+mn-lt"/>
                <a:cs typeface="+mn-lt"/>
              </a:rPr>
              <a:t>. Available at: </a:t>
            </a:r>
            <a:r>
              <a:rPr lang="en-GB" sz="2300">
                <a:ea typeface="+mn-lt"/>
                <a:cs typeface="+mn-lt"/>
                <a:hlinkClick r:id="rId6"/>
              </a:rPr>
              <a:t>https://www.gov.uk/set-up-sole-trader</a:t>
            </a:r>
            <a:r>
              <a:rPr lang="en-GB" sz="2300">
                <a:ea typeface="+mn-lt"/>
                <a:cs typeface="+mn-lt"/>
              </a:rPr>
              <a:t> </a:t>
            </a:r>
          </a:p>
          <a:p>
            <a:pPr>
              <a:buClr>
                <a:srgbClr val="C3B2A7"/>
              </a:buClr>
            </a:pPr>
            <a:r>
              <a:rPr lang="en-GB" sz="2100">
                <a:ea typeface="+mn-lt"/>
                <a:cs typeface="+mn-lt"/>
              </a:rPr>
              <a:t>6 . Montgomery, J. (2020) ‘Exploring the role of the coffee shop in urban lives’, </a:t>
            </a:r>
            <a:r>
              <a:rPr lang="en-GB" sz="2100" i="1">
                <a:ea typeface="+mn-lt"/>
                <a:cs typeface="+mn-lt"/>
              </a:rPr>
              <a:t>ScienceDirect</a:t>
            </a:r>
            <a:r>
              <a:rPr lang="en-GB" sz="2100">
                <a:ea typeface="+mn-lt"/>
                <a:cs typeface="+mn-lt"/>
              </a:rPr>
              <a:t>. Available at: </a:t>
            </a:r>
            <a:r>
              <a:rPr lang="en-GB" sz="2100">
                <a:ea typeface="+mn-lt"/>
                <a:cs typeface="+mn-lt"/>
                <a:hlinkClick r:id="rId7"/>
              </a:rPr>
              <a:t>https://www.sciencedirect.com/science/article/abs/pii/S0016718520303080</a:t>
            </a:r>
            <a:endParaRPr lang="en-GB" sz="2100">
              <a:ea typeface="+mn-lt"/>
              <a:cs typeface="+mn-lt"/>
            </a:endParaRPr>
          </a:p>
          <a:p>
            <a:pPr>
              <a:buClr>
                <a:srgbClr val="C3B2A7"/>
              </a:buClr>
            </a:pPr>
            <a:r>
              <a:rPr lang="en-GB">
                <a:ea typeface="+mn-lt"/>
                <a:cs typeface="+mn-lt"/>
              </a:rPr>
              <a:t>7 . .Simply Business (2023) </a:t>
            </a:r>
            <a:r>
              <a:rPr lang="en-GB" i="1">
                <a:ea typeface="+mn-lt"/>
                <a:cs typeface="+mn-lt"/>
              </a:rPr>
              <a:t>What is a sole trader?</a:t>
            </a:r>
            <a:r>
              <a:rPr lang="en-GB">
                <a:ea typeface="+mn-lt"/>
                <a:cs typeface="+mn-lt"/>
              </a:rPr>
              <a:t> Available at: </a:t>
            </a:r>
            <a:r>
              <a:rPr lang="en-GB">
                <a:ea typeface="+mn-lt"/>
                <a:cs typeface="+mn-lt"/>
                <a:hlinkClick r:id="rId8"/>
              </a:rPr>
              <a:t>https://www.simplybusiness.co.uk/knowledge/articles/2023/03/sole-trader-definition/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8.. Sleek, 2023. </a:t>
            </a:r>
            <a:r>
              <a:rPr lang="en-GB" i="1">
                <a:ea typeface="+mn-lt"/>
                <a:cs typeface="+mn-lt"/>
              </a:rPr>
              <a:t>Why Agility Matters: How Small Businesses Can Continuously Improve</a:t>
            </a:r>
            <a:r>
              <a:rPr lang="en-GB">
                <a:ea typeface="+mn-lt"/>
                <a:cs typeface="+mn-lt"/>
              </a:rPr>
              <a:t>. [online] Sleek. Available at: </a:t>
            </a:r>
            <a:r>
              <a:rPr lang="en-GB">
                <a:ea typeface="+mn-lt"/>
                <a:cs typeface="+mn-lt"/>
                <a:hlinkClick r:id="rId9"/>
              </a:rPr>
              <a:t>https://www.sleek.com</a:t>
            </a:r>
            <a:endParaRPr lang="en-GB"/>
          </a:p>
          <a:p>
            <a:r>
              <a:rPr lang="en-GB">
                <a:ea typeface="+mn-lt"/>
                <a:cs typeface="+mn-lt"/>
              </a:rPr>
              <a:t>9. . Tartups.co.uk (2024) </a:t>
            </a:r>
            <a:r>
              <a:rPr lang="en-GB" i="1">
                <a:ea typeface="+mn-lt"/>
                <a:cs typeface="+mn-lt"/>
              </a:rPr>
              <a:t>Sole trader vs limited company: which is best?</a:t>
            </a:r>
            <a:r>
              <a:rPr lang="en-GB">
                <a:ea typeface="+mn-lt"/>
                <a:cs typeface="+mn-lt"/>
              </a:rPr>
              <a:t> Available at: </a:t>
            </a:r>
            <a:r>
              <a:rPr lang="en-GB">
                <a:ea typeface="+mn-lt"/>
                <a:cs typeface="+mn-lt"/>
                <a:hlinkClick r:id="rId10"/>
              </a:rPr>
              <a:t>https://startups.co.uk</a:t>
            </a:r>
            <a:endParaRPr lang="en-GB"/>
          </a:p>
          <a:p>
            <a:r>
              <a:rPr lang="en-GB">
                <a:ea typeface="+mn-lt"/>
                <a:cs typeface="+mn-lt"/>
              </a:rPr>
              <a:t>10.. Waste Managed (2023) </a:t>
            </a:r>
            <a:r>
              <a:rPr lang="en-GB" i="1">
                <a:ea typeface="+mn-lt"/>
                <a:cs typeface="+mn-lt"/>
              </a:rPr>
              <a:t>Eco-Friendly Ideas for Cafes</a:t>
            </a:r>
            <a:r>
              <a:rPr lang="en-GB">
                <a:ea typeface="+mn-lt"/>
                <a:cs typeface="+mn-lt"/>
              </a:rPr>
              <a:t>. Available at: </a:t>
            </a:r>
            <a:r>
              <a:rPr lang="en-GB">
                <a:ea typeface="+mn-lt"/>
                <a:cs typeface="+mn-lt"/>
                <a:hlinkClick r:id="rId11"/>
              </a:rPr>
              <a:t>https://www.wastemanaged.co.uk/our-news/cafe/eco-friendly-ideas-for-cafes</a:t>
            </a: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246670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emianVTI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BohemianVTI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Bohemi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AA0957B6-9651-4F50-8EB8-D9F009F1C26A}" vid="{D1E7B544-9A8A-44B5-ABA3-322A5F0453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BohemianVTI</vt:lpstr>
      <vt:lpstr>  </vt:lpstr>
      <vt:lpstr>Presentation overview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1.6 Brief financial overview</vt:lpstr>
      <vt:lpstr>PowerPoint Presentation</vt:lpstr>
      <vt:lpstr>1.0 12-month Marketing strategy </vt:lpstr>
      <vt:lpstr>1.1  Marketing materials </vt:lpstr>
      <vt:lpstr> MARKETING MATERIALS </vt:lpstr>
      <vt:lpstr>PERSONALISED MUG &amp;  TOTE BAG</vt:lpstr>
      <vt:lpstr>PowerPoint Presentation</vt:lpstr>
      <vt:lpstr>1.1 How I WILL  USE THE MONEY 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Employability Skills LEVEL 4     Module Name: Academic Skills for the Digital Era (BMSW4013) Module Lead </dc:title>
  <dc:creator>Gabriela Bartok</dc:creator>
  <cp:revision>121</cp:revision>
  <dcterms:created xsi:type="dcterms:W3CDTF">2025-06-22T02:58:45Z</dcterms:created>
  <dcterms:modified xsi:type="dcterms:W3CDTF">2025-07-03T06:50:58Z</dcterms:modified>
</cp:coreProperties>
</file>