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6"/>
  </p:notesMasterIdLst>
  <p:sldIdLst>
    <p:sldId id="259" r:id="rId5"/>
    <p:sldId id="525" r:id="rId6"/>
    <p:sldId id="260" r:id="rId7"/>
    <p:sldId id="484" r:id="rId8"/>
    <p:sldId id="510" r:id="rId9"/>
    <p:sldId id="514" r:id="rId10"/>
    <p:sldId id="504" r:id="rId11"/>
    <p:sldId id="511" r:id="rId12"/>
    <p:sldId id="512" r:id="rId13"/>
    <p:sldId id="513" r:id="rId14"/>
    <p:sldId id="516" r:id="rId15"/>
    <p:sldId id="518" r:id="rId16"/>
    <p:sldId id="520" r:id="rId17"/>
    <p:sldId id="519" r:id="rId18"/>
    <p:sldId id="515" r:id="rId19"/>
    <p:sldId id="517" r:id="rId20"/>
    <p:sldId id="524" r:id="rId21"/>
    <p:sldId id="533" r:id="rId22"/>
    <p:sldId id="505" r:id="rId23"/>
    <p:sldId id="532" r:id="rId24"/>
    <p:sldId id="526" r:id="rId25"/>
    <p:sldId id="509" r:id="rId26"/>
    <p:sldId id="530" r:id="rId27"/>
    <p:sldId id="531" r:id="rId28"/>
    <p:sldId id="528" r:id="rId29"/>
    <p:sldId id="507" r:id="rId30"/>
    <p:sldId id="534" r:id="rId31"/>
    <p:sldId id="535" r:id="rId32"/>
    <p:sldId id="538" r:id="rId33"/>
    <p:sldId id="539" r:id="rId34"/>
    <p:sldId id="545" r:id="rId35"/>
    <p:sldId id="541" r:id="rId36"/>
    <p:sldId id="544" r:id="rId37"/>
    <p:sldId id="540" r:id="rId38"/>
    <p:sldId id="537" r:id="rId39"/>
    <p:sldId id="542" r:id="rId40"/>
    <p:sldId id="543" r:id="rId41"/>
    <p:sldId id="546" r:id="rId42"/>
    <p:sldId id="550" r:id="rId43"/>
    <p:sldId id="549" r:id="rId44"/>
    <p:sldId id="551"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rdan Ross Jenkins (P149066)" initials="JRJ(" lastIdx="3" clrIdx="0">
    <p:extLst>
      <p:ext uri="{19B8F6BF-5375-455C-9EA6-DF929625EA0E}">
        <p15:presenceInfo xmlns:p15="http://schemas.microsoft.com/office/powerpoint/2012/main" userId="Jordan Ross Jenkins (P149066)"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99B7"/>
    <a:srgbClr val="346D8B"/>
    <a:srgbClr val="003A58"/>
    <a:srgbClr val="24B9D9"/>
    <a:srgbClr val="FFFFFF"/>
    <a:srgbClr val="4BACC6"/>
    <a:srgbClr val="00B050"/>
    <a:srgbClr val="FF0000"/>
    <a:srgbClr val="242122"/>
    <a:srgbClr val="C9F1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581234-A8EF-4124-9E31-D319656C9C27}" v="2" dt="2022-01-06T23:59:21.4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77058" autoAdjust="0"/>
  </p:normalViewPr>
  <p:slideViewPr>
    <p:cSldViewPr snapToGrid="0">
      <p:cViewPr varScale="1">
        <p:scale>
          <a:sx n="48" d="100"/>
          <a:sy n="48" d="100"/>
        </p:scale>
        <p:origin x="126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rdan Jenkins" userId="S::j.jenkins@uwtsd.ac.uk::4efcdcb5-f7ee-4811-a0d9-09e4cbf5fc39" providerId="AD" clId="Web-{97581234-A8EF-4124-9E31-D319656C9C27}"/>
    <pc:docChg chg="modSld">
      <pc:chgData name="Jordan Jenkins" userId="S::j.jenkins@uwtsd.ac.uk::4efcdcb5-f7ee-4811-a0d9-09e4cbf5fc39" providerId="AD" clId="Web-{97581234-A8EF-4124-9E31-D319656C9C27}" dt="2022-01-06T23:59:21.410" v="0" actId="1076"/>
      <pc:docMkLst>
        <pc:docMk/>
      </pc:docMkLst>
      <pc:sldChg chg="modSp">
        <pc:chgData name="Jordan Jenkins" userId="S::j.jenkins@uwtsd.ac.uk::4efcdcb5-f7ee-4811-a0d9-09e4cbf5fc39" providerId="AD" clId="Web-{97581234-A8EF-4124-9E31-D319656C9C27}" dt="2022-01-06T23:59:21.410" v="0" actId="1076"/>
        <pc:sldMkLst>
          <pc:docMk/>
          <pc:sldMk cId="4144746128" sldId="259"/>
        </pc:sldMkLst>
        <pc:picChg chg="mod">
          <ac:chgData name="Jordan Jenkins" userId="S::j.jenkins@uwtsd.ac.uk::4efcdcb5-f7ee-4811-a0d9-09e4cbf5fc39" providerId="AD" clId="Web-{97581234-A8EF-4124-9E31-D319656C9C27}" dt="2022-01-06T23:59:21.410" v="0" actId="1076"/>
          <ac:picMkLst>
            <pc:docMk/>
            <pc:sldMk cId="4144746128" sldId="259"/>
            <ac:picMk id="4" creationId="{EFA0F46C-4D0D-4A62-B696-C4B3F66C6AA5}"/>
          </ac:picMkLst>
        </pc:picChg>
      </pc:sldChg>
    </pc:docChg>
  </pc:docChgLst>
  <pc:docChgLst>
    <pc:chgData clId="Web-{97581234-A8EF-4124-9E31-D319656C9C27}"/>
    <pc:docChg chg="modSld">
      <pc:chgData name="" userId="" providerId="" clId="Web-{97581234-A8EF-4124-9E31-D319656C9C27}" dt="2022-01-06T23:59:18.941" v="0" actId="1076"/>
      <pc:docMkLst>
        <pc:docMk/>
      </pc:docMkLst>
      <pc:sldChg chg="modSp">
        <pc:chgData name="" userId="" providerId="" clId="Web-{97581234-A8EF-4124-9E31-D319656C9C27}" dt="2022-01-06T23:59:18.941" v="0" actId="1076"/>
        <pc:sldMkLst>
          <pc:docMk/>
          <pc:sldMk cId="4144746128" sldId="259"/>
        </pc:sldMkLst>
        <pc:picChg chg="mod">
          <ac:chgData name="" userId="" providerId="" clId="Web-{97581234-A8EF-4124-9E31-D319656C9C27}" dt="2022-01-06T23:59:18.941" v="0" actId="1076"/>
          <ac:picMkLst>
            <pc:docMk/>
            <pc:sldMk cId="4144746128" sldId="259"/>
            <ac:picMk id="4" creationId="{EFA0F46C-4D0D-4A62-B696-C4B3F66C6AA5}"/>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29.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 Id="rId14" Type="http://schemas.openxmlformats.org/officeDocument/2006/relationships/image" Target="../media/image3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29.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 Id="rId1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55791B-4F44-41E8-BCFE-6C378F88EA06}"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A6A1A29F-4CC0-44D9-96EC-7B88A35B8573}">
      <dgm:prSet custT="1"/>
      <dgm:spPr/>
      <dgm:t>
        <a:bodyPr/>
        <a:lstStyle/>
        <a:p>
          <a:r>
            <a:rPr lang="en-GB" sz="2400" dirty="0"/>
            <a:t>1. Customer focus</a:t>
          </a:r>
          <a:endParaRPr lang="en-US" sz="2400" dirty="0"/>
        </a:p>
      </dgm:t>
    </dgm:pt>
    <dgm:pt modelId="{6E0D1396-CC6D-4105-8943-C5C12B08B66D}" type="parTrans" cxnId="{A29DD04A-8843-4801-919E-D8F29370B57E}">
      <dgm:prSet/>
      <dgm:spPr/>
      <dgm:t>
        <a:bodyPr/>
        <a:lstStyle/>
        <a:p>
          <a:endParaRPr lang="en-US"/>
        </a:p>
      </dgm:t>
    </dgm:pt>
    <dgm:pt modelId="{ECFB4176-814A-4592-9A9C-46AB8EC0E322}" type="sibTrans" cxnId="{A29DD04A-8843-4801-919E-D8F29370B57E}">
      <dgm:prSet/>
      <dgm:spPr/>
      <dgm:t>
        <a:bodyPr/>
        <a:lstStyle/>
        <a:p>
          <a:endParaRPr lang="en-US"/>
        </a:p>
      </dgm:t>
    </dgm:pt>
    <dgm:pt modelId="{D30A2D01-E693-4EE9-9C72-E2837828A72C}">
      <dgm:prSet custT="1"/>
      <dgm:spPr/>
      <dgm:t>
        <a:bodyPr/>
        <a:lstStyle/>
        <a:p>
          <a:r>
            <a:rPr lang="en-GB" sz="2400" dirty="0"/>
            <a:t>2. Continuous improvement</a:t>
          </a:r>
          <a:endParaRPr lang="en-US" sz="2400" dirty="0"/>
        </a:p>
      </dgm:t>
    </dgm:pt>
    <dgm:pt modelId="{96EFE201-A5A8-4D59-9BF3-5826F11BD0C6}" type="parTrans" cxnId="{4F10D24A-558C-4773-868B-8457A6AD99FB}">
      <dgm:prSet/>
      <dgm:spPr/>
      <dgm:t>
        <a:bodyPr/>
        <a:lstStyle/>
        <a:p>
          <a:endParaRPr lang="en-US"/>
        </a:p>
      </dgm:t>
    </dgm:pt>
    <dgm:pt modelId="{B0A10D7E-3EE8-4669-A56C-069C952A77AA}" type="sibTrans" cxnId="{4F10D24A-558C-4773-868B-8457A6AD99FB}">
      <dgm:prSet/>
      <dgm:spPr/>
      <dgm:t>
        <a:bodyPr/>
        <a:lstStyle/>
        <a:p>
          <a:endParaRPr lang="en-US"/>
        </a:p>
      </dgm:t>
    </dgm:pt>
    <dgm:pt modelId="{07E3F475-4291-420C-AA43-EC71D2140692}">
      <dgm:prSet custT="1"/>
      <dgm:spPr/>
      <dgm:t>
        <a:bodyPr/>
        <a:lstStyle/>
        <a:p>
          <a:r>
            <a:rPr lang="en-GB" sz="2400" dirty="0"/>
            <a:t>3. Involving people / empowering employees</a:t>
          </a:r>
          <a:endParaRPr lang="en-US" sz="2400" dirty="0"/>
        </a:p>
      </dgm:t>
    </dgm:pt>
    <dgm:pt modelId="{89EAA6FF-9BE2-4928-B3D2-F16BD1CED245}" type="parTrans" cxnId="{E9CB05A5-90E6-4FA3-89F9-2A5D1B7B6D32}">
      <dgm:prSet/>
      <dgm:spPr/>
      <dgm:t>
        <a:bodyPr/>
        <a:lstStyle/>
        <a:p>
          <a:endParaRPr lang="en-US"/>
        </a:p>
      </dgm:t>
    </dgm:pt>
    <dgm:pt modelId="{1055178C-AAFD-4522-9855-AC9010D6F395}" type="sibTrans" cxnId="{E9CB05A5-90E6-4FA3-89F9-2A5D1B7B6D32}">
      <dgm:prSet/>
      <dgm:spPr/>
      <dgm:t>
        <a:bodyPr/>
        <a:lstStyle/>
        <a:p>
          <a:endParaRPr lang="en-US"/>
        </a:p>
      </dgm:t>
    </dgm:pt>
    <dgm:pt modelId="{1F23FC08-D974-4859-8B90-4D31B0A1B0EC}">
      <dgm:prSet custT="1"/>
      <dgm:spPr/>
      <dgm:t>
        <a:bodyPr/>
        <a:lstStyle/>
        <a:p>
          <a:r>
            <a:rPr lang="en-GB" sz="2400" dirty="0"/>
            <a:t>4. Process centred approach</a:t>
          </a:r>
          <a:endParaRPr lang="en-US" sz="1600" dirty="0"/>
        </a:p>
      </dgm:t>
    </dgm:pt>
    <dgm:pt modelId="{175D8BB1-4849-422A-A586-60E598275552}" type="parTrans" cxnId="{462FFA1B-7C5D-43D7-AA7B-A98AE1DA0AEB}">
      <dgm:prSet/>
      <dgm:spPr/>
      <dgm:t>
        <a:bodyPr/>
        <a:lstStyle/>
        <a:p>
          <a:endParaRPr lang="en-US"/>
        </a:p>
      </dgm:t>
    </dgm:pt>
    <dgm:pt modelId="{15D006C8-B3BD-47E3-B5E5-D94BF1A85FF8}" type="sibTrans" cxnId="{462FFA1B-7C5D-43D7-AA7B-A98AE1DA0AEB}">
      <dgm:prSet/>
      <dgm:spPr/>
      <dgm:t>
        <a:bodyPr/>
        <a:lstStyle/>
        <a:p>
          <a:endParaRPr lang="en-US"/>
        </a:p>
      </dgm:t>
    </dgm:pt>
    <dgm:pt modelId="{29C356FD-E626-4F7E-BD8E-F82CE55ED6F8}">
      <dgm:prSet custT="1"/>
      <dgm:spPr/>
      <dgm:t>
        <a:bodyPr/>
        <a:lstStyle/>
        <a:p>
          <a:r>
            <a:rPr lang="en-US" sz="2400" dirty="0"/>
            <a:t>5. Data-</a:t>
          </a:r>
          <a:r>
            <a:rPr lang="en-US" sz="2400" baseline="0" dirty="0"/>
            <a:t>Driven decisions (using 7 quality tools)</a:t>
          </a:r>
          <a:endParaRPr lang="en-US" sz="1600" dirty="0"/>
        </a:p>
      </dgm:t>
    </dgm:pt>
    <dgm:pt modelId="{9142910E-CFA4-4D76-AE16-0C0A6A00EE5E}" type="parTrans" cxnId="{C6866A3D-3271-4263-97AB-452E2E14FAFB}">
      <dgm:prSet/>
      <dgm:spPr/>
      <dgm:t>
        <a:bodyPr/>
        <a:lstStyle/>
        <a:p>
          <a:endParaRPr lang="en-US"/>
        </a:p>
      </dgm:t>
    </dgm:pt>
    <dgm:pt modelId="{96AA899B-2E59-4D26-9DCE-5FE7217B3A95}" type="sibTrans" cxnId="{C6866A3D-3271-4263-97AB-452E2E14FAFB}">
      <dgm:prSet/>
      <dgm:spPr/>
      <dgm:t>
        <a:bodyPr/>
        <a:lstStyle/>
        <a:p>
          <a:endParaRPr lang="en-US"/>
        </a:p>
      </dgm:t>
    </dgm:pt>
    <dgm:pt modelId="{C48578F3-4C03-4F15-BE9F-79B784826873}">
      <dgm:prSet custT="1"/>
      <dgm:spPr/>
      <dgm:t>
        <a:bodyPr/>
        <a:lstStyle/>
        <a:p>
          <a:r>
            <a:rPr lang="en-GB" sz="2400" dirty="0"/>
            <a:t>6. Leadership driven / systematic management</a:t>
          </a:r>
          <a:endParaRPr lang="en-US" sz="2400" dirty="0"/>
        </a:p>
      </dgm:t>
    </dgm:pt>
    <dgm:pt modelId="{C5B6C58A-3509-4F33-B75A-8CCE3472BD80}" type="parTrans" cxnId="{6840D98D-8A42-4782-9E23-9DD2EF63737F}">
      <dgm:prSet/>
      <dgm:spPr/>
      <dgm:t>
        <a:bodyPr/>
        <a:lstStyle/>
        <a:p>
          <a:endParaRPr lang="en-US"/>
        </a:p>
      </dgm:t>
    </dgm:pt>
    <dgm:pt modelId="{3FA066C2-AC1C-4C38-A90E-58B2F72DE530}" type="sibTrans" cxnId="{6840D98D-8A42-4782-9E23-9DD2EF63737F}">
      <dgm:prSet/>
      <dgm:spPr/>
      <dgm:t>
        <a:bodyPr/>
        <a:lstStyle/>
        <a:p>
          <a:endParaRPr lang="en-US"/>
        </a:p>
      </dgm:t>
    </dgm:pt>
    <dgm:pt modelId="{62A1E5DD-B083-400B-9BD9-6D3245981C23}">
      <dgm:prSet custT="1"/>
      <dgm:spPr/>
      <dgm:t>
        <a:bodyPr/>
        <a:lstStyle/>
        <a:p>
          <a:r>
            <a:rPr lang="en-GB" sz="2400" dirty="0"/>
            <a:t>7. Mutually beneficial supplier relationships</a:t>
          </a:r>
          <a:endParaRPr lang="en-US" sz="2400" dirty="0"/>
        </a:p>
      </dgm:t>
    </dgm:pt>
    <dgm:pt modelId="{84337EA0-917D-4897-8959-DF339963970E}" type="parTrans" cxnId="{EA84931A-9C10-419B-91DA-727437D93B0C}">
      <dgm:prSet/>
      <dgm:spPr/>
      <dgm:t>
        <a:bodyPr/>
        <a:lstStyle/>
        <a:p>
          <a:endParaRPr lang="en-US"/>
        </a:p>
      </dgm:t>
    </dgm:pt>
    <dgm:pt modelId="{1D137EB5-4DC3-4A41-A2B8-31CB236F74B5}" type="sibTrans" cxnId="{EA84931A-9C10-419B-91DA-727437D93B0C}">
      <dgm:prSet/>
      <dgm:spPr/>
      <dgm:t>
        <a:bodyPr/>
        <a:lstStyle/>
        <a:p>
          <a:endParaRPr lang="en-US"/>
        </a:p>
      </dgm:t>
    </dgm:pt>
    <dgm:pt modelId="{AEE0BD4A-00AE-4C40-8B78-6D08F312C428}" type="pres">
      <dgm:prSet presAssocID="{2655791B-4F44-41E8-BCFE-6C378F88EA06}" presName="root" presStyleCnt="0">
        <dgm:presLayoutVars>
          <dgm:dir/>
          <dgm:resizeHandles val="exact"/>
        </dgm:presLayoutVars>
      </dgm:prSet>
      <dgm:spPr/>
    </dgm:pt>
    <dgm:pt modelId="{73394822-DC82-4224-85F0-6AD8357DB5A7}" type="pres">
      <dgm:prSet presAssocID="{A6A1A29F-4CC0-44D9-96EC-7B88A35B8573}" presName="compNode" presStyleCnt="0"/>
      <dgm:spPr/>
    </dgm:pt>
    <dgm:pt modelId="{740BCB2A-CF96-4C54-A999-8E4FE304BAEC}" type="pres">
      <dgm:prSet presAssocID="{A6A1A29F-4CC0-44D9-96EC-7B88A35B8573}" presName="bgRect" presStyleLbl="bgShp" presStyleIdx="0" presStyleCnt="7"/>
      <dgm:spPr/>
    </dgm:pt>
    <dgm:pt modelId="{2D5F83D7-3EDF-4A48-84FC-9913BD4E82A1}" type="pres">
      <dgm:prSet presAssocID="{A6A1A29F-4CC0-44D9-96EC-7B88A35B8573}"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E5E15335-4636-45D2-96A7-C4F649E5DCF6}" type="pres">
      <dgm:prSet presAssocID="{A6A1A29F-4CC0-44D9-96EC-7B88A35B8573}" presName="spaceRect" presStyleCnt="0"/>
      <dgm:spPr/>
    </dgm:pt>
    <dgm:pt modelId="{8A743BF6-6ADE-4005-A730-B1FFE4448531}" type="pres">
      <dgm:prSet presAssocID="{A6A1A29F-4CC0-44D9-96EC-7B88A35B8573}" presName="parTx" presStyleLbl="revTx" presStyleIdx="0" presStyleCnt="7">
        <dgm:presLayoutVars>
          <dgm:chMax val="0"/>
          <dgm:chPref val="0"/>
        </dgm:presLayoutVars>
      </dgm:prSet>
      <dgm:spPr/>
    </dgm:pt>
    <dgm:pt modelId="{313B9711-DD00-46F8-94E5-6347039CF8EF}" type="pres">
      <dgm:prSet presAssocID="{ECFB4176-814A-4592-9A9C-46AB8EC0E322}" presName="sibTrans" presStyleCnt="0"/>
      <dgm:spPr/>
    </dgm:pt>
    <dgm:pt modelId="{796C9076-7E26-43FC-BFE7-0DA0AF76793A}" type="pres">
      <dgm:prSet presAssocID="{D30A2D01-E693-4EE9-9C72-E2837828A72C}" presName="compNode" presStyleCnt="0"/>
      <dgm:spPr/>
    </dgm:pt>
    <dgm:pt modelId="{3866E88F-DA78-4662-AA48-8DE3CF2220BC}" type="pres">
      <dgm:prSet presAssocID="{D30A2D01-E693-4EE9-9C72-E2837828A72C}" presName="bgRect" presStyleLbl="bgShp" presStyleIdx="1" presStyleCnt="7"/>
      <dgm:spPr/>
    </dgm:pt>
    <dgm:pt modelId="{91420DB9-A58E-4DF3-8242-D498C74BDAE7}" type="pres">
      <dgm:prSet presAssocID="{D30A2D01-E693-4EE9-9C72-E2837828A72C}"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epeat"/>
        </a:ext>
      </dgm:extLst>
    </dgm:pt>
    <dgm:pt modelId="{DA09A0F0-1EAD-4200-9C08-9DB58EE7B69E}" type="pres">
      <dgm:prSet presAssocID="{D30A2D01-E693-4EE9-9C72-E2837828A72C}" presName="spaceRect" presStyleCnt="0"/>
      <dgm:spPr/>
    </dgm:pt>
    <dgm:pt modelId="{2F16CFDB-9FDE-4D9E-A1DF-E8300398249A}" type="pres">
      <dgm:prSet presAssocID="{D30A2D01-E693-4EE9-9C72-E2837828A72C}" presName="parTx" presStyleLbl="revTx" presStyleIdx="1" presStyleCnt="7">
        <dgm:presLayoutVars>
          <dgm:chMax val="0"/>
          <dgm:chPref val="0"/>
        </dgm:presLayoutVars>
      </dgm:prSet>
      <dgm:spPr/>
    </dgm:pt>
    <dgm:pt modelId="{01C424E6-B919-4170-A9F5-C347E706A463}" type="pres">
      <dgm:prSet presAssocID="{B0A10D7E-3EE8-4669-A56C-069C952A77AA}" presName="sibTrans" presStyleCnt="0"/>
      <dgm:spPr/>
    </dgm:pt>
    <dgm:pt modelId="{97E6DD57-5828-4D8A-8B68-3C8AE0605468}" type="pres">
      <dgm:prSet presAssocID="{07E3F475-4291-420C-AA43-EC71D2140692}" presName="compNode" presStyleCnt="0"/>
      <dgm:spPr/>
    </dgm:pt>
    <dgm:pt modelId="{38357F4E-D05C-42EB-BF87-033A1976C325}" type="pres">
      <dgm:prSet presAssocID="{07E3F475-4291-420C-AA43-EC71D2140692}" presName="bgRect" presStyleLbl="bgShp" presStyleIdx="2" presStyleCnt="7"/>
      <dgm:spPr/>
    </dgm:pt>
    <dgm:pt modelId="{419D64AA-E7D5-4090-A2AC-06BD58685B17}" type="pres">
      <dgm:prSet presAssocID="{07E3F475-4291-420C-AA43-EC71D2140692}"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a:ext>
      </dgm:extLst>
    </dgm:pt>
    <dgm:pt modelId="{785D5E30-FE0F-4B98-BE91-AE453A402569}" type="pres">
      <dgm:prSet presAssocID="{07E3F475-4291-420C-AA43-EC71D2140692}" presName="spaceRect" presStyleCnt="0"/>
      <dgm:spPr/>
    </dgm:pt>
    <dgm:pt modelId="{3EB2A192-C351-45D8-8680-D55B8693FCE0}" type="pres">
      <dgm:prSet presAssocID="{07E3F475-4291-420C-AA43-EC71D2140692}" presName="parTx" presStyleLbl="revTx" presStyleIdx="2" presStyleCnt="7">
        <dgm:presLayoutVars>
          <dgm:chMax val="0"/>
          <dgm:chPref val="0"/>
        </dgm:presLayoutVars>
      </dgm:prSet>
      <dgm:spPr/>
    </dgm:pt>
    <dgm:pt modelId="{23A858B5-2499-4699-BFC4-77D4DE79110F}" type="pres">
      <dgm:prSet presAssocID="{1055178C-AAFD-4522-9855-AC9010D6F395}" presName="sibTrans" presStyleCnt="0"/>
      <dgm:spPr/>
    </dgm:pt>
    <dgm:pt modelId="{1F0BE2BC-C8EC-445A-A048-9ABA4D4A8CBC}" type="pres">
      <dgm:prSet presAssocID="{1F23FC08-D974-4859-8B90-4D31B0A1B0EC}" presName="compNode" presStyleCnt="0"/>
      <dgm:spPr/>
    </dgm:pt>
    <dgm:pt modelId="{FAFF4B67-EECA-4341-9EB9-7C0D5044B9E8}" type="pres">
      <dgm:prSet presAssocID="{1F23FC08-D974-4859-8B90-4D31B0A1B0EC}" presName="bgRect" presStyleLbl="bgShp" presStyleIdx="3" presStyleCnt="7"/>
      <dgm:spPr/>
    </dgm:pt>
    <dgm:pt modelId="{444946AB-EBE3-407E-A606-DE756ADB3839}" type="pres">
      <dgm:prSet presAssocID="{1F23FC08-D974-4859-8B90-4D31B0A1B0EC}"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 List"/>
        </a:ext>
      </dgm:extLst>
    </dgm:pt>
    <dgm:pt modelId="{D53AA5B5-26E2-43DD-B5A7-2ABE036A11C8}" type="pres">
      <dgm:prSet presAssocID="{1F23FC08-D974-4859-8B90-4D31B0A1B0EC}" presName="spaceRect" presStyleCnt="0"/>
      <dgm:spPr/>
    </dgm:pt>
    <dgm:pt modelId="{C6E9C754-5142-4544-A4E4-C35604DA29EF}" type="pres">
      <dgm:prSet presAssocID="{1F23FC08-D974-4859-8B90-4D31B0A1B0EC}" presName="parTx" presStyleLbl="revTx" presStyleIdx="3" presStyleCnt="7">
        <dgm:presLayoutVars>
          <dgm:chMax val="0"/>
          <dgm:chPref val="0"/>
        </dgm:presLayoutVars>
      </dgm:prSet>
      <dgm:spPr/>
    </dgm:pt>
    <dgm:pt modelId="{33010E6B-DD7E-44EE-B408-3D67A2BB4BF3}" type="pres">
      <dgm:prSet presAssocID="{15D006C8-B3BD-47E3-B5E5-D94BF1A85FF8}" presName="sibTrans" presStyleCnt="0"/>
      <dgm:spPr/>
    </dgm:pt>
    <dgm:pt modelId="{9AE722AF-CDB8-4485-A242-C90982A4D31D}" type="pres">
      <dgm:prSet presAssocID="{29C356FD-E626-4F7E-BD8E-F82CE55ED6F8}" presName="compNode" presStyleCnt="0"/>
      <dgm:spPr/>
    </dgm:pt>
    <dgm:pt modelId="{5417615F-0A92-4D88-9011-D4D20A6DDE0C}" type="pres">
      <dgm:prSet presAssocID="{29C356FD-E626-4F7E-BD8E-F82CE55ED6F8}" presName="bgRect" presStyleLbl="bgShp" presStyleIdx="4" presStyleCnt="7"/>
      <dgm:spPr/>
    </dgm:pt>
    <dgm:pt modelId="{F2249911-FF85-4BF2-8898-47B78B6F931D}" type="pres">
      <dgm:prSet presAssocID="{29C356FD-E626-4F7E-BD8E-F82CE55ED6F8}"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ar chart"/>
        </a:ext>
      </dgm:extLst>
    </dgm:pt>
    <dgm:pt modelId="{0CC82361-B1B7-407A-A0BE-159747D13636}" type="pres">
      <dgm:prSet presAssocID="{29C356FD-E626-4F7E-BD8E-F82CE55ED6F8}" presName="spaceRect" presStyleCnt="0"/>
      <dgm:spPr/>
    </dgm:pt>
    <dgm:pt modelId="{3A5E6ABB-B634-4053-8395-7935363ED070}" type="pres">
      <dgm:prSet presAssocID="{29C356FD-E626-4F7E-BD8E-F82CE55ED6F8}" presName="parTx" presStyleLbl="revTx" presStyleIdx="4" presStyleCnt="7">
        <dgm:presLayoutVars>
          <dgm:chMax val="0"/>
          <dgm:chPref val="0"/>
        </dgm:presLayoutVars>
      </dgm:prSet>
      <dgm:spPr/>
    </dgm:pt>
    <dgm:pt modelId="{FA8B6D2E-5781-478C-83B2-B5550D454DBA}" type="pres">
      <dgm:prSet presAssocID="{96AA899B-2E59-4D26-9DCE-5FE7217B3A95}" presName="sibTrans" presStyleCnt="0"/>
      <dgm:spPr/>
    </dgm:pt>
    <dgm:pt modelId="{DADE53FF-76F7-4CDE-818A-4BCFF2E23943}" type="pres">
      <dgm:prSet presAssocID="{C48578F3-4C03-4F15-BE9F-79B784826873}" presName="compNode" presStyleCnt="0"/>
      <dgm:spPr/>
    </dgm:pt>
    <dgm:pt modelId="{F1962FEF-E8D5-49A1-9F9B-C6997FD2E9FD}" type="pres">
      <dgm:prSet presAssocID="{C48578F3-4C03-4F15-BE9F-79B784826873}" presName="bgRect" presStyleLbl="bgShp" presStyleIdx="5" presStyleCnt="7"/>
      <dgm:spPr/>
    </dgm:pt>
    <dgm:pt modelId="{CD9C2DC8-DC9D-4994-AB6B-6ABC393DEF32}" type="pres">
      <dgm:prSet presAssocID="{C48578F3-4C03-4F15-BE9F-79B784826873}"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Lecturer"/>
        </a:ext>
      </dgm:extLst>
    </dgm:pt>
    <dgm:pt modelId="{84696EAC-FEA4-4E80-B859-566F99CDC25D}" type="pres">
      <dgm:prSet presAssocID="{C48578F3-4C03-4F15-BE9F-79B784826873}" presName="spaceRect" presStyleCnt="0"/>
      <dgm:spPr/>
    </dgm:pt>
    <dgm:pt modelId="{AC924608-374C-401C-9F7D-5E26E70A0F42}" type="pres">
      <dgm:prSet presAssocID="{C48578F3-4C03-4F15-BE9F-79B784826873}" presName="parTx" presStyleLbl="revTx" presStyleIdx="5" presStyleCnt="7" custLinFactNeighborX="-398">
        <dgm:presLayoutVars>
          <dgm:chMax val="0"/>
          <dgm:chPref val="0"/>
        </dgm:presLayoutVars>
      </dgm:prSet>
      <dgm:spPr/>
    </dgm:pt>
    <dgm:pt modelId="{3D93D6F7-3F7C-472A-86E1-01CFCCF88D31}" type="pres">
      <dgm:prSet presAssocID="{3FA066C2-AC1C-4C38-A90E-58B2F72DE530}" presName="sibTrans" presStyleCnt="0"/>
      <dgm:spPr/>
    </dgm:pt>
    <dgm:pt modelId="{863DF633-6626-4E6C-9E1A-31C70ADA8F40}" type="pres">
      <dgm:prSet presAssocID="{62A1E5DD-B083-400B-9BD9-6D3245981C23}" presName="compNode" presStyleCnt="0"/>
      <dgm:spPr/>
    </dgm:pt>
    <dgm:pt modelId="{284B9193-444A-462F-968B-34BBABA4FA9F}" type="pres">
      <dgm:prSet presAssocID="{62A1E5DD-B083-400B-9BD9-6D3245981C23}" presName="bgRect" presStyleLbl="bgShp" presStyleIdx="6" presStyleCnt="7" custLinFactNeighborX="-4178" custLinFactNeighborY="2072"/>
      <dgm:spPr/>
    </dgm:pt>
    <dgm:pt modelId="{511D33BC-7178-4F36-AA98-4DD8DD498F4C}" type="pres">
      <dgm:prSet presAssocID="{62A1E5DD-B083-400B-9BD9-6D3245981C23}"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Handshake"/>
        </a:ext>
      </dgm:extLst>
    </dgm:pt>
    <dgm:pt modelId="{1ED2760C-6C7E-4672-A505-536032BA6F9B}" type="pres">
      <dgm:prSet presAssocID="{62A1E5DD-B083-400B-9BD9-6D3245981C23}" presName="spaceRect" presStyleCnt="0"/>
      <dgm:spPr/>
    </dgm:pt>
    <dgm:pt modelId="{3D91BFA4-1492-4E76-B418-54C7AA2BA259}" type="pres">
      <dgm:prSet presAssocID="{62A1E5DD-B083-400B-9BD9-6D3245981C23}" presName="parTx" presStyleLbl="revTx" presStyleIdx="6" presStyleCnt="7">
        <dgm:presLayoutVars>
          <dgm:chMax val="0"/>
          <dgm:chPref val="0"/>
        </dgm:presLayoutVars>
      </dgm:prSet>
      <dgm:spPr/>
    </dgm:pt>
  </dgm:ptLst>
  <dgm:cxnLst>
    <dgm:cxn modelId="{EA84931A-9C10-419B-91DA-727437D93B0C}" srcId="{2655791B-4F44-41E8-BCFE-6C378F88EA06}" destId="{62A1E5DD-B083-400B-9BD9-6D3245981C23}" srcOrd="6" destOrd="0" parTransId="{84337EA0-917D-4897-8959-DF339963970E}" sibTransId="{1D137EB5-4DC3-4A41-A2B8-31CB236F74B5}"/>
    <dgm:cxn modelId="{462FFA1B-7C5D-43D7-AA7B-A98AE1DA0AEB}" srcId="{2655791B-4F44-41E8-BCFE-6C378F88EA06}" destId="{1F23FC08-D974-4859-8B90-4D31B0A1B0EC}" srcOrd="3" destOrd="0" parTransId="{175D8BB1-4849-422A-A586-60E598275552}" sibTransId="{15D006C8-B3BD-47E3-B5E5-D94BF1A85FF8}"/>
    <dgm:cxn modelId="{96C0F138-67DD-4004-A1E1-B84024E7551A}" type="presOf" srcId="{C48578F3-4C03-4F15-BE9F-79B784826873}" destId="{AC924608-374C-401C-9F7D-5E26E70A0F42}" srcOrd="0" destOrd="0" presId="urn:microsoft.com/office/officeart/2018/2/layout/IconVerticalSolidList"/>
    <dgm:cxn modelId="{C6866A3D-3271-4263-97AB-452E2E14FAFB}" srcId="{2655791B-4F44-41E8-BCFE-6C378F88EA06}" destId="{29C356FD-E626-4F7E-BD8E-F82CE55ED6F8}" srcOrd="4" destOrd="0" parTransId="{9142910E-CFA4-4D76-AE16-0C0A6A00EE5E}" sibTransId="{96AA899B-2E59-4D26-9DCE-5FE7217B3A95}"/>
    <dgm:cxn modelId="{A29DD04A-8843-4801-919E-D8F29370B57E}" srcId="{2655791B-4F44-41E8-BCFE-6C378F88EA06}" destId="{A6A1A29F-4CC0-44D9-96EC-7B88A35B8573}" srcOrd="0" destOrd="0" parTransId="{6E0D1396-CC6D-4105-8943-C5C12B08B66D}" sibTransId="{ECFB4176-814A-4592-9A9C-46AB8EC0E322}"/>
    <dgm:cxn modelId="{4F10D24A-558C-4773-868B-8457A6AD99FB}" srcId="{2655791B-4F44-41E8-BCFE-6C378F88EA06}" destId="{D30A2D01-E693-4EE9-9C72-E2837828A72C}" srcOrd="1" destOrd="0" parTransId="{96EFE201-A5A8-4D59-9BF3-5826F11BD0C6}" sibTransId="{B0A10D7E-3EE8-4669-A56C-069C952A77AA}"/>
    <dgm:cxn modelId="{21466A57-D541-46E3-8CC9-7E0F269F9866}" type="presOf" srcId="{1F23FC08-D974-4859-8B90-4D31B0A1B0EC}" destId="{C6E9C754-5142-4544-A4E4-C35604DA29EF}" srcOrd="0" destOrd="0" presId="urn:microsoft.com/office/officeart/2018/2/layout/IconVerticalSolidList"/>
    <dgm:cxn modelId="{AAC37C7B-B994-44C9-B08B-16227F71739F}" type="presOf" srcId="{07E3F475-4291-420C-AA43-EC71D2140692}" destId="{3EB2A192-C351-45D8-8680-D55B8693FCE0}" srcOrd="0" destOrd="0" presId="urn:microsoft.com/office/officeart/2018/2/layout/IconVerticalSolidList"/>
    <dgm:cxn modelId="{6840D98D-8A42-4782-9E23-9DD2EF63737F}" srcId="{2655791B-4F44-41E8-BCFE-6C378F88EA06}" destId="{C48578F3-4C03-4F15-BE9F-79B784826873}" srcOrd="5" destOrd="0" parTransId="{C5B6C58A-3509-4F33-B75A-8CCE3472BD80}" sibTransId="{3FA066C2-AC1C-4C38-A90E-58B2F72DE530}"/>
    <dgm:cxn modelId="{2100D48E-541F-4417-B873-813D665CC7A6}" type="presOf" srcId="{62A1E5DD-B083-400B-9BD9-6D3245981C23}" destId="{3D91BFA4-1492-4E76-B418-54C7AA2BA259}" srcOrd="0" destOrd="0" presId="urn:microsoft.com/office/officeart/2018/2/layout/IconVerticalSolidList"/>
    <dgm:cxn modelId="{020A0296-CC1F-4A78-B11E-7D4FBC3F705C}" type="presOf" srcId="{D30A2D01-E693-4EE9-9C72-E2837828A72C}" destId="{2F16CFDB-9FDE-4D9E-A1DF-E8300398249A}" srcOrd="0" destOrd="0" presId="urn:microsoft.com/office/officeart/2018/2/layout/IconVerticalSolidList"/>
    <dgm:cxn modelId="{E9CB05A5-90E6-4FA3-89F9-2A5D1B7B6D32}" srcId="{2655791B-4F44-41E8-BCFE-6C378F88EA06}" destId="{07E3F475-4291-420C-AA43-EC71D2140692}" srcOrd="2" destOrd="0" parTransId="{89EAA6FF-9BE2-4928-B3D2-F16BD1CED245}" sibTransId="{1055178C-AAFD-4522-9855-AC9010D6F395}"/>
    <dgm:cxn modelId="{369C42C7-D238-4657-A434-054DAFCAB94C}" type="presOf" srcId="{2655791B-4F44-41E8-BCFE-6C378F88EA06}" destId="{AEE0BD4A-00AE-4C40-8B78-6D08F312C428}" srcOrd="0" destOrd="0" presId="urn:microsoft.com/office/officeart/2018/2/layout/IconVerticalSolidList"/>
    <dgm:cxn modelId="{84F401C8-5432-4669-AC4A-347AABB56831}" type="presOf" srcId="{A6A1A29F-4CC0-44D9-96EC-7B88A35B8573}" destId="{8A743BF6-6ADE-4005-A730-B1FFE4448531}" srcOrd="0" destOrd="0" presId="urn:microsoft.com/office/officeart/2018/2/layout/IconVerticalSolidList"/>
    <dgm:cxn modelId="{D2B775D2-9FDD-4154-A43B-C9A21B65F5BE}" type="presOf" srcId="{29C356FD-E626-4F7E-BD8E-F82CE55ED6F8}" destId="{3A5E6ABB-B634-4053-8395-7935363ED070}" srcOrd="0" destOrd="0" presId="urn:microsoft.com/office/officeart/2018/2/layout/IconVerticalSolidList"/>
    <dgm:cxn modelId="{D8F7B3AA-F635-4FC6-B58A-47DB9857AC06}" type="presParOf" srcId="{AEE0BD4A-00AE-4C40-8B78-6D08F312C428}" destId="{73394822-DC82-4224-85F0-6AD8357DB5A7}" srcOrd="0" destOrd="0" presId="urn:microsoft.com/office/officeart/2018/2/layout/IconVerticalSolidList"/>
    <dgm:cxn modelId="{0D3A6CCE-F4A7-45E6-96CB-7676A18D7221}" type="presParOf" srcId="{73394822-DC82-4224-85F0-6AD8357DB5A7}" destId="{740BCB2A-CF96-4C54-A999-8E4FE304BAEC}" srcOrd="0" destOrd="0" presId="urn:microsoft.com/office/officeart/2018/2/layout/IconVerticalSolidList"/>
    <dgm:cxn modelId="{7FC779A1-97B8-4451-8492-B545B08BB63C}" type="presParOf" srcId="{73394822-DC82-4224-85F0-6AD8357DB5A7}" destId="{2D5F83D7-3EDF-4A48-84FC-9913BD4E82A1}" srcOrd="1" destOrd="0" presId="urn:microsoft.com/office/officeart/2018/2/layout/IconVerticalSolidList"/>
    <dgm:cxn modelId="{C97DBF6F-36E6-47B1-BA85-36F94B848C42}" type="presParOf" srcId="{73394822-DC82-4224-85F0-6AD8357DB5A7}" destId="{E5E15335-4636-45D2-96A7-C4F649E5DCF6}" srcOrd="2" destOrd="0" presId="urn:microsoft.com/office/officeart/2018/2/layout/IconVerticalSolidList"/>
    <dgm:cxn modelId="{87A52276-86A7-407C-9468-5B79C39F245F}" type="presParOf" srcId="{73394822-DC82-4224-85F0-6AD8357DB5A7}" destId="{8A743BF6-6ADE-4005-A730-B1FFE4448531}" srcOrd="3" destOrd="0" presId="urn:microsoft.com/office/officeart/2018/2/layout/IconVerticalSolidList"/>
    <dgm:cxn modelId="{0CF83146-DFBC-4CCB-AA49-50A4B7941B0B}" type="presParOf" srcId="{AEE0BD4A-00AE-4C40-8B78-6D08F312C428}" destId="{313B9711-DD00-46F8-94E5-6347039CF8EF}" srcOrd="1" destOrd="0" presId="urn:microsoft.com/office/officeart/2018/2/layout/IconVerticalSolidList"/>
    <dgm:cxn modelId="{541B7CF3-FB09-4FAC-9E5E-EE1360797F9B}" type="presParOf" srcId="{AEE0BD4A-00AE-4C40-8B78-6D08F312C428}" destId="{796C9076-7E26-43FC-BFE7-0DA0AF76793A}" srcOrd="2" destOrd="0" presId="urn:microsoft.com/office/officeart/2018/2/layout/IconVerticalSolidList"/>
    <dgm:cxn modelId="{74A54352-9C92-4352-9588-FF869F6BC1CD}" type="presParOf" srcId="{796C9076-7E26-43FC-BFE7-0DA0AF76793A}" destId="{3866E88F-DA78-4662-AA48-8DE3CF2220BC}" srcOrd="0" destOrd="0" presId="urn:microsoft.com/office/officeart/2018/2/layout/IconVerticalSolidList"/>
    <dgm:cxn modelId="{5C45B445-9B45-43AA-B78E-2E8174E5432F}" type="presParOf" srcId="{796C9076-7E26-43FC-BFE7-0DA0AF76793A}" destId="{91420DB9-A58E-4DF3-8242-D498C74BDAE7}" srcOrd="1" destOrd="0" presId="urn:microsoft.com/office/officeart/2018/2/layout/IconVerticalSolidList"/>
    <dgm:cxn modelId="{0B511320-98B2-4F5D-8402-D70657A9816B}" type="presParOf" srcId="{796C9076-7E26-43FC-BFE7-0DA0AF76793A}" destId="{DA09A0F0-1EAD-4200-9C08-9DB58EE7B69E}" srcOrd="2" destOrd="0" presId="urn:microsoft.com/office/officeart/2018/2/layout/IconVerticalSolidList"/>
    <dgm:cxn modelId="{D3E37BF2-A157-45F3-B597-74FF6F5A9A49}" type="presParOf" srcId="{796C9076-7E26-43FC-BFE7-0DA0AF76793A}" destId="{2F16CFDB-9FDE-4D9E-A1DF-E8300398249A}" srcOrd="3" destOrd="0" presId="urn:microsoft.com/office/officeart/2018/2/layout/IconVerticalSolidList"/>
    <dgm:cxn modelId="{8B1730ED-9526-4EF3-BE20-9977D1C06DCC}" type="presParOf" srcId="{AEE0BD4A-00AE-4C40-8B78-6D08F312C428}" destId="{01C424E6-B919-4170-A9F5-C347E706A463}" srcOrd="3" destOrd="0" presId="urn:microsoft.com/office/officeart/2018/2/layout/IconVerticalSolidList"/>
    <dgm:cxn modelId="{70BF7D0F-1461-44E3-94D9-E916FE574559}" type="presParOf" srcId="{AEE0BD4A-00AE-4C40-8B78-6D08F312C428}" destId="{97E6DD57-5828-4D8A-8B68-3C8AE0605468}" srcOrd="4" destOrd="0" presId="urn:microsoft.com/office/officeart/2018/2/layout/IconVerticalSolidList"/>
    <dgm:cxn modelId="{FC95648F-FD19-462E-A643-2519452236D3}" type="presParOf" srcId="{97E6DD57-5828-4D8A-8B68-3C8AE0605468}" destId="{38357F4E-D05C-42EB-BF87-033A1976C325}" srcOrd="0" destOrd="0" presId="urn:microsoft.com/office/officeart/2018/2/layout/IconVerticalSolidList"/>
    <dgm:cxn modelId="{6C55E03C-6EF7-4010-AD1F-D73935E07E8A}" type="presParOf" srcId="{97E6DD57-5828-4D8A-8B68-3C8AE0605468}" destId="{419D64AA-E7D5-4090-A2AC-06BD58685B17}" srcOrd="1" destOrd="0" presId="urn:microsoft.com/office/officeart/2018/2/layout/IconVerticalSolidList"/>
    <dgm:cxn modelId="{0A715B37-D5CD-4C47-A8A1-75FE250CF94C}" type="presParOf" srcId="{97E6DD57-5828-4D8A-8B68-3C8AE0605468}" destId="{785D5E30-FE0F-4B98-BE91-AE453A402569}" srcOrd="2" destOrd="0" presId="urn:microsoft.com/office/officeart/2018/2/layout/IconVerticalSolidList"/>
    <dgm:cxn modelId="{676B132F-7A69-45BF-8D73-1E1833B52532}" type="presParOf" srcId="{97E6DD57-5828-4D8A-8B68-3C8AE0605468}" destId="{3EB2A192-C351-45D8-8680-D55B8693FCE0}" srcOrd="3" destOrd="0" presId="urn:microsoft.com/office/officeart/2018/2/layout/IconVerticalSolidList"/>
    <dgm:cxn modelId="{5CF7C40B-EF30-4B48-A0BA-DBA317B5B1B1}" type="presParOf" srcId="{AEE0BD4A-00AE-4C40-8B78-6D08F312C428}" destId="{23A858B5-2499-4699-BFC4-77D4DE79110F}" srcOrd="5" destOrd="0" presId="urn:microsoft.com/office/officeart/2018/2/layout/IconVerticalSolidList"/>
    <dgm:cxn modelId="{263DE32C-A6BF-45C5-BE6A-0599ACEE75E8}" type="presParOf" srcId="{AEE0BD4A-00AE-4C40-8B78-6D08F312C428}" destId="{1F0BE2BC-C8EC-445A-A048-9ABA4D4A8CBC}" srcOrd="6" destOrd="0" presId="urn:microsoft.com/office/officeart/2018/2/layout/IconVerticalSolidList"/>
    <dgm:cxn modelId="{0F0B93B3-CD80-4976-B537-9F96E60C50B4}" type="presParOf" srcId="{1F0BE2BC-C8EC-445A-A048-9ABA4D4A8CBC}" destId="{FAFF4B67-EECA-4341-9EB9-7C0D5044B9E8}" srcOrd="0" destOrd="0" presId="urn:microsoft.com/office/officeart/2018/2/layout/IconVerticalSolidList"/>
    <dgm:cxn modelId="{F972C8A9-FEBE-4BD6-AF8D-036EE4BD94F7}" type="presParOf" srcId="{1F0BE2BC-C8EC-445A-A048-9ABA4D4A8CBC}" destId="{444946AB-EBE3-407E-A606-DE756ADB3839}" srcOrd="1" destOrd="0" presId="urn:microsoft.com/office/officeart/2018/2/layout/IconVerticalSolidList"/>
    <dgm:cxn modelId="{3716A025-F7BE-44AF-9B72-432E31AB9074}" type="presParOf" srcId="{1F0BE2BC-C8EC-445A-A048-9ABA4D4A8CBC}" destId="{D53AA5B5-26E2-43DD-B5A7-2ABE036A11C8}" srcOrd="2" destOrd="0" presId="urn:microsoft.com/office/officeart/2018/2/layout/IconVerticalSolidList"/>
    <dgm:cxn modelId="{5C6319EB-9063-4DEF-A04C-8913C510882D}" type="presParOf" srcId="{1F0BE2BC-C8EC-445A-A048-9ABA4D4A8CBC}" destId="{C6E9C754-5142-4544-A4E4-C35604DA29EF}" srcOrd="3" destOrd="0" presId="urn:microsoft.com/office/officeart/2018/2/layout/IconVerticalSolidList"/>
    <dgm:cxn modelId="{6B6F7A7C-A415-416B-81E7-3F560ACE0E3D}" type="presParOf" srcId="{AEE0BD4A-00AE-4C40-8B78-6D08F312C428}" destId="{33010E6B-DD7E-44EE-B408-3D67A2BB4BF3}" srcOrd="7" destOrd="0" presId="urn:microsoft.com/office/officeart/2018/2/layout/IconVerticalSolidList"/>
    <dgm:cxn modelId="{3C4BBF01-3226-41CC-9917-6512E30A6834}" type="presParOf" srcId="{AEE0BD4A-00AE-4C40-8B78-6D08F312C428}" destId="{9AE722AF-CDB8-4485-A242-C90982A4D31D}" srcOrd="8" destOrd="0" presId="urn:microsoft.com/office/officeart/2018/2/layout/IconVerticalSolidList"/>
    <dgm:cxn modelId="{ECCB8BB5-C749-409E-BF49-DD38B0622B19}" type="presParOf" srcId="{9AE722AF-CDB8-4485-A242-C90982A4D31D}" destId="{5417615F-0A92-4D88-9011-D4D20A6DDE0C}" srcOrd="0" destOrd="0" presId="urn:microsoft.com/office/officeart/2018/2/layout/IconVerticalSolidList"/>
    <dgm:cxn modelId="{AA23ACCC-F940-4169-9A33-C6D15B3E7A45}" type="presParOf" srcId="{9AE722AF-CDB8-4485-A242-C90982A4D31D}" destId="{F2249911-FF85-4BF2-8898-47B78B6F931D}" srcOrd="1" destOrd="0" presId="urn:microsoft.com/office/officeart/2018/2/layout/IconVerticalSolidList"/>
    <dgm:cxn modelId="{A6C0CB90-E010-4D94-872C-84D9487EDC9F}" type="presParOf" srcId="{9AE722AF-CDB8-4485-A242-C90982A4D31D}" destId="{0CC82361-B1B7-407A-A0BE-159747D13636}" srcOrd="2" destOrd="0" presId="urn:microsoft.com/office/officeart/2018/2/layout/IconVerticalSolidList"/>
    <dgm:cxn modelId="{4EAD09F4-3932-49CE-80C9-87F768F0EEBE}" type="presParOf" srcId="{9AE722AF-CDB8-4485-A242-C90982A4D31D}" destId="{3A5E6ABB-B634-4053-8395-7935363ED070}" srcOrd="3" destOrd="0" presId="urn:microsoft.com/office/officeart/2018/2/layout/IconVerticalSolidList"/>
    <dgm:cxn modelId="{6B8421AE-836D-4536-81E4-35E469E689E3}" type="presParOf" srcId="{AEE0BD4A-00AE-4C40-8B78-6D08F312C428}" destId="{FA8B6D2E-5781-478C-83B2-B5550D454DBA}" srcOrd="9" destOrd="0" presId="urn:microsoft.com/office/officeart/2018/2/layout/IconVerticalSolidList"/>
    <dgm:cxn modelId="{8E955958-6F23-410D-A9B0-AE37D08D2475}" type="presParOf" srcId="{AEE0BD4A-00AE-4C40-8B78-6D08F312C428}" destId="{DADE53FF-76F7-4CDE-818A-4BCFF2E23943}" srcOrd="10" destOrd="0" presId="urn:microsoft.com/office/officeart/2018/2/layout/IconVerticalSolidList"/>
    <dgm:cxn modelId="{414D09B2-0E4A-4EB7-8861-5A1E05626E37}" type="presParOf" srcId="{DADE53FF-76F7-4CDE-818A-4BCFF2E23943}" destId="{F1962FEF-E8D5-49A1-9F9B-C6997FD2E9FD}" srcOrd="0" destOrd="0" presId="urn:microsoft.com/office/officeart/2018/2/layout/IconVerticalSolidList"/>
    <dgm:cxn modelId="{6C261D17-24B5-4970-8072-BF5F3235CE28}" type="presParOf" srcId="{DADE53FF-76F7-4CDE-818A-4BCFF2E23943}" destId="{CD9C2DC8-DC9D-4994-AB6B-6ABC393DEF32}" srcOrd="1" destOrd="0" presId="urn:microsoft.com/office/officeart/2018/2/layout/IconVerticalSolidList"/>
    <dgm:cxn modelId="{01373F17-1B3E-4D1E-8382-9CF5D262F5F8}" type="presParOf" srcId="{DADE53FF-76F7-4CDE-818A-4BCFF2E23943}" destId="{84696EAC-FEA4-4E80-B859-566F99CDC25D}" srcOrd="2" destOrd="0" presId="urn:microsoft.com/office/officeart/2018/2/layout/IconVerticalSolidList"/>
    <dgm:cxn modelId="{FF10B8C9-8F21-4B29-9FB2-9B363473F4F9}" type="presParOf" srcId="{DADE53FF-76F7-4CDE-818A-4BCFF2E23943}" destId="{AC924608-374C-401C-9F7D-5E26E70A0F42}" srcOrd="3" destOrd="0" presId="urn:microsoft.com/office/officeart/2018/2/layout/IconVerticalSolidList"/>
    <dgm:cxn modelId="{985C2CD1-89DE-42FF-8916-83FACD3467DD}" type="presParOf" srcId="{AEE0BD4A-00AE-4C40-8B78-6D08F312C428}" destId="{3D93D6F7-3F7C-472A-86E1-01CFCCF88D31}" srcOrd="11" destOrd="0" presId="urn:microsoft.com/office/officeart/2018/2/layout/IconVerticalSolidList"/>
    <dgm:cxn modelId="{CF27C8AA-EE58-4603-942F-DEA120645AB7}" type="presParOf" srcId="{AEE0BD4A-00AE-4C40-8B78-6D08F312C428}" destId="{863DF633-6626-4E6C-9E1A-31C70ADA8F40}" srcOrd="12" destOrd="0" presId="urn:microsoft.com/office/officeart/2018/2/layout/IconVerticalSolidList"/>
    <dgm:cxn modelId="{2CC2A15C-C575-47E6-AE6A-253B99203E3E}" type="presParOf" srcId="{863DF633-6626-4E6C-9E1A-31C70ADA8F40}" destId="{284B9193-444A-462F-968B-34BBABA4FA9F}" srcOrd="0" destOrd="0" presId="urn:microsoft.com/office/officeart/2018/2/layout/IconVerticalSolidList"/>
    <dgm:cxn modelId="{6D9A8EFF-BC99-4AC7-ACDD-DC6EE42F7D0B}" type="presParOf" srcId="{863DF633-6626-4E6C-9E1A-31C70ADA8F40}" destId="{511D33BC-7178-4F36-AA98-4DD8DD498F4C}" srcOrd="1" destOrd="0" presId="urn:microsoft.com/office/officeart/2018/2/layout/IconVerticalSolidList"/>
    <dgm:cxn modelId="{AB4A683A-0079-4674-B1C0-C0DCC251D7A9}" type="presParOf" srcId="{863DF633-6626-4E6C-9E1A-31C70ADA8F40}" destId="{1ED2760C-6C7E-4672-A505-536032BA6F9B}" srcOrd="2" destOrd="0" presId="urn:microsoft.com/office/officeart/2018/2/layout/IconVerticalSolidList"/>
    <dgm:cxn modelId="{6674EFAB-460B-4032-A38F-9819E75EDB7E}" type="presParOf" srcId="{863DF633-6626-4E6C-9E1A-31C70ADA8F40}" destId="{3D91BFA4-1492-4E76-B418-54C7AA2BA25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0BCB2A-CF96-4C54-A999-8E4FE304BAEC}">
      <dsp:nvSpPr>
        <dsp:cNvPr id="0" name=""/>
        <dsp:cNvSpPr/>
      </dsp:nvSpPr>
      <dsp:spPr>
        <a:xfrm>
          <a:off x="0" y="2989"/>
          <a:ext cx="6769100" cy="39989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5F83D7-3EDF-4A48-84FC-9913BD4E82A1}">
      <dsp:nvSpPr>
        <dsp:cNvPr id="0" name=""/>
        <dsp:cNvSpPr/>
      </dsp:nvSpPr>
      <dsp:spPr>
        <a:xfrm>
          <a:off x="120969" y="92966"/>
          <a:ext cx="220159" cy="2199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A743BF6-6ADE-4005-A730-B1FFE4448531}">
      <dsp:nvSpPr>
        <dsp:cNvPr id="0" name=""/>
        <dsp:cNvSpPr/>
      </dsp:nvSpPr>
      <dsp:spPr>
        <a:xfrm>
          <a:off x="462099" y="2989"/>
          <a:ext cx="6189804" cy="6123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07" tIns="64807" rIns="64807" bIns="64807" numCol="1" spcCol="1270" anchor="ctr" anchorCtr="0">
          <a:noAutofit/>
        </a:bodyPr>
        <a:lstStyle/>
        <a:p>
          <a:pPr marL="0" lvl="0" indent="0" algn="l" defTabSz="1066800">
            <a:lnSpc>
              <a:spcPct val="90000"/>
            </a:lnSpc>
            <a:spcBef>
              <a:spcPct val="0"/>
            </a:spcBef>
            <a:spcAft>
              <a:spcPct val="35000"/>
            </a:spcAft>
            <a:buNone/>
          </a:pPr>
          <a:r>
            <a:rPr lang="en-GB" sz="2400" kern="1200" dirty="0"/>
            <a:t>1. Customer focus</a:t>
          </a:r>
          <a:endParaRPr lang="en-US" sz="2400" kern="1200" dirty="0"/>
        </a:p>
      </dsp:txBody>
      <dsp:txXfrm>
        <a:off x="462099" y="2989"/>
        <a:ext cx="6189804" cy="612346"/>
      </dsp:txXfrm>
    </dsp:sp>
    <dsp:sp modelId="{3866E88F-DA78-4662-AA48-8DE3CF2220BC}">
      <dsp:nvSpPr>
        <dsp:cNvPr id="0" name=""/>
        <dsp:cNvSpPr/>
      </dsp:nvSpPr>
      <dsp:spPr>
        <a:xfrm>
          <a:off x="0" y="768422"/>
          <a:ext cx="6769100" cy="39989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420DB9-A58E-4DF3-8242-D498C74BDAE7}">
      <dsp:nvSpPr>
        <dsp:cNvPr id="0" name=""/>
        <dsp:cNvSpPr/>
      </dsp:nvSpPr>
      <dsp:spPr>
        <a:xfrm>
          <a:off x="120969" y="858400"/>
          <a:ext cx="220159" cy="2199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F16CFDB-9FDE-4D9E-A1DF-E8300398249A}">
      <dsp:nvSpPr>
        <dsp:cNvPr id="0" name=""/>
        <dsp:cNvSpPr/>
      </dsp:nvSpPr>
      <dsp:spPr>
        <a:xfrm>
          <a:off x="462099" y="768422"/>
          <a:ext cx="6189804" cy="6123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07" tIns="64807" rIns="64807" bIns="64807" numCol="1" spcCol="1270" anchor="ctr" anchorCtr="0">
          <a:noAutofit/>
        </a:bodyPr>
        <a:lstStyle/>
        <a:p>
          <a:pPr marL="0" lvl="0" indent="0" algn="l" defTabSz="1066800">
            <a:lnSpc>
              <a:spcPct val="90000"/>
            </a:lnSpc>
            <a:spcBef>
              <a:spcPct val="0"/>
            </a:spcBef>
            <a:spcAft>
              <a:spcPct val="35000"/>
            </a:spcAft>
            <a:buNone/>
          </a:pPr>
          <a:r>
            <a:rPr lang="en-GB" sz="2400" kern="1200" dirty="0"/>
            <a:t>2. Continuous improvement</a:t>
          </a:r>
          <a:endParaRPr lang="en-US" sz="2400" kern="1200" dirty="0"/>
        </a:p>
      </dsp:txBody>
      <dsp:txXfrm>
        <a:off x="462099" y="768422"/>
        <a:ext cx="6189804" cy="612346"/>
      </dsp:txXfrm>
    </dsp:sp>
    <dsp:sp modelId="{38357F4E-D05C-42EB-BF87-033A1976C325}">
      <dsp:nvSpPr>
        <dsp:cNvPr id="0" name=""/>
        <dsp:cNvSpPr/>
      </dsp:nvSpPr>
      <dsp:spPr>
        <a:xfrm>
          <a:off x="0" y="1533855"/>
          <a:ext cx="6769100" cy="39989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9D64AA-E7D5-4090-A2AC-06BD58685B17}">
      <dsp:nvSpPr>
        <dsp:cNvPr id="0" name=""/>
        <dsp:cNvSpPr/>
      </dsp:nvSpPr>
      <dsp:spPr>
        <a:xfrm>
          <a:off x="120969" y="1623833"/>
          <a:ext cx="220159" cy="2199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EB2A192-C351-45D8-8680-D55B8693FCE0}">
      <dsp:nvSpPr>
        <dsp:cNvPr id="0" name=""/>
        <dsp:cNvSpPr/>
      </dsp:nvSpPr>
      <dsp:spPr>
        <a:xfrm>
          <a:off x="462099" y="1533855"/>
          <a:ext cx="6189804" cy="6123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07" tIns="64807" rIns="64807" bIns="64807" numCol="1" spcCol="1270" anchor="ctr" anchorCtr="0">
          <a:noAutofit/>
        </a:bodyPr>
        <a:lstStyle/>
        <a:p>
          <a:pPr marL="0" lvl="0" indent="0" algn="l" defTabSz="1066800">
            <a:lnSpc>
              <a:spcPct val="90000"/>
            </a:lnSpc>
            <a:spcBef>
              <a:spcPct val="0"/>
            </a:spcBef>
            <a:spcAft>
              <a:spcPct val="35000"/>
            </a:spcAft>
            <a:buNone/>
          </a:pPr>
          <a:r>
            <a:rPr lang="en-GB" sz="2400" kern="1200" dirty="0"/>
            <a:t>3. Involving people / empowering employees</a:t>
          </a:r>
          <a:endParaRPr lang="en-US" sz="2400" kern="1200" dirty="0"/>
        </a:p>
      </dsp:txBody>
      <dsp:txXfrm>
        <a:off x="462099" y="1533855"/>
        <a:ext cx="6189804" cy="612346"/>
      </dsp:txXfrm>
    </dsp:sp>
    <dsp:sp modelId="{FAFF4B67-EECA-4341-9EB9-7C0D5044B9E8}">
      <dsp:nvSpPr>
        <dsp:cNvPr id="0" name=""/>
        <dsp:cNvSpPr/>
      </dsp:nvSpPr>
      <dsp:spPr>
        <a:xfrm>
          <a:off x="0" y="2299289"/>
          <a:ext cx="6769100" cy="39989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4946AB-EBE3-407E-A606-DE756ADB3839}">
      <dsp:nvSpPr>
        <dsp:cNvPr id="0" name=""/>
        <dsp:cNvSpPr/>
      </dsp:nvSpPr>
      <dsp:spPr>
        <a:xfrm>
          <a:off x="120969" y="2389266"/>
          <a:ext cx="220159" cy="21994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6E9C754-5142-4544-A4E4-C35604DA29EF}">
      <dsp:nvSpPr>
        <dsp:cNvPr id="0" name=""/>
        <dsp:cNvSpPr/>
      </dsp:nvSpPr>
      <dsp:spPr>
        <a:xfrm>
          <a:off x="462099" y="2299289"/>
          <a:ext cx="6189804" cy="6123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07" tIns="64807" rIns="64807" bIns="64807" numCol="1" spcCol="1270" anchor="ctr" anchorCtr="0">
          <a:noAutofit/>
        </a:bodyPr>
        <a:lstStyle/>
        <a:p>
          <a:pPr marL="0" lvl="0" indent="0" algn="l" defTabSz="1066800">
            <a:lnSpc>
              <a:spcPct val="90000"/>
            </a:lnSpc>
            <a:spcBef>
              <a:spcPct val="0"/>
            </a:spcBef>
            <a:spcAft>
              <a:spcPct val="35000"/>
            </a:spcAft>
            <a:buNone/>
          </a:pPr>
          <a:r>
            <a:rPr lang="en-GB" sz="2400" kern="1200" dirty="0"/>
            <a:t>4. Process centred approach</a:t>
          </a:r>
          <a:endParaRPr lang="en-US" sz="1600" kern="1200" dirty="0"/>
        </a:p>
      </dsp:txBody>
      <dsp:txXfrm>
        <a:off x="462099" y="2299289"/>
        <a:ext cx="6189804" cy="612346"/>
      </dsp:txXfrm>
    </dsp:sp>
    <dsp:sp modelId="{5417615F-0A92-4D88-9011-D4D20A6DDE0C}">
      <dsp:nvSpPr>
        <dsp:cNvPr id="0" name=""/>
        <dsp:cNvSpPr/>
      </dsp:nvSpPr>
      <dsp:spPr>
        <a:xfrm>
          <a:off x="0" y="3064722"/>
          <a:ext cx="6769100" cy="39989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249911-FF85-4BF2-8898-47B78B6F931D}">
      <dsp:nvSpPr>
        <dsp:cNvPr id="0" name=""/>
        <dsp:cNvSpPr/>
      </dsp:nvSpPr>
      <dsp:spPr>
        <a:xfrm>
          <a:off x="120969" y="3154699"/>
          <a:ext cx="220159" cy="21994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A5E6ABB-B634-4053-8395-7935363ED070}">
      <dsp:nvSpPr>
        <dsp:cNvPr id="0" name=""/>
        <dsp:cNvSpPr/>
      </dsp:nvSpPr>
      <dsp:spPr>
        <a:xfrm>
          <a:off x="462099" y="3064722"/>
          <a:ext cx="6189804" cy="6123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07" tIns="64807" rIns="64807" bIns="64807" numCol="1" spcCol="1270" anchor="ctr" anchorCtr="0">
          <a:noAutofit/>
        </a:bodyPr>
        <a:lstStyle/>
        <a:p>
          <a:pPr marL="0" lvl="0" indent="0" algn="l" defTabSz="1066800">
            <a:lnSpc>
              <a:spcPct val="90000"/>
            </a:lnSpc>
            <a:spcBef>
              <a:spcPct val="0"/>
            </a:spcBef>
            <a:spcAft>
              <a:spcPct val="35000"/>
            </a:spcAft>
            <a:buNone/>
          </a:pPr>
          <a:r>
            <a:rPr lang="en-US" sz="2400" kern="1200" dirty="0"/>
            <a:t>5. Data-</a:t>
          </a:r>
          <a:r>
            <a:rPr lang="en-US" sz="2400" kern="1200" baseline="0" dirty="0"/>
            <a:t>Driven decisions (using 7 quality tools)</a:t>
          </a:r>
          <a:endParaRPr lang="en-US" sz="1600" kern="1200" dirty="0"/>
        </a:p>
      </dsp:txBody>
      <dsp:txXfrm>
        <a:off x="462099" y="3064722"/>
        <a:ext cx="6189804" cy="612346"/>
      </dsp:txXfrm>
    </dsp:sp>
    <dsp:sp modelId="{F1962FEF-E8D5-49A1-9F9B-C6997FD2E9FD}">
      <dsp:nvSpPr>
        <dsp:cNvPr id="0" name=""/>
        <dsp:cNvSpPr/>
      </dsp:nvSpPr>
      <dsp:spPr>
        <a:xfrm>
          <a:off x="0" y="3830155"/>
          <a:ext cx="6769100" cy="39989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9C2DC8-DC9D-4994-AB6B-6ABC393DEF32}">
      <dsp:nvSpPr>
        <dsp:cNvPr id="0" name=""/>
        <dsp:cNvSpPr/>
      </dsp:nvSpPr>
      <dsp:spPr>
        <a:xfrm>
          <a:off x="120969" y="3920133"/>
          <a:ext cx="220159" cy="219944"/>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C924608-374C-401C-9F7D-5E26E70A0F42}">
      <dsp:nvSpPr>
        <dsp:cNvPr id="0" name=""/>
        <dsp:cNvSpPr/>
      </dsp:nvSpPr>
      <dsp:spPr>
        <a:xfrm>
          <a:off x="437463" y="3830155"/>
          <a:ext cx="6189804" cy="6123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07" tIns="64807" rIns="64807" bIns="64807" numCol="1" spcCol="1270" anchor="ctr" anchorCtr="0">
          <a:noAutofit/>
        </a:bodyPr>
        <a:lstStyle/>
        <a:p>
          <a:pPr marL="0" lvl="0" indent="0" algn="l" defTabSz="1066800">
            <a:lnSpc>
              <a:spcPct val="90000"/>
            </a:lnSpc>
            <a:spcBef>
              <a:spcPct val="0"/>
            </a:spcBef>
            <a:spcAft>
              <a:spcPct val="35000"/>
            </a:spcAft>
            <a:buNone/>
          </a:pPr>
          <a:r>
            <a:rPr lang="en-GB" sz="2400" kern="1200" dirty="0"/>
            <a:t>6. Leadership driven / systematic management</a:t>
          </a:r>
          <a:endParaRPr lang="en-US" sz="2400" kern="1200" dirty="0"/>
        </a:p>
      </dsp:txBody>
      <dsp:txXfrm>
        <a:off x="437463" y="3830155"/>
        <a:ext cx="6189804" cy="612346"/>
      </dsp:txXfrm>
    </dsp:sp>
    <dsp:sp modelId="{284B9193-444A-462F-968B-34BBABA4FA9F}">
      <dsp:nvSpPr>
        <dsp:cNvPr id="0" name=""/>
        <dsp:cNvSpPr/>
      </dsp:nvSpPr>
      <dsp:spPr>
        <a:xfrm>
          <a:off x="0" y="4603875"/>
          <a:ext cx="6769100" cy="39989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1D33BC-7178-4F36-AA98-4DD8DD498F4C}">
      <dsp:nvSpPr>
        <dsp:cNvPr id="0" name=""/>
        <dsp:cNvSpPr/>
      </dsp:nvSpPr>
      <dsp:spPr>
        <a:xfrm>
          <a:off x="120969" y="4685566"/>
          <a:ext cx="220159" cy="219944"/>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D91BFA4-1492-4E76-B418-54C7AA2BA259}">
      <dsp:nvSpPr>
        <dsp:cNvPr id="0" name=""/>
        <dsp:cNvSpPr/>
      </dsp:nvSpPr>
      <dsp:spPr>
        <a:xfrm>
          <a:off x="462099" y="4595589"/>
          <a:ext cx="6189804" cy="6123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807" tIns="64807" rIns="64807" bIns="64807" numCol="1" spcCol="1270" anchor="ctr" anchorCtr="0">
          <a:noAutofit/>
        </a:bodyPr>
        <a:lstStyle/>
        <a:p>
          <a:pPr marL="0" lvl="0" indent="0" algn="l" defTabSz="1066800">
            <a:lnSpc>
              <a:spcPct val="90000"/>
            </a:lnSpc>
            <a:spcBef>
              <a:spcPct val="0"/>
            </a:spcBef>
            <a:spcAft>
              <a:spcPct val="35000"/>
            </a:spcAft>
            <a:buNone/>
          </a:pPr>
          <a:r>
            <a:rPr lang="en-GB" sz="2400" kern="1200" dirty="0"/>
            <a:t>7. Mutually beneficial supplier relationships</a:t>
          </a:r>
          <a:endParaRPr lang="en-US" sz="2400" kern="1200" dirty="0"/>
        </a:p>
      </dsp:txBody>
      <dsp:txXfrm>
        <a:off x="462099" y="4595589"/>
        <a:ext cx="6189804" cy="61234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BE77B9-4ADB-48A2-AD58-4DEB274A690B}" type="datetimeFigureOut">
              <a:rPr lang="en-GB" smtClean="0"/>
              <a:t>06/01/2022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C9F611-0ACE-4E20-8700-F2135DFEB5F7}" type="slidenum">
              <a:rPr lang="en-GB" smtClean="0"/>
              <a:t>‹#›</a:t>
            </a:fld>
            <a:endParaRPr lang="en-GB"/>
          </a:p>
        </p:txBody>
      </p:sp>
    </p:spTree>
    <p:extLst>
      <p:ext uri="{BB962C8B-B14F-4D97-AF65-F5344CB8AC3E}">
        <p14:creationId xmlns:p14="http://schemas.microsoft.com/office/powerpoint/2010/main" val="31236138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a:t>
            </a:fld>
            <a:endParaRPr lang="en-GB"/>
          </a:p>
        </p:txBody>
      </p:sp>
    </p:spTree>
    <p:extLst>
      <p:ext uri="{BB962C8B-B14F-4D97-AF65-F5344CB8AC3E}">
        <p14:creationId xmlns:p14="http://schemas.microsoft.com/office/powerpoint/2010/main" val="42600853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a:t>
            </a:fld>
            <a:endParaRPr lang="en-GB"/>
          </a:p>
        </p:txBody>
      </p:sp>
    </p:spTree>
    <p:extLst>
      <p:ext uri="{BB962C8B-B14F-4D97-AF65-F5344CB8AC3E}">
        <p14:creationId xmlns:p14="http://schemas.microsoft.com/office/powerpoint/2010/main" val="32070879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a:t>
            </a:fld>
            <a:endParaRPr lang="en-GB"/>
          </a:p>
        </p:txBody>
      </p:sp>
    </p:spTree>
    <p:extLst>
      <p:ext uri="{BB962C8B-B14F-4D97-AF65-F5344CB8AC3E}">
        <p14:creationId xmlns:p14="http://schemas.microsoft.com/office/powerpoint/2010/main" val="22313684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4</a:t>
            </a:fld>
            <a:endParaRPr lang="en-GB"/>
          </a:p>
        </p:txBody>
      </p:sp>
    </p:spTree>
    <p:extLst>
      <p:ext uri="{BB962C8B-B14F-4D97-AF65-F5344CB8AC3E}">
        <p14:creationId xmlns:p14="http://schemas.microsoft.com/office/powerpoint/2010/main" val="4286689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5</a:t>
            </a:fld>
            <a:endParaRPr lang="en-GB"/>
          </a:p>
        </p:txBody>
      </p:sp>
    </p:spTree>
    <p:extLst>
      <p:ext uri="{BB962C8B-B14F-4D97-AF65-F5344CB8AC3E}">
        <p14:creationId xmlns:p14="http://schemas.microsoft.com/office/powerpoint/2010/main" val="14003664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6</a:t>
            </a:fld>
            <a:endParaRPr lang="en-GB"/>
          </a:p>
        </p:txBody>
      </p:sp>
    </p:spTree>
    <p:extLst>
      <p:ext uri="{BB962C8B-B14F-4D97-AF65-F5344CB8AC3E}">
        <p14:creationId xmlns:p14="http://schemas.microsoft.com/office/powerpoint/2010/main" val="19116659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7</a:t>
            </a:fld>
            <a:endParaRPr lang="en-GB"/>
          </a:p>
        </p:txBody>
      </p:sp>
    </p:spTree>
    <p:extLst>
      <p:ext uri="{BB962C8B-B14F-4D97-AF65-F5344CB8AC3E}">
        <p14:creationId xmlns:p14="http://schemas.microsoft.com/office/powerpoint/2010/main" val="41626190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8</a:t>
            </a:fld>
            <a:endParaRPr lang="en-GB"/>
          </a:p>
        </p:txBody>
      </p:sp>
    </p:spTree>
    <p:extLst>
      <p:ext uri="{BB962C8B-B14F-4D97-AF65-F5344CB8AC3E}">
        <p14:creationId xmlns:p14="http://schemas.microsoft.com/office/powerpoint/2010/main" val="15407438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b="0" dirty="0"/>
          </a:p>
        </p:txBody>
      </p:sp>
      <p:sp>
        <p:nvSpPr>
          <p:cNvPr id="4" name="Slide Number Placeholder 3"/>
          <p:cNvSpPr>
            <a:spLocks noGrp="1"/>
          </p:cNvSpPr>
          <p:nvPr>
            <p:ph type="sldNum" sz="quarter" idx="5"/>
          </p:nvPr>
        </p:nvSpPr>
        <p:spPr/>
        <p:txBody>
          <a:bodyPr/>
          <a:lstStyle/>
          <a:p>
            <a:fld id="{A5C9F611-0ACE-4E20-8700-F2135DFEB5F7}" type="slidenum">
              <a:rPr lang="en-GB" smtClean="0"/>
              <a:t>9</a:t>
            </a:fld>
            <a:endParaRPr lang="en-GB"/>
          </a:p>
        </p:txBody>
      </p:sp>
    </p:spTree>
    <p:extLst>
      <p:ext uri="{BB962C8B-B14F-4D97-AF65-F5344CB8AC3E}">
        <p14:creationId xmlns:p14="http://schemas.microsoft.com/office/powerpoint/2010/main" val="34375624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10</a:t>
            </a:fld>
            <a:endParaRPr lang="en-GB"/>
          </a:p>
        </p:txBody>
      </p:sp>
    </p:spTree>
    <p:extLst>
      <p:ext uri="{BB962C8B-B14F-4D97-AF65-F5344CB8AC3E}">
        <p14:creationId xmlns:p14="http://schemas.microsoft.com/office/powerpoint/2010/main" val="28213485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11</a:t>
            </a:fld>
            <a:endParaRPr lang="en-GB"/>
          </a:p>
        </p:txBody>
      </p:sp>
    </p:spTree>
    <p:extLst>
      <p:ext uri="{BB962C8B-B14F-4D97-AF65-F5344CB8AC3E}">
        <p14:creationId xmlns:p14="http://schemas.microsoft.com/office/powerpoint/2010/main" val="5777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12</a:t>
            </a:fld>
            <a:endParaRPr lang="en-GB"/>
          </a:p>
        </p:txBody>
      </p:sp>
    </p:spTree>
    <p:extLst>
      <p:ext uri="{BB962C8B-B14F-4D97-AF65-F5344CB8AC3E}">
        <p14:creationId xmlns:p14="http://schemas.microsoft.com/office/powerpoint/2010/main" val="39784954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13</a:t>
            </a:fld>
            <a:endParaRPr lang="en-GB"/>
          </a:p>
        </p:txBody>
      </p:sp>
    </p:spTree>
    <p:extLst>
      <p:ext uri="{BB962C8B-B14F-4D97-AF65-F5344CB8AC3E}">
        <p14:creationId xmlns:p14="http://schemas.microsoft.com/office/powerpoint/2010/main" val="3295675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14</a:t>
            </a:fld>
            <a:endParaRPr lang="en-GB"/>
          </a:p>
        </p:txBody>
      </p:sp>
    </p:spTree>
    <p:extLst>
      <p:ext uri="{BB962C8B-B14F-4D97-AF65-F5344CB8AC3E}">
        <p14:creationId xmlns:p14="http://schemas.microsoft.com/office/powerpoint/2010/main" val="36938508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15</a:t>
            </a:fld>
            <a:endParaRPr lang="en-GB"/>
          </a:p>
        </p:txBody>
      </p:sp>
    </p:spTree>
    <p:extLst>
      <p:ext uri="{BB962C8B-B14F-4D97-AF65-F5344CB8AC3E}">
        <p14:creationId xmlns:p14="http://schemas.microsoft.com/office/powerpoint/2010/main" val="20034936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16</a:t>
            </a:fld>
            <a:endParaRPr lang="en-GB"/>
          </a:p>
        </p:txBody>
      </p:sp>
    </p:spTree>
    <p:extLst>
      <p:ext uri="{BB962C8B-B14F-4D97-AF65-F5344CB8AC3E}">
        <p14:creationId xmlns:p14="http://schemas.microsoft.com/office/powerpoint/2010/main" val="7072129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17</a:t>
            </a:fld>
            <a:endParaRPr lang="en-GB"/>
          </a:p>
        </p:txBody>
      </p:sp>
    </p:spTree>
    <p:extLst>
      <p:ext uri="{BB962C8B-B14F-4D97-AF65-F5344CB8AC3E}">
        <p14:creationId xmlns:p14="http://schemas.microsoft.com/office/powerpoint/2010/main" val="10121580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18</a:t>
            </a:fld>
            <a:endParaRPr lang="en-GB"/>
          </a:p>
        </p:txBody>
      </p:sp>
    </p:spTree>
    <p:extLst>
      <p:ext uri="{BB962C8B-B14F-4D97-AF65-F5344CB8AC3E}">
        <p14:creationId xmlns:p14="http://schemas.microsoft.com/office/powerpoint/2010/main" val="33574586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19</a:t>
            </a:fld>
            <a:endParaRPr lang="en-GB"/>
          </a:p>
        </p:txBody>
      </p:sp>
    </p:spTree>
    <p:extLst>
      <p:ext uri="{BB962C8B-B14F-4D97-AF65-F5344CB8AC3E}">
        <p14:creationId xmlns:p14="http://schemas.microsoft.com/office/powerpoint/2010/main" val="6532249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20</a:t>
            </a:fld>
            <a:endParaRPr lang="en-GB"/>
          </a:p>
        </p:txBody>
      </p:sp>
    </p:spTree>
    <p:extLst>
      <p:ext uri="{BB962C8B-B14F-4D97-AF65-F5344CB8AC3E}">
        <p14:creationId xmlns:p14="http://schemas.microsoft.com/office/powerpoint/2010/main" val="36139919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21</a:t>
            </a:fld>
            <a:endParaRPr lang="en-GB"/>
          </a:p>
        </p:txBody>
      </p:sp>
    </p:spTree>
    <p:extLst>
      <p:ext uri="{BB962C8B-B14F-4D97-AF65-F5344CB8AC3E}">
        <p14:creationId xmlns:p14="http://schemas.microsoft.com/office/powerpoint/2010/main" val="33558566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22</a:t>
            </a:fld>
            <a:endParaRPr lang="en-GB"/>
          </a:p>
        </p:txBody>
      </p:sp>
    </p:spTree>
    <p:extLst>
      <p:ext uri="{BB962C8B-B14F-4D97-AF65-F5344CB8AC3E}">
        <p14:creationId xmlns:p14="http://schemas.microsoft.com/office/powerpoint/2010/main" val="69032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23</a:t>
            </a:fld>
            <a:endParaRPr lang="en-GB"/>
          </a:p>
        </p:txBody>
      </p:sp>
    </p:spTree>
    <p:extLst>
      <p:ext uri="{BB962C8B-B14F-4D97-AF65-F5344CB8AC3E}">
        <p14:creationId xmlns:p14="http://schemas.microsoft.com/office/powerpoint/2010/main" val="27322364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24</a:t>
            </a:fld>
            <a:endParaRPr lang="en-GB"/>
          </a:p>
        </p:txBody>
      </p:sp>
    </p:spTree>
    <p:extLst>
      <p:ext uri="{BB962C8B-B14F-4D97-AF65-F5344CB8AC3E}">
        <p14:creationId xmlns:p14="http://schemas.microsoft.com/office/powerpoint/2010/main" val="25538428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25</a:t>
            </a:fld>
            <a:endParaRPr lang="en-GB"/>
          </a:p>
        </p:txBody>
      </p:sp>
    </p:spTree>
    <p:extLst>
      <p:ext uri="{BB962C8B-B14F-4D97-AF65-F5344CB8AC3E}">
        <p14:creationId xmlns:p14="http://schemas.microsoft.com/office/powerpoint/2010/main" val="27663104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26</a:t>
            </a:fld>
            <a:endParaRPr lang="en-GB"/>
          </a:p>
        </p:txBody>
      </p:sp>
    </p:spTree>
    <p:extLst>
      <p:ext uri="{BB962C8B-B14F-4D97-AF65-F5344CB8AC3E}">
        <p14:creationId xmlns:p14="http://schemas.microsoft.com/office/powerpoint/2010/main" val="1937854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27</a:t>
            </a:fld>
            <a:endParaRPr lang="en-GB"/>
          </a:p>
        </p:txBody>
      </p:sp>
    </p:spTree>
    <p:extLst>
      <p:ext uri="{BB962C8B-B14F-4D97-AF65-F5344CB8AC3E}">
        <p14:creationId xmlns:p14="http://schemas.microsoft.com/office/powerpoint/2010/main" val="22574496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28</a:t>
            </a:fld>
            <a:endParaRPr lang="en-GB"/>
          </a:p>
        </p:txBody>
      </p:sp>
    </p:spTree>
    <p:extLst>
      <p:ext uri="{BB962C8B-B14F-4D97-AF65-F5344CB8AC3E}">
        <p14:creationId xmlns:p14="http://schemas.microsoft.com/office/powerpoint/2010/main" val="23671194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29</a:t>
            </a:fld>
            <a:endParaRPr lang="en-GB"/>
          </a:p>
        </p:txBody>
      </p:sp>
    </p:spTree>
    <p:extLst>
      <p:ext uri="{BB962C8B-B14F-4D97-AF65-F5344CB8AC3E}">
        <p14:creationId xmlns:p14="http://schemas.microsoft.com/office/powerpoint/2010/main" val="38219267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30</a:t>
            </a:fld>
            <a:endParaRPr lang="en-GB"/>
          </a:p>
        </p:txBody>
      </p:sp>
    </p:spTree>
    <p:extLst>
      <p:ext uri="{BB962C8B-B14F-4D97-AF65-F5344CB8AC3E}">
        <p14:creationId xmlns:p14="http://schemas.microsoft.com/office/powerpoint/2010/main" val="31710599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32</a:t>
            </a:fld>
            <a:endParaRPr lang="en-GB"/>
          </a:p>
        </p:txBody>
      </p:sp>
    </p:spTree>
    <p:extLst>
      <p:ext uri="{BB962C8B-B14F-4D97-AF65-F5344CB8AC3E}">
        <p14:creationId xmlns:p14="http://schemas.microsoft.com/office/powerpoint/2010/main" val="21372000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33</a:t>
            </a:fld>
            <a:endParaRPr lang="en-GB"/>
          </a:p>
        </p:txBody>
      </p:sp>
    </p:spTree>
    <p:extLst>
      <p:ext uri="{BB962C8B-B14F-4D97-AF65-F5344CB8AC3E}">
        <p14:creationId xmlns:p14="http://schemas.microsoft.com/office/powerpoint/2010/main" val="7519077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34</a:t>
            </a:fld>
            <a:endParaRPr lang="en-GB"/>
          </a:p>
        </p:txBody>
      </p:sp>
    </p:spTree>
    <p:extLst>
      <p:ext uri="{BB962C8B-B14F-4D97-AF65-F5344CB8AC3E}">
        <p14:creationId xmlns:p14="http://schemas.microsoft.com/office/powerpoint/2010/main" val="34962809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35</a:t>
            </a:fld>
            <a:endParaRPr lang="en-GB"/>
          </a:p>
        </p:txBody>
      </p:sp>
    </p:spTree>
    <p:extLst>
      <p:ext uri="{BB962C8B-B14F-4D97-AF65-F5344CB8AC3E}">
        <p14:creationId xmlns:p14="http://schemas.microsoft.com/office/powerpoint/2010/main" val="33915645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36</a:t>
            </a:fld>
            <a:endParaRPr lang="en-GB"/>
          </a:p>
        </p:txBody>
      </p:sp>
    </p:spTree>
    <p:extLst>
      <p:ext uri="{BB962C8B-B14F-4D97-AF65-F5344CB8AC3E}">
        <p14:creationId xmlns:p14="http://schemas.microsoft.com/office/powerpoint/2010/main" val="22028370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37</a:t>
            </a:fld>
            <a:endParaRPr lang="en-GB"/>
          </a:p>
        </p:txBody>
      </p:sp>
    </p:spTree>
    <p:extLst>
      <p:ext uri="{BB962C8B-B14F-4D97-AF65-F5344CB8AC3E}">
        <p14:creationId xmlns:p14="http://schemas.microsoft.com/office/powerpoint/2010/main" val="18218058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38</a:t>
            </a:fld>
            <a:endParaRPr lang="en-GB"/>
          </a:p>
        </p:txBody>
      </p:sp>
    </p:spTree>
    <p:extLst>
      <p:ext uri="{BB962C8B-B14F-4D97-AF65-F5344CB8AC3E}">
        <p14:creationId xmlns:p14="http://schemas.microsoft.com/office/powerpoint/2010/main" val="37563222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666666"/>
              </a:solidFill>
              <a:effectLst/>
              <a:latin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39</a:t>
            </a:fld>
            <a:endParaRPr lang="en-GB"/>
          </a:p>
        </p:txBody>
      </p:sp>
    </p:spTree>
    <p:extLst>
      <p:ext uri="{BB962C8B-B14F-4D97-AF65-F5344CB8AC3E}">
        <p14:creationId xmlns:p14="http://schemas.microsoft.com/office/powerpoint/2010/main" val="52917693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A5C9F611-0ACE-4E20-8700-F2135DFEB5F7}" type="slidenum">
              <a:rPr lang="en-GB" smtClean="0"/>
              <a:t>40</a:t>
            </a:fld>
            <a:endParaRPr lang="en-GB"/>
          </a:p>
        </p:txBody>
      </p:sp>
    </p:spTree>
    <p:extLst>
      <p:ext uri="{BB962C8B-B14F-4D97-AF65-F5344CB8AC3E}">
        <p14:creationId xmlns:p14="http://schemas.microsoft.com/office/powerpoint/2010/main" val="22792954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41</a:t>
            </a:fld>
            <a:endParaRPr lang="en-GB"/>
          </a:p>
        </p:txBody>
      </p:sp>
    </p:spTree>
    <p:extLst>
      <p:ext uri="{BB962C8B-B14F-4D97-AF65-F5344CB8AC3E}">
        <p14:creationId xmlns:p14="http://schemas.microsoft.com/office/powerpoint/2010/main" val="11338085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54E9EB71-54FA-4C87-BEA3-EC0997CED4FA}" type="datetimeFigureOut">
              <a:rPr lang="en-GB" smtClean="0"/>
              <a:pPr/>
              <a:t>06/01/2022</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2503284791"/>
      </p:ext>
    </p:extLst>
  </p:cSld>
  <p:clrMapOvr>
    <a:masterClrMapping/>
  </p:clrMapOvr>
  <p:transition>
    <p:cover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4E9EB71-54FA-4C87-BEA3-EC0997CED4FA}" type="datetimeFigureOut">
              <a:rPr lang="en-GB" smtClean="0"/>
              <a:pPr/>
              <a:t>06/01/2022</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174145004"/>
      </p:ext>
    </p:extLst>
  </p:cSld>
  <p:clrMapOvr>
    <a:masterClrMapping/>
  </p:clrMapOvr>
  <p:transition>
    <p:cover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E9EB71-54FA-4C87-BEA3-EC0997CED4FA}" type="datetimeFigureOut">
              <a:rPr lang="en-GB" smtClean="0"/>
              <a:pPr/>
              <a:t>06/01/2022</a:t>
            </a:fld>
            <a:endParaRPr lang="en-GB"/>
          </a:p>
        </p:txBody>
      </p:sp>
      <p:sp>
        <p:nvSpPr>
          <p:cNvPr id="6" name="Slide Number Placeholder 5"/>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609749448"/>
      </p:ext>
    </p:extLst>
  </p:cSld>
  <p:clrMapOvr>
    <a:masterClrMapping/>
  </p:clrMapOvr>
  <p:transition>
    <p:cover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4E9EB71-54FA-4C87-BEA3-EC0997CED4FA}" type="datetimeFigureOut">
              <a:rPr lang="en-GB" smtClean="0"/>
              <a:pPr/>
              <a:t>06/01/2022</a:t>
            </a:fld>
            <a:endParaRPr lang="en-GB"/>
          </a:p>
        </p:txBody>
      </p:sp>
      <p:sp>
        <p:nvSpPr>
          <p:cNvPr id="7" name="Slide Number Placeholder 6"/>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109625833"/>
      </p:ext>
    </p:extLst>
  </p:cSld>
  <p:clrMapOvr>
    <a:masterClrMapping/>
  </p:clrMapOvr>
  <p:transition>
    <p:cover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4E9EB71-54FA-4C87-BEA3-EC0997CED4FA}" type="datetimeFigureOut">
              <a:rPr lang="en-GB" smtClean="0"/>
              <a:pPr/>
              <a:t>06/01/2022</a:t>
            </a:fld>
            <a:endParaRPr lang="en-GB"/>
          </a:p>
        </p:txBody>
      </p:sp>
      <p:sp>
        <p:nvSpPr>
          <p:cNvPr id="9" name="Slide Number Placeholder 8"/>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363758843"/>
      </p:ext>
    </p:extLst>
  </p:cSld>
  <p:clrMapOvr>
    <a:masterClrMapping/>
  </p:clrMapOvr>
  <p:transition>
    <p:cover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E9EB71-54FA-4C87-BEA3-EC0997CED4FA}" type="datetimeFigureOut">
              <a:rPr lang="en-GB" smtClean="0"/>
              <a:pPr/>
              <a:t>06/01/2022</a:t>
            </a:fld>
            <a:endParaRPr lang="en-GB"/>
          </a:p>
        </p:txBody>
      </p:sp>
      <p:sp>
        <p:nvSpPr>
          <p:cNvPr id="5" name="Slide Number Placeholder 4"/>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3576166886"/>
      </p:ext>
    </p:extLst>
  </p:cSld>
  <p:clrMapOvr>
    <a:masterClrMapping/>
  </p:clrMapOvr>
  <p:transition>
    <p:cover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E9EB71-54FA-4C87-BEA3-EC0997CED4FA}" type="datetimeFigureOut">
              <a:rPr lang="en-GB" smtClean="0"/>
              <a:pPr/>
              <a:t>06/01/2022</a:t>
            </a:fld>
            <a:endParaRPr lang="en-GB"/>
          </a:p>
        </p:txBody>
      </p:sp>
      <p:sp>
        <p:nvSpPr>
          <p:cNvPr id="4" name="Slide Number Placeholder 3"/>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2413011862"/>
      </p:ext>
    </p:extLst>
  </p:cSld>
  <p:clrMapOvr>
    <a:masterClrMapping/>
  </p:clrMapOvr>
  <p:transition>
    <p:cover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4E9EB71-54FA-4C87-BEA3-EC0997CED4FA}" type="datetimeFigureOut">
              <a:rPr lang="en-GB" smtClean="0"/>
              <a:pPr/>
              <a:t>06/01/2022</a:t>
            </a:fld>
            <a:endParaRPr lang="en-GB"/>
          </a:p>
        </p:txBody>
      </p:sp>
      <p:sp>
        <p:nvSpPr>
          <p:cNvPr id="7" name="Slide Number Placeholder 6"/>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2620668834"/>
      </p:ext>
    </p:extLst>
  </p:cSld>
  <p:clrMapOvr>
    <a:masterClrMapping/>
  </p:clrMapOvr>
  <p:transition>
    <p:cover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4E9EB71-54FA-4C87-BEA3-EC0997CED4FA}" type="datetimeFigureOut">
              <a:rPr lang="en-GB" smtClean="0"/>
              <a:pPr/>
              <a:t>06/01/2022</a:t>
            </a:fld>
            <a:endParaRPr lang="en-GB"/>
          </a:p>
        </p:txBody>
      </p:sp>
      <p:sp>
        <p:nvSpPr>
          <p:cNvPr id="7" name="Slide Number Placeholder 6"/>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3303434984"/>
      </p:ext>
    </p:extLst>
  </p:cSld>
  <p:clrMapOvr>
    <a:masterClrMapping/>
  </p:clrMapOvr>
  <p:transition>
    <p:cover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4E9EB71-54FA-4C87-BEA3-EC0997CED4FA}" type="datetimeFigureOut">
              <a:rPr lang="en-GB" smtClean="0"/>
              <a:pPr/>
              <a:t>06/01/2022</a:t>
            </a:fld>
            <a:endParaRPr lang="en-GB"/>
          </a:p>
        </p:txBody>
      </p:sp>
      <p:sp>
        <p:nvSpPr>
          <p:cNvPr id="6" name="Slide Number Placeholder 5"/>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49026733"/>
      </p:ext>
    </p:extLst>
  </p:cSld>
  <p:clrMapOvr>
    <a:masterClrMapping/>
  </p:clrMapOvr>
  <p:transition>
    <p:cover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4E9EB71-54FA-4C87-BEA3-EC0997CED4FA}" type="datetimeFigureOut">
              <a:rPr lang="en-GB" smtClean="0"/>
              <a:pPr/>
              <a:t>06/01/2022</a:t>
            </a:fld>
            <a:endParaRPr lang="en-GB"/>
          </a:p>
        </p:txBody>
      </p:sp>
      <p:sp>
        <p:nvSpPr>
          <p:cNvPr id="6" name="Slide Number Placeholder 5"/>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781669792"/>
      </p:ext>
    </p:extLst>
  </p:cSld>
  <p:clrMapOvr>
    <a:masterClrMapping/>
  </p:clrMapOvr>
  <p:transition>
    <p:cover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533400"/>
            <a:ext cx="10363200" cy="762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914400" y="1752600"/>
            <a:ext cx="50800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752600"/>
            <a:ext cx="50800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914400" y="6324600"/>
            <a:ext cx="2540000" cy="457200"/>
          </a:xfrm>
        </p:spPr>
        <p:txBody>
          <a:bodyPr/>
          <a:lstStyle>
            <a:lvl1pPr>
              <a:defRPr/>
            </a:lvl1pPr>
          </a:lstStyle>
          <a:p>
            <a:fld id="{54E9EB71-54FA-4C87-BEA3-EC0997CED4FA}" type="datetimeFigureOut">
              <a:rPr lang="en-GB" smtClean="0"/>
              <a:pPr/>
              <a:t>06/01/2022</a:t>
            </a:fld>
            <a:endParaRPr lang="en-GB"/>
          </a:p>
        </p:txBody>
      </p:sp>
      <p:sp>
        <p:nvSpPr>
          <p:cNvPr id="6" name="Footer Placeholder 5"/>
          <p:cNvSpPr>
            <a:spLocks noGrp="1"/>
          </p:cNvSpPr>
          <p:nvPr>
            <p:ph type="ftr" sz="quarter" idx="11"/>
          </p:nvPr>
        </p:nvSpPr>
        <p:spPr>
          <a:xfrm>
            <a:off x="4165600" y="6324600"/>
            <a:ext cx="3860800" cy="457200"/>
          </a:xfrm>
          <a:prstGeom prst="rect">
            <a:avLst/>
          </a:prstGeom>
        </p:spPr>
        <p:txBody>
          <a:bodyPr/>
          <a:lstStyle>
            <a:lvl1pPr>
              <a:defRPr/>
            </a:lvl1pPr>
          </a:lstStyle>
          <a:p>
            <a:endParaRPr lang="en-GB"/>
          </a:p>
        </p:txBody>
      </p:sp>
      <p:sp>
        <p:nvSpPr>
          <p:cNvPr id="7" name="Slide Number Placeholder 6"/>
          <p:cNvSpPr>
            <a:spLocks noGrp="1"/>
          </p:cNvSpPr>
          <p:nvPr>
            <p:ph type="sldNum" sz="quarter" idx="12"/>
          </p:nvPr>
        </p:nvSpPr>
        <p:spPr>
          <a:xfrm>
            <a:off x="8737600" y="6324600"/>
            <a:ext cx="2540000" cy="457200"/>
          </a:xfrm>
        </p:spPr>
        <p:txBody>
          <a:bodyPr/>
          <a:lstStyle>
            <a:lvl1pPr>
              <a:defRPr/>
            </a:lvl1pPr>
          </a:lstStyle>
          <a:p>
            <a:fld id="{E2953C3B-5046-4F13-B3FA-93CE37C6E5FE}" type="slidenum">
              <a:rPr lang="en-GB" smtClean="0"/>
              <a:pPr/>
              <a:t>‹#›</a:t>
            </a:fld>
            <a:endParaRPr lang="en-GB"/>
          </a:p>
        </p:txBody>
      </p:sp>
    </p:spTree>
    <p:extLst>
      <p:ext uri="{BB962C8B-B14F-4D97-AF65-F5344CB8AC3E}">
        <p14:creationId xmlns:p14="http://schemas.microsoft.com/office/powerpoint/2010/main" val="1231689137"/>
      </p:ext>
    </p:extLst>
  </p:cSld>
  <p:clrMapOvr>
    <a:masterClrMapping/>
  </p:clrMapOvr>
  <p:transition>
    <p:cover dir="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533400"/>
            <a:ext cx="10363200" cy="762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914400" y="1752600"/>
            <a:ext cx="50800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6197600" y="1752600"/>
            <a:ext cx="50800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6197600" y="4038600"/>
            <a:ext cx="50800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Date Placeholder 5"/>
          <p:cNvSpPr>
            <a:spLocks noGrp="1"/>
          </p:cNvSpPr>
          <p:nvPr>
            <p:ph type="dt" sz="half" idx="10"/>
          </p:nvPr>
        </p:nvSpPr>
        <p:spPr>
          <a:xfrm>
            <a:off x="914400" y="6324600"/>
            <a:ext cx="2540000" cy="457200"/>
          </a:xfrm>
        </p:spPr>
        <p:txBody>
          <a:bodyPr/>
          <a:lstStyle>
            <a:lvl1pPr>
              <a:defRPr/>
            </a:lvl1pPr>
          </a:lstStyle>
          <a:p>
            <a:fld id="{54E9EB71-54FA-4C87-BEA3-EC0997CED4FA}" type="datetimeFigureOut">
              <a:rPr lang="en-GB" smtClean="0"/>
              <a:pPr/>
              <a:t>06/01/2022</a:t>
            </a:fld>
            <a:endParaRPr lang="en-GB"/>
          </a:p>
        </p:txBody>
      </p:sp>
      <p:sp>
        <p:nvSpPr>
          <p:cNvPr id="7" name="Footer Placeholder 6"/>
          <p:cNvSpPr>
            <a:spLocks noGrp="1"/>
          </p:cNvSpPr>
          <p:nvPr>
            <p:ph type="ftr" sz="quarter" idx="11"/>
          </p:nvPr>
        </p:nvSpPr>
        <p:spPr>
          <a:xfrm>
            <a:off x="4165600" y="6324600"/>
            <a:ext cx="3860800" cy="457200"/>
          </a:xfrm>
          <a:prstGeom prst="rect">
            <a:avLst/>
          </a:prstGeom>
        </p:spPr>
        <p:txBody>
          <a:bodyPr/>
          <a:lstStyle>
            <a:lvl1pPr>
              <a:defRPr/>
            </a:lvl1pPr>
          </a:lstStyle>
          <a:p>
            <a:endParaRPr lang="en-GB"/>
          </a:p>
        </p:txBody>
      </p:sp>
      <p:sp>
        <p:nvSpPr>
          <p:cNvPr id="8" name="Slide Number Placeholder 7"/>
          <p:cNvSpPr>
            <a:spLocks noGrp="1"/>
          </p:cNvSpPr>
          <p:nvPr>
            <p:ph type="sldNum" sz="quarter" idx="12"/>
          </p:nvPr>
        </p:nvSpPr>
        <p:spPr>
          <a:xfrm>
            <a:off x="8737600" y="6324600"/>
            <a:ext cx="2540000" cy="457200"/>
          </a:xfrm>
        </p:spPr>
        <p:txBody>
          <a:bodyPr/>
          <a:lstStyle>
            <a:lvl1pPr>
              <a:defRPr/>
            </a:lvl1pPr>
          </a:lstStyle>
          <a:p>
            <a:fld id="{E2953C3B-5046-4F13-B3FA-93CE37C6E5FE}" type="slidenum">
              <a:rPr lang="en-GB" smtClean="0"/>
              <a:pPr/>
              <a:t>‹#›</a:t>
            </a:fld>
            <a:endParaRPr lang="en-GB"/>
          </a:p>
        </p:txBody>
      </p:sp>
    </p:spTree>
    <p:extLst>
      <p:ext uri="{BB962C8B-B14F-4D97-AF65-F5344CB8AC3E}">
        <p14:creationId xmlns:p14="http://schemas.microsoft.com/office/powerpoint/2010/main" val="2941714952"/>
      </p:ext>
    </p:extLst>
  </p:cSld>
  <p:clrMapOvr>
    <a:masterClrMapping/>
  </p:clrMapOvr>
  <p:transition>
    <p:cover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54E9EB71-54FA-4C87-BEA3-EC0997CED4FA}" type="datetimeFigureOut">
              <a:rPr lang="en-GB" smtClean="0"/>
              <a:pPr/>
              <a:t>06/01/2022</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E2953C3B-5046-4F13-B3FA-93CE37C6E5FE}" type="slidenum">
              <a:rPr lang="en-GB" smtClean="0"/>
              <a:pPr/>
              <a:t>‹#›</a:t>
            </a:fld>
            <a:endParaRPr lang="en-GB"/>
          </a:p>
        </p:txBody>
      </p:sp>
      <p:pic>
        <p:nvPicPr>
          <p:cNvPr id="7" name="Picture 56" descr="sign(small)"/>
          <p:cNvPicPr>
            <a:picLocks noChangeAspect="1" noChangeArrowheads="1"/>
          </p:cNvPicPr>
          <p:nvPr/>
        </p:nvPicPr>
        <p:blipFill>
          <a:blip r:embed="rId16" cstate="print"/>
          <a:srcRect/>
          <a:stretch>
            <a:fillRect/>
          </a:stretch>
        </p:blipFill>
        <p:spPr bwMode="auto">
          <a:xfrm>
            <a:off x="203201" y="587375"/>
            <a:ext cx="793751" cy="768350"/>
          </a:xfrm>
          <a:prstGeom prst="rect">
            <a:avLst/>
          </a:prstGeom>
          <a:noFill/>
          <a:ln w="9525">
            <a:noFill/>
            <a:miter lim="800000"/>
            <a:headEnd/>
            <a:tailEnd/>
          </a:ln>
        </p:spPr>
      </p:pic>
    </p:spTree>
    <p:extLst>
      <p:ext uri="{BB962C8B-B14F-4D97-AF65-F5344CB8AC3E}">
        <p14:creationId xmlns:p14="http://schemas.microsoft.com/office/powerpoint/2010/main" val="26024262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ransition>
    <p:cover dir="r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jpe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jpe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FA0F46C-4D0D-4A62-B696-C4B3F66C6AA5}"/>
              </a:ext>
            </a:extLst>
          </p:cNvPr>
          <p:cNvPicPr>
            <a:picLocks noChangeAspect="1"/>
          </p:cNvPicPr>
          <p:nvPr/>
        </p:nvPicPr>
        <p:blipFill>
          <a:blip r:embed="rId3"/>
          <a:stretch>
            <a:fillRect/>
          </a:stretch>
        </p:blipFill>
        <p:spPr>
          <a:xfrm>
            <a:off x="0" y="0"/>
            <a:ext cx="12192000" cy="5715172"/>
          </a:xfrm>
          <a:prstGeom prst="rect">
            <a:avLst/>
          </a:prstGeom>
        </p:spPr>
      </p:pic>
      <p:sp>
        <p:nvSpPr>
          <p:cNvPr id="8" name="Rectangle 7">
            <a:extLst>
              <a:ext uri="{FF2B5EF4-FFF2-40B4-BE49-F238E27FC236}">
                <a16:creationId xmlns:a16="http://schemas.microsoft.com/office/drawing/2014/main" id="{E49DE741-8EE9-450F-8152-AF4493BC674B}"/>
              </a:ext>
            </a:extLst>
          </p:cNvPr>
          <p:cNvSpPr/>
          <p:nvPr/>
        </p:nvSpPr>
        <p:spPr>
          <a:xfrm>
            <a:off x="1678968" y="1038325"/>
            <a:ext cx="8834063" cy="3914453"/>
          </a:xfrm>
          <a:prstGeom prst="rect">
            <a:avLst/>
          </a:prstGeom>
          <a:solidFill>
            <a:srgbClr val="FFFFFF">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chemeClr val="tx1"/>
              </a:solidFill>
            </a:endParaRPr>
          </a:p>
          <a:p>
            <a:pPr algn="ctr"/>
            <a:r>
              <a:rPr lang="en-GB" sz="4400" dirty="0">
                <a:solidFill>
                  <a:schemeClr val="tx1"/>
                </a:solidFill>
              </a:rPr>
              <a:t>Manufacturing Quality</a:t>
            </a:r>
          </a:p>
          <a:p>
            <a:pPr algn="ctr"/>
            <a:r>
              <a:rPr lang="en-GB" sz="2400" i="1" dirty="0">
                <a:solidFill>
                  <a:schemeClr val="tx1"/>
                </a:solidFill>
              </a:rPr>
              <a:t>(Planning, Assurance, Control &amp; Improvement)</a:t>
            </a:r>
          </a:p>
          <a:p>
            <a:pPr algn="ctr"/>
            <a:endParaRPr lang="en-GB" sz="2400" dirty="0">
              <a:solidFill>
                <a:schemeClr val="tx1"/>
              </a:solidFill>
            </a:endParaRPr>
          </a:p>
          <a:p>
            <a:pPr algn="ctr"/>
            <a:r>
              <a:rPr lang="en-GB" sz="2800" dirty="0">
                <a:solidFill>
                  <a:schemeClr val="tx1"/>
                </a:solidFill>
              </a:rPr>
              <a:t>Jordan R. Jenkins</a:t>
            </a:r>
          </a:p>
        </p:txBody>
      </p:sp>
    </p:spTree>
    <p:extLst>
      <p:ext uri="{BB962C8B-B14F-4D97-AF65-F5344CB8AC3E}">
        <p14:creationId xmlns:p14="http://schemas.microsoft.com/office/powerpoint/2010/main" val="4144746128"/>
      </p:ext>
    </p:extLst>
  </p:cSld>
  <p:clrMapOvr>
    <a:masterClrMapping/>
  </p:clrMapOvr>
  <p:transition>
    <p:cover dir="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00187-C4BE-44F7-9D3F-83027A4F06D6}"/>
              </a:ext>
            </a:extLst>
          </p:cNvPr>
          <p:cNvSpPr>
            <a:spLocks noGrp="1"/>
          </p:cNvSpPr>
          <p:nvPr>
            <p:ph type="title"/>
          </p:nvPr>
        </p:nvSpPr>
        <p:spPr>
          <a:xfrm>
            <a:off x="609598" y="126207"/>
            <a:ext cx="10972800" cy="1143000"/>
          </a:xfrm>
        </p:spPr>
        <p:txBody>
          <a:bodyPr>
            <a:normAutofit fontScale="90000"/>
          </a:bodyPr>
          <a:lstStyle/>
          <a:p>
            <a:r>
              <a:rPr lang="en-GB" dirty="0"/>
              <a:t>Recap – JIT</a:t>
            </a:r>
            <a:br>
              <a:rPr lang="en-GB" dirty="0"/>
            </a:br>
            <a:r>
              <a:rPr lang="en-GB" sz="2700" i="1" dirty="0"/>
              <a:t>(Right Products, Right Quantities, Right Time, Right Quality)</a:t>
            </a:r>
          </a:p>
        </p:txBody>
      </p:sp>
      <p:sp>
        <p:nvSpPr>
          <p:cNvPr id="4" name="Rectangle: Rounded Corners 3">
            <a:extLst>
              <a:ext uri="{FF2B5EF4-FFF2-40B4-BE49-F238E27FC236}">
                <a16:creationId xmlns:a16="http://schemas.microsoft.com/office/drawing/2014/main" id="{A7736A33-D1B5-4E32-87C1-53160209408E}"/>
              </a:ext>
            </a:extLst>
          </p:cNvPr>
          <p:cNvSpPr/>
          <p:nvPr/>
        </p:nvSpPr>
        <p:spPr>
          <a:xfrm>
            <a:off x="609597" y="1455738"/>
            <a:ext cx="3240675" cy="1143000"/>
          </a:xfrm>
          <a:prstGeom prst="roundRect">
            <a:avLst/>
          </a:prstGeom>
          <a:solidFill>
            <a:srgbClr val="24B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Takt Time</a:t>
            </a:r>
          </a:p>
        </p:txBody>
      </p:sp>
      <p:sp>
        <p:nvSpPr>
          <p:cNvPr id="5" name="Rectangle: Rounded Corners 4">
            <a:extLst>
              <a:ext uri="{FF2B5EF4-FFF2-40B4-BE49-F238E27FC236}">
                <a16:creationId xmlns:a16="http://schemas.microsoft.com/office/drawing/2014/main" id="{40D71A09-0757-42C5-BAD9-327FC55A135C}"/>
              </a:ext>
            </a:extLst>
          </p:cNvPr>
          <p:cNvSpPr/>
          <p:nvPr/>
        </p:nvSpPr>
        <p:spPr>
          <a:xfrm>
            <a:off x="4475660" y="1455738"/>
            <a:ext cx="3240675" cy="1143000"/>
          </a:xfrm>
          <a:prstGeom prst="roundRect">
            <a:avLst/>
          </a:prstGeom>
          <a:solidFill>
            <a:srgbClr val="24B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Heijunka – Uniform Plant Loading</a:t>
            </a:r>
          </a:p>
        </p:txBody>
      </p:sp>
      <p:sp>
        <p:nvSpPr>
          <p:cNvPr id="6" name="Rectangle: Rounded Corners 5">
            <a:extLst>
              <a:ext uri="{FF2B5EF4-FFF2-40B4-BE49-F238E27FC236}">
                <a16:creationId xmlns:a16="http://schemas.microsoft.com/office/drawing/2014/main" id="{C99C2D30-F6EE-4729-801C-CB6AD29DCD09}"/>
              </a:ext>
            </a:extLst>
          </p:cNvPr>
          <p:cNvSpPr/>
          <p:nvPr/>
        </p:nvSpPr>
        <p:spPr>
          <a:xfrm>
            <a:off x="8341723" y="1455738"/>
            <a:ext cx="3240675" cy="1143000"/>
          </a:xfrm>
          <a:prstGeom prst="roundRect">
            <a:avLst/>
          </a:prstGeom>
          <a:solidFill>
            <a:srgbClr val="24B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Continuous Flow</a:t>
            </a:r>
          </a:p>
        </p:txBody>
      </p:sp>
      <p:sp>
        <p:nvSpPr>
          <p:cNvPr id="7" name="Rectangle: Rounded Corners 6">
            <a:extLst>
              <a:ext uri="{FF2B5EF4-FFF2-40B4-BE49-F238E27FC236}">
                <a16:creationId xmlns:a16="http://schemas.microsoft.com/office/drawing/2014/main" id="{A6437E34-1A18-4DCF-8BAC-05E08983C956}"/>
              </a:ext>
            </a:extLst>
          </p:cNvPr>
          <p:cNvSpPr/>
          <p:nvPr/>
        </p:nvSpPr>
        <p:spPr>
          <a:xfrm>
            <a:off x="8341723" y="2895600"/>
            <a:ext cx="3240674" cy="1143000"/>
          </a:xfrm>
          <a:prstGeom prst="roundRect">
            <a:avLst/>
          </a:prstGeom>
          <a:solidFill>
            <a:srgbClr val="2A99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Total Quality Management (TQM)</a:t>
            </a:r>
          </a:p>
        </p:txBody>
      </p:sp>
      <p:sp>
        <p:nvSpPr>
          <p:cNvPr id="8" name="Rectangle: Rounded Corners 7">
            <a:extLst>
              <a:ext uri="{FF2B5EF4-FFF2-40B4-BE49-F238E27FC236}">
                <a16:creationId xmlns:a16="http://schemas.microsoft.com/office/drawing/2014/main" id="{8944C715-49C5-4620-B992-F298DB2BE4A2}"/>
              </a:ext>
            </a:extLst>
          </p:cNvPr>
          <p:cNvSpPr/>
          <p:nvPr/>
        </p:nvSpPr>
        <p:spPr>
          <a:xfrm>
            <a:off x="4475661" y="4335462"/>
            <a:ext cx="3240672" cy="1058863"/>
          </a:xfrm>
          <a:prstGeom prst="round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Layouts &amp; Cellular Design</a:t>
            </a:r>
          </a:p>
        </p:txBody>
      </p:sp>
      <p:sp>
        <p:nvSpPr>
          <p:cNvPr id="9" name="Rectangle: Rounded Corners 8">
            <a:extLst>
              <a:ext uri="{FF2B5EF4-FFF2-40B4-BE49-F238E27FC236}">
                <a16:creationId xmlns:a16="http://schemas.microsoft.com/office/drawing/2014/main" id="{8E47BBE2-C0D2-42D4-A026-B572B83FE3D9}"/>
              </a:ext>
            </a:extLst>
          </p:cNvPr>
          <p:cNvSpPr/>
          <p:nvPr/>
        </p:nvSpPr>
        <p:spPr>
          <a:xfrm>
            <a:off x="4475660" y="2895600"/>
            <a:ext cx="3240674" cy="1143000"/>
          </a:xfrm>
          <a:prstGeom prst="roundRect">
            <a:avLst/>
          </a:prstGeom>
          <a:solidFill>
            <a:srgbClr val="2A99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Reduce Changeover Time (SMED)</a:t>
            </a:r>
          </a:p>
        </p:txBody>
      </p:sp>
      <p:sp>
        <p:nvSpPr>
          <p:cNvPr id="10" name="Rectangle: Rounded Corners 9">
            <a:extLst>
              <a:ext uri="{FF2B5EF4-FFF2-40B4-BE49-F238E27FC236}">
                <a16:creationId xmlns:a16="http://schemas.microsoft.com/office/drawing/2014/main" id="{34E77A49-497F-4BDE-87C9-5C06F7D55096}"/>
              </a:ext>
            </a:extLst>
          </p:cNvPr>
          <p:cNvSpPr/>
          <p:nvPr/>
        </p:nvSpPr>
        <p:spPr>
          <a:xfrm>
            <a:off x="8341723" y="4293393"/>
            <a:ext cx="3240673" cy="1143000"/>
          </a:xfrm>
          <a:prstGeom prst="round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Respect for People:</a:t>
            </a:r>
          </a:p>
          <a:p>
            <a:pPr algn="ctr"/>
            <a:r>
              <a:rPr lang="en-GB" b="1" dirty="0"/>
              <a:t>Worker, Customer &amp; Supplier Relationships</a:t>
            </a:r>
          </a:p>
        </p:txBody>
      </p:sp>
      <p:sp>
        <p:nvSpPr>
          <p:cNvPr id="11" name="Rectangle: Rounded Corners 10">
            <a:extLst>
              <a:ext uri="{FF2B5EF4-FFF2-40B4-BE49-F238E27FC236}">
                <a16:creationId xmlns:a16="http://schemas.microsoft.com/office/drawing/2014/main" id="{B23517B5-6051-4D71-B768-2DD921B87C21}"/>
              </a:ext>
            </a:extLst>
          </p:cNvPr>
          <p:cNvSpPr/>
          <p:nvPr/>
        </p:nvSpPr>
        <p:spPr>
          <a:xfrm>
            <a:off x="609596" y="4335462"/>
            <a:ext cx="3240672" cy="1143000"/>
          </a:xfrm>
          <a:prstGeom prst="round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t>Total Productive Maintenance (TPM)</a:t>
            </a:r>
            <a:endParaRPr lang="en-GB" b="1" dirty="0"/>
          </a:p>
        </p:txBody>
      </p:sp>
      <p:sp>
        <p:nvSpPr>
          <p:cNvPr id="12" name="Rectangle: Rounded Corners 11">
            <a:extLst>
              <a:ext uri="{FF2B5EF4-FFF2-40B4-BE49-F238E27FC236}">
                <a16:creationId xmlns:a16="http://schemas.microsoft.com/office/drawing/2014/main" id="{73247691-9B6E-4294-B0D3-453A7228D270}"/>
              </a:ext>
            </a:extLst>
          </p:cNvPr>
          <p:cNvSpPr/>
          <p:nvPr/>
        </p:nvSpPr>
        <p:spPr>
          <a:xfrm>
            <a:off x="609596" y="2895600"/>
            <a:ext cx="3240675" cy="1143000"/>
          </a:xfrm>
          <a:prstGeom prst="roundRect">
            <a:avLst/>
          </a:prstGeom>
          <a:solidFill>
            <a:srgbClr val="2A99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Pull Systems</a:t>
            </a:r>
          </a:p>
        </p:txBody>
      </p:sp>
    </p:spTree>
    <p:extLst>
      <p:ext uri="{BB962C8B-B14F-4D97-AF65-F5344CB8AC3E}">
        <p14:creationId xmlns:p14="http://schemas.microsoft.com/office/powerpoint/2010/main" val="1000754341"/>
      </p:ext>
    </p:extLst>
  </p:cSld>
  <p:clrMapOvr>
    <a:masterClrMapping/>
  </p:clrMapOvr>
  <p:transition>
    <p:cover dir="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99509-6DEF-4832-9611-2EDFDCB1C053}"/>
              </a:ext>
            </a:extLst>
          </p:cNvPr>
          <p:cNvSpPr>
            <a:spLocks noGrp="1"/>
          </p:cNvSpPr>
          <p:nvPr>
            <p:ph type="title"/>
          </p:nvPr>
        </p:nvSpPr>
        <p:spPr>
          <a:xfrm>
            <a:off x="609600" y="143540"/>
            <a:ext cx="10972800" cy="1143000"/>
          </a:xfrm>
        </p:spPr>
        <p:txBody>
          <a:bodyPr>
            <a:normAutofit/>
          </a:bodyPr>
          <a:lstStyle/>
          <a:p>
            <a:r>
              <a:rPr lang="en-GB" sz="4000" dirty="0"/>
              <a:t>Session Overview</a:t>
            </a:r>
          </a:p>
        </p:txBody>
      </p:sp>
      <p:sp>
        <p:nvSpPr>
          <p:cNvPr id="7" name="Content Placeholder 6">
            <a:extLst>
              <a:ext uri="{FF2B5EF4-FFF2-40B4-BE49-F238E27FC236}">
                <a16:creationId xmlns:a16="http://schemas.microsoft.com/office/drawing/2014/main" id="{6B7D9661-D605-41C5-BB31-72A951EB393F}"/>
              </a:ext>
            </a:extLst>
          </p:cNvPr>
          <p:cNvSpPr>
            <a:spLocks noGrp="1"/>
          </p:cNvSpPr>
          <p:nvPr>
            <p:ph idx="1"/>
          </p:nvPr>
        </p:nvSpPr>
        <p:spPr>
          <a:xfrm>
            <a:off x="509034" y="1212112"/>
            <a:ext cx="11173932" cy="4452088"/>
          </a:xfrm>
        </p:spPr>
        <p:txBody>
          <a:bodyPr>
            <a:normAutofit lnSpcReduction="10000"/>
          </a:bodyPr>
          <a:lstStyle/>
          <a:p>
            <a:pPr marL="0" indent="0" algn="ctr">
              <a:buNone/>
            </a:pPr>
            <a:r>
              <a:rPr lang="en-GB" sz="2400" b="1" dirty="0"/>
              <a:t>Session Aim</a:t>
            </a:r>
          </a:p>
          <a:p>
            <a:pPr marL="0" indent="0" algn="ctr">
              <a:buNone/>
            </a:pPr>
            <a:r>
              <a:rPr lang="en-GB" sz="2400" i="1" dirty="0"/>
              <a:t>“To gain an understanding of the fundamental principles of quality in manufacturing”</a:t>
            </a:r>
            <a:endParaRPr lang="en-GB" sz="2400" b="1" i="1" dirty="0"/>
          </a:p>
          <a:p>
            <a:pPr marL="0" indent="0" algn="ctr">
              <a:buNone/>
            </a:pPr>
            <a:r>
              <a:rPr lang="en-GB" sz="2400" b="1" dirty="0"/>
              <a:t>Lecture Summary</a:t>
            </a:r>
          </a:p>
          <a:p>
            <a:pPr marL="514350" indent="-514350">
              <a:spcBef>
                <a:spcPts val="0"/>
              </a:spcBef>
              <a:buFont typeface="+mj-lt"/>
              <a:buAutoNum type="arabicPeriod"/>
            </a:pPr>
            <a:r>
              <a:rPr lang="en-GB" sz="2400" dirty="0"/>
              <a:t>Defining quality (not as straight forward as it seems!)</a:t>
            </a:r>
          </a:p>
          <a:p>
            <a:pPr marL="514350" indent="-514350">
              <a:spcBef>
                <a:spcPts val="0"/>
              </a:spcBef>
              <a:buFont typeface="+mj-lt"/>
              <a:buAutoNum type="arabicPeriod"/>
            </a:pPr>
            <a:r>
              <a:rPr lang="en-GB" sz="2400" dirty="0"/>
              <a:t>Introducing the quality gurus</a:t>
            </a:r>
          </a:p>
          <a:p>
            <a:pPr marL="514350" indent="-514350">
              <a:spcBef>
                <a:spcPts val="0"/>
              </a:spcBef>
              <a:buFont typeface="+mj-lt"/>
              <a:buAutoNum type="arabicPeriod"/>
            </a:pPr>
            <a:r>
              <a:rPr lang="en-GB" sz="2400" dirty="0"/>
              <a:t>Traditional vs contemporary approaches to quality</a:t>
            </a:r>
          </a:p>
          <a:p>
            <a:pPr marL="514350" indent="-514350">
              <a:spcBef>
                <a:spcPts val="0"/>
              </a:spcBef>
              <a:buFont typeface="+mj-lt"/>
              <a:buAutoNum type="arabicPeriod"/>
            </a:pPr>
            <a:r>
              <a:rPr lang="en-GB" sz="2400" dirty="0"/>
              <a:t>The 8 dimensions of quality</a:t>
            </a:r>
          </a:p>
          <a:p>
            <a:pPr marL="514350" indent="-514350">
              <a:spcBef>
                <a:spcPts val="0"/>
              </a:spcBef>
              <a:buFont typeface="+mj-lt"/>
              <a:buAutoNum type="arabicPeriod"/>
            </a:pPr>
            <a:r>
              <a:rPr lang="en-GB" sz="2400" dirty="0"/>
              <a:t>Cost of Quality (COQ), Cost of Poor Quality (COPQ) and 1-10-100 rule</a:t>
            </a:r>
          </a:p>
          <a:p>
            <a:pPr marL="514350" indent="-514350">
              <a:spcBef>
                <a:spcPts val="0"/>
              </a:spcBef>
              <a:buFont typeface="+mj-lt"/>
              <a:buAutoNum type="arabicPeriod"/>
            </a:pPr>
            <a:r>
              <a:rPr lang="en-GB" sz="2400" dirty="0"/>
              <a:t>What is quality management?</a:t>
            </a:r>
          </a:p>
          <a:p>
            <a:pPr marL="514350" indent="-514350">
              <a:spcBef>
                <a:spcPts val="0"/>
              </a:spcBef>
              <a:buFont typeface="+mj-lt"/>
              <a:buAutoNum type="arabicPeriod"/>
            </a:pPr>
            <a:r>
              <a:rPr lang="en-GB" sz="2400" dirty="0"/>
              <a:t>Introduction to Total Quality Management (TQM)</a:t>
            </a:r>
          </a:p>
          <a:p>
            <a:pPr marL="514350" indent="-514350">
              <a:spcBef>
                <a:spcPts val="0"/>
              </a:spcBef>
              <a:buFont typeface="+mj-lt"/>
              <a:buAutoNum type="arabicPeriod"/>
            </a:pPr>
            <a:r>
              <a:rPr lang="en-GB" sz="2400" dirty="0"/>
              <a:t>Overview of the 7 basic tools of quality </a:t>
            </a:r>
          </a:p>
          <a:p>
            <a:pPr marL="514350" indent="-514350">
              <a:spcBef>
                <a:spcPts val="0"/>
              </a:spcBef>
              <a:buFont typeface="+mj-lt"/>
              <a:buAutoNum type="arabicPeriod"/>
            </a:pPr>
            <a:r>
              <a:rPr lang="en-GB" sz="2400" dirty="0"/>
              <a:t>Overview of the Kano model</a:t>
            </a:r>
          </a:p>
          <a:p>
            <a:pPr marL="514350" indent="-514350">
              <a:spcBef>
                <a:spcPts val="0"/>
              </a:spcBef>
              <a:buFont typeface="+mj-lt"/>
              <a:buAutoNum type="arabicPeriod"/>
            </a:pPr>
            <a:endParaRPr lang="en-GB" sz="2400" dirty="0"/>
          </a:p>
        </p:txBody>
      </p:sp>
    </p:spTree>
    <p:extLst>
      <p:ext uri="{BB962C8B-B14F-4D97-AF65-F5344CB8AC3E}">
        <p14:creationId xmlns:p14="http://schemas.microsoft.com/office/powerpoint/2010/main" val="2116384365"/>
      </p:ext>
    </p:extLst>
  </p:cSld>
  <p:clrMapOvr>
    <a:masterClrMapping/>
  </p:clrMapOvr>
  <p:transition>
    <p:cover dir="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19F12-B04B-4A54-9FF3-7381FD18D9C8}"/>
              </a:ext>
            </a:extLst>
          </p:cNvPr>
          <p:cNvSpPr>
            <a:spLocks noGrp="1"/>
          </p:cNvSpPr>
          <p:nvPr>
            <p:ph type="title"/>
          </p:nvPr>
        </p:nvSpPr>
        <p:spPr>
          <a:xfrm>
            <a:off x="609600" y="361019"/>
            <a:ext cx="10972800" cy="1143000"/>
          </a:xfrm>
        </p:spPr>
        <p:txBody>
          <a:bodyPr/>
          <a:lstStyle/>
          <a:p>
            <a:r>
              <a:rPr lang="en-GB" dirty="0"/>
              <a:t>Question – Definition of Quality</a:t>
            </a:r>
          </a:p>
        </p:txBody>
      </p:sp>
      <p:sp>
        <p:nvSpPr>
          <p:cNvPr id="3" name="Content Placeholder 2">
            <a:extLst>
              <a:ext uri="{FF2B5EF4-FFF2-40B4-BE49-F238E27FC236}">
                <a16:creationId xmlns:a16="http://schemas.microsoft.com/office/drawing/2014/main" id="{1B41E3EF-BFBB-499A-969E-130B5A4EF497}"/>
              </a:ext>
            </a:extLst>
          </p:cNvPr>
          <p:cNvSpPr>
            <a:spLocks noGrp="1"/>
          </p:cNvSpPr>
          <p:nvPr>
            <p:ph idx="1"/>
          </p:nvPr>
        </p:nvSpPr>
        <p:spPr>
          <a:xfrm>
            <a:off x="2801982" y="1767111"/>
            <a:ext cx="6588035" cy="3591143"/>
          </a:xfrm>
        </p:spPr>
        <p:txBody>
          <a:bodyPr>
            <a:normAutofit fontScale="85000" lnSpcReduction="20000"/>
          </a:bodyPr>
          <a:lstStyle/>
          <a:p>
            <a:pPr marL="0" indent="0" algn="ctr">
              <a:lnSpc>
                <a:spcPct val="120000"/>
              </a:lnSpc>
              <a:buNone/>
            </a:pPr>
            <a:r>
              <a:rPr lang="en-GB" sz="4000" dirty="0"/>
              <a:t>How do you (or your organisations) define the quality of a product / service?</a:t>
            </a:r>
          </a:p>
          <a:p>
            <a:pPr marL="0" indent="0" algn="ctr">
              <a:lnSpc>
                <a:spcPct val="120000"/>
              </a:lnSpc>
              <a:spcBef>
                <a:spcPts val="1200"/>
              </a:spcBef>
              <a:buNone/>
            </a:pPr>
            <a:r>
              <a:rPr lang="en-GB" sz="4000" dirty="0"/>
              <a:t>Take a few minutes to think about the ways in which you could define good/bad quality</a:t>
            </a:r>
          </a:p>
        </p:txBody>
      </p:sp>
      <p:pic>
        <p:nvPicPr>
          <p:cNvPr id="5" name="Picture 2" descr="Cute cartoon question mark Royalty Free Vector Image">
            <a:extLst>
              <a:ext uri="{FF2B5EF4-FFF2-40B4-BE49-F238E27FC236}">
                <a16:creationId xmlns:a16="http://schemas.microsoft.com/office/drawing/2014/main" id="{2839314F-FD69-4670-B7E5-32B1FEC0B01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646" t="9315" r="22515" b="13973"/>
          <a:stretch/>
        </p:blipFill>
        <p:spPr bwMode="auto">
          <a:xfrm>
            <a:off x="9912129" y="1504019"/>
            <a:ext cx="2131825" cy="385423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te cartoon question mark Royalty Free Vector Image">
            <a:extLst>
              <a:ext uri="{FF2B5EF4-FFF2-40B4-BE49-F238E27FC236}">
                <a16:creationId xmlns:a16="http://schemas.microsoft.com/office/drawing/2014/main" id="{95A4FBD4-ECBA-4764-BF1C-5338036D7FA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646" t="9315" r="22515" b="13973"/>
          <a:stretch/>
        </p:blipFill>
        <p:spPr bwMode="auto">
          <a:xfrm>
            <a:off x="351407" y="1504019"/>
            <a:ext cx="2131825" cy="3854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099254"/>
      </p:ext>
    </p:extLst>
  </p:cSld>
  <p:clrMapOvr>
    <a:masterClrMapping/>
  </p:clrMapOvr>
  <p:transition>
    <p:cover dir="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6B5D4-3505-4F71-A2B6-824DE5811882}"/>
              </a:ext>
            </a:extLst>
          </p:cNvPr>
          <p:cNvSpPr>
            <a:spLocks noGrp="1"/>
          </p:cNvSpPr>
          <p:nvPr>
            <p:ph type="title"/>
          </p:nvPr>
        </p:nvSpPr>
        <p:spPr/>
        <p:txBody>
          <a:bodyPr/>
          <a:lstStyle/>
          <a:p>
            <a:r>
              <a:rPr lang="en-GB" dirty="0"/>
              <a:t>The Many Ways to Define Quality</a:t>
            </a:r>
          </a:p>
        </p:txBody>
      </p:sp>
      <p:sp>
        <p:nvSpPr>
          <p:cNvPr id="3" name="Content Placeholder 2">
            <a:extLst>
              <a:ext uri="{FF2B5EF4-FFF2-40B4-BE49-F238E27FC236}">
                <a16:creationId xmlns:a16="http://schemas.microsoft.com/office/drawing/2014/main" id="{7FF95390-0AC1-4CA5-AF41-13B768BB757A}"/>
              </a:ext>
            </a:extLst>
          </p:cNvPr>
          <p:cNvSpPr>
            <a:spLocks noGrp="1"/>
          </p:cNvSpPr>
          <p:nvPr>
            <p:ph idx="1"/>
          </p:nvPr>
        </p:nvSpPr>
        <p:spPr>
          <a:xfrm>
            <a:off x="960782" y="1630047"/>
            <a:ext cx="10270435" cy="3597905"/>
          </a:xfrm>
        </p:spPr>
        <p:txBody>
          <a:bodyPr>
            <a:normAutofit fontScale="92500" lnSpcReduction="10000"/>
          </a:bodyPr>
          <a:lstStyle/>
          <a:p>
            <a:pPr>
              <a:buFont typeface="Wingdings" panose="05000000000000000000" pitchFamily="2" charset="2"/>
              <a:buChar char="§"/>
            </a:pPr>
            <a:r>
              <a:rPr lang="en-GB" dirty="0"/>
              <a:t>We are all familiar with the premise of quality, but narrowing it down to a single definition is often a difficult or elusive task.</a:t>
            </a:r>
          </a:p>
          <a:p>
            <a:pPr>
              <a:buFont typeface="Wingdings" panose="05000000000000000000" pitchFamily="2" charset="2"/>
              <a:buChar char="§"/>
            </a:pPr>
            <a:r>
              <a:rPr lang="en-GB" dirty="0"/>
              <a:t>Textbooks, journals and technical standards documents (ISO, BSI, ASME) contain a diverse (and often conflicting) range of definitions.</a:t>
            </a:r>
          </a:p>
          <a:p>
            <a:pPr>
              <a:buFont typeface="Wingdings" panose="05000000000000000000" pitchFamily="2" charset="2"/>
              <a:buChar char="§"/>
            </a:pPr>
            <a:r>
              <a:rPr lang="en-GB" dirty="0"/>
              <a:t>Although there are common themes: excellence, continuous improvement, and customer focus etc, different organisations will inevitably emphasise different things.</a:t>
            </a:r>
          </a:p>
        </p:txBody>
      </p:sp>
    </p:spTree>
    <p:extLst>
      <p:ext uri="{BB962C8B-B14F-4D97-AF65-F5344CB8AC3E}">
        <p14:creationId xmlns:p14="http://schemas.microsoft.com/office/powerpoint/2010/main" val="3282424019"/>
      </p:ext>
    </p:extLst>
  </p:cSld>
  <p:clrMapOvr>
    <a:masterClrMapping/>
  </p:clrMapOvr>
  <p:transition>
    <p:cover dir="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F2409-FBED-477A-91C8-9ECA20ED6565}"/>
              </a:ext>
            </a:extLst>
          </p:cNvPr>
          <p:cNvSpPr>
            <a:spLocks noGrp="1"/>
          </p:cNvSpPr>
          <p:nvPr>
            <p:ph type="title"/>
          </p:nvPr>
        </p:nvSpPr>
        <p:spPr/>
        <p:txBody>
          <a:bodyPr/>
          <a:lstStyle/>
          <a:p>
            <a:r>
              <a:rPr lang="en-GB" dirty="0"/>
              <a:t>Some Common Quality Definitions</a:t>
            </a:r>
          </a:p>
        </p:txBody>
      </p:sp>
      <p:sp>
        <p:nvSpPr>
          <p:cNvPr id="3" name="Content Placeholder 2">
            <a:extLst>
              <a:ext uri="{FF2B5EF4-FFF2-40B4-BE49-F238E27FC236}">
                <a16:creationId xmlns:a16="http://schemas.microsoft.com/office/drawing/2014/main" id="{3DF647A9-ECBF-4FCB-BD32-4DC0EE8FB2C4}"/>
              </a:ext>
            </a:extLst>
          </p:cNvPr>
          <p:cNvSpPr>
            <a:spLocks noGrp="1"/>
          </p:cNvSpPr>
          <p:nvPr>
            <p:ph idx="1"/>
          </p:nvPr>
        </p:nvSpPr>
        <p:spPr>
          <a:xfrm>
            <a:off x="450668" y="1417638"/>
            <a:ext cx="11290663" cy="4209347"/>
          </a:xfrm>
        </p:spPr>
        <p:txBody>
          <a:bodyPr>
            <a:normAutofit fontScale="92500"/>
          </a:bodyPr>
          <a:lstStyle/>
          <a:p>
            <a:pPr marL="0" indent="0">
              <a:spcAft>
                <a:spcPts val="600"/>
              </a:spcAft>
              <a:buNone/>
            </a:pPr>
            <a:r>
              <a:rPr lang="en-GB" sz="2800" b="1" dirty="0"/>
              <a:t>Transcendent quality </a:t>
            </a:r>
            <a:r>
              <a:rPr lang="en-GB" sz="2800" dirty="0"/>
              <a:t>– excellence, best in class, “You’ll know it when you see it”.</a:t>
            </a:r>
          </a:p>
          <a:p>
            <a:pPr marL="0" indent="0">
              <a:spcAft>
                <a:spcPts val="600"/>
              </a:spcAft>
              <a:buNone/>
            </a:pPr>
            <a:r>
              <a:rPr lang="en-GB" sz="2800" b="1" dirty="0"/>
              <a:t>Product-based quality </a:t>
            </a:r>
            <a:r>
              <a:rPr lang="en-GB" sz="2800" dirty="0"/>
              <a:t>- p</a:t>
            </a:r>
            <a:r>
              <a:rPr lang="en-GB" sz="2800" b="0" i="0" dirty="0">
                <a:effectLst/>
              </a:rPr>
              <a:t>recise and measurable variable/attribute of a product (quantitative)  “fastest, biggest, smallest, strongest, fit, form, function” etc.</a:t>
            </a:r>
          </a:p>
          <a:p>
            <a:pPr marL="0" indent="0">
              <a:spcAft>
                <a:spcPts val="600"/>
              </a:spcAft>
              <a:buNone/>
            </a:pPr>
            <a:r>
              <a:rPr lang="en-GB" sz="2800" b="1" dirty="0"/>
              <a:t>Production/process-based quality - </a:t>
            </a:r>
            <a:r>
              <a:rPr lang="en-GB" sz="2800" dirty="0"/>
              <a:t>conformance specifications / variation (quantitative), products that deviate from this specification are considered defective and thus poor quality.</a:t>
            </a:r>
            <a:endParaRPr lang="en-GB" sz="2800" b="0" i="0" dirty="0">
              <a:effectLst/>
            </a:endParaRPr>
          </a:p>
          <a:p>
            <a:pPr marL="0" indent="0">
              <a:spcAft>
                <a:spcPts val="600"/>
              </a:spcAft>
              <a:buNone/>
            </a:pPr>
            <a:r>
              <a:rPr lang="en-GB" sz="2800" b="1" dirty="0"/>
              <a:t>Customer-based quality - </a:t>
            </a:r>
            <a:r>
              <a:rPr lang="en-GB" sz="2800" dirty="0"/>
              <a:t> focuses exclusively on the customer in the determination of quality (qualitative) . Involves meeting (and exceeding) their needs &amp; wants to improve satisfaction.</a:t>
            </a:r>
          </a:p>
        </p:txBody>
      </p:sp>
    </p:spTree>
    <p:extLst>
      <p:ext uri="{BB962C8B-B14F-4D97-AF65-F5344CB8AC3E}">
        <p14:creationId xmlns:p14="http://schemas.microsoft.com/office/powerpoint/2010/main" val="1465440533"/>
      </p:ext>
    </p:extLst>
  </p:cSld>
  <p:clrMapOvr>
    <a:masterClrMapping/>
  </p:clrMapOvr>
  <p:transition>
    <p:cover dir="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01530-C871-4E33-A180-D69CC71AA4F7}"/>
              </a:ext>
            </a:extLst>
          </p:cNvPr>
          <p:cNvSpPr>
            <a:spLocks noGrp="1"/>
          </p:cNvSpPr>
          <p:nvPr>
            <p:ph type="title"/>
          </p:nvPr>
        </p:nvSpPr>
        <p:spPr>
          <a:xfrm>
            <a:off x="609600" y="222387"/>
            <a:ext cx="10972800" cy="1143000"/>
          </a:xfrm>
        </p:spPr>
        <p:txBody>
          <a:bodyPr>
            <a:normAutofit fontScale="90000"/>
          </a:bodyPr>
          <a:lstStyle/>
          <a:p>
            <a:r>
              <a:rPr lang="en-GB" dirty="0"/>
              <a:t>Traditional Quality – Product/Process Orientation</a:t>
            </a:r>
          </a:p>
        </p:txBody>
      </p:sp>
      <p:sp>
        <p:nvSpPr>
          <p:cNvPr id="3" name="Content Placeholder 2">
            <a:extLst>
              <a:ext uri="{FF2B5EF4-FFF2-40B4-BE49-F238E27FC236}">
                <a16:creationId xmlns:a16="http://schemas.microsoft.com/office/drawing/2014/main" id="{D1796F38-F7B1-4FC8-B0EA-F6A0954D9153}"/>
              </a:ext>
            </a:extLst>
          </p:cNvPr>
          <p:cNvSpPr>
            <a:spLocks noGrp="1"/>
          </p:cNvSpPr>
          <p:nvPr>
            <p:ph idx="1"/>
          </p:nvPr>
        </p:nvSpPr>
        <p:spPr>
          <a:xfrm>
            <a:off x="269965" y="1505652"/>
            <a:ext cx="6787048" cy="4029575"/>
          </a:xfrm>
        </p:spPr>
        <p:txBody>
          <a:bodyPr>
            <a:normAutofit fontScale="85000" lnSpcReduction="20000"/>
          </a:bodyPr>
          <a:lstStyle/>
          <a:p>
            <a:pPr>
              <a:buFont typeface="Wingdings" panose="05000000000000000000" pitchFamily="2" charset="2"/>
              <a:buChar char="§"/>
            </a:pPr>
            <a:r>
              <a:rPr lang="en-GB" sz="2800" dirty="0">
                <a:latin typeface="+mj-lt"/>
              </a:rPr>
              <a:t>Many traditional approaches to quality rely on measuring a products conformance to specifications/standards.</a:t>
            </a:r>
          </a:p>
          <a:p>
            <a:pPr>
              <a:buFont typeface="Wingdings" panose="05000000000000000000" pitchFamily="2" charset="2"/>
              <a:buChar char="§"/>
            </a:pPr>
            <a:r>
              <a:rPr lang="en-GB" sz="2800" dirty="0">
                <a:latin typeface="+mj-lt"/>
              </a:rPr>
              <a:t>A common approach is the concept of acceptable quality levels (</a:t>
            </a:r>
            <a:r>
              <a:rPr lang="en-GB" sz="2800" i="0" dirty="0">
                <a:solidFill>
                  <a:srgbClr val="202124"/>
                </a:solidFill>
                <a:effectLst/>
                <a:latin typeface="+mj-lt"/>
              </a:rPr>
              <a:t>AQLs) - lowest quality level that is still considered satisfactory.</a:t>
            </a:r>
          </a:p>
          <a:p>
            <a:pPr>
              <a:buFont typeface="Wingdings" panose="05000000000000000000" pitchFamily="2" charset="2"/>
              <a:buChar char="§"/>
            </a:pPr>
            <a:r>
              <a:rPr lang="en-GB" sz="2800" i="0" dirty="0">
                <a:solidFill>
                  <a:srgbClr val="202124"/>
                </a:solidFill>
                <a:effectLst/>
                <a:latin typeface="+mj-lt"/>
              </a:rPr>
              <a:t>A risk of this approach </a:t>
            </a:r>
            <a:r>
              <a:rPr lang="en-GB" sz="2800" dirty="0">
                <a:solidFill>
                  <a:srgbClr val="202124"/>
                </a:solidFill>
                <a:latin typeface="+mj-lt"/>
              </a:rPr>
              <a:t>is that we may start aiming for this lowest level of quality (encourages complacency).</a:t>
            </a:r>
          </a:p>
          <a:p>
            <a:pPr marL="0" indent="0">
              <a:buNone/>
            </a:pPr>
            <a:r>
              <a:rPr lang="en-GB" sz="2800" b="1" dirty="0">
                <a:solidFill>
                  <a:srgbClr val="202124"/>
                </a:solidFill>
                <a:latin typeface="+mj-lt"/>
              </a:rPr>
              <a:t>Question</a:t>
            </a:r>
            <a:r>
              <a:rPr lang="en-GB" sz="2800" dirty="0">
                <a:solidFill>
                  <a:srgbClr val="202124"/>
                </a:solidFill>
                <a:latin typeface="+mj-lt"/>
              </a:rPr>
              <a:t> – In the current climate, is  “the worst quality we can get away with” a benchmark we should setting?</a:t>
            </a:r>
            <a:endParaRPr lang="en-GB" sz="2800" i="0" dirty="0">
              <a:solidFill>
                <a:srgbClr val="202124"/>
              </a:solidFill>
              <a:effectLst/>
              <a:latin typeface="+mj-lt"/>
            </a:endParaRPr>
          </a:p>
        </p:txBody>
      </p:sp>
      <p:pic>
        <p:nvPicPr>
          <p:cNvPr id="4" name="Picture 2" descr="Quality Control | Cartoon Movement">
            <a:extLst>
              <a:ext uri="{FF2B5EF4-FFF2-40B4-BE49-F238E27FC236}">
                <a16:creationId xmlns:a16="http://schemas.microsoft.com/office/drawing/2014/main" id="{C2A76BF6-89FE-4199-BBF7-2309C2C124F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078" r="3143"/>
          <a:stretch/>
        </p:blipFill>
        <p:spPr bwMode="auto">
          <a:xfrm>
            <a:off x="7057013" y="1727720"/>
            <a:ext cx="4865022" cy="3402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1825035"/>
      </p:ext>
    </p:extLst>
  </p:cSld>
  <p:clrMapOvr>
    <a:masterClrMapping/>
  </p:clrMapOvr>
  <p:transition>
    <p:cover dir="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38A08-7615-4D9A-A335-D0DC6FE5C9A2}"/>
              </a:ext>
            </a:extLst>
          </p:cNvPr>
          <p:cNvSpPr>
            <a:spLocks noGrp="1"/>
          </p:cNvSpPr>
          <p:nvPr>
            <p:ph type="title"/>
          </p:nvPr>
        </p:nvSpPr>
        <p:spPr/>
        <p:txBody>
          <a:bodyPr>
            <a:normAutofit/>
          </a:bodyPr>
          <a:lstStyle/>
          <a:p>
            <a:r>
              <a:rPr lang="en-GB" dirty="0"/>
              <a:t>The Quality Gurus</a:t>
            </a:r>
          </a:p>
        </p:txBody>
      </p:sp>
      <p:sp>
        <p:nvSpPr>
          <p:cNvPr id="3" name="Content Placeholder 2">
            <a:extLst>
              <a:ext uri="{FF2B5EF4-FFF2-40B4-BE49-F238E27FC236}">
                <a16:creationId xmlns:a16="http://schemas.microsoft.com/office/drawing/2014/main" id="{A029F8B5-7AA1-4A29-9045-1FCAE2D7FD77}"/>
              </a:ext>
            </a:extLst>
          </p:cNvPr>
          <p:cNvSpPr>
            <a:spLocks noGrp="1"/>
          </p:cNvSpPr>
          <p:nvPr>
            <p:ph idx="1"/>
          </p:nvPr>
        </p:nvSpPr>
        <p:spPr>
          <a:xfrm>
            <a:off x="609600" y="1322569"/>
            <a:ext cx="10972800" cy="697950"/>
          </a:xfrm>
        </p:spPr>
        <p:txBody>
          <a:bodyPr>
            <a:normAutofit fontScale="92500"/>
          </a:bodyPr>
          <a:lstStyle/>
          <a:p>
            <a:pPr marL="0" indent="0">
              <a:buNone/>
            </a:pPr>
            <a:r>
              <a:rPr lang="en-GB" dirty="0"/>
              <a:t>Eight quality gurus, known for their key contribution to the quality:</a:t>
            </a:r>
          </a:p>
        </p:txBody>
      </p:sp>
      <p:pic>
        <p:nvPicPr>
          <p:cNvPr id="1026" name="Picture 2" descr="W. Edwards Deming – Lean Manufacturing and Six Sigma Definitions">
            <a:extLst>
              <a:ext uri="{FF2B5EF4-FFF2-40B4-BE49-F238E27FC236}">
                <a16:creationId xmlns:a16="http://schemas.microsoft.com/office/drawing/2014/main" id="{A610078F-AE23-4718-A54B-69218F5B3120}"/>
              </a:ext>
            </a:extLst>
          </p:cNvPr>
          <p:cNvPicPr>
            <a:picLocks noChangeArrowheads="1"/>
          </p:cNvPicPr>
          <p:nvPr/>
        </p:nvPicPr>
        <p:blipFill rotWithShape="1">
          <a:blip r:embed="rId3">
            <a:extLst>
              <a:ext uri="{28A0092B-C50C-407E-A947-70E740481C1C}">
                <a14:useLocalDpi xmlns:a14="http://schemas.microsoft.com/office/drawing/2010/main" val="0"/>
              </a:ext>
            </a:extLst>
          </a:blip>
          <a:srcRect l="4286" t="5177" r="4514" b="3576"/>
          <a:stretch/>
        </p:blipFill>
        <p:spPr bwMode="auto">
          <a:xfrm>
            <a:off x="1734261" y="2207682"/>
            <a:ext cx="1224000" cy="1620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812DA3E4-2B8E-4C31-88D9-7F07EAA2EA1B}"/>
              </a:ext>
            </a:extLst>
          </p:cNvPr>
          <p:cNvPicPr>
            <a:picLocks/>
          </p:cNvPicPr>
          <p:nvPr/>
        </p:nvPicPr>
        <p:blipFill>
          <a:blip r:embed="rId4"/>
          <a:stretch>
            <a:fillRect/>
          </a:stretch>
        </p:blipFill>
        <p:spPr>
          <a:xfrm>
            <a:off x="222199" y="2207682"/>
            <a:ext cx="1224000" cy="1620000"/>
          </a:xfrm>
          <a:prstGeom prst="rect">
            <a:avLst/>
          </a:prstGeom>
          <a:ln>
            <a:noFill/>
          </a:ln>
          <a:effectLst>
            <a:outerShdw blurRad="292100" dist="139700" dir="2700000" algn="tl" rotWithShape="0">
              <a:srgbClr val="333333">
                <a:alpha val="65000"/>
              </a:srgbClr>
            </a:outerShdw>
          </a:effectLst>
        </p:spPr>
      </p:pic>
      <p:pic>
        <p:nvPicPr>
          <p:cNvPr id="1028" name="Picture 4" descr="Kaoru Ishikawa - Wikipedia">
            <a:extLst>
              <a:ext uri="{FF2B5EF4-FFF2-40B4-BE49-F238E27FC236}">
                <a16:creationId xmlns:a16="http://schemas.microsoft.com/office/drawing/2014/main" id="{ADB60DC6-122C-4ADF-BC11-55AEC57351E0}"/>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8385" y="2197093"/>
            <a:ext cx="1224000" cy="1620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72CB468-1089-4A10-BE5D-10DD5B9C188E}"/>
              </a:ext>
            </a:extLst>
          </p:cNvPr>
          <p:cNvPicPr>
            <a:picLocks/>
          </p:cNvPicPr>
          <p:nvPr/>
        </p:nvPicPr>
        <p:blipFill>
          <a:blip r:embed="rId6"/>
          <a:stretch>
            <a:fillRect/>
          </a:stretch>
        </p:blipFill>
        <p:spPr>
          <a:xfrm>
            <a:off x="3246323" y="2207682"/>
            <a:ext cx="1224000" cy="1620000"/>
          </a:xfrm>
          <a:prstGeom prst="rect">
            <a:avLst/>
          </a:prstGeom>
          <a:ln>
            <a:noFill/>
          </a:ln>
          <a:effectLst>
            <a:outerShdw blurRad="292100" dist="139700" dir="2700000" algn="tl" rotWithShape="0">
              <a:srgbClr val="333333">
                <a:alpha val="65000"/>
              </a:srgbClr>
            </a:outerShdw>
          </a:effectLst>
        </p:spPr>
      </p:pic>
      <p:pic>
        <p:nvPicPr>
          <p:cNvPr id="1030" name="Picture 6" descr="Shigeo Shingo – Lean Manufacturing and Six Sigma Definitions">
            <a:extLst>
              <a:ext uri="{FF2B5EF4-FFF2-40B4-BE49-F238E27FC236}">
                <a16:creationId xmlns:a16="http://schemas.microsoft.com/office/drawing/2014/main" id="{0A384087-8D16-4D61-A7D4-E917C1ED8CEB}"/>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91427" y="2207682"/>
            <a:ext cx="1224000" cy="1620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065414F-06AB-4251-892E-1ED1F3F55460}"/>
              </a:ext>
            </a:extLst>
          </p:cNvPr>
          <p:cNvPicPr>
            <a:picLocks/>
          </p:cNvPicPr>
          <p:nvPr/>
        </p:nvPicPr>
        <p:blipFill rotWithShape="1">
          <a:blip r:embed="rId8"/>
          <a:srcRect l="7473" r="27316"/>
          <a:stretch/>
        </p:blipFill>
        <p:spPr>
          <a:xfrm>
            <a:off x="7782509" y="2216905"/>
            <a:ext cx="1224000" cy="1620000"/>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7CC1C6C4-A8DE-4EFF-94E4-F31262919970}"/>
              </a:ext>
            </a:extLst>
          </p:cNvPr>
          <p:cNvPicPr>
            <a:picLocks/>
          </p:cNvPicPr>
          <p:nvPr/>
        </p:nvPicPr>
        <p:blipFill rotWithShape="1">
          <a:blip r:embed="rId9"/>
          <a:srcRect l="13858" r="18156"/>
          <a:stretch/>
        </p:blipFill>
        <p:spPr>
          <a:xfrm>
            <a:off x="6273591" y="2207682"/>
            <a:ext cx="1224000" cy="1620000"/>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1547B0E1-4DF5-4D05-8986-B6C8CF597879}"/>
              </a:ext>
            </a:extLst>
          </p:cNvPr>
          <p:cNvPicPr>
            <a:picLocks/>
          </p:cNvPicPr>
          <p:nvPr/>
        </p:nvPicPr>
        <p:blipFill rotWithShape="1">
          <a:blip r:embed="rId10"/>
          <a:srcRect l="7113" r="10177" b="18616"/>
          <a:stretch/>
        </p:blipFill>
        <p:spPr>
          <a:xfrm>
            <a:off x="10800345" y="2216905"/>
            <a:ext cx="1224000" cy="1620000"/>
          </a:xfrm>
          <a:prstGeom prst="rect">
            <a:avLst/>
          </a:prstGeom>
          <a:ln>
            <a:noFill/>
          </a:ln>
          <a:effectLst>
            <a:outerShdw blurRad="292100" dist="139700" dir="2700000" algn="tl" rotWithShape="0">
              <a:srgbClr val="333333">
                <a:alpha val="65000"/>
              </a:srgbClr>
            </a:outerShdw>
          </a:effectLst>
        </p:spPr>
      </p:pic>
      <p:sp>
        <p:nvSpPr>
          <p:cNvPr id="9" name="TextBox 8">
            <a:extLst>
              <a:ext uri="{FF2B5EF4-FFF2-40B4-BE49-F238E27FC236}">
                <a16:creationId xmlns:a16="http://schemas.microsoft.com/office/drawing/2014/main" id="{90694CEC-4F8D-4D40-B7BE-D5D8D712E5CB}"/>
              </a:ext>
            </a:extLst>
          </p:cNvPr>
          <p:cNvSpPr txBox="1"/>
          <p:nvPr/>
        </p:nvSpPr>
        <p:spPr>
          <a:xfrm>
            <a:off x="222199" y="4127862"/>
            <a:ext cx="1224000" cy="646331"/>
          </a:xfrm>
          <a:prstGeom prst="rect">
            <a:avLst/>
          </a:prstGeom>
          <a:noFill/>
        </p:spPr>
        <p:txBody>
          <a:bodyPr wrap="square" rtlCol="0">
            <a:spAutoFit/>
          </a:bodyPr>
          <a:lstStyle/>
          <a:p>
            <a:pPr algn="ctr"/>
            <a:r>
              <a:rPr lang="en-GB" dirty="0"/>
              <a:t>Walter A. Shewhart</a:t>
            </a:r>
          </a:p>
        </p:txBody>
      </p:sp>
      <p:sp>
        <p:nvSpPr>
          <p:cNvPr id="23" name="TextBox 22">
            <a:extLst>
              <a:ext uri="{FF2B5EF4-FFF2-40B4-BE49-F238E27FC236}">
                <a16:creationId xmlns:a16="http://schemas.microsoft.com/office/drawing/2014/main" id="{8BEB1456-C668-4BCF-8975-2B7B8608CD51}"/>
              </a:ext>
            </a:extLst>
          </p:cNvPr>
          <p:cNvSpPr txBox="1"/>
          <p:nvPr/>
        </p:nvSpPr>
        <p:spPr>
          <a:xfrm>
            <a:off x="1734261" y="4127861"/>
            <a:ext cx="1224000" cy="646331"/>
          </a:xfrm>
          <a:prstGeom prst="rect">
            <a:avLst/>
          </a:prstGeom>
          <a:noFill/>
        </p:spPr>
        <p:txBody>
          <a:bodyPr wrap="square" rtlCol="0">
            <a:spAutoFit/>
          </a:bodyPr>
          <a:lstStyle/>
          <a:p>
            <a:pPr algn="ctr"/>
            <a:r>
              <a:rPr lang="en-GB" dirty="0"/>
              <a:t>William E. Deming</a:t>
            </a:r>
          </a:p>
        </p:txBody>
      </p:sp>
      <p:sp>
        <p:nvSpPr>
          <p:cNvPr id="24" name="TextBox 23">
            <a:extLst>
              <a:ext uri="{FF2B5EF4-FFF2-40B4-BE49-F238E27FC236}">
                <a16:creationId xmlns:a16="http://schemas.microsoft.com/office/drawing/2014/main" id="{A7754777-23CB-4878-BB69-34418C75E3EC}"/>
              </a:ext>
            </a:extLst>
          </p:cNvPr>
          <p:cNvSpPr txBox="1"/>
          <p:nvPr/>
        </p:nvSpPr>
        <p:spPr>
          <a:xfrm>
            <a:off x="3246323" y="4127860"/>
            <a:ext cx="1224000" cy="646331"/>
          </a:xfrm>
          <a:prstGeom prst="rect">
            <a:avLst/>
          </a:prstGeom>
          <a:noFill/>
        </p:spPr>
        <p:txBody>
          <a:bodyPr wrap="square" rtlCol="0">
            <a:spAutoFit/>
          </a:bodyPr>
          <a:lstStyle/>
          <a:p>
            <a:pPr algn="ctr"/>
            <a:r>
              <a:rPr lang="en-GB" dirty="0"/>
              <a:t>Joseph M. Juran</a:t>
            </a:r>
          </a:p>
        </p:txBody>
      </p:sp>
      <p:sp>
        <p:nvSpPr>
          <p:cNvPr id="32" name="TextBox 31">
            <a:extLst>
              <a:ext uri="{FF2B5EF4-FFF2-40B4-BE49-F238E27FC236}">
                <a16:creationId xmlns:a16="http://schemas.microsoft.com/office/drawing/2014/main" id="{24426EE7-4782-4109-B560-EA58C09FBEED}"/>
              </a:ext>
            </a:extLst>
          </p:cNvPr>
          <p:cNvSpPr txBox="1"/>
          <p:nvPr/>
        </p:nvSpPr>
        <p:spPr>
          <a:xfrm>
            <a:off x="4758385" y="4127860"/>
            <a:ext cx="1224000" cy="646331"/>
          </a:xfrm>
          <a:prstGeom prst="rect">
            <a:avLst/>
          </a:prstGeom>
          <a:noFill/>
        </p:spPr>
        <p:txBody>
          <a:bodyPr wrap="square" rtlCol="0">
            <a:spAutoFit/>
          </a:bodyPr>
          <a:lstStyle/>
          <a:p>
            <a:pPr algn="ctr"/>
            <a:r>
              <a:rPr lang="en-GB" dirty="0"/>
              <a:t>Kaoru Ishikawa</a:t>
            </a:r>
          </a:p>
        </p:txBody>
      </p:sp>
      <p:sp>
        <p:nvSpPr>
          <p:cNvPr id="33" name="TextBox 32">
            <a:extLst>
              <a:ext uri="{FF2B5EF4-FFF2-40B4-BE49-F238E27FC236}">
                <a16:creationId xmlns:a16="http://schemas.microsoft.com/office/drawing/2014/main" id="{3442CBFE-6F35-4833-AC93-BBEB93BE65DD}"/>
              </a:ext>
            </a:extLst>
          </p:cNvPr>
          <p:cNvSpPr txBox="1"/>
          <p:nvPr/>
        </p:nvSpPr>
        <p:spPr>
          <a:xfrm>
            <a:off x="6194969" y="4127859"/>
            <a:ext cx="1381243" cy="646331"/>
          </a:xfrm>
          <a:prstGeom prst="rect">
            <a:avLst/>
          </a:prstGeom>
          <a:noFill/>
        </p:spPr>
        <p:txBody>
          <a:bodyPr wrap="square" rtlCol="0">
            <a:spAutoFit/>
          </a:bodyPr>
          <a:lstStyle/>
          <a:p>
            <a:pPr algn="ctr"/>
            <a:r>
              <a:rPr lang="en-GB" dirty="0"/>
              <a:t>Armand Feigenbaum</a:t>
            </a:r>
          </a:p>
        </p:txBody>
      </p:sp>
      <p:sp>
        <p:nvSpPr>
          <p:cNvPr id="35" name="TextBox 34">
            <a:extLst>
              <a:ext uri="{FF2B5EF4-FFF2-40B4-BE49-F238E27FC236}">
                <a16:creationId xmlns:a16="http://schemas.microsoft.com/office/drawing/2014/main" id="{DCE3F9FE-C3D0-4E64-9A39-B1941DC19537}"/>
              </a:ext>
            </a:extLst>
          </p:cNvPr>
          <p:cNvSpPr txBox="1"/>
          <p:nvPr/>
        </p:nvSpPr>
        <p:spPr>
          <a:xfrm>
            <a:off x="7782509" y="4127858"/>
            <a:ext cx="1224000" cy="646331"/>
          </a:xfrm>
          <a:prstGeom prst="rect">
            <a:avLst/>
          </a:prstGeom>
          <a:noFill/>
        </p:spPr>
        <p:txBody>
          <a:bodyPr wrap="square" rtlCol="0">
            <a:spAutoFit/>
          </a:bodyPr>
          <a:lstStyle/>
          <a:p>
            <a:pPr algn="ctr"/>
            <a:r>
              <a:rPr lang="en-GB" dirty="0"/>
              <a:t>Genichi Taguchi</a:t>
            </a:r>
          </a:p>
        </p:txBody>
      </p:sp>
      <p:sp>
        <p:nvSpPr>
          <p:cNvPr id="37" name="TextBox 36">
            <a:extLst>
              <a:ext uri="{FF2B5EF4-FFF2-40B4-BE49-F238E27FC236}">
                <a16:creationId xmlns:a16="http://schemas.microsoft.com/office/drawing/2014/main" id="{F9D99EB2-2CDD-42B7-AD6E-FCAF40B702D0}"/>
              </a:ext>
            </a:extLst>
          </p:cNvPr>
          <p:cNvSpPr txBox="1"/>
          <p:nvPr/>
        </p:nvSpPr>
        <p:spPr>
          <a:xfrm>
            <a:off x="9291427" y="4127857"/>
            <a:ext cx="1224000" cy="646331"/>
          </a:xfrm>
          <a:prstGeom prst="rect">
            <a:avLst/>
          </a:prstGeom>
          <a:noFill/>
        </p:spPr>
        <p:txBody>
          <a:bodyPr wrap="square" rtlCol="0">
            <a:spAutoFit/>
          </a:bodyPr>
          <a:lstStyle/>
          <a:p>
            <a:pPr algn="ctr"/>
            <a:r>
              <a:rPr lang="en-GB" dirty="0"/>
              <a:t>Shigeo Shingo</a:t>
            </a:r>
          </a:p>
        </p:txBody>
      </p:sp>
      <p:sp>
        <p:nvSpPr>
          <p:cNvPr id="38" name="TextBox 37">
            <a:extLst>
              <a:ext uri="{FF2B5EF4-FFF2-40B4-BE49-F238E27FC236}">
                <a16:creationId xmlns:a16="http://schemas.microsoft.com/office/drawing/2014/main" id="{A5684DE3-1C44-49A0-9EE6-DD5AC3B86176}"/>
              </a:ext>
            </a:extLst>
          </p:cNvPr>
          <p:cNvSpPr txBox="1"/>
          <p:nvPr/>
        </p:nvSpPr>
        <p:spPr>
          <a:xfrm>
            <a:off x="10800345" y="4127856"/>
            <a:ext cx="1224000" cy="646331"/>
          </a:xfrm>
          <a:prstGeom prst="rect">
            <a:avLst/>
          </a:prstGeom>
          <a:noFill/>
        </p:spPr>
        <p:txBody>
          <a:bodyPr wrap="square" rtlCol="0">
            <a:spAutoFit/>
          </a:bodyPr>
          <a:lstStyle/>
          <a:p>
            <a:pPr algn="ctr"/>
            <a:r>
              <a:rPr lang="en-GB" dirty="0"/>
              <a:t>Philip Crosby</a:t>
            </a:r>
          </a:p>
        </p:txBody>
      </p:sp>
      <p:sp>
        <p:nvSpPr>
          <p:cNvPr id="39" name="Content Placeholder 2">
            <a:extLst>
              <a:ext uri="{FF2B5EF4-FFF2-40B4-BE49-F238E27FC236}">
                <a16:creationId xmlns:a16="http://schemas.microsoft.com/office/drawing/2014/main" id="{99850CF9-9C21-4CA8-A19B-02E2DED11F87}"/>
              </a:ext>
            </a:extLst>
          </p:cNvPr>
          <p:cNvSpPr txBox="1">
            <a:spLocks/>
          </p:cNvSpPr>
          <p:nvPr/>
        </p:nvSpPr>
        <p:spPr>
          <a:xfrm>
            <a:off x="609600" y="4888004"/>
            <a:ext cx="10972800" cy="552358"/>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GB" dirty="0"/>
              <a:t>Not an Exhaustive List!</a:t>
            </a:r>
          </a:p>
        </p:txBody>
      </p:sp>
    </p:spTree>
    <p:extLst>
      <p:ext uri="{BB962C8B-B14F-4D97-AF65-F5344CB8AC3E}">
        <p14:creationId xmlns:p14="http://schemas.microsoft.com/office/powerpoint/2010/main" val="2502042782"/>
      </p:ext>
    </p:extLst>
  </p:cSld>
  <p:clrMapOvr>
    <a:masterClrMapping/>
  </p:clrMapOvr>
  <p:transition>
    <p:cover dir="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38A08-7615-4D9A-A335-D0DC6FE5C9A2}"/>
              </a:ext>
            </a:extLst>
          </p:cNvPr>
          <p:cNvSpPr>
            <a:spLocks noGrp="1"/>
          </p:cNvSpPr>
          <p:nvPr>
            <p:ph type="title"/>
          </p:nvPr>
        </p:nvSpPr>
        <p:spPr>
          <a:xfrm>
            <a:off x="609600" y="195848"/>
            <a:ext cx="10972800" cy="1143000"/>
          </a:xfrm>
        </p:spPr>
        <p:txBody>
          <a:bodyPr>
            <a:normAutofit/>
          </a:bodyPr>
          <a:lstStyle/>
          <a:p>
            <a:r>
              <a:rPr lang="en-GB" dirty="0"/>
              <a:t>How do the Quality Gurus Define Quality?</a:t>
            </a:r>
          </a:p>
        </p:txBody>
      </p:sp>
      <p:pic>
        <p:nvPicPr>
          <p:cNvPr id="1026" name="Picture 2" descr="W. Edwards Deming – Lean Manufacturing and Six Sigma Definitions">
            <a:extLst>
              <a:ext uri="{FF2B5EF4-FFF2-40B4-BE49-F238E27FC236}">
                <a16:creationId xmlns:a16="http://schemas.microsoft.com/office/drawing/2014/main" id="{A610078F-AE23-4718-A54B-69218F5B3120}"/>
              </a:ext>
            </a:extLst>
          </p:cNvPr>
          <p:cNvPicPr>
            <a:picLocks noChangeArrowheads="1"/>
          </p:cNvPicPr>
          <p:nvPr/>
        </p:nvPicPr>
        <p:blipFill rotWithShape="1">
          <a:blip r:embed="rId3">
            <a:extLst>
              <a:ext uri="{28A0092B-C50C-407E-A947-70E740481C1C}">
                <a14:useLocalDpi xmlns:a14="http://schemas.microsoft.com/office/drawing/2010/main" val="0"/>
              </a:ext>
            </a:extLst>
          </a:blip>
          <a:srcRect l="4286" t="5177" r="4514" b="3576"/>
          <a:stretch/>
        </p:blipFill>
        <p:spPr bwMode="auto">
          <a:xfrm>
            <a:off x="1695072" y="1349437"/>
            <a:ext cx="1224000" cy="1620000"/>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812DA3E4-2B8E-4C31-88D9-7F07EAA2EA1B}"/>
              </a:ext>
            </a:extLst>
          </p:cNvPr>
          <p:cNvPicPr>
            <a:picLocks/>
          </p:cNvPicPr>
          <p:nvPr/>
        </p:nvPicPr>
        <p:blipFill>
          <a:blip r:embed="rId4"/>
          <a:stretch>
            <a:fillRect/>
          </a:stretch>
        </p:blipFill>
        <p:spPr>
          <a:xfrm>
            <a:off x="183010" y="1349437"/>
            <a:ext cx="1224000" cy="1620000"/>
          </a:xfrm>
          <a:prstGeom prst="rect">
            <a:avLst/>
          </a:prstGeom>
          <a:ln>
            <a:noFill/>
          </a:ln>
          <a:effectLst>
            <a:outerShdw blurRad="292100" dist="139700" dir="2700000" algn="tl" rotWithShape="0">
              <a:srgbClr val="333333">
                <a:alpha val="65000"/>
              </a:srgbClr>
            </a:outerShdw>
          </a:effectLst>
        </p:spPr>
      </p:pic>
      <p:pic>
        <p:nvPicPr>
          <p:cNvPr id="1028" name="Picture 4" descr="Kaoru Ishikawa - Wikipedia">
            <a:extLst>
              <a:ext uri="{FF2B5EF4-FFF2-40B4-BE49-F238E27FC236}">
                <a16:creationId xmlns:a16="http://schemas.microsoft.com/office/drawing/2014/main" id="{ADB60DC6-122C-4ADF-BC11-55AEC57351E0}"/>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9196" y="1338848"/>
            <a:ext cx="1224000" cy="1620000"/>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672CB468-1089-4A10-BE5D-10DD5B9C188E}"/>
              </a:ext>
            </a:extLst>
          </p:cNvPr>
          <p:cNvPicPr>
            <a:picLocks/>
          </p:cNvPicPr>
          <p:nvPr/>
        </p:nvPicPr>
        <p:blipFill>
          <a:blip r:embed="rId6"/>
          <a:stretch>
            <a:fillRect/>
          </a:stretch>
        </p:blipFill>
        <p:spPr>
          <a:xfrm>
            <a:off x="3207134" y="1349437"/>
            <a:ext cx="1224000" cy="1620000"/>
          </a:xfrm>
          <a:prstGeom prst="rect">
            <a:avLst/>
          </a:prstGeom>
          <a:ln>
            <a:noFill/>
          </a:ln>
          <a:effectLst>
            <a:outerShdw blurRad="292100" dist="139700" dir="2700000" algn="tl" rotWithShape="0">
              <a:srgbClr val="333333">
                <a:alpha val="65000"/>
              </a:srgbClr>
            </a:outerShdw>
          </a:effectLst>
        </p:spPr>
      </p:pic>
      <p:pic>
        <p:nvPicPr>
          <p:cNvPr id="1030" name="Picture 6" descr="Shigeo Shingo – Lean Manufacturing and Six Sigma Definitions">
            <a:extLst>
              <a:ext uri="{FF2B5EF4-FFF2-40B4-BE49-F238E27FC236}">
                <a16:creationId xmlns:a16="http://schemas.microsoft.com/office/drawing/2014/main" id="{0A384087-8D16-4D61-A7D4-E917C1ED8CEB}"/>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52238" y="1349437"/>
            <a:ext cx="1224000" cy="1620000"/>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F065414F-06AB-4251-892E-1ED1F3F55460}"/>
              </a:ext>
            </a:extLst>
          </p:cNvPr>
          <p:cNvPicPr>
            <a:picLocks/>
          </p:cNvPicPr>
          <p:nvPr/>
        </p:nvPicPr>
        <p:blipFill rotWithShape="1">
          <a:blip r:embed="rId8"/>
          <a:srcRect l="7473" r="27316"/>
          <a:stretch/>
        </p:blipFill>
        <p:spPr>
          <a:xfrm>
            <a:off x="7743320" y="1358660"/>
            <a:ext cx="1224000" cy="1620000"/>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7CC1C6C4-A8DE-4EFF-94E4-F31262919970}"/>
              </a:ext>
            </a:extLst>
          </p:cNvPr>
          <p:cNvPicPr>
            <a:picLocks/>
          </p:cNvPicPr>
          <p:nvPr/>
        </p:nvPicPr>
        <p:blipFill rotWithShape="1">
          <a:blip r:embed="rId9"/>
          <a:srcRect l="13858" r="18156"/>
          <a:stretch/>
        </p:blipFill>
        <p:spPr>
          <a:xfrm>
            <a:off x="6234402" y="1349437"/>
            <a:ext cx="1224000" cy="1620000"/>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1547B0E1-4DF5-4D05-8986-B6C8CF597879}"/>
              </a:ext>
            </a:extLst>
          </p:cNvPr>
          <p:cNvPicPr>
            <a:picLocks/>
          </p:cNvPicPr>
          <p:nvPr/>
        </p:nvPicPr>
        <p:blipFill rotWithShape="1">
          <a:blip r:embed="rId10"/>
          <a:srcRect l="7113" r="10177" b="18616"/>
          <a:stretch/>
        </p:blipFill>
        <p:spPr>
          <a:xfrm>
            <a:off x="10761156" y="1358660"/>
            <a:ext cx="1224000" cy="1620000"/>
          </a:xfrm>
          <a:prstGeom prst="rect">
            <a:avLst/>
          </a:prstGeom>
          <a:ln>
            <a:noFill/>
          </a:ln>
          <a:effectLst>
            <a:outerShdw blurRad="292100" dist="139700" dir="2700000" algn="tl" rotWithShape="0">
              <a:srgbClr val="333333">
                <a:alpha val="65000"/>
              </a:srgbClr>
            </a:outerShdw>
          </a:effectLst>
        </p:spPr>
      </p:pic>
      <p:sp>
        <p:nvSpPr>
          <p:cNvPr id="9" name="TextBox 8">
            <a:extLst>
              <a:ext uri="{FF2B5EF4-FFF2-40B4-BE49-F238E27FC236}">
                <a16:creationId xmlns:a16="http://schemas.microsoft.com/office/drawing/2014/main" id="{90694CEC-4F8D-4D40-B7BE-D5D8D712E5CB}"/>
              </a:ext>
            </a:extLst>
          </p:cNvPr>
          <p:cNvSpPr txBox="1"/>
          <p:nvPr/>
        </p:nvSpPr>
        <p:spPr>
          <a:xfrm>
            <a:off x="183010" y="3037638"/>
            <a:ext cx="1224000" cy="646331"/>
          </a:xfrm>
          <a:prstGeom prst="rect">
            <a:avLst/>
          </a:prstGeom>
          <a:noFill/>
        </p:spPr>
        <p:txBody>
          <a:bodyPr wrap="square" rtlCol="0">
            <a:spAutoFit/>
          </a:bodyPr>
          <a:lstStyle/>
          <a:p>
            <a:pPr algn="ctr"/>
            <a:r>
              <a:rPr lang="en-GB" dirty="0"/>
              <a:t>Walter A. Shewhart</a:t>
            </a:r>
          </a:p>
        </p:txBody>
      </p:sp>
      <p:sp>
        <p:nvSpPr>
          <p:cNvPr id="23" name="TextBox 22">
            <a:extLst>
              <a:ext uri="{FF2B5EF4-FFF2-40B4-BE49-F238E27FC236}">
                <a16:creationId xmlns:a16="http://schemas.microsoft.com/office/drawing/2014/main" id="{8BEB1456-C668-4BCF-8975-2B7B8608CD51}"/>
              </a:ext>
            </a:extLst>
          </p:cNvPr>
          <p:cNvSpPr txBox="1"/>
          <p:nvPr/>
        </p:nvSpPr>
        <p:spPr>
          <a:xfrm>
            <a:off x="1695072" y="3037637"/>
            <a:ext cx="1224000" cy="646331"/>
          </a:xfrm>
          <a:prstGeom prst="rect">
            <a:avLst/>
          </a:prstGeom>
          <a:noFill/>
        </p:spPr>
        <p:txBody>
          <a:bodyPr wrap="square" rtlCol="0">
            <a:spAutoFit/>
          </a:bodyPr>
          <a:lstStyle/>
          <a:p>
            <a:pPr algn="ctr"/>
            <a:r>
              <a:rPr lang="en-GB" dirty="0"/>
              <a:t>William E. Deming</a:t>
            </a:r>
          </a:p>
        </p:txBody>
      </p:sp>
      <p:sp>
        <p:nvSpPr>
          <p:cNvPr id="24" name="TextBox 23">
            <a:extLst>
              <a:ext uri="{FF2B5EF4-FFF2-40B4-BE49-F238E27FC236}">
                <a16:creationId xmlns:a16="http://schemas.microsoft.com/office/drawing/2014/main" id="{A7754777-23CB-4878-BB69-34418C75E3EC}"/>
              </a:ext>
            </a:extLst>
          </p:cNvPr>
          <p:cNvSpPr txBox="1"/>
          <p:nvPr/>
        </p:nvSpPr>
        <p:spPr>
          <a:xfrm>
            <a:off x="3207134" y="3037636"/>
            <a:ext cx="1224000" cy="646331"/>
          </a:xfrm>
          <a:prstGeom prst="rect">
            <a:avLst/>
          </a:prstGeom>
          <a:noFill/>
        </p:spPr>
        <p:txBody>
          <a:bodyPr wrap="square" rtlCol="0">
            <a:spAutoFit/>
          </a:bodyPr>
          <a:lstStyle/>
          <a:p>
            <a:pPr algn="ctr"/>
            <a:r>
              <a:rPr lang="en-GB" dirty="0"/>
              <a:t>Joseph M. Juran</a:t>
            </a:r>
          </a:p>
        </p:txBody>
      </p:sp>
      <p:sp>
        <p:nvSpPr>
          <p:cNvPr id="32" name="TextBox 31">
            <a:extLst>
              <a:ext uri="{FF2B5EF4-FFF2-40B4-BE49-F238E27FC236}">
                <a16:creationId xmlns:a16="http://schemas.microsoft.com/office/drawing/2014/main" id="{24426EE7-4782-4109-B560-EA58C09FBEED}"/>
              </a:ext>
            </a:extLst>
          </p:cNvPr>
          <p:cNvSpPr txBox="1"/>
          <p:nvPr/>
        </p:nvSpPr>
        <p:spPr>
          <a:xfrm>
            <a:off x="4719196" y="3037636"/>
            <a:ext cx="1224000" cy="646331"/>
          </a:xfrm>
          <a:prstGeom prst="rect">
            <a:avLst/>
          </a:prstGeom>
          <a:noFill/>
        </p:spPr>
        <p:txBody>
          <a:bodyPr wrap="square" rtlCol="0">
            <a:spAutoFit/>
          </a:bodyPr>
          <a:lstStyle/>
          <a:p>
            <a:pPr algn="ctr"/>
            <a:r>
              <a:rPr lang="en-GB" dirty="0"/>
              <a:t>Kaoru Ishikawa</a:t>
            </a:r>
          </a:p>
        </p:txBody>
      </p:sp>
      <p:sp>
        <p:nvSpPr>
          <p:cNvPr id="33" name="TextBox 32">
            <a:extLst>
              <a:ext uri="{FF2B5EF4-FFF2-40B4-BE49-F238E27FC236}">
                <a16:creationId xmlns:a16="http://schemas.microsoft.com/office/drawing/2014/main" id="{3442CBFE-6F35-4833-AC93-BBEB93BE65DD}"/>
              </a:ext>
            </a:extLst>
          </p:cNvPr>
          <p:cNvSpPr txBox="1"/>
          <p:nvPr/>
        </p:nvSpPr>
        <p:spPr>
          <a:xfrm>
            <a:off x="6155780" y="3037635"/>
            <a:ext cx="1381243" cy="646331"/>
          </a:xfrm>
          <a:prstGeom prst="rect">
            <a:avLst/>
          </a:prstGeom>
          <a:noFill/>
        </p:spPr>
        <p:txBody>
          <a:bodyPr wrap="square" rtlCol="0">
            <a:spAutoFit/>
          </a:bodyPr>
          <a:lstStyle/>
          <a:p>
            <a:pPr algn="ctr"/>
            <a:r>
              <a:rPr lang="en-GB" dirty="0"/>
              <a:t>Armand Feigenbaum</a:t>
            </a:r>
          </a:p>
        </p:txBody>
      </p:sp>
      <p:sp>
        <p:nvSpPr>
          <p:cNvPr id="35" name="TextBox 34">
            <a:extLst>
              <a:ext uri="{FF2B5EF4-FFF2-40B4-BE49-F238E27FC236}">
                <a16:creationId xmlns:a16="http://schemas.microsoft.com/office/drawing/2014/main" id="{DCE3F9FE-C3D0-4E64-9A39-B1941DC19537}"/>
              </a:ext>
            </a:extLst>
          </p:cNvPr>
          <p:cNvSpPr txBox="1"/>
          <p:nvPr/>
        </p:nvSpPr>
        <p:spPr>
          <a:xfrm>
            <a:off x="7743320" y="3037634"/>
            <a:ext cx="1224000" cy="646331"/>
          </a:xfrm>
          <a:prstGeom prst="rect">
            <a:avLst/>
          </a:prstGeom>
          <a:noFill/>
        </p:spPr>
        <p:txBody>
          <a:bodyPr wrap="square" rtlCol="0">
            <a:spAutoFit/>
          </a:bodyPr>
          <a:lstStyle/>
          <a:p>
            <a:pPr algn="ctr"/>
            <a:r>
              <a:rPr lang="en-GB" dirty="0"/>
              <a:t>Genichi Taguchi</a:t>
            </a:r>
          </a:p>
        </p:txBody>
      </p:sp>
      <p:sp>
        <p:nvSpPr>
          <p:cNvPr id="37" name="TextBox 36">
            <a:extLst>
              <a:ext uri="{FF2B5EF4-FFF2-40B4-BE49-F238E27FC236}">
                <a16:creationId xmlns:a16="http://schemas.microsoft.com/office/drawing/2014/main" id="{F9D99EB2-2CDD-42B7-AD6E-FCAF40B702D0}"/>
              </a:ext>
            </a:extLst>
          </p:cNvPr>
          <p:cNvSpPr txBox="1"/>
          <p:nvPr/>
        </p:nvSpPr>
        <p:spPr>
          <a:xfrm>
            <a:off x="9252238" y="3037633"/>
            <a:ext cx="1224000" cy="646331"/>
          </a:xfrm>
          <a:prstGeom prst="rect">
            <a:avLst/>
          </a:prstGeom>
          <a:noFill/>
        </p:spPr>
        <p:txBody>
          <a:bodyPr wrap="square" rtlCol="0">
            <a:spAutoFit/>
          </a:bodyPr>
          <a:lstStyle/>
          <a:p>
            <a:pPr algn="ctr"/>
            <a:r>
              <a:rPr lang="en-GB" dirty="0"/>
              <a:t>Shigeo Shingo</a:t>
            </a:r>
          </a:p>
        </p:txBody>
      </p:sp>
      <p:sp>
        <p:nvSpPr>
          <p:cNvPr id="38" name="TextBox 37">
            <a:extLst>
              <a:ext uri="{FF2B5EF4-FFF2-40B4-BE49-F238E27FC236}">
                <a16:creationId xmlns:a16="http://schemas.microsoft.com/office/drawing/2014/main" id="{A5684DE3-1C44-49A0-9EE6-DD5AC3B86176}"/>
              </a:ext>
            </a:extLst>
          </p:cNvPr>
          <p:cNvSpPr txBox="1"/>
          <p:nvPr/>
        </p:nvSpPr>
        <p:spPr>
          <a:xfrm>
            <a:off x="10761156" y="3037633"/>
            <a:ext cx="1224000" cy="646331"/>
          </a:xfrm>
          <a:prstGeom prst="rect">
            <a:avLst/>
          </a:prstGeom>
          <a:noFill/>
        </p:spPr>
        <p:txBody>
          <a:bodyPr wrap="square" rtlCol="0">
            <a:spAutoFit/>
          </a:bodyPr>
          <a:lstStyle/>
          <a:p>
            <a:pPr algn="ctr"/>
            <a:r>
              <a:rPr lang="en-GB" dirty="0"/>
              <a:t>Philip Crosby</a:t>
            </a:r>
          </a:p>
        </p:txBody>
      </p:sp>
      <p:sp>
        <p:nvSpPr>
          <p:cNvPr id="22" name="Rectangle 21">
            <a:extLst>
              <a:ext uri="{FF2B5EF4-FFF2-40B4-BE49-F238E27FC236}">
                <a16:creationId xmlns:a16="http://schemas.microsoft.com/office/drawing/2014/main" id="{02F5BFD9-FF58-4281-BDB9-11A9976BF87A}"/>
              </a:ext>
            </a:extLst>
          </p:cNvPr>
          <p:cNvSpPr/>
          <p:nvPr/>
        </p:nvSpPr>
        <p:spPr>
          <a:xfrm>
            <a:off x="1681959" y="3742936"/>
            <a:ext cx="1262109" cy="1857275"/>
          </a:xfrm>
          <a:prstGeom prst="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Customer focus: Meeting the customers Needs</a:t>
            </a:r>
          </a:p>
        </p:txBody>
      </p:sp>
      <p:sp>
        <p:nvSpPr>
          <p:cNvPr id="25" name="Rectangle 24">
            <a:extLst>
              <a:ext uri="{FF2B5EF4-FFF2-40B4-BE49-F238E27FC236}">
                <a16:creationId xmlns:a16="http://schemas.microsoft.com/office/drawing/2014/main" id="{2B3AF150-6234-41E8-8C76-0CF6452E7ADE}"/>
              </a:ext>
            </a:extLst>
          </p:cNvPr>
          <p:cNvSpPr/>
          <p:nvPr/>
        </p:nvSpPr>
        <p:spPr>
          <a:xfrm>
            <a:off x="3197164" y="3742936"/>
            <a:ext cx="1262109" cy="1857275"/>
          </a:xfrm>
          <a:prstGeom prst="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Customer Focus: Fitness for use</a:t>
            </a:r>
          </a:p>
        </p:txBody>
      </p:sp>
      <p:sp>
        <p:nvSpPr>
          <p:cNvPr id="26" name="Rectangle 25">
            <a:extLst>
              <a:ext uri="{FF2B5EF4-FFF2-40B4-BE49-F238E27FC236}">
                <a16:creationId xmlns:a16="http://schemas.microsoft.com/office/drawing/2014/main" id="{35447B95-7453-4B5A-A69B-546F36A45143}"/>
              </a:ext>
            </a:extLst>
          </p:cNvPr>
          <p:cNvSpPr/>
          <p:nvPr/>
        </p:nvSpPr>
        <p:spPr>
          <a:xfrm>
            <a:off x="4700141" y="3742936"/>
            <a:ext cx="1262109" cy="1857275"/>
          </a:xfrm>
          <a:prstGeom prst="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Holistic Quality:  Product, people, process &amp; service.</a:t>
            </a:r>
          </a:p>
        </p:txBody>
      </p:sp>
      <p:sp>
        <p:nvSpPr>
          <p:cNvPr id="27" name="Rectangle 26">
            <a:extLst>
              <a:ext uri="{FF2B5EF4-FFF2-40B4-BE49-F238E27FC236}">
                <a16:creationId xmlns:a16="http://schemas.microsoft.com/office/drawing/2014/main" id="{748A2A16-F7AC-4E5D-94DB-6D089A670490}"/>
              </a:ext>
            </a:extLst>
          </p:cNvPr>
          <p:cNvSpPr/>
          <p:nvPr/>
        </p:nvSpPr>
        <p:spPr>
          <a:xfrm>
            <a:off x="6215346" y="3742936"/>
            <a:ext cx="1262109" cy="1857275"/>
          </a:xfrm>
          <a:prstGeom prst="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Customer focus:  Satisfaction of customers</a:t>
            </a:r>
          </a:p>
        </p:txBody>
      </p:sp>
      <p:sp>
        <p:nvSpPr>
          <p:cNvPr id="28" name="Rectangle 27">
            <a:extLst>
              <a:ext uri="{FF2B5EF4-FFF2-40B4-BE49-F238E27FC236}">
                <a16:creationId xmlns:a16="http://schemas.microsoft.com/office/drawing/2014/main" id="{25D168AF-6CB1-4A68-8588-070DDD9D40E6}"/>
              </a:ext>
            </a:extLst>
          </p:cNvPr>
          <p:cNvSpPr/>
          <p:nvPr/>
        </p:nvSpPr>
        <p:spPr>
          <a:xfrm>
            <a:off x="7724265" y="3742936"/>
            <a:ext cx="1262109" cy="1857275"/>
          </a:xfrm>
          <a:prstGeom prst="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Product focus;</a:t>
            </a:r>
          </a:p>
          <a:p>
            <a:pPr algn="ctr"/>
            <a:r>
              <a:rPr lang="en-GB" sz="1600" b="1" dirty="0"/>
              <a:t>Designed in quality / robustness</a:t>
            </a:r>
          </a:p>
        </p:txBody>
      </p:sp>
      <p:sp>
        <p:nvSpPr>
          <p:cNvPr id="29" name="Rectangle 28">
            <a:extLst>
              <a:ext uri="{FF2B5EF4-FFF2-40B4-BE49-F238E27FC236}">
                <a16:creationId xmlns:a16="http://schemas.microsoft.com/office/drawing/2014/main" id="{C958FD6A-A153-459A-90B3-28554AE066FB}"/>
              </a:ext>
            </a:extLst>
          </p:cNvPr>
          <p:cNvSpPr/>
          <p:nvPr/>
        </p:nvSpPr>
        <p:spPr>
          <a:xfrm>
            <a:off x="10699694" y="3742936"/>
            <a:ext cx="1346924" cy="1857275"/>
          </a:xfrm>
          <a:prstGeom prst="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Customer focus:</a:t>
            </a:r>
          </a:p>
          <a:p>
            <a:pPr algn="ctr"/>
            <a:r>
              <a:rPr lang="en-GB" sz="1500" b="1" dirty="0"/>
              <a:t>Conformance </a:t>
            </a:r>
          </a:p>
          <a:p>
            <a:pPr algn="ctr"/>
            <a:r>
              <a:rPr lang="en-GB" sz="1500" b="1" dirty="0"/>
              <a:t>To</a:t>
            </a:r>
          </a:p>
          <a:p>
            <a:pPr algn="ctr"/>
            <a:r>
              <a:rPr lang="en-GB" sz="1500" b="1" dirty="0"/>
              <a:t>customer</a:t>
            </a:r>
          </a:p>
          <a:p>
            <a:pPr algn="ctr"/>
            <a:r>
              <a:rPr lang="en-GB" sz="1500" b="1" dirty="0"/>
              <a:t>requirements</a:t>
            </a:r>
          </a:p>
        </p:txBody>
      </p:sp>
      <p:sp>
        <p:nvSpPr>
          <p:cNvPr id="30" name="Rectangle 29">
            <a:extLst>
              <a:ext uri="{FF2B5EF4-FFF2-40B4-BE49-F238E27FC236}">
                <a16:creationId xmlns:a16="http://schemas.microsoft.com/office/drawing/2014/main" id="{9C723397-0141-45FD-AD56-1E84F7792614}"/>
              </a:ext>
            </a:extLst>
          </p:cNvPr>
          <p:cNvSpPr/>
          <p:nvPr/>
        </p:nvSpPr>
        <p:spPr>
          <a:xfrm>
            <a:off x="9214129" y="3742935"/>
            <a:ext cx="1262109" cy="1857275"/>
          </a:xfrm>
          <a:prstGeom prst="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Process focus: Quality at  source &amp; zero defects</a:t>
            </a:r>
          </a:p>
        </p:txBody>
      </p:sp>
      <p:sp>
        <p:nvSpPr>
          <p:cNvPr id="43" name="Rectangle 42">
            <a:extLst>
              <a:ext uri="{FF2B5EF4-FFF2-40B4-BE49-F238E27FC236}">
                <a16:creationId xmlns:a16="http://schemas.microsoft.com/office/drawing/2014/main" id="{90527FA3-81BE-459B-B68D-F2065AB5CB12}"/>
              </a:ext>
            </a:extLst>
          </p:cNvPr>
          <p:cNvSpPr/>
          <p:nvPr/>
        </p:nvSpPr>
        <p:spPr>
          <a:xfrm>
            <a:off x="163955" y="3752162"/>
            <a:ext cx="1262109" cy="1857275"/>
          </a:xfrm>
          <a:prstGeom prst="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Process focus: Free from </a:t>
            </a:r>
          </a:p>
          <a:p>
            <a:pPr algn="ctr"/>
            <a:r>
              <a:rPr lang="en-GB" sz="1600" b="1" dirty="0"/>
              <a:t>defects</a:t>
            </a:r>
          </a:p>
        </p:txBody>
      </p:sp>
    </p:spTree>
    <p:extLst>
      <p:ext uri="{BB962C8B-B14F-4D97-AF65-F5344CB8AC3E}">
        <p14:creationId xmlns:p14="http://schemas.microsoft.com/office/powerpoint/2010/main" val="1519176966"/>
      </p:ext>
    </p:extLst>
  </p:cSld>
  <p:clrMapOvr>
    <a:masterClrMapping/>
  </p:clrMapOvr>
  <p:transition>
    <p:cover dir="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749FA-2BE6-410A-B962-F04B5B22A9B4}"/>
              </a:ext>
            </a:extLst>
          </p:cNvPr>
          <p:cNvSpPr>
            <a:spLocks noGrp="1"/>
          </p:cNvSpPr>
          <p:nvPr>
            <p:ph type="title"/>
          </p:nvPr>
        </p:nvSpPr>
        <p:spPr>
          <a:xfrm>
            <a:off x="609600" y="181872"/>
            <a:ext cx="10972800" cy="1143000"/>
          </a:xfrm>
        </p:spPr>
        <p:txBody>
          <a:bodyPr>
            <a:normAutofit/>
          </a:bodyPr>
          <a:lstStyle/>
          <a:p>
            <a:r>
              <a:rPr lang="en-GB" dirty="0"/>
              <a:t>Contemporary Quality – Customer Focus</a:t>
            </a:r>
          </a:p>
        </p:txBody>
      </p:sp>
      <p:sp>
        <p:nvSpPr>
          <p:cNvPr id="6" name="Content Placeholder 2">
            <a:extLst>
              <a:ext uri="{FF2B5EF4-FFF2-40B4-BE49-F238E27FC236}">
                <a16:creationId xmlns:a16="http://schemas.microsoft.com/office/drawing/2014/main" id="{7090D942-4FA8-422A-9CE8-EEF7EB380A2F}"/>
              </a:ext>
            </a:extLst>
          </p:cNvPr>
          <p:cNvSpPr>
            <a:spLocks noGrp="1"/>
          </p:cNvSpPr>
          <p:nvPr>
            <p:ph idx="1"/>
          </p:nvPr>
        </p:nvSpPr>
        <p:spPr>
          <a:xfrm>
            <a:off x="609600" y="1324872"/>
            <a:ext cx="10972800" cy="4453075"/>
          </a:xfrm>
        </p:spPr>
        <p:txBody>
          <a:bodyPr>
            <a:normAutofit fontScale="92500" lnSpcReduction="20000"/>
          </a:bodyPr>
          <a:lstStyle/>
          <a:p>
            <a:pPr marL="0" indent="0">
              <a:spcAft>
                <a:spcPts val="600"/>
              </a:spcAft>
              <a:buNone/>
            </a:pPr>
            <a:r>
              <a:rPr lang="en-GB" sz="2800" dirty="0">
                <a:solidFill>
                  <a:srgbClr val="202124"/>
                </a:solidFill>
                <a:latin typeface="+mj-lt"/>
              </a:rPr>
              <a:t>Most modern approaches recognise the significance / importance of considering the </a:t>
            </a:r>
            <a:r>
              <a:rPr lang="en-GB" sz="2800" b="1" dirty="0">
                <a:solidFill>
                  <a:srgbClr val="202124"/>
                </a:solidFill>
                <a:latin typeface="+mj-lt"/>
              </a:rPr>
              <a:t>customers requirements </a:t>
            </a:r>
            <a:r>
              <a:rPr lang="en-GB" sz="2800" dirty="0">
                <a:solidFill>
                  <a:srgbClr val="202124"/>
                </a:solidFill>
                <a:latin typeface="+mj-lt"/>
              </a:rPr>
              <a:t>in defining quality.</a:t>
            </a:r>
          </a:p>
          <a:p>
            <a:pPr>
              <a:buFont typeface="Wingdings" panose="05000000000000000000" pitchFamily="2" charset="2"/>
              <a:buChar char="§"/>
            </a:pPr>
            <a:r>
              <a:rPr lang="en-GB" sz="2800" dirty="0">
                <a:solidFill>
                  <a:srgbClr val="202124"/>
                </a:solidFill>
                <a:latin typeface="+mj-lt"/>
              </a:rPr>
              <a:t>Whilst many traditional approaches rely on AQLs there is no such measure in Lean philosophy, rather it states that no level of poor quality or defective product (other than zero) is acceptable. </a:t>
            </a:r>
          </a:p>
          <a:p>
            <a:pPr>
              <a:buFont typeface="Wingdings" panose="05000000000000000000" pitchFamily="2" charset="2"/>
              <a:buChar char="§"/>
            </a:pPr>
            <a:r>
              <a:rPr lang="en-GB" sz="2800" dirty="0">
                <a:solidFill>
                  <a:srgbClr val="202124"/>
                </a:solidFill>
                <a:latin typeface="+mj-lt"/>
              </a:rPr>
              <a:t>Further,  total quality management (TQM) philosophy suggests that quality is defined by the wants and needs (requirements) of the customer, and that the quality of a product / process / service is the measure of how closely it meets these requirements.</a:t>
            </a:r>
          </a:p>
          <a:p>
            <a:pPr>
              <a:buFont typeface="Wingdings" panose="05000000000000000000" pitchFamily="2" charset="2"/>
              <a:buChar char="§"/>
            </a:pPr>
            <a:r>
              <a:rPr lang="en-GB" sz="2800" dirty="0">
                <a:solidFill>
                  <a:srgbClr val="202124"/>
                </a:solidFill>
                <a:latin typeface="+mj-lt"/>
              </a:rPr>
              <a:t>It recognises that even a  ‘technically excellent’ product should be considered poor quality if it doesn’t meet the customers requirements (wants &amp; needs).</a:t>
            </a:r>
          </a:p>
        </p:txBody>
      </p:sp>
    </p:spTree>
    <p:extLst>
      <p:ext uri="{BB962C8B-B14F-4D97-AF65-F5344CB8AC3E}">
        <p14:creationId xmlns:p14="http://schemas.microsoft.com/office/powerpoint/2010/main" val="2632586534"/>
      </p:ext>
    </p:extLst>
  </p:cSld>
  <p:clrMapOvr>
    <a:masterClrMapping/>
  </p:clrMapOvr>
  <p:transition>
    <p:cover dir="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6CF59-CBC0-4EEC-B233-7DDEC561CDD4}"/>
              </a:ext>
            </a:extLst>
          </p:cNvPr>
          <p:cNvSpPr>
            <a:spLocks noGrp="1"/>
          </p:cNvSpPr>
          <p:nvPr>
            <p:ph type="title"/>
          </p:nvPr>
        </p:nvSpPr>
        <p:spPr/>
        <p:txBody>
          <a:bodyPr>
            <a:normAutofit fontScale="90000"/>
          </a:bodyPr>
          <a:lstStyle/>
          <a:p>
            <a:r>
              <a:rPr lang="en-GB" dirty="0"/>
              <a:t>8 Dimensions of Quality</a:t>
            </a:r>
            <a:br>
              <a:rPr lang="en-GB" dirty="0"/>
            </a:br>
            <a:r>
              <a:rPr lang="en-GB" sz="2700" i="1" dirty="0"/>
              <a:t>(Developed by David Garvin)</a:t>
            </a:r>
            <a:endParaRPr lang="en-GB" i="1" dirty="0"/>
          </a:p>
        </p:txBody>
      </p:sp>
      <p:sp>
        <p:nvSpPr>
          <p:cNvPr id="3" name="Content Placeholder 2">
            <a:extLst>
              <a:ext uri="{FF2B5EF4-FFF2-40B4-BE49-F238E27FC236}">
                <a16:creationId xmlns:a16="http://schemas.microsoft.com/office/drawing/2014/main" id="{EF1D3322-A703-42EE-9602-316C1C420839}"/>
              </a:ext>
            </a:extLst>
          </p:cNvPr>
          <p:cNvSpPr>
            <a:spLocks noGrp="1"/>
          </p:cNvSpPr>
          <p:nvPr>
            <p:ph idx="1"/>
          </p:nvPr>
        </p:nvSpPr>
        <p:spPr>
          <a:xfrm>
            <a:off x="609600" y="1417638"/>
            <a:ext cx="10972800" cy="1143000"/>
          </a:xfrm>
        </p:spPr>
        <p:txBody>
          <a:bodyPr>
            <a:normAutofit fontScale="92500"/>
          </a:bodyPr>
          <a:lstStyle/>
          <a:p>
            <a:pPr marL="0" indent="0">
              <a:buNone/>
            </a:pPr>
            <a:r>
              <a:rPr lang="en-GB" sz="2800" dirty="0"/>
              <a:t>Garvin proposed eight critical dimensions or categories of quality (common customer requirements) that can serve as a framework for quality:</a:t>
            </a:r>
          </a:p>
        </p:txBody>
      </p:sp>
      <p:grpSp>
        <p:nvGrpSpPr>
          <p:cNvPr id="12" name="Group 11">
            <a:extLst>
              <a:ext uri="{FF2B5EF4-FFF2-40B4-BE49-F238E27FC236}">
                <a16:creationId xmlns:a16="http://schemas.microsoft.com/office/drawing/2014/main" id="{6F11BF5C-1A2A-482B-9738-AE4FB151671C}"/>
              </a:ext>
            </a:extLst>
          </p:cNvPr>
          <p:cNvGrpSpPr/>
          <p:nvPr/>
        </p:nvGrpSpPr>
        <p:grpSpPr>
          <a:xfrm>
            <a:off x="1974668" y="2652078"/>
            <a:ext cx="8242663" cy="2582862"/>
            <a:chOff x="2151017" y="2560638"/>
            <a:chExt cx="8242663" cy="2582862"/>
          </a:xfrm>
        </p:grpSpPr>
        <p:sp>
          <p:nvSpPr>
            <p:cNvPr id="4" name="Rectangle: Rounded Corners 3">
              <a:extLst>
                <a:ext uri="{FF2B5EF4-FFF2-40B4-BE49-F238E27FC236}">
                  <a16:creationId xmlns:a16="http://schemas.microsoft.com/office/drawing/2014/main" id="{3481B655-7948-4E2A-A5AD-79600ADC1BC1}"/>
                </a:ext>
              </a:extLst>
            </p:cNvPr>
            <p:cNvSpPr/>
            <p:nvPr/>
          </p:nvSpPr>
          <p:spPr>
            <a:xfrm>
              <a:off x="2151017" y="2560638"/>
              <a:ext cx="1750423" cy="1143000"/>
            </a:xfrm>
            <a:prstGeom prst="roundRect">
              <a:avLst/>
            </a:prstGeom>
            <a:solidFill>
              <a:srgbClr val="24B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900" b="1" dirty="0"/>
                <a:t>Performance</a:t>
              </a:r>
            </a:p>
          </p:txBody>
        </p:sp>
        <p:sp>
          <p:nvSpPr>
            <p:cNvPr id="5" name="Rectangle: Rounded Corners 4">
              <a:extLst>
                <a:ext uri="{FF2B5EF4-FFF2-40B4-BE49-F238E27FC236}">
                  <a16:creationId xmlns:a16="http://schemas.microsoft.com/office/drawing/2014/main" id="{06A11028-901F-4361-9278-837FEE1E6806}"/>
                </a:ext>
              </a:extLst>
            </p:cNvPr>
            <p:cNvSpPr/>
            <p:nvPr/>
          </p:nvSpPr>
          <p:spPr>
            <a:xfrm>
              <a:off x="4315097" y="2560638"/>
              <a:ext cx="1750423" cy="1143000"/>
            </a:xfrm>
            <a:prstGeom prst="roundRect">
              <a:avLst/>
            </a:prstGeom>
            <a:solidFill>
              <a:srgbClr val="24B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900" b="1" dirty="0"/>
                <a:t>Features</a:t>
              </a:r>
            </a:p>
          </p:txBody>
        </p:sp>
        <p:sp>
          <p:nvSpPr>
            <p:cNvPr id="6" name="Rectangle: Rounded Corners 5">
              <a:extLst>
                <a:ext uri="{FF2B5EF4-FFF2-40B4-BE49-F238E27FC236}">
                  <a16:creationId xmlns:a16="http://schemas.microsoft.com/office/drawing/2014/main" id="{75168EE1-B7BC-41C0-9EDE-96BDB1E9B3AD}"/>
                </a:ext>
              </a:extLst>
            </p:cNvPr>
            <p:cNvSpPr/>
            <p:nvPr/>
          </p:nvSpPr>
          <p:spPr>
            <a:xfrm>
              <a:off x="6479177" y="2560638"/>
              <a:ext cx="1750423" cy="1143000"/>
            </a:xfrm>
            <a:prstGeom prst="roundRect">
              <a:avLst/>
            </a:prstGeom>
            <a:solidFill>
              <a:srgbClr val="24B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900" b="1" dirty="0"/>
                <a:t>Reliability</a:t>
              </a:r>
            </a:p>
          </p:txBody>
        </p:sp>
        <p:sp>
          <p:nvSpPr>
            <p:cNvPr id="7" name="Rectangle: Rounded Corners 6">
              <a:extLst>
                <a:ext uri="{FF2B5EF4-FFF2-40B4-BE49-F238E27FC236}">
                  <a16:creationId xmlns:a16="http://schemas.microsoft.com/office/drawing/2014/main" id="{99376956-58BD-40D7-9B10-8F5EEB3FAEB6}"/>
                </a:ext>
              </a:extLst>
            </p:cNvPr>
            <p:cNvSpPr/>
            <p:nvPr/>
          </p:nvSpPr>
          <p:spPr>
            <a:xfrm>
              <a:off x="8643257" y="2560638"/>
              <a:ext cx="1750423" cy="1143000"/>
            </a:xfrm>
            <a:prstGeom prst="roundRect">
              <a:avLst/>
            </a:prstGeom>
            <a:solidFill>
              <a:srgbClr val="24B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900" b="1" dirty="0"/>
                <a:t>Conformance</a:t>
              </a:r>
            </a:p>
          </p:txBody>
        </p:sp>
        <p:sp>
          <p:nvSpPr>
            <p:cNvPr id="8" name="Rectangle: Rounded Corners 7">
              <a:extLst>
                <a:ext uri="{FF2B5EF4-FFF2-40B4-BE49-F238E27FC236}">
                  <a16:creationId xmlns:a16="http://schemas.microsoft.com/office/drawing/2014/main" id="{12C61412-F4E0-499F-B33D-BB6092A32ED8}"/>
                </a:ext>
              </a:extLst>
            </p:cNvPr>
            <p:cNvSpPr/>
            <p:nvPr/>
          </p:nvSpPr>
          <p:spPr>
            <a:xfrm>
              <a:off x="2151017" y="4000500"/>
              <a:ext cx="1750423" cy="1143000"/>
            </a:xfrm>
            <a:prstGeom prst="round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900" b="1" dirty="0"/>
                <a:t>Durability</a:t>
              </a:r>
            </a:p>
          </p:txBody>
        </p:sp>
        <p:sp>
          <p:nvSpPr>
            <p:cNvPr id="9" name="Rectangle: Rounded Corners 8">
              <a:extLst>
                <a:ext uri="{FF2B5EF4-FFF2-40B4-BE49-F238E27FC236}">
                  <a16:creationId xmlns:a16="http://schemas.microsoft.com/office/drawing/2014/main" id="{7C337932-092A-4BD2-B059-B6D0F25E693C}"/>
                </a:ext>
              </a:extLst>
            </p:cNvPr>
            <p:cNvSpPr/>
            <p:nvPr/>
          </p:nvSpPr>
          <p:spPr>
            <a:xfrm>
              <a:off x="4315097" y="4000500"/>
              <a:ext cx="1750423" cy="1143000"/>
            </a:xfrm>
            <a:prstGeom prst="round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900" b="1" dirty="0"/>
                <a:t>Serviceability</a:t>
              </a:r>
            </a:p>
          </p:txBody>
        </p:sp>
        <p:sp>
          <p:nvSpPr>
            <p:cNvPr id="10" name="Rectangle: Rounded Corners 9">
              <a:extLst>
                <a:ext uri="{FF2B5EF4-FFF2-40B4-BE49-F238E27FC236}">
                  <a16:creationId xmlns:a16="http://schemas.microsoft.com/office/drawing/2014/main" id="{FF4F2C5D-1463-40E1-82BF-5622C435A3C6}"/>
                </a:ext>
              </a:extLst>
            </p:cNvPr>
            <p:cNvSpPr/>
            <p:nvPr/>
          </p:nvSpPr>
          <p:spPr>
            <a:xfrm>
              <a:off x="6479177" y="4000500"/>
              <a:ext cx="1750423" cy="1143000"/>
            </a:xfrm>
            <a:prstGeom prst="round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900" b="1" dirty="0"/>
                <a:t>Aesthetics</a:t>
              </a:r>
            </a:p>
          </p:txBody>
        </p:sp>
        <p:sp>
          <p:nvSpPr>
            <p:cNvPr id="11" name="Rectangle: Rounded Corners 10">
              <a:extLst>
                <a:ext uri="{FF2B5EF4-FFF2-40B4-BE49-F238E27FC236}">
                  <a16:creationId xmlns:a16="http://schemas.microsoft.com/office/drawing/2014/main" id="{8984D72B-3167-4E79-87D1-A4EF08F284FB}"/>
                </a:ext>
              </a:extLst>
            </p:cNvPr>
            <p:cNvSpPr/>
            <p:nvPr/>
          </p:nvSpPr>
          <p:spPr>
            <a:xfrm>
              <a:off x="8643257" y="4000500"/>
              <a:ext cx="1750423" cy="1143000"/>
            </a:xfrm>
            <a:prstGeom prst="round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900" b="1" dirty="0"/>
                <a:t>Perceived Quality</a:t>
              </a:r>
            </a:p>
          </p:txBody>
        </p:sp>
      </p:grpSp>
    </p:spTree>
    <p:extLst>
      <p:ext uri="{BB962C8B-B14F-4D97-AF65-F5344CB8AC3E}">
        <p14:creationId xmlns:p14="http://schemas.microsoft.com/office/powerpoint/2010/main" val="3403454202"/>
      </p:ext>
    </p:extLst>
  </p:cSld>
  <p:clrMapOvr>
    <a:masterClrMapping/>
  </p:clrMapOvr>
  <p:transition>
    <p:cover dir="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3039E-3B62-4E27-A3AD-4F9F764DF986}"/>
              </a:ext>
            </a:extLst>
          </p:cNvPr>
          <p:cNvSpPr>
            <a:spLocks noGrp="1"/>
          </p:cNvSpPr>
          <p:nvPr>
            <p:ph type="title"/>
          </p:nvPr>
        </p:nvSpPr>
        <p:spPr>
          <a:xfrm>
            <a:off x="609600" y="250019"/>
            <a:ext cx="10972800" cy="1143000"/>
          </a:xfrm>
        </p:spPr>
        <p:txBody>
          <a:bodyPr>
            <a:normAutofit fontScale="90000"/>
          </a:bodyPr>
          <a:lstStyle/>
          <a:p>
            <a:r>
              <a:rPr lang="en-GB" dirty="0"/>
              <a:t>Cost of Quality (COQ)</a:t>
            </a:r>
            <a:br>
              <a:rPr lang="en-GB" dirty="0"/>
            </a:br>
            <a:r>
              <a:rPr lang="en-GB" sz="2700" i="1" dirty="0"/>
              <a:t>(Money spent to avoid and as a result of failures)</a:t>
            </a:r>
            <a:endParaRPr lang="en-GB" i="1" dirty="0"/>
          </a:p>
        </p:txBody>
      </p:sp>
      <p:sp>
        <p:nvSpPr>
          <p:cNvPr id="4" name="Rectangle 3">
            <a:extLst>
              <a:ext uri="{FF2B5EF4-FFF2-40B4-BE49-F238E27FC236}">
                <a16:creationId xmlns:a16="http://schemas.microsoft.com/office/drawing/2014/main" id="{83646E8E-0633-4C44-AB20-3F541BB6E93C}"/>
              </a:ext>
            </a:extLst>
          </p:cNvPr>
          <p:cNvSpPr/>
          <p:nvPr/>
        </p:nvSpPr>
        <p:spPr>
          <a:xfrm>
            <a:off x="191589" y="1567539"/>
            <a:ext cx="5782492" cy="3997235"/>
          </a:xfrm>
          <a:prstGeom prst="rect">
            <a:avLst/>
          </a:prstGeom>
          <a:solidFill>
            <a:srgbClr val="003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400" b="1" dirty="0"/>
              <a:t>Costs of Conformance</a:t>
            </a:r>
          </a:p>
          <a:p>
            <a:pPr>
              <a:spcBef>
                <a:spcPts val="600"/>
              </a:spcBef>
            </a:pPr>
            <a:r>
              <a:rPr lang="en-GB" sz="2000" b="1" u="sng" dirty="0"/>
              <a:t>Prevention Costs </a:t>
            </a:r>
            <a:r>
              <a:rPr lang="en-GB" sz="2000" u="sng" dirty="0"/>
              <a:t>(Producing a quality product)</a:t>
            </a:r>
          </a:p>
          <a:p>
            <a:pPr marL="342900" indent="-342900">
              <a:buFont typeface="Wingdings" panose="05000000000000000000" pitchFamily="2" charset="2"/>
              <a:buChar char="§"/>
            </a:pPr>
            <a:r>
              <a:rPr lang="en-GB" sz="2000" dirty="0"/>
              <a:t>Planning activities (audits, supplier evaluations, risk assessments, design reviews)</a:t>
            </a:r>
          </a:p>
          <a:p>
            <a:pPr marL="342900" indent="-342900">
              <a:buFont typeface="Wingdings" panose="05000000000000000000" pitchFamily="2" charset="2"/>
              <a:buChar char="§"/>
            </a:pPr>
            <a:r>
              <a:rPr lang="en-GB" sz="2000" dirty="0"/>
              <a:t>Training</a:t>
            </a:r>
          </a:p>
          <a:p>
            <a:pPr marL="342900" indent="-342900">
              <a:buFont typeface="Wingdings" panose="05000000000000000000" pitchFamily="2" charset="2"/>
              <a:buChar char="§"/>
            </a:pPr>
            <a:r>
              <a:rPr lang="en-GB" sz="2000" dirty="0"/>
              <a:t>Equipment required</a:t>
            </a:r>
          </a:p>
          <a:p>
            <a:pPr marL="342900" indent="-342900">
              <a:buFont typeface="Wingdings" panose="05000000000000000000" pitchFamily="2" charset="2"/>
              <a:buChar char="§"/>
            </a:pPr>
            <a:r>
              <a:rPr lang="en-GB" sz="2000" dirty="0"/>
              <a:t>Time to do it right</a:t>
            </a:r>
          </a:p>
          <a:p>
            <a:pPr>
              <a:spcBef>
                <a:spcPts val="600"/>
              </a:spcBef>
            </a:pPr>
            <a:r>
              <a:rPr lang="en-GB" sz="2000" u="sng" dirty="0"/>
              <a:t>Appraisal Costs (Assessing the quality)</a:t>
            </a:r>
          </a:p>
          <a:p>
            <a:pPr marL="342900" indent="-342900">
              <a:buFont typeface="Arial" panose="020B0604020202020204" pitchFamily="34" charset="0"/>
              <a:buChar char="•"/>
            </a:pPr>
            <a:r>
              <a:rPr lang="en-GB" sz="2000" dirty="0"/>
              <a:t>Inspection &amp; testing</a:t>
            </a:r>
          </a:p>
          <a:p>
            <a:pPr marL="342900" indent="-342900">
              <a:buFont typeface="Arial" panose="020B0604020202020204" pitchFamily="34" charset="0"/>
              <a:buChar char="•"/>
            </a:pPr>
            <a:r>
              <a:rPr lang="en-GB" sz="2000" dirty="0"/>
              <a:t>Quality audits</a:t>
            </a:r>
          </a:p>
          <a:p>
            <a:pPr marL="342900" indent="-342900">
              <a:buFont typeface="Arial" panose="020B0604020202020204" pitchFamily="34" charset="0"/>
              <a:buChar char="•"/>
            </a:pPr>
            <a:r>
              <a:rPr lang="en-GB" sz="2000" dirty="0"/>
              <a:t>Destructive testing losses (calibration, test setup, materials &amp; product losses)</a:t>
            </a:r>
          </a:p>
        </p:txBody>
      </p:sp>
      <p:sp>
        <p:nvSpPr>
          <p:cNvPr id="5" name="Rectangle 4">
            <a:extLst>
              <a:ext uri="{FF2B5EF4-FFF2-40B4-BE49-F238E27FC236}">
                <a16:creationId xmlns:a16="http://schemas.microsoft.com/office/drawing/2014/main" id="{9B6755F5-AA87-423B-A34C-2FEE5DACE39F}"/>
              </a:ext>
            </a:extLst>
          </p:cNvPr>
          <p:cNvSpPr/>
          <p:nvPr/>
        </p:nvSpPr>
        <p:spPr>
          <a:xfrm>
            <a:off x="6217920" y="1567539"/>
            <a:ext cx="5782492" cy="3997235"/>
          </a:xfrm>
          <a:prstGeom prst="rect">
            <a:avLst/>
          </a:prstGeom>
          <a:solidFill>
            <a:srgbClr val="003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Bef>
                <a:spcPts val="600"/>
              </a:spcBef>
            </a:pPr>
            <a:r>
              <a:rPr lang="en-GB" sz="2400" b="1" dirty="0"/>
              <a:t>Costs of Nonconformance</a:t>
            </a:r>
          </a:p>
          <a:p>
            <a:pPr>
              <a:spcBef>
                <a:spcPts val="600"/>
              </a:spcBef>
            </a:pPr>
            <a:r>
              <a:rPr lang="en-GB" sz="2000" b="1" u="sng" dirty="0"/>
              <a:t>Internal Failure Costs </a:t>
            </a:r>
            <a:r>
              <a:rPr lang="en-GB" sz="2000" u="sng" dirty="0"/>
              <a:t>(failures found in process)</a:t>
            </a:r>
          </a:p>
          <a:p>
            <a:pPr marL="342900" indent="-342900">
              <a:buFont typeface="Wingdings" panose="05000000000000000000" pitchFamily="2" charset="2"/>
              <a:buChar char="§"/>
            </a:pPr>
            <a:r>
              <a:rPr lang="en-GB" sz="2000" dirty="0"/>
              <a:t>Scrap  &amp; rework</a:t>
            </a:r>
          </a:p>
          <a:p>
            <a:pPr marL="342900" indent="-342900">
              <a:buFont typeface="Wingdings" panose="05000000000000000000" pitchFamily="2" charset="2"/>
              <a:buChar char="§"/>
            </a:pPr>
            <a:r>
              <a:rPr lang="en-GB" sz="2000" dirty="0"/>
              <a:t>Retest &amp; redesign</a:t>
            </a:r>
          </a:p>
          <a:p>
            <a:pPr marL="342900" indent="-342900">
              <a:buFont typeface="Wingdings" panose="05000000000000000000" pitchFamily="2" charset="2"/>
              <a:buChar char="§"/>
            </a:pPr>
            <a:r>
              <a:rPr lang="en-GB" sz="2000" dirty="0"/>
              <a:t>Unplanned downtime</a:t>
            </a:r>
          </a:p>
          <a:p>
            <a:pPr marL="342900" indent="-342900">
              <a:buFont typeface="Wingdings" panose="05000000000000000000" pitchFamily="2" charset="2"/>
              <a:buChar char="§"/>
            </a:pPr>
            <a:r>
              <a:rPr lang="en-GB" sz="2000" dirty="0"/>
              <a:t>Time spent problem solving</a:t>
            </a:r>
          </a:p>
          <a:p>
            <a:pPr>
              <a:spcBef>
                <a:spcPts val="600"/>
              </a:spcBef>
            </a:pPr>
            <a:r>
              <a:rPr lang="en-GB" sz="2000" b="1" u="sng" dirty="0"/>
              <a:t>External Failure Costs </a:t>
            </a:r>
            <a:r>
              <a:rPr lang="en-GB" sz="2000" u="sng" dirty="0"/>
              <a:t>(failures found by customers)</a:t>
            </a:r>
          </a:p>
          <a:p>
            <a:pPr marL="342900" indent="-342900">
              <a:buFont typeface="Wingdings" panose="05000000000000000000" pitchFamily="2" charset="2"/>
              <a:buChar char="§"/>
            </a:pPr>
            <a:r>
              <a:rPr lang="en-GB" sz="2000" dirty="0"/>
              <a:t>Liabilities </a:t>
            </a:r>
          </a:p>
          <a:p>
            <a:pPr marL="342900" indent="-342900">
              <a:buFont typeface="Wingdings" panose="05000000000000000000" pitchFamily="2" charset="2"/>
              <a:buChar char="§"/>
            </a:pPr>
            <a:r>
              <a:rPr lang="en-GB" sz="2000" dirty="0"/>
              <a:t>Warranty work / charges</a:t>
            </a:r>
          </a:p>
          <a:p>
            <a:pPr marL="342900" indent="-342900">
              <a:buFont typeface="Wingdings" panose="05000000000000000000" pitchFamily="2" charset="2"/>
              <a:buChar char="§"/>
            </a:pPr>
            <a:r>
              <a:rPr lang="en-GB" sz="2000" dirty="0"/>
              <a:t>Returns &amp; recalls</a:t>
            </a:r>
          </a:p>
          <a:p>
            <a:pPr marL="342900" indent="-342900">
              <a:buFont typeface="Wingdings" panose="05000000000000000000" pitchFamily="2" charset="2"/>
              <a:buChar char="§"/>
            </a:pPr>
            <a:r>
              <a:rPr lang="en-GB" sz="2000" dirty="0"/>
              <a:t>Late delivery penalties</a:t>
            </a:r>
          </a:p>
          <a:p>
            <a:pPr marL="342900" indent="-342900">
              <a:buFont typeface="Wingdings" panose="05000000000000000000" pitchFamily="2" charset="2"/>
              <a:buChar char="§"/>
            </a:pPr>
            <a:r>
              <a:rPr lang="en-GB" sz="2000" dirty="0"/>
              <a:t>Lost business / opportunities</a:t>
            </a:r>
          </a:p>
          <a:p>
            <a:pPr marL="342900" indent="-342900">
              <a:buFont typeface="Arial" panose="020B0604020202020204" pitchFamily="34" charset="0"/>
              <a:buChar char="•"/>
            </a:pPr>
            <a:endParaRPr lang="en-GB" sz="2000" dirty="0"/>
          </a:p>
        </p:txBody>
      </p:sp>
    </p:spTree>
    <p:extLst>
      <p:ext uri="{BB962C8B-B14F-4D97-AF65-F5344CB8AC3E}">
        <p14:creationId xmlns:p14="http://schemas.microsoft.com/office/powerpoint/2010/main" val="1883319550"/>
      </p:ext>
    </p:extLst>
  </p:cSld>
  <p:clrMapOvr>
    <a:masterClrMapping/>
  </p:clrMapOvr>
  <p:transition>
    <p:cover dir="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AC229-1F2D-43EF-8DDB-40D6BC62C68B}"/>
              </a:ext>
            </a:extLst>
          </p:cNvPr>
          <p:cNvSpPr>
            <a:spLocks noGrp="1"/>
          </p:cNvSpPr>
          <p:nvPr>
            <p:ph type="title"/>
          </p:nvPr>
        </p:nvSpPr>
        <p:spPr/>
        <p:txBody>
          <a:bodyPr/>
          <a:lstStyle/>
          <a:p>
            <a:r>
              <a:rPr lang="en-GB" dirty="0"/>
              <a:t>The 1-10-100x Rule</a:t>
            </a:r>
          </a:p>
        </p:txBody>
      </p:sp>
      <p:pic>
        <p:nvPicPr>
          <p:cNvPr id="4" name="Content Placeholder 3">
            <a:extLst>
              <a:ext uri="{FF2B5EF4-FFF2-40B4-BE49-F238E27FC236}">
                <a16:creationId xmlns:a16="http://schemas.microsoft.com/office/drawing/2014/main" id="{DFF37CC1-B555-4C1A-94D5-322DEAAB97F4}"/>
              </a:ext>
            </a:extLst>
          </p:cNvPr>
          <p:cNvPicPr>
            <a:picLocks noGrp="1" noChangeAspect="1"/>
          </p:cNvPicPr>
          <p:nvPr>
            <p:ph idx="1"/>
          </p:nvPr>
        </p:nvPicPr>
        <p:blipFill>
          <a:blip r:embed="rId3"/>
          <a:stretch>
            <a:fillRect/>
          </a:stretch>
        </p:blipFill>
        <p:spPr>
          <a:xfrm>
            <a:off x="101600" y="1417638"/>
            <a:ext cx="5695869" cy="4123389"/>
          </a:xfrm>
          <a:prstGeom prst="rect">
            <a:avLst/>
          </a:prstGeom>
        </p:spPr>
      </p:pic>
      <p:sp>
        <p:nvSpPr>
          <p:cNvPr id="5" name="Rectangle: Rounded Corners 4">
            <a:extLst>
              <a:ext uri="{FF2B5EF4-FFF2-40B4-BE49-F238E27FC236}">
                <a16:creationId xmlns:a16="http://schemas.microsoft.com/office/drawing/2014/main" id="{93D5662A-E8C3-49CB-AAD3-0E7FBCFF7F21}"/>
              </a:ext>
            </a:extLst>
          </p:cNvPr>
          <p:cNvSpPr/>
          <p:nvPr/>
        </p:nvSpPr>
        <p:spPr>
          <a:xfrm>
            <a:off x="3987800" y="1521151"/>
            <a:ext cx="5969000" cy="762000"/>
          </a:xfrm>
          <a:prstGeom prst="roundRect">
            <a:avLst/>
          </a:prstGeom>
          <a:noFill/>
          <a:ln w="28575">
            <a:solidFill>
              <a:srgbClr val="24B9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a:solidFill>
                  <a:schemeClr val="tx1"/>
                </a:solidFill>
              </a:rPr>
              <a:t>Prevention Cost </a:t>
            </a:r>
            <a:r>
              <a:rPr lang="en-GB" sz="2000" dirty="0">
                <a:solidFill>
                  <a:schemeClr val="tx1"/>
                </a:solidFill>
              </a:rPr>
              <a:t>– Catching &amp; fixing problems Early, i.e. before or during production.</a:t>
            </a:r>
          </a:p>
        </p:txBody>
      </p:sp>
      <p:sp>
        <p:nvSpPr>
          <p:cNvPr id="6" name="Rectangle: Rounded Corners 5">
            <a:extLst>
              <a:ext uri="{FF2B5EF4-FFF2-40B4-BE49-F238E27FC236}">
                <a16:creationId xmlns:a16="http://schemas.microsoft.com/office/drawing/2014/main" id="{4B9F754D-969B-48F9-9B30-478B7149B58E}"/>
              </a:ext>
            </a:extLst>
          </p:cNvPr>
          <p:cNvSpPr/>
          <p:nvPr/>
        </p:nvSpPr>
        <p:spPr>
          <a:xfrm>
            <a:off x="4943435" y="2907120"/>
            <a:ext cx="5969000" cy="762000"/>
          </a:xfrm>
          <a:prstGeom prst="roundRect">
            <a:avLst/>
          </a:prstGeom>
          <a:noFill/>
          <a:ln>
            <a:solidFill>
              <a:srgbClr val="2A99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a:solidFill>
                  <a:schemeClr val="tx1"/>
                </a:solidFill>
              </a:rPr>
              <a:t>Correction Cost </a:t>
            </a:r>
            <a:r>
              <a:rPr lang="en-GB" sz="2000" dirty="0">
                <a:solidFill>
                  <a:schemeClr val="tx1"/>
                </a:solidFill>
              </a:rPr>
              <a:t>– Catching &amp; fixing problems late, i.e. internally but after the first time through. </a:t>
            </a:r>
          </a:p>
        </p:txBody>
      </p:sp>
      <p:sp>
        <p:nvSpPr>
          <p:cNvPr id="7" name="Rectangle: Rounded Corners 6">
            <a:extLst>
              <a:ext uri="{FF2B5EF4-FFF2-40B4-BE49-F238E27FC236}">
                <a16:creationId xmlns:a16="http://schemas.microsoft.com/office/drawing/2014/main" id="{A844E47E-6996-44B4-B000-C9CB35259420}"/>
              </a:ext>
            </a:extLst>
          </p:cNvPr>
          <p:cNvSpPr/>
          <p:nvPr/>
        </p:nvSpPr>
        <p:spPr>
          <a:xfrm>
            <a:off x="5899069" y="4295939"/>
            <a:ext cx="5969000" cy="762000"/>
          </a:xfrm>
          <a:prstGeom prst="roundRect">
            <a:avLst/>
          </a:prstGeom>
          <a:noFill/>
          <a:ln w="28575">
            <a:solidFill>
              <a:srgbClr val="003A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a:solidFill>
                  <a:schemeClr val="tx1"/>
                </a:solidFill>
              </a:rPr>
              <a:t>Failure Cost – </a:t>
            </a:r>
            <a:r>
              <a:rPr lang="en-GB" sz="2000" dirty="0">
                <a:solidFill>
                  <a:schemeClr val="tx1"/>
                </a:solidFill>
              </a:rPr>
              <a:t>Cost of fixing problems once they have reached the customer.</a:t>
            </a:r>
          </a:p>
        </p:txBody>
      </p:sp>
    </p:spTree>
    <p:extLst>
      <p:ext uri="{BB962C8B-B14F-4D97-AF65-F5344CB8AC3E}">
        <p14:creationId xmlns:p14="http://schemas.microsoft.com/office/powerpoint/2010/main" val="1367908262"/>
      </p:ext>
    </p:extLst>
  </p:cSld>
  <p:clrMapOvr>
    <a:masterClrMapping/>
  </p:clrMapOvr>
  <p:transition>
    <p:cover dir="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71918-F326-46ED-8453-BCA75C44F564}"/>
              </a:ext>
            </a:extLst>
          </p:cNvPr>
          <p:cNvSpPr>
            <a:spLocks noGrp="1"/>
          </p:cNvSpPr>
          <p:nvPr>
            <p:ph type="title"/>
          </p:nvPr>
        </p:nvSpPr>
        <p:spPr>
          <a:xfrm>
            <a:off x="609600" y="236538"/>
            <a:ext cx="10972800" cy="1143000"/>
          </a:xfrm>
        </p:spPr>
        <p:txBody>
          <a:bodyPr>
            <a:normAutofit fontScale="90000"/>
          </a:bodyPr>
          <a:lstStyle/>
          <a:p>
            <a:r>
              <a:rPr lang="en-GB" dirty="0"/>
              <a:t>Costs of Poor Quality (COPQ) – Iceberg Analogy</a:t>
            </a:r>
            <a:br>
              <a:rPr lang="en-GB" dirty="0"/>
            </a:br>
            <a:r>
              <a:rPr lang="en-GB" sz="2400" i="1" dirty="0"/>
              <a:t>(“Poor quality will be remembered long after low prices are forgotten” – Charles Royce)</a:t>
            </a:r>
            <a:endParaRPr lang="en-GB" i="1" dirty="0"/>
          </a:p>
        </p:txBody>
      </p:sp>
      <p:pic>
        <p:nvPicPr>
          <p:cNvPr id="13" name="Picture 12" descr="A large iceberg in the water&#10;&#10;Description automatically generated with medium confidence">
            <a:extLst>
              <a:ext uri="{FF2B5EF4-FFF2-40B4-BE49-F238E27FC236}">
                <a16:creationId xmlns:a16="http://schemas.microsoft.com/office/drawing/2014/main" id="{E97EC6BE-3681-48BF-9ACF-9799CA35D2C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5202"/>
          <a:stretch/>
        </p:blipFill>
        <p:spPr>
          <a:xfrm>
            <a:off x="4513125" y="1955800"/>
            <a:ext cx="3187700" cy="3759200"/>
          </a:xfrm>
          <a:prstGeom prst="rect">
            <a:avLst/>
          </a:prstGeom>
        </p:spPr>
      </p:pic>
      <p:cxnSp>
        <p:nvCxnSpPr>
          <p:cNvPr id="15" name="Straight Connector 14">
            <a:extLst>
              <a:ext uri="{FF2B5EF4-FFF2-40B4-BE49-F238E27FC236}">
                <a16:creationId xmlns:a16="http://schemas.microsoft.com/office/drawing/2014/main" id="{DE91A7E5-0F1E-42F5-AC6C-689AC16061FE}"/>
              </a:ext>
            </a:extLst>
          </p:cNvPr>
          <p:cNvCxnSpPr>
            <a:cxnSpLocks/>
          </p:cNvCxnSpPr>
          <p:nvPr/>
        </p:nvCxnSpPr>
        <p:spPr>
          <a:xfrm flipH="1">
            <a:off x="0" y="2844800"/>
            <a:ext cx="4513125" cy="0"/>
          </a:xfrm>
          <a:prstGeom prst="line">
            <a:avLst/>
          </a:prstGeom>
          <a:ln w="28575">
            <a:solidFill>
              <a:srgbClr val="346D8B"/>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BD238C1-4D0F-4465-B4BD-DB452B4F3C81}"/>
              </a:ext>
            </a:extLst>
          </p:cNvPr>
          <p:cNvCxnSpPr>
            <a:cxnSpLocks/>
          </p:cNvCxnSpPr>
          <p:nvPr/>
        </p:nvCxnSpPr>
        <p:spPr>
          <a:xfrm flipH="1">
            <a:off x="7700825" y="2844800"/>
            <a:ext cx="4450775" cy="0"/>
          </a:xfrm>
          <a:prstGeom prst="line">
            <a:avLst/>
          </a:prstGeom>
          <a:ln w="28575">
            <a:solidFill>
              <a:srgbClr val="346D8B"/>
            </a:solidFill>
            <a:prstDash val="dash"/>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40524B39-448E-4FC7-BC15-CBC93B29E115}"/>
              </a:ext>
            </a:extLst>
          </p:cNvPr>
          <p:cNvSpPr txBox="1"/>
          <p:nvPr/>
        </p:nvSpPr>
        <p:spPr>
          <a:xfrm>
            <a:off x="494150" y="1696670"/>
            <a:ext cx="3187700" cy="830997"/>
          </a:xfrm>
          <a:prstGeom prst="rect">
            <a:avLst/>
          </a:prstGeom>
          <a:noFill/>
        </p:spPr>
        <p:txBody>
          <a:bodyPr wrap="square" rtlCol="0">
            <a:spAutoFit/>
          </a:bodyPr>
          <a:lstStyle/>
          <a:p>
            <a:pPr algn="ctr"/>
            <a:r>
              <a:rPr lang="en-GB" sz="2400" dirty="0"/>
              <a:t>Visible Costs – Tangible</a:t>
            </a:r>
          </a:p>
          <a:p>
            <a:pPr algn="ctr"/>
            <a:r>
              <a:rPr lang="en-GB" sz="2400" dirty="0"/>
              <a:t>≈ 15%</a:t>
            </a:r>
          </a:p>
        </p:txBody>
      </p:sp>
      <p:sp>
        <p:nvSpPr>
          <p:cNvPr id="18" name="TextBox 17">
            <a:extLst>
              <a:ext uri="{FF2B5EF4-FFF2-40B4-BE49-F238E27FC236}">
                <a16:creationId xmlns:a16="http://schemas.microsoft.com/office/drawing/2014/main" id="{42C4CE33-E3A5-4CA1-A00A-37641F51A7A3}"/>
              </a:ext>
            </a:extLst>
          </p:cNvPr>
          <p:cNvSpPr txBox="1"/>
          <p:nvPr/>
        </p:nvSpPr>
        <p:spPr>
          <a:xfrm>
            <a:off x="360225" y="3835400"/>
            <a:ext cx="3455550" cy="830997"/>
          </a:xfrm>
          <a:prstGeom prst="rect">
            <a:avLst/>
          </a:prstGeom>
          <a:noFill/>
        </p:spPr>
        <p:txBody>
          <a:bodyPr wrap="square" rtlCol="0">
            <a:spAutoFit/>
          </a:bodyPr>
          <a:lstStyle/>
          <a:p>
            <a:pPr algn="ctr"/>
            <a:r>
              <a:rPr lang="en-GB" sz="2400" dirty="0"/>
              <a:t>Hidden Costs – Intangible</a:t>
            </a:r>
          </a:p>
          <a:p>
            <a:pPr algn="ctr"/>
            <a:r>
              <a:rPr lang="en-GB" sz="2400" dirty="0"/>
              <a:t>≈ </a:t>
            </a:r>
            <a:r>
              <a:rPr lang="en-GB" sz="2400" b="0" i="0" dirty="0">
                <a:solidFill>
                  <a:srgbClr val="202124"/>
                </a:solidFill>
                <a:effectLst/>
                <a:latin typeface="arial" panose="020B0604020202020204" pitchFamily="34" charset="0"/>
              </a:rPr>
              <a:t>85</a:t>
            </a:r>
            <a:r>
              <a:rPr lang="en-GB" sz="2400" dirty="0">
                <a:solidFill>
                  <a:srgbClr val="202124"/>
                </a:solidFill>
                <a:latin typeface="arial" panose="020B0604020202020204" pitchFamily="34" charset="0"/>
              </a:rPr>
              <a:t>%</a:t>
            </a:r>
            <a:endParaRPr lang="en-GB" sz="2400" dirty="0"/>
          </a:p>
        </p:txBody>
      </p:sp>
      <p:sp>
        <p:nvSpPr>
          <p:cNvPr id="19" name="TextBox 18">
            <a:extLst>
              <a:ext uri="{FF2B5EF4-FFF2-40B4-BE49-F238E27FC236}">
                <a16:creationId xmlns:a16="http://schemas.microsoft.com/office/drawing/2014/main" id="{5FBE1B86-AA6F-417B-88EB-8316F118E0D8}"/>
              </a:ext>
            </a:extLst>
          </p:cNvPr>
          <p:cNvSpPr txBox="1"/>
          <p:nvPr/>
        </p:nvSpPr>
        <p:spPr>
          <a:xfrm>
            <a:off x="7721599" y="1461382"/>
            <a:ext cx="4513125" cy="1754326"/>
          </a:xfrm>
          <a:prstGeom prst="rect">
            <a:avLst/>
          </a:prstGeom>
          <a:noFill/>
        </p:spPr>
        <p:txBody>
          <a:bodyPr wrap="square" numCol="2" rtlCol="0">
            <a:spAutoFit/>
          </a:bodyPr>
          <a:lstStyle/>
          <a:p>
            <a:pPr marL="285750" indent="-285750">
              <a:buFont typeface="Wingdings" panose="05000000000000000000" pitchFamily="2" charset="2"/>
              <a:buChar char="§"/>
            </a:pPr>
            <a:r>
              <a:rPr lang="en-GB" dirty="0"/>
              <a:t>Defects (yield)</a:t>
            </a:r>
          </a:p>
          <a:p>
            <a:pPr marL="285750" indent="-285750">
              <a:buFont typeface="Wingdings" panose="05000000000000000000" pitchFamily="2" charset="2"/>
              <a:buChar char="§"/>
            </a:pPr>
            <a:r>
              <a:rPr lang="en-GB" dirty="0"/>
              <a:t>Rework</a:t>
            </a:r>
          </a:p>
          <a:p>
            <a:pPr marL="285750" indent="-285750">
              <a:buFont typeface="Wingdings" panose="05000000000000000000" pitchFamily="2" charset="2"/>
              <a:buChar char="§"/>
            </a:pPr>
            <a:r>
              <a:rPr lang="en-GB" dirty="0"/>
              <a:t>Scrap</a:t>
            </a:r>
          </a:p>
          <a:p>
            <a:pPr marL="285750" indent="-285750">
              <a:buFont typeface="Wingdings" panose="05000000000000000000" pitchFamily="2" charset="2"/>
              <a:buChar char="§"/>
            </a:pPr>
            <a:r>
              <a:rPr lang="en-GB" dirty="0"/>
              <a:t>Field Repairs</a:t>
            </a:r>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r>
              <a:rPr lang="en-GB" dirty="0"/>
              <a:t>Inspection</a:t>
            </a:r>
          </a:p>
          <a:p>
            <a:pPr marL="285750" indent="-285750">
              <a:buFont typeface="Wingdings" panose="05000000000000000000" pitchFamily="2" charset="2"/>
              <a:buChar char="§"/>
            </a:pPr>
            <a:r>
              <a:rPr lang="en-GB" dirty="0"/>
              <a:t>Reduced Profitability</a:t>
            </a:r>
          </a:p>
        </p:txBody>
      </p:sp>
      <p:sp>
        <p:nvSpPr>
          <p:cNvPr id="20" name="TextBox 19">
            <a:extLst>
              <a:ext uri="{FF2B5EF4-FFF2-40B4-BE49-F238E27FC236}">
                <a16:creationId xmlns:a16="http://schemas.microsoft.com/office/drawing/2014/main" id="{1DE411F0-53A6-4B96-BBC6-FB2A4AE778D3}"/>
              </a:ext>
            </a:extLst>
          </p:cNvPr>
          <p:cNvSpPr txBox="1"/>
          <p:nvPr/>
        </p:nvSpPr>
        <p:spPr>
          <a:xfrm>
            <a:off x="7700825" y="2926645"/>
            <a:ext cx="4513125" cy="4801314"/>
          </a:xfrm>
          <a:prstGeom prst="rect">
            <a:avLst/>
          </a:prstGeom>
          <a:noFill/>
        </p:spPr>
        <p:txBody>
          <a:bodyPr wrap="square" numCol="2" rtlCol="0">
            <a:spAutoFit/>
          </a:bodyPr>
          <a:lstStyle/>
          <a:p>
            <a:pPr marL="285750" indent="-285750">
              <a:buFont typeface="Wingdings" panose="05000000000000000000" pitchFamily="2" charset="2"/>
              <a:buChar char="§"/>
            </a:pPr>
            <a:r>
              <a:rPr lang="en-GB" dirty="0"/>
              <a:t>Costly engineering changes</a:t>
            </a:r>
          </a:p>
          <a:p>
            <a:pPr marL="285750" indent="-285750">
              <a:buFont typeface="Wingdings" panose="05000000000000000000" pitchFamily="2" charset="2"/>
              <a:buChar char="§"/>
            </a:pPr>
            <a:r>
              <a:rPr lang="en-GB" dirty="0"/>
              <a:t>Additional setups</a:t>
            </a:r>
          </a:p>
          <a:p>
            <a:pPr marL="285750" indent="-285750">
              <a:buFont typeface="Wingdings" panose="05000000000000000000" pitchFamily="2" charset="2"/>
              <a:buChar char="§"/>
            </a:pPr>
            <a:r>
              <a:rPr lang="en-GB" dirty="0"/>
              <a:t>Expediting costs</a:t>
            </a:r>
          </a:p>
          <a:p>
            <a:pPr marL="285750" indent="-285750">
              <a:buFont typeface="Wingdings" panose="05000000000000000000" pitchFamily="2" charset="2"/>
              <a:buChar char="§"/>
            </a:pPr>
            <a:r>
              <a:rPr lang="en-GB" dirty="0"/>
              <a:t>Excess inventory </a:t>
            </a:r>
          </a:p>
          <a:p>
            <a:pPr marL="285750" indent="-285750">
              <a:buFont typeface="Wingdings" panose="05000000000000000000" pitchFamily="2" charset="2"/>
              <a:buChar char="§"/>
            </a:pPr>
            <a:r>
              <a:rPr lang="en-GB" dirty="0"/>
              <a:t>Increased cycle times</a:t>
            </a:r>
          </a:p>
          <a:p>
            <a:pPr marL="285750" indent="-285750">
              <a:buFont typeface="Wingdings" panose="05000000000000000000" pitchFamily="2" charset="2"/>
              <a:buChar char="§"/>
            </a:pPr>
            <a:r>
              <a:rPr lang="en-GB" dirty="0"/>
              <a:t>Risk to safety</a:t>
            </a:r>
          </a:p>
          <a:p>
            <a:pPr marL="285750" indent="-285750">
              <a:buFont typeface="Wingdings" panose="05000000000000000000" pitchFamily="2" charset="2"/>
              <a:buChar char="§"/>
            </a:pPr>
            <a:r>
              <a:rPr lang="en-GB" dirty="0"/>
              <a:t>Late delivery </a:t>
            </a:r>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r>
              <a:rPr lang="en-GB" dirty="0"/>
              <a:t>Costly overtime</a:t>
            </a:r>
          </a:p>
          <a:p>
            <a:pPr marL="285750" indent="-285750">
              <a:buFont typeface="Wingdings" panose="05000000000000000000" pitchFamily="2" charset="2"/>
              <a:buChar char="§"/>
            </a:pPr>
            <a:r>
              <a:rPr lang="en-GB" dirty="0"/>
              <a:t>Scheduling conflicts </a:t>
            </a:r>
          </a:p>
          <a:p>
            <a:pPr marL="285750" indent="-285750">
              <a:buFont typeface="Wingdings" panose="05000000000000000000" pitchFamily="2" charset="2"/>
              <a:buChar char="§"/>
            </a:pPr>
            <a:r>
              <a:rPr lang="en-GB" dirty="0"/>
              <a:t>Investigations </a:t>
            </a:r>
          </a:p>
          <a:p>
            <a:pPr marL="285750" indent="-285750">
              <a:buFont typeface="Wingdings" panose="05000000000000000000" pitchFamily="2" charset="2"/>
              <a:buChar char="§"/>
            </a:pPr>
            <a:r>
              <a:rPr lang="en-GB" dirty="0"/>
              <a:t>Lost sales</a:t>
            </a:r>
          </a:p>
          <a:p>
            <a:pPr marL="285750" indent="-285750">
              <a:buFont typeface="Wingdings" panose="05000000000000000000" pitchFamily="2" charset="2"/>
              <a:buChar char="§"/>
            </a:pPr>
            <a:r>
              <a:rPr lang="en-GB" dirty="0"/>
              <a:t>Degraded company image</a:t>
            </a:r>
          </a:p>
          <a:p>
            <a:pPr marL="285750" indent="-285750">
              <a:buFont typeface="Wingdings" panose="05000000000000000000" pitchFamily="2" charset="2"/>
              <a:buChar char="§"/>
            </a:pPr>
            <a:r>
              <a:rPr lang="en-GB" dirty="0"/>
              <a:t>Lost customer loyalty </a:t>
            </a:r>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endParaRPr lang="en-GB" dirty="0"/>
          </a:p>
          <a:p>
            <a:endParaRPr lang="en-GB" dirty="0"/>
          </a:p>
        </p:txBody>
      </p:sp>
    </p:spTree>
    <p:extLst>
      <p:ext uri="{BB962C8B-B14F-4D97-AF65-F5344CB8AC3E}">
        <p14:creationId xmlns:p14="http://schemas.microsoft.com/office/powerpoint/2010/main" val="639860780"/>
      </p:ext>
    </p:extLst>
  </p:cSld>
  <p:clrMapOvr>
    <a:masterClrMapping/>
  </p:clrMapOvr>
  <p:transition>
    <p:cover dir="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FF63E-F762-4EE9-ABD4-80F6C03854DD}"/>
              </a:ext>
            </a:extLst>
          </p:cNvPr>
          <p:cNvSpPr>
            <a:spLocks noGrp="1"/>
          </p:cNvSpPr>
          <p:nvPr>
            <p:ph type="title"/>
          </p:nvPr>
        </p:nvSpPr>
        <p:spPr>
          <a:xfrm>
            <a:off x="609600" y="274638"/>
            <a:ext cx="10972800" cy="1143000"/>
          </a:xfrm>
        </p:spPr>
        <p:txBody>
          <a:bodyPr/>
          <a:lstStyle/>
          <a:p>
            <a:r>
              <a:rPr lang="en-GB" dirty="0"/>
              <a:t>Customer Focus – Challenges</a:t>
            </a:r>
          </a:p>
        </p:txBody>
      </p:sp>
      <p:sp>
        <p:nvSpPr>
          <p:cNvPr id="3" name="Content Placeholder 2">
            <a:extLst>
              <a:ext uri="{FF2B5EF4-FFF2-40B4-BE49-F238E27FC236}">
                <a16:creationId xmlns:a16="http://schemas.microsoft.com/office/drawing/2014/main" id="{ED37B98D-7E5E-4E23-A93C-0B05AB03DBD8}"/>
              </a:ext>
            </a:extLst>
          </p:cNvPr>
          <p:cNvSpPr>
            <a:spLocks noGrp="1"/>
          </p:cNvSpPr>
          <p:nvPr>
            <p:ph idx="1"/>
          </p:nvPr>
        </p:nvSpPr>
        <p:spPr>
          <a:xfrm>
            <a:off x="679269" y="1535204"/>
            <a:ext cx="10833462" cy="3977322"/>
          </a:xfrm>
        </p:spPr>
        <p:txBody>
          <a:bodyPr>
            <a:normAutofit fontScale="92500" lnSpcReduction="20000"/>
          </a:bodyPr>
          <a:lstStyle/>
          <a:p>
            <a:pPr marL="0" indent="0">
              <a:spcAft>
                <a:spcPts val="600"/>
              </a:spcAft>
              <a:buNone/>
            </a:pPr>
            <a:r>
              <a:rPr lang="en-GB" dirty="0">
                <a:latin typeface="+mj-lt"/>
              </a:rPr>
              <a:t>The </a:t>
            </a:r>
            <a:r>
              <a:rPr lang="en-GB" b="1" dirty="0">
                <a:latin typeface="+mj-lt"/>
              </a:rPr>
              <a:t>customer defined quality </a:t>
            </a:r>
            <a:r>
              <a:rPr lang="en-GB" dirty="0">
                <a:latin typeface="+mj-lt"/>
              </a:rPr>
              <a:t>approach</a:t>
            </a:r>
            <a:r>
              <a:rPr lang="en-GB" b="1" dirty="0">
                <a:latin typeface="+mj-lt"/>
              </a:rPr>
              <a:t> </a:t>
            </a:r>
            <a:r>
              <a:rPr lang="en-GB" dirty="0">
                <a:latin typeface="+mj-lt"/>
              </a:rPr>
              <a:t>presents us with a series of challenges</a:t>
            </a:r>
          </a:p>
          <a:p>
            <a:pPr>
              <a:buFont typeface="Wingdings" panose="05000000000000000000" pitchFamily="2" charset="2"/>
              <a:buChar char="§"/>
            </a:pPr>
            <a:r>
              <a:rPr lang="en-GB" dirty="0">
                <a:latin typeface="+mj-lt"/>
              </a:rPr>
              <a:t>Customer requirements are often subjective (and qualitative), how do we capture them?</a:t>
            </a:r>
          </a:p>
          <a:p>
            <a:pPr>
              <a:buFont typeface="Wingdings" panose="05000000000000000000" pitchFamily="2" charset="2"/>
              <a:buChar char="§"/>
            </a:pPr>
            <a:r>
              <a:rPr lang="en-GB" b="0" i="0" dirty="0">
                <a:effectLst/>
                <a:latin typeface="+mj-lt"/>
              </a:rPr>
              <a:t>So many different preferences – how do we prioritise them?</a:t>
            </a:r>
            <a:endParaRPr lang="en-GB" dirty="0">
              <a:latin typeface="+mj-lt"/>
            </a:endParaRPr>
          </a:p>
          <a:p>
            <a:pPr>
              <a:buFont typeface="Wingdings" panose="05000000000000000000" pitchFamily="2" charset="2"/>
              <a:buChar char="§"/>
            </a:pPr>
            <a:r>
              <a:rPr lang="en-GB" dirty="0">
                <a:latin typeface="+mj-lt"/>
              </a:rPr>
              <a:t>How do we measure how closely we are meeting these requirements?</a:t>
            </a:r>
          </a:p>
          <a:p>
            <a:pPr>
              <a:buFont typeface="Wingdings" panose="05000000000000000000" pitchFamily="2" charset="2"/>
              <a:buChar char="§"/>
            </a:pPr>
            <a:r>
              <a:rPr lang="en-GB" dirty="0">
                <a:latin typeface="+mj-lt"/>
              </a:rPr>
              <a:t>Some customers may not know what they want/need or may not be able to articulate it.</a:t>
            </a:r>
          </a:p>
          <a:p>
            <a:pPr>
              <a:buFont typeface="Wingdings" panose="05000000000000000000" pitchFamily="2" charset="2"/>
              <a:buChar char="§"/>
            </a:pPr>
            <a:endParaRPr lang="en-GB" dirty="0">
              <a:latin typeface="+mj-lt"/>
            </a:endParaRPr>
          </a:p>
          <a:p>
            <a:pPr>
              <a:buFont typeface="Wingdings" panose="05000000000000000000" pitchFamily="2" charset="2"/>
              <a:buChar char="§"/>
            </a:pPr>
            <a:endParaRPr lang="en-GB" dirty="0"/>
          </a:p>
          <a:p>
            <a:pPr>
              <a:buFont typeface="Wingdings" panose="05000000000000000000" pitchFamily="2" charset="2"/>
              <a:buChar char="§"/>
            </a:pPr>
            <a:endParaRPr lang="en-GB" dirty="0"/>
          </a:p>
        </p:txBody>
      </p:sp>
      <p:sp>
        <p:nvSpPr>
          <p:cNvPr id="6" name="Content Placeholder 2">
            <a:extLst>
              <a:ext uri="{FF2B5EF4-FFF2-40B4-BE49-F238E27FC236}">
                <a16:creationId xmlns:a16="http://schemas.microsoft.com/office/drawing/2014/main" id="{504AAA53-3D25-4EC1-B3F9-DB0A54D4BA7E}"/>
              </a:ext>
            </a:extLst>
          </p:cNvPr>
          <p:cNvSpPr txBox="1">
            <a:spLocks/>
          </p:cNvSpPr>
          <p:nvPr/>
        </p:nvSpPr>
        <p:spPr>
          <a:xfrm>
            <a:off x="679269" y="2707436"/>
            <a:ext cx="10833462" cy="1443127"/>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4000" dirty="0">
                <a:latin typeface="+mj-lt"/>
              </a:rPr>
              <a:t>What challenges do you think may occur as a result of customer defined quality?</a:t>
            </a:r>
          </a:p>
          <a:p>
            <a:pPr>
              <a:buFont typeface="Wingdings" panose="05000000000000000000" pitchFamily="2" charset="2"/>
              <a:buChar char="§"/>
            </a:pPr>
            <a:endParaRPr lang="en-GB" dirty="0"/>
          </a:p>
          <a:p>
            <a:pPr>
              <a:buFont typeface="Wingdings" panose="05000000000000000000" pitchFamily="2" charset="2"/>
              <a:buChar char="§"/>
            </a:pPr>
            <a:endParaRPr lang="en-GB" dirty="0"/>
          </a:p>
        </p:txBody>
      </p:sp>
    </p:spTree>
    <p:extLst>
      <p:ext uri="{BB962C8B-B14F-4D97-AF65-F5344CB8AC3E}">
        <p14:creationId xmlns:p14="http://schemas.microsoft.com/office/powerpoint/2010/main" val="1140805332"/>
      </p:ext>
    </p:extLst>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6" dur="500"/>
                                        <p:tgtEl>
                                          <p:spTgt spid="3">
                                            <p:txEl>
                                              <p:pRg st="2" end="2"/>
                                            </p:txEl>
                                          </p:spTgt>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1" dur="500"/>
                                        <p:tgtEl>
                                          <p:spTgt spid="3">
                                            <p:txEl>
                                              <p:pRg st="3" end="3"/>
                                            </p:txEl>
                                          </p:spTgt>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 calcmode="lin" valueType="num">
                                      <p:cBhvr>
                                        <p:cTn id="34"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C1F4F-81A2-4A1F-A2AA-1602AE2CBC6F}"/>
              </a:ext>
            </a:extLst>
          </p:cNvPr>
          <p:cNvSpPr>
            <a:spLocks noGrp="1"/>
          </p:cNvSpPr>
          <p:nvPr>
            <p:ph type="title"/>
          </p:nvPr>
        </p:nvSpPr>
        <p:spPr>
          <a:xfrm>
            <a:off x="609598" y="187396"/>
            <a:ext cx="10972800" cy="1143000"/>
          </a:xfrm>
        </p:spPr>
        <p:txBody>
          <a:bodyPr/>
          <a:lstStyle/>
          <a:p>
            <a:r>
              <a:rPr lang="en-GB" dirty="0"/>
              <a:t>What is Quality Management?</a:t>
            </a:r>
          </a:p>
        </p:txBody>
      </p:sp>
      <p:sp>
        <p:nvSpPr>
          <p:cNvPr id="5" name="Rectangle 4">
            <a:extLst>
              <a:ext uri="{FF2B5EF4-FFF2-40B4-BE49-F238E27FC236}">
                <a16:creationId xmlns:a16="http://schemas.microsoft.com/office/drawing/2014/main" id="{EBA0AAE1-245E-4950-A565-C3BC6EEDEAEC}"/>
              </a:ext>
            </a:extLst>
          </p:cNvPr>
          <p:cNvSpPr/>
          <p:nvPr/>
        </p:nvSpPr>
        <p:spPr>
          <a:xfrm>
            <a:off x="698309" y="1459765"/>
            <a:ext cx="10795379" cy="1143000"/>
          </a:xfrm>
          <a:prstGeom prst="rect">
            <a:avLst/>
          </a:prstGeom>
          <a:solidFill>
            <a:srgbClr val="003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b="1" dirty="0"/>
              <a:t>Quality Management</a:t>
            </a:r>
          </a:p>
          <a:p>
            <a:pPr algn="ctr"/>
            <a:r>
              <a:rPr lang="en-GB" dirty="0"/>
              <a:t>Can be defined as all of the activities involved in planning, assurance, control and improvement of quality.</a:t>
            </a:r>
          </a:p>
        </p:txBody>
      </p:sp>
      <p:sp>
        <p:nvSpPr>
          <p:cNvPr id="6" name="Rectangle 5">
            <a:extLst>
              <a:ext uri="{FF2B5EF4-FFF2-40B4-BE49-F238E27FC236}">
                <a16:creationId xmlns:a16="http://schemas.microsoft.com/office/drawing/2014/main" id="{4622FB89-FD8B-4A4A-90EB-E7274AD0EDE1}"/>
              </a:ext>
            </a:extLst>
          </p:cNvPr>
          <p:cNvSpPr/>
          <p:nvPr/>
        </p:nvSpPr>
        <p:spPr>
          <a:xfrm>
            <a:off x="698310" y="2857500"/>
            <a:ext cx="5265768" cy="1143000"/>
          </a:xfrm>
          <a:prstGeom prst="rect">
            <a:avLst/>
          </a:prstGeom>
          <a:solidFill>
            <a:srgbClr val="4BAC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b="1" dirty="0"/>
              <a:t>Quality Planning</a:t>
            </a:r>
          </a:p>
          <a:p>
            <a:pPr algn="ctr"/>
            <a:r>
              <a:rPr lang="en-GB" dirty="0"/>
              <a:t>Defining customer quality requirements and developing the capability/resources to meet them.</a:t>
            </a:r>
          </a:p>
        </p:txBody>
      </p:sp>
      <p:sp>
        <p:nvSpPr>
          <p:cNvPr id="7" name="Rectangle 6">
            <a:extLst>
              <a:ext uri="{FF2B5EF4-FFF2-40B4-BE49-F238E27FC236}">
                <a16:creationId xmlns:a16="http://schemas.microsoft.com/office/drawing/2014/main" id="{241B1B9B-4F87-430F-9A76-571A943EC2E2}"/>
              </a:ext>
            </a:extLst>
          </p:cNvPr>
          <p:cNvSpPr/>
          <p:nvPr/>
        </p:nvSpPr>
        <p:spPr>
          <a:xfrm>
            <a:off x="6227924" y="2857500"/>
            <a:ext cx="5265764" cy="1143000"/>
          </a:xfrm>
          <a:prstGeom prst="rect">
            <a:avLst/>
          </a:prstGeom>
          <a:solidFill>
            <a:srgbClr val="4BAC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Quality Assurance</a:t>
            </a:r>
          </a:p>
          <a:p>
            <a:pPr algn="ctr">
              <a:spcAft>
                <a:spcPts val="600"/>
              </a:spcAft>
            </a:pPr>
            <a:r>
              <a:rPr lang="en-GB" dirty="0"/>
              <a:t>Applying planned, systematic quality activities to </a:t>
            </a:r>
            <a:r>
              <a:rPr lang="en-GB" b="1" dirty="0"/>
              <a:t>prevent</a:t>
            </a:r>
            <a:r>
              <a:rPr lang="en-GB" dirty="0"/>
              <a:t> defects and generate confidence that we are meeting the quality requirements.</a:t>
            </a:r>
          </a:p>
        </p:txBody>
      </p:sp>
      <p:sp>
        <p:nvSpPr>
          <p:cNvPr id="8" name="Rectangle 7">
            <a:extLst>
              <a:ext uri="{FF2B5EF4-FFF2-40B4-BE49-F238E27FC236}">
                <a16:creationId xmlns:a16="http://schemas.microsoft.com/office/drawing/2014/main" id="{624C4FF2-95E1-4E57-A515-9A17CEC636D5}"/>
              </a:ext>
            </a:extLst>
          </p:cNvPr>
          <p:cNvSpPr/>
          <p:nvPr/>
        </p:nvSpPr>
        <p:spPr>
          <a:xfrm>
            <a:off x="698310" y="4259239"/>
            <a:ext cx="5265766" cy="1143000"/>
          </a:xfrm>
          <a:prstGeom prst="rect">
            <a:avLst/>
          </a:prstGeom>
          <a:solidFill>
            <a:srgbClr val="4BAC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b="1" dirty="0"/>
              <a:t>Quality Control</a:t>
            </a:r>
          </a:p>
          <a:p>
            <a:pPr algn="ctr">
              <a:spcAft>
                <a:spcPts val="600"/>
              </a:spcAft>
            </a:pPr>
            <a:r>
              <a:rPr lang="en-GB" dirty="0"/>
              <a:t>Monitoring  production to </a:t>
            </a:r>
            <a:r>
              <a:rPr lang="en-GB" b="1" dirty="0"/>
              <a:t>check</a:t>
            </a:r>
            <a:r>
              <a:rPr lang="en-GB" dirty="0"/>
              <a:t> we are meeting quality requirements (i.e. testing &amp; inspections) </a:t>
            </a:r>
          </a:p>
        </p:txBody>
      </p:sp>
      <p:sp>
        <p:nvSpPr>
          <p:cNvPr id="9" name="Rectangle 8">
            <a:extLst>
              <a:ext uri="{FF2B5EF4-FFF2-40B4-BE49-F238E27FC236}">
                <a16:creationId xmlns:a16="http://schemas.microsoft.com/office/drawing/2014/main" id="{174FEADF-B6E1-4E41-B408-2F9A849C64BA}"/>
              </a:ext>
            </a:extLst>
          </p:cNvPr>
          <p:cNvSpPr/>
          <p:nvPr/>
        </p:nvSpPr>
        <p:spPr>
          <a:xfrm>
            <a:off x="6227925" y="4255235"/>
            <a:ext cx="5265763" cy="1143000"/>
          </a:xfrm>
          <a:prstGeom prst="rect">
            <a:avLst/>
          </a:prstGeom>
          <a:solidFill>
            <a:srgbClr val="4BAC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b="1" dirty="0"/>
              <a:t>Quality Improvement</a:t>
            </a:r>
          </a:p>
          <a:p>
            <a:pPr algn="ctr"/>
            <a:r>
              <a:rPr lang="en-GB" dirty="0"/>
              <a:t>Increasing the capability to meet and exceed the quality requirements and then standardising these improvements.</a:t>
            </a:r>
          </a:p>
        </p:txBody>
      </p:sp>
      <p:sp>
        <p:nvSpPr>
          <p:cNvPr id="17" name="Rectangle 16">
            <a:extLst>
              <a:ext uri="{FF2B5EF4-FFF2-40B4-BE49-F238E27FC236}">
                <a16:creationId xmlns:a16="http://schemas.microsoft.com/office/drawing/2014/main" id="{2DE57552-D2FB-41F9-BC3A-6CC761478BFA}"/>
              </a:ext>
            </a:extLst>
          </p:cNvPr>
          <p:cNvSpPr/>
          <p:nvPr/>
        </p:nvSpPr>
        <p:spPr>
          <a:xfrm>
            <a:off x="698309" y="2860950"/>
            <a:ext cx="5265768" cy="1143000"/>
          </a:xfrm>
          <a:prstGeom prst="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b="1" dirty="0"/>
              <a:t>Plan – Quality Planning</a:t>
            </a:r>
          </a:p>
          <a:p>
            <a:pPr algn="ctr">
              <a:spcBef>
                <a:spcPts val="600"/>
              </a:spcBef>
              <a:spcAft>
                <a:spcPts val="600"/>
              </a:spcAft>
            </a:pPr>
            <a:r>
              <a:rPr lang="en-GB" dirty="0"/>
              <a:t>Are we doing the right things?</a:t>
            </a:r>
          </a:p>
        </p:txBody>
      </p:sp>
      <p:sp>
        <p:nvSpPr>
          <p:cNvPr id="18" name="Rectangle 17">
            <a:extLst>
              <a:ext uri="{FF2B5EF4-FFF2-40B4-BE49-F238E27FC236}">
                <a16:creationId xmlns:a16="http://schemas.microsoft.com/office/drawing/2014/main" id="{F37F81A6-0F3C-46DE-9635-3A94650C298D}"/>
              </a:ext>
            </a:extLst>
          </p:cNvPr>
          <p:cNvSpPr/>
          <p:nvPr/>
        </p:nvSpPr>
        <p:spPr>
          <a:xfrm>
            <a:off x="6227923" y="2860950"/>
            <a:ext cx="5265764" cy="1143000"/>
          </a:xfrm>
          <a:prstGeom prst="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Do – Quality Assurance</a:t>
            </a:r>
          </a:p>
          <a:p>
            <a:pPr algn="ctr">
              <a:spcBef>
                <a:spcPts val="600"/>
              </a:spcBef>
            </a:pPr>
            <a:r>
              <a:rPr lang="en-GB" dirty="0"/>
              <a:t>(Before) Are we doing things right?</a:t>
            </a:r>
          </a:p>
        </p:txBody>
      </p:sp>
      <p:sp>
        <p:nvSpPr>
          <p:cNvPr id="19" name="Rectangle 18">
            <a:extLst>
              <a:ext uri="{FF2B5EF4-FFF2-40B4-BE49-F238E27FC236}">
                <a16:creationId xmlns:a16="http://schemas.microsoft.com/office/drawing/2014/main" id="{220630C6-CA1E-49AB-BFD4-821C6B215472}"/>
              </a:ext>
            </a:extLst>
          </p:cNvPr>
          <p:cNvSpPr/>
          <p:nvPr/>
        </p:nvSpPr>
        <p:spPr>
          <a:xfrm>
            <a:off x="698309" y="4262689"/>
            <a:ext cx="5265766" cy="1143000"/>
          </a:xfrm>
          <a:prstGeom prst="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b="1" dirty="0"/>
              <a:t>Check – Quality Control</a:t>
            </a:r>
          </a:p>
          <a:p>
            <a:pPr algn="ctr">
              <a:spcBef>
                <a:spcPts val="600"/>
              </a:spcBef>
              <a:spcAft>
                <a:spcPts val="600"/>
              </a:spcAft>
            </a:pPr>
            <a:r>
              <a:rPr lang="en-GB" dirty="0"/>
              <a:t>(After) Have we done the right things correctly?</a:t>
            </a:r>
          </a:p>
        </p:txBody>
      </p:sp>
      <p:sp>
        <p:nvSpPr>
          <p:cNvPr id="20" name="Rectangle 19">
            <a:extLst>
              <a:ext uri="{FF2B5EF4-FFF2-40B4-BE49-F238E27FC236}">
                <a16:creationId xmlns:a16="http://schemas.microsoft.com/office/drawing/2014/main" id="{BF703D7A-AC50-40A9-AD92-43D7CC6F22DF}"/>
              </a:ext>
            </a:extLst>
          </p:cNvPr>
          <p:cNvSpPr/>
          <p:nvPr/>
        </p:nvSpPr>
        <p:spPr>
          <a:xfrm>
            <a:off x="6227924" y="4258685"/>
            <a:ext cx="5265763" cy="1143000"/>
          </a:xfrm>
          <a:prstGeom prst="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b="1" dirty="0"/>
              <a:t>Act – Quality Improvement </a:t>
            </a:r>
          </a:p>
          <a:p>
            <a:pPr algn="ctr">
              <a:spcBef>
                <a:spcPts val="600"/>
              </a:spcBef>
              <a:spcAft>
                <a:spcPts val="600"/>
              </a:spcAft>
            </a:pPr>
            <a:r>
              <a:rPr lang="en-GB" dirty="0"/>
              <a:t>Can we do things better?</a:t>
            </a:r>
          </a:p>
        </p:txBody>
      </p:sp>
    </p:spTree>
    <p:extLst>
      <p:ext uri="{BB962C8B-B14F-4D97-AF65-F5344CB8AC3E}">
        <p14:creationId xmlns:p14="http://schemas.microsoft.com/office/powerpoint/2010/main" val="3991309283"/>
      </p:ext>
    </p:extLst>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500" fill="hold"/>
                                        <p:tgtEl>
                                          <p:spTgt spid="18"/>
                                        </p:tgtEl>
                                        <p:attrNameLst>
                                          <p:attrName>ppt_w</p:attrName>
                                        </p:attrNameLst>
                                      </p:cBhvr>
                                      <p:tavLst>
                                        <p:tav tm="0">
                                          <p:val>
                                            <p:fltVal val="0"/>
                                          </p:val>
                                        </p:tav>
                                        <p:tav tm="100000">
                                          <p:val>
                                            <p:strVal val="#ppt_w"/>
                                          </p:val>
                                        </p:tav>
                                      </p:tavLst>
                                    </p:anim>
                                    <p:anim calcmode="lin" valueType="num">
                                      <p:cBhvr>
                                        <p:cTn id="15" dur="500" fill="hold"/>
                                        <p:tgtEl>
                                          <p:spTgt spid="18"/>
                                        </p:tgtEl>
                                        <p:attrNameLst>
                                          <p:attrName>ppt_h</p:attrName>
                                        </p:attrNameLst>
                                      </p:cBhvr>
                                      <p:tavLst>
                                        <p:tav tm="0">
                                          <p:val>
                                            <p:fltVal val="0"/>
                                          </p:val>
                                        </p:tav>
                                        <p:tav tm="100000">
                                          <p:val>
                                            <p:strVal val="#ppt_h"/>
                                          </p:val>
                                        </p:tav>
                                      </p:tavLst>
                                    </p:anim>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fill="hold"/>
                                        <p:tgtEl>
                                          <p:spTgt spid="20"/>
                                        </p:tgtEl>
                                        <p:attrNameLst>
                                          <p:attrName>ppt_w</p:attrName>
                                        </p:attrNameLst>
                                      </p:cBhvr>
                                      <p:tavLst>
                                        <p:tav tm="0">
                                          <p:val>
                                            <p:fltVal val="0"/>
                                          </p:val>
                                        </p:tav>
                                        <p:tav tm="100000">
                                          <p:val>
                                            <p:strVal val="#ppt_w"/>
                                          </p:val>
                                        </p:tav>
                                      </p:tavLst>
                                    </p:anim>
                                    <p:anim calcmode="lin" valueType="num">
                                      <p:cBhvr>
                                        <p:cTn id="29" dur="500" fill="hold"/>
                                        <p:tgtEl>
                                          <p:spTgt spid="20"/>
                                        </p:tgtEl>
                                        <p:attrNameLst>
                                          <p:attrName>ppt_h</p:attrName>
                                        </p:attrNameLst>
                                      </p:cBhvr>
                                      <p:tavLst>
                                        <p:tav tm="0">
                                          <p:val>
                                            <p:fltVal val="0"/>
                                          </p:val>
                                        </p:tav>
                                        <p:tav tm="100000">
                                          <p:val>
                                            <p:strVal val="#ppt_h"/>
                                          </p:val>
                                        </p:tav>
                                      </p:tavLst>
                                    </p:anim>
                                    <p:animEffect transition="in" filter="fade">
                                      <p:cBhvr>
                                        <p:cTn id="3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EA540-D728-465B-A3B5-9D6B566ED63B}"/>
              </a:ext>
            </a:extLst>
          </p:cNvPr>
          <p:cNvSpPr>
            <a:spLocks noGrp="1"/>
          </p:cNvSpPr>
          <p:nvPr>
            <p:ph type="title"/>
          </p:nvPr>
        </p:nvSpPr>
        <p:spPr>
          <a:xfrm>
            <a:off x="609600" y="247822"/>
            <a:ext cx="10972800" cy="1143000"/>
          </a:xfrm>
        </p:spPr>
        <p:txBody>
          <a:bodyPr>
            <a:normAutofit fontScale="90000"/>
          </a:bodyPr>
          <a:lstStyle/>
          <a:p>
            <a:r>
              <a:rPr lang="en-GB" dirty="0"/>
              <a:t>Quality Improvement – Deming’s 14 Points</a:t>
            </a:r>
            <a:br>
              <a:rPr lang="en-GB" dirty="0"/>
            </a:br>
            <a:r>
              <a:rPr lang="en-GB" sz="2700" i="1" dirty="0"/>
              <a:t>(Deming laid the ground work for TQM)</a:t>
            </a:r>
            <a:endParaRPr lang="en-GB" i="1" dirty="0"/>
          </a:p>
        </p:txBody>
      </p:sp>
      <p:graphicFrame>
        <p:nvGraphicFramePr>
          <p:cNvPr id="6" name="Table 4">
            <a:extLst>
              <a:ext uri="{FF2B5EF4-FFF2-40B4-BE49-F238E27FC236}">
                <a16:creationId xmlns:a16="http://schemas.microsoft.com/office/drawing/2014/main" id="{EFEF0F00-C745-4DC1-B062-9AE24F22AF48}"/>
              </a:ext>
            </a:extLst>
          </p:cNvPr>
          <p:cNvGraphicFramePr>
            <a:graphicFrameLocks noGrp="1"/>
          </p:cNvGraphicFramePr>
          <p:nvPr>
            <p:extLst>
              <p:ext uri="{D42A27DB-BD31-4B8C-83A1-F6EECF244321}">
                <p14:modId xmlns:p14="http://schemas.microsoft.com/office/powerpoint/2010/main" val="2935537641"/>
              </p:ext>
            </p:extLst>
          </p:nvPr>
        </p:nvGraphicFramePr>
        <p:xfrm>
          <a:off x="609600" y="1537253"/>
          <a:ext cx="10972800" cy="4297680"/>
        </p:xfrm>
        <a:graphic>
          <a:graphicData uri="http://schemas.openxmlformats.org/drawingml/2006/table">
            <a:tbl>
              <a:tblPr firstRow="1" bandRow="1">
                <a:tableStyleId>{74C1A8A3-306A-4EB7-A6B1-4F7E0EB9C5D6}</a:tableStyleId>
              </a:tblPr>
              <a:tblGrid>
                <a:gridCol w="398880">
                  <a:extLst>
                    <a:ext uri="{9D8B030D-6E8A-4147-A177-3AD203B41FA5}">
                      <a16:colId xmlns:a16="http://schemas.microsoft.com/office/drawing/2014/main" val="3590109222"/>
                    </a:ext>
                  </a:extLst>
                </a:gridCol>
                <a:gridCol w="4220156">
                  <a:extLst>
                    <a:ext uri="{9D8B030D-6E8A-4147-A177-3AD203B41FA5}">
                      <a16:colId xmlns:a16="http://schemas.microsoft.com/office/drawing/2014/main" val="3525317378"/>
                    </a:ext>
                  </a:extLst>
                </a:gridCol>
                <a:gridCol w="516851">
                  <a:extLst>
                    <a:ext uri="{9D8B030D-6E8A-4147-A177-3AD203B41FA5}">
                      <a16:colId xmlns:a16="http://schemas.microsoft.com/office/drawing/2014/main" val="1006657127"/>
                    </a:ext>
                  </a:extLst>
                </a:gridCol>
                <a:gridCol w="5836913">
                  <a:extLst>
                    <a:ext uri="{9D8B030D-6E8A-4147-A177-3AD203B41FA5}">
                      <a16:colId xmlns:a16="http://schemas.microsoft.com/office/drawing/2014/main" val="2000731132"/>
                    </a:ext>
                  </a:extLst>
                </a:gridCol>
              </a:tblGrid>
              <a:tr h="354239">
                <a:tc gridSpan="4">
                  <a:txBody>
                    <a:bodyPr/>
                    <a:lstStyle/>
                    <a:p>
                      <a:pPr algn="ctr"/>
                      <a:r>
                        <a:rPr lang="en-GB" sz="1800" dirty="0"/>
                        <a:t>Deming’s 14 Points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258137007"/>
                  </a:ext>
                </a:extLst>
              </a:tr>
              <a:tr h="354239">
                <a:tc>
                  <a:txBody>
                    <a:bodyPr/>
                    <a:lstStyle/>
                    <a:p>
                      <a:pPr algn="ctr"/>
                      <a:r>
                        <a:rPr lang="en-GB"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Create constancy of purpose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GB" dirty="0"/>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Drive out fear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683051818"/>
                  </a:ext>
                </a:extLst>
              </a:tr>
              <a:tr h="619918">
                <a:tc>
                  <a:txBody>
                    <a:bodyPr/>
                    <a:lstStyle/>
                    <a:p>
                      <a:pPr algn="ctr"/>
                      <a:r>
                        <a:rPr lang="en-GB" dirty="0"/>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Adopt the new philosophy and take on leadership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GB" dirty="0"/>
                        <a:t>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Eliminate silos / barriers between departments. Encourage interdepartmental collaboration / teamwork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174750329"/>
                  </a:ext>
                </a:extLst>
              </a:tr>
              <a:tr h="619918">
                <a:tc>
                  <a:txBody>
                    <a:bodyPr/>
                    <a:lstStyle/>
                    <a:p>
                      <a:pPr algn="ctr"/>
                      <a:r>
                        <a:rPr lang="en-GB" dirty="0"/>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Stop depending on / eliminate inspections, build in quality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GB" dirty="0"/>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Eliminate slogans, exhortations and arbitrary targets for the workforce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210594987"/>
                  </a:ext>
                </a:extLst>
              </a:tr>
              <a:tr h="380256">
                <a:tc>
                  <a:txBody>
                    <a:bodyPr/>
                    <a:lstStyle/>
                    <a:p>
                      <a:pPr algn="ctr"/>
                      <a:r>
                        <a:rPr lang="en-GB" dirty="0"/>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Use a single supplier for any one item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GB" dirty="0"/>
                        <a:t>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Eliminate numerical standards / quotas for the workforce.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220540698"/>
                  </a:ext>
                </a:extLst>
              </a:tr>
              <a:tr h="354239">
                <a:tc>
                  <a:txBody>
                    <a:bodyPr/>
                    <a:lstStyle/>
                    <a:p>
                      <a:pPr algn="ctr"/>
                      <a:r>
                        <a:rPr lang="en-GB" dirty="0"/>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Aim to improve constantly and forever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GB" dirty="0"/>
                        <a:t>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Encourage and celebrate pride of workmanship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564032693"/>
                  </a:ext>
                </a:extLst>
              </a:tr>
              <a:tr h="619918">
                <a:tc>
                  <a:txBody>
                    <a:bodyPr/>
                    <a:lstStyle/>
                    <a:p>
                      <a:pPr algn="ctr"/>
                      <a:r>
                        <a:rPr lang="en-GB" dirty="0"/>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Institute training on the job (education and progression opportunities)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GB" dirty="0"/>
                        <a:t>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Institute a vigorous program of  training and self improvement.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021933"/>
                  </a:ext>
                </a:extLst>
              </a:tr>
              <a:tr h="619918">
                <a:tc>
                  <a:txBody>
                    <a:bodyPr/>
                    <a:lstStyle/>
                    <a:p>
                      <a:pPr algn="ctr"/>
                      <a:r>
                        <a:rPr lang="en-GB" dirty="0"/>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Supervision should help people, not monitor performance.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a:r>
                        <a:rPr lang="en-GB" dirty="0"/>
                        <a:t>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dirty="0"/>
                        <a:t>Involve all workers in the transformation, and commit to ever-improving quality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141468851"/>
                  </a:ext>
                </a:extLst>
              </a:tr>
            </a:tbl>
          </a:graphicData>
        </a:graphic>
      </p:graphicFrame>
    </p:spTree>
    <p:extLst>
      <p:ext uri="{BB962C8B-B14F-4D97-AF65-F5344CB8AC3E}">
        <p14:creationId xmlns:p14="http://schemas.microsoft.com/office/powerpoint/2010/main" val="3624586478"/>
      </p:ext>
    </p:extLst>
  </p:cSld>
  <p:clrMapOvr>
    <a:masterClrMapping/>
  </p:clrMapOvr>
  <p:transition>
    <p:cover dir="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DF7D7-69D9-4D80-841B-EBA7FB5813ED}"/>
              </a:ext>
            </a:extLst>
          </p:cNvPr>
          <p:cNvSpPr>
            <a:spLocks noGrp="1"/>
          </p:cNvSpPr>
          <p:nvPr>
            <p:ph type="title"/>
          </p:nvPr>
        </p:nvSpPr>
        <p:spPr/>
        <p:txBody>
          <a:bodyPr/>
          <a:lstStyle/>
          <a:p>
            <a:r>
              <a:rPr lang="en-GB" dirty="0"/>
              <a:t>What is Total Quality Management?</a:t>
            </a:r>
          </a:p>
        </p:txBody>
      </p:sp>
      <p:sp>
        <p:nvSpPr>
          <p:cNvPr id="3" name="Content Placeholder 2">
            <a:extLst>
              <a:ext uri="{FF2B5EF4-FFF2-40B4-BE49-F238E27FC236}">
                <a16:creationId xmlns:a16="http://schemas.microsoft.com/office/drawing/2014/main" id="{E6D587D5-D5A6-40A1-94B7-B730EE83962B}"/>
              </a:ext>
            </a:extLst>
          </p:cNvPr>
          <p:cNvSpPr>
            <a:spLocks noGrp="1"/>
          </p:cNvSpPr>
          <p:nvPr>
            <p:ph idx="1"/>
          </p:nvPr>
        </p:nvSpPr>
        <p:spPr>
          <a:xfrm>
            <a:off x="609600" y="1470484"/>
            <a:ext cx="10972800" cy="3917032"/>
          </a:xfrm>
        </p:spPr>
        <p:txBody>
          <a:bodyPr>
            <a:normAutofit lnSpcReduction="10000"/>
          </a:bodyPr>
          <a:lstStyle/>
          <a:p>
            <a:pPr marL="0" indent="0">
              <a:buNone/>
            </a:pPr>
            <a:r>
              <a:rPr lang="en-GB" sz="3000" dirty="0">
                <a:latin typeface="+mj-lt"/>
              </a:rPr>
              <a:t>TQM is a organization-wide management strategy that emphasises continuous improvements in order to improve product / service quality. Goals of TQM:</a:t>
            </a:r>
          </a:p>
          <a:p>
            <a:pPr algn="l">
              <a:buFont typeface="Wingdings" panose="05000000000000000000" pitchFamily="2" charset="2"/>
              <a:buChar char="§"/>
            </a:pPr>
            <a:r>
              <a:rPr lang="en-GB" sz="3000" b="0" i="0" dirty="0">
                <a:effectLst/>
                <a:latin typeface="+mj-lt"/>
              </a:rPr>
              <a:t>Achieve the continuous improvement mindset</a:t>
            </a:r>
          </a:p>
          <a:p>
            <a:pPr algn="l">
              <a:buFont typeface="Wingdings" panose="05000000000000000000" pitchFamily="2" charset="2"/>
              <a:buChar char="§"/>
            </a:pPr>
            <a:r>
              <a:rPr lang="en-GB" sz="3000" dirty="0">
                <a:latin typeface="+mj-lt"/>
              </a:rPr>
              <a:t>Prevent defects and reduced process variation</a:t>
            </a:r>
            <a:endParaRPr lang="en-GB" sz="3000" b="0" i="0" dirty="0">
              <a:effectLst/>
              <a:latin typeface="+mj-lt"/>
            </a:endParaRPr>
          </a:p>
          <a:p>
            <a:pPr algn="l">
              <a:buFont typeface="Wingdings" panose="05000000000000000000" pitchFamily="2" charset="2"/>
              <a:buChar char="§"/>
            </a:pPr>
            <a:r>
              <a:rPr lang="en-GB" sz="3000" b="0" i="0" dirty="0">
                <a:effectLst/>
                <a:latin typeface="+mj-lt"/>
              </a:rPr>
              <a:t>Improve customer satisfaction</a:t>
            </a:r>
          </a:p>
          <a:p>
            <a:pPr algn="l">
              <a:buFont typeface="Wingdings" panose="05000000000000000000" pitchFamily="2" charset="2"/>
              <a:buChar char="§"/>
            </a:pPr>
            <a:r>
              <a:rPr lang="en-GB" sz="3000" b="0" i="0" dirty="0">
                <a:effectLst/>
                <a:latin typeface="+mj-lt"/>
              </a:rPr>
              <a:t>Improve employee engagement and training</a:t>
            </a:r>
          </a:p>
          <a:p>
            <a:pPr algn="l">
              <a:buFont typeface="Wingdings" panose="05000000000000000000" pitchFamily="2" charset="2"/>
              <a:buChar char="§"/>
            </a:pPr>
            <a:r>
              <a:rPr lang="en-GB" sz="3000" b="0" i="0" dirty="0">
                <a:effectLst/>
                <a:latin typeface="+mj-lt"/>
              </a:rPr>
              <a:t>Streamline supply chain management</a:t>
            </a:r>
          </a:p>
          <a:p>
            <a:pPr algn="l">
              <a:buFont typeface="Arial" panose="020B0604020202020204" pitchFamily="34" charset="0"/>
              <a:buChar char="•"/>
            </a:pPr>
            <a:endParaRPr lang="en-GB" sz="3000" b="0" i="0" dirty="0">
              <a:effectLst/>
              <a:latin typeface="+mj-lt"/>
            </a:endParaRP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590682396"/>
      </p:ext>
    </p:extLst>
  </p:cSld>
  <p:clrMapOvr>
    <a:masterClrMapping/>
  </p:clrMapOvr>
  <p:transition>
    <p:cover dir="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026C0-4E84-457D-9B0B-527FC7E3E0FA}"/>
              </a:ext>
            </a:extLst>
          </p:cNvPr>
          <p:cNvSpPr>
            <a:spLocks noGrp="1"/>
          </p:cNvSpPr>
          <p:nvPr>
            <p:ph type="title"/>
          </p:nvPr>
        </p:nvSpPr>
        <p:spPr/>
        <p:txBody>
          <a:bodyPr/>
          <a:lstStyle/>
          <a:p>
            <a:r>
              <a:rPr lang="en-GB" dirty="0"/>
              <a:t>Total Quality Management (TQM)</a:t>
            </a:r>
          </a:p>
        </p:txBody>
      </p:sp>
      <p:sp>
        <p:nvSpPr>
          <p:cNvPr id="5" name="Content Placeholder 4">
            <a:extLst>
              <a:ext uri="{FF2B5EF4-FFF2-40B4-BE49-F238E27FC236}">
                <a16:creationId xmlns:a16="http://schemas.microsoft.com/office/drawing/2014/main" id="{13A55BF8-6144-4187-808A-01EB1EFA6B9E}"/>
              </a:ext>
            </a:extLst>
          </p:cNvPr>
          <p:cNvSpPr txBox="1">
            <a:spLocks noGrp="1"/>
          </p:cNvSpPr>
          <p:nvPr>
            <p:ph idx="1"/>
          </p:nvPr>
        </p:nvSpPr>
        <p:spPr>
          <a:xfrm>
            <a:off x="609600" y="1289953"/>
            <a:ext cx="10972800" cy="4278094"/>
          </a:xfrm>
          <a:prstGeom prst="rect">
            <a:avLst/>
          </a:prstGeom>
          <a:noFill/>
        </p:spPr>
        <p:txBody>
          <a:bodyPr wrap="square">
            <a:spAutoFit/>
          </a:bodyPr>
          <a:lstStyle/>
          <a:p>
            <a:r>
              <a:rPr lang="en-GB" sz="2800" b="1" dirty="0">
                <a:solidFill>
                  <a:srgbClr val="24B9D9"/>
                </a:solidFill>
              </a:rPr>
              <a:t>Total</a:t>
            </a:r>
            <a:r>
              <a:rPr lang="en-GB" sz="2800" dirty="0"/>
              <a:t> – Conveys the idea that all employees, throughout every function and level of the organisation, must work together in the pursuit of quality / Improvement.</a:t>
            </a:r>
          </a:p>
          <a:p>
            <a:pPr>
              <a:spcBef>
                <a:spcPts val="1200"/>
              </a:spcBef>
            </a:pPr>
            <a:r>
              <a:rPr lang="en-GB" sz="2800" b="1" dirty="0">
                <a:solidFill>
                  <a:srgbClr val="346D8B"/>
                </a:solidFill>
              </a:rPr>
              <a:t>Quality</a:t>
            </a:r>
            <a:r>
              <a:rPr lang="en-GB" sz="2800" dirty="0"/>
              <a:t> – Implies that quality is defined by the customer, and that we must constantly aim to meet or exceed their wants &amp; needs (requirements).</a:t>
            </a:r>
          </a:p>
          <a:p>
            <a:pPr>
              <a:spcBef>
                <a:spcPts val="1200"/>
              </a:spcBef>
            </a:pPr>
            <a:r>
              <a:rPr lang="en-GB" sz="2800" b="1" dirty="0">
                <a:solidFill>
                  <a:srgbClr val="003A58"/>
                </a:solidFill>
              </a:rPr>
              <a:t>Management </a:t>
            </a:r>
            <a:r>
              <a:rPr lang="en-GB" sz="2800" dirty="0"/>
              <a:t>– All of the activities undertaken to plan, assure, control and improve the level of quality, and further, to sustain this high level of quality.</a:t>
            </a:r>
          </a:p>
        </p:txBody>
      </p:sp>
    </p:spTree>
    <p:extLst>
      <p:ext uri="{BB962C8B-B14F-4D97-AF65-F5344CB8AC3E}">
        <p14:creationId xmlns:p14="http://schemas.microsoft.com/office/powerpoint/2010/main" val="654141338"/>
      </p:ext>
    </p:extLst>
  </p:cSld>
  <p:clrMapOvr>
    <a:masterClrMapping/>
  </p:clrMapOvr>
  <p:transition>
    <p:cover dir="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D545C-426E-4BA0-926D-C167A7BB02A6}"/>
              </a:ext>
            </a:extLst>
          </p:cNvPr>
          <p:cNvSpPr>
            <a:spLocks noGrp="1"/>
          </p:cNvSpPr>
          <p:nvPr>
            <p:ph type="title"/>
          </p:nvPr>
        </p:nvSpPr>
        <p:spPr/>
        <p:txBody>
          <a:bodyPr>
            <a:normAutofit fontScale="90000"/>
          </a:bodyPr>
          <a:lstStyle/>
          <a:p>
            <a:r>
              <a:rPr lang="en-GB" dirty="0"/>
              <a:t>The Quality Movement – History of TQM</a:t>
            </a:r>
            <a:br>
              <a:rPr lang="en-GB" dirty="0"/>
            </a:br>
            <a:r>
              <a:rPr lang="en-GB" sz="2700" i="1" dirty="0"/>
              <a:t>(How quality evolved with Time) </a:t>
            </a:r>
            <a:endParaRPr lang="en-GB" i="1" dirty="0"/>
          </a:p>
        </p:txBody>
      </p:sp>
      <p:pic>
        <p:nvPicPr>
          <p:cNvPr id="23" name="Picture 22">
            <a:extLst>
              <a:ext uri="{FF2B5EF4-FFF2-40B4-BE49-F238E27FC236}">
                <a16:creationId xmlns:a16="http://schemas.microsoft.com/office/drawing/2014/main" id="{2FA4EE00-F341-4E69-8CA5-EDB43FFE23DE}"/>
              </a:ext>
            </a:extLst>
          </p:cNvPr>
          <p:cNvPicPr>
            <a:picLocks noChangeAspect="1"/>
          </p:cNvPicPr>
          <p:nvPr/>
        </p:nvPicPr>
        <p:blipFill>
          <a:blip r:embed="rId3"/>
          <a:stretch>
            <a:fillRect/>
          </a:stretch>
        </p:blipFill>
        <p:spPr>
          <a:xfrm>
            <a:off x="5054600" y="1701131"/>
            <a:ext cx="6085599" cy="3878137"/>
          </a:xfrm>
          <a:prstGeom prst="rect">
            <a:avLst/>
          </a:prstGeom>
        </p:spPr>
      </p:pic>
      <p:sp>
        <p:nvSpPr>
          <p:cNvPr id="24" name="Arrow: Up 23">
            <a:extLst>
              <a:ext uri="{FF2B5EF4-FFF2-40B4-BE49-F238E27FC236}">
                <a16:creationId xmlns:a16="http://schemas.microsoft.com/office/drawing/2014/main" id="{ABE51D4C-867F-4566-A5B9-7F10C55963B4}"/>
              </a:ext>
            </a:extLst>
          </p:cNvPr>
          <p:cNvSpPr/>
          <p:nvPr/>
        </p:nvSpPr>
        <p:spPr>
          <a:xfrm>
            <a:off x="11294897" y="1570035"/>
            <a:ext cx="698500" cy="4009233"/>
          </a:xfrm>
          <a:prstGeom prst="upArrow">
            <a:avLst/>
          </a:prstGeom>
          <a:solidFill>
            <a:srgbClr val="2A99B7"/>
          </a:solidFill>
          <a:ln>
            <a:solidFill>
              <a:srgbClr val="003A58"/>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b="1" dirty="0"/>
              <a:t>Evolution of Quality Over Time</a:t>
            </a:r>
          </a:p>
        </p:txBody>
      </p:sp>
      <p:sp>
        <p:nvSpPr>
          <p:cNvPr id="27" name="Rectangle: Rounded Corners 26">
            <a:extLst>
              <a:ext uri="{FF2B5EF4-FFF2-40B4-BE49-F238E27FC236}">
                <a16:creationId xmlns:a16="http://schemas.microsoft.com/office/drawing/2014/main" id="{D2F7409F-19BA-4A9E-AB4C-4751D3D06C73}"/>
              </a:ext>
            </a:extLst>
          </p:cNvPr>
          <p:cNvSpPr/>
          <p:nvPr/>
        </p:nvSpPr>
        <p:spPr>
          <a:xfrm>
            <a:off x="1051801" y="3713175"/>
            <a:ext cx="3708400" cy="838200"/>
          </a:xfrm>
          <a:prstGeom prst="round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Process (manufacturing)  </a:t>
            </a:r>
          </a:p>
        </p:txBody>
      </p:sp>
      <p:sp>
        <p:nvSpPr>
          <p:cNvPr id="30" name="Rectangle: Rounded Corners 29">
            <a:extLst>
              <a:ext uri="{FF2B5EF4-FFF2-40B4-BE49-F238E27FC236}">
                <a16:creationId xmlns:a16="http://schemas.microsoft.com/office/drawing/2014/main" id="{DCB0EC4A-A743-4814-A41E-B5595DB9159F}"/>
              </a:ext>
            </a:extLst>
          </p:cNvPr>
          <p:cNvSpPr/>
          <p:nvPr/>
        </p:nvSpPr>
        <p:spPr>
          <a:xfrm>
            <a:off x="1051801" y="4647935"/>
            <a:ext cx="3708400" cy="838200"/>
          </a:xfrm>
          <a:prstGeom prst="roundRect">
            <a:avLst/>
          </a:prstGeom>
          <a:solidFill>
            <a:srgbClr val="003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Product</a:t>
            </a:r>
          </a:p>
        </p:txBody>
      </p:sp>
      <p:sp>
        <p:nvSpPr>
          <p:cNvPr id="32" name="Rectangle: Rounded Corners 31">
            <a:extLst>
              <a:ext uri="{FF2B5EF4-FFF2-40B4-BE49-F238E27FC236}">
                <a16:creationId xmlns:a16="http://schemas.microsoft.com/office/drawing/2014/main" id="{AB2809A3-6992-4333-AC6C-58D145DCE7F3}"/>
              </a:ext>
            </a:extLst>
          </p:cNvPr>
          <p:cNvSpPr/>
          <p:nvPr/>
        </p:nvSpPr>
        <p:spPr>
          <a:xfrm>
            <a:off x="1051801" y="2765311"/>
            <a:ext cx="3708400" cy="838200"/>
          </a:xfrm>
          <a:prstGeom prst="roundRect">
            <a:avLst/>
          </a:prstGeom>
          <a:solidFill>
            <a:srgbClr val="2A99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Influence of Management</a:t>
            </a:r>
          </a:p>
        </p:txBody>
      </p:sp>
      <p:sp>
        <p:nvSpPr>
          <p:cNvPr id="33" name="Rectangle: Rounded Corners 32">
            <a:extLst>
              <a:ext uri="{FF2B5EF4-FFF2-40B4-BE49-F238E27FC236}">
                <a16:creationId xmlns:a16="http://schemas.microsoft.com/office/drawing/2014/main" id="{F474760A-B753-4D7B-AFB1-1B0DC8E3D6AA}"/>
              </a:ext>
            </a:extLst>
          </p:cNvPr>
          <p:cNvSpPr/>
          <p:nvPr/>
        </p:nvSpPr>
        <p:spPr>
          <a:xfrm>
            <a:off x="1051801" y="1817447"/>
            <a:ext cx="3708400" cy="838200"/>
          </a:xfrm>
          <a:prstGeom prst="roundRect">
            <a:avLst/>
          </a:prstGeom>
          <a:solidFill>
            <a:srgbClr val="24B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Customers / people / culture </a:t>
            </a:r>
          </a:p>
        </p:txBody>
      </p:sp>
      <p:sp>
        <p:nvSpPr>
          <p:cNvPr id="34" name="Arrow: Up 33">
            <a:extLst>
              <a:ext uri="{FF2B5EF4-FFF2-40B4-BE49-F238E27FC236}">
                <a16:creationId xmlns:a16="http://schemas.microsoft.com/office/drawing/2014/main" id="{BD407D7C-B7F4-4E81-9A23-C46448A3965C}"/>
              </a:ext>
            </a:extLst>
          </p:cNvPr>
          <p:cNvSpPr/>
          <p:nvPr/>
        </p:nvSpPr>
        <p:spPr>
          <a:xfrm>
            <a:off x="198603" y="1472934"/>
            <a:ext cx="698500" cy="4106334"/>
          </a:xfrm>
          <a:prstGeom prst="upArrow">
            <a:avLst/>
          </a:prstGeom>
          <a:solidFill>
            <a:srgbClr val="2A99B7"/>
          </a:solidFill>
          <a:ln>
            <a:solidFill>
              <a:srgbClr val="003A58"/>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b="1" dirty="0"/>
              <a:t>Breadth of Quality Focus</a:t>
            </a:r>
          </a:p>
        </p:txBody>
      </p:sp>
    </p:spTree>
    <p:extLst>
      <p:ext uri="{BB962C8B-B14F-4D97-AF65-F5344CB8AC3E}">
        <p14:creationId xmlns:p14="http://schemas.microsoft.com/office/powerpoint/2010/main" val="3007888972"/>
      </p:ext>
    </p:extLst>
  </p:cSld>
  <p:clrMapOvr>
    <a:masterClrMapping/>
  </p:clrMapOvr>
  <p:transition>
    <p:cover dir="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38328-F3E9-4ED3-AF07-DB94B026BFE0}"/>
              </a:ext>
            </a:extLst>
          </p:cNvPr>
          <p:cNvSpPr>
            <a:spLocks noGrp="1"/>
          </p:cNvSpPr>
          <p:nvPr>
            <p:ph type="title"/>
          </p:nvPr>
        </p:nvSpPr>
        <p:spPr/>
        <p:txBody>
          <a:bodyPr/>
          <a:lstStyle/>
          <a:p>
            <a:r>
              <a:rPr lang="en-GB" dirty="0"/>
              <a:t>Total Quality Management - Lean/JIT</a:t>
            </a:r>
          </a:p>
        </p:txBody>
      </p:sp>
      <p:sp>
        <p:nvSpPr>
          <p:cNvPr id="3" name="Content Placeholder 2">
            <a:extLst>
              <a:ext uri="{FF2B5EF4-FFF2-40B4-BE49-F238E27FC236}">
                <a16:creationId xmlns:a16="http://schemas.microsoft.com/office/drawing/2014/main" id="{2BC1489F-80CB-4823-B64F-429BEF64832C}"/>
              </a:ext>
            </a:extLst>
          </p:cNvPr>
          <p:cNvSpPr>
            <a:spLocks noGrp="1"/>
          </p:cNvSpPr>
          <p:nvPr>
            <p:ph idx="1"/>
          </p:nvPr>
        </p:nvSpPr>
        <p:spPr>
          <a:xfrm>
            <a:off x="609600" y="1602960"/>
            <a:ext cx="10972800" cy="3859696"/>
          </a:xfrm>
        </p:spPr>
        <p:txBody>
          <a:bodyPr>
            <a:normAutofit fontScale="85000" lnSpcReduction="10000"/>
          </a:bodyPr>
          <a:lstStyle/>
          <a:p>
            <a:pPr>
              <a:buFont typeface="Wingdings" panose="05000000000000000000" pitchFamily="2" charset="2"/>
              <a:buChar char="§"/>
            </a:pPr>
            <a:r>
              <a:rPr lang="en-GB" dirty="0"/>
              <a:t>TQM wasn’t specifically developed at Toyota like many of the Lean principles we have come to recognise.</a:t>
            </a:r>
          </a:p>
          <a:p>
            <a:pPr>
              <a:buFont typeface="Wingdings" panose="05000000000000000000" pitchFamily="2" charset="2"/>
              <a:buChar char="§"/>
            </a:pPr>
            <a:r>
              <a:rPr lang="en-GB" dirty="0"/>
              <a:t>It’s a broad and systematic philosophy based on a series of principles developed by the likes of Deming, Juran and Feigenbaum.</a:t>
            </a:r>
          </a:p>
          <a:p>
            <a:pPr>
              <a:buFont typeface="Wingdings" panose="05000000000000000000" pitchFamily="2" charset="2"/>
              <a:buChar char="§"/>
            </a:pPr>
            <a:r>
              <a:rPr lang="en-GB" dirty="0"/>
              <a:t>However, it was quickly adopted and proven by many Japanese companies, such as Toyota.</a:t>
            </a:r>
          </a:p>
          <a:p>
            <a:pPr>
              <a:buFont typeface="Wingdings" panose="05000000000000000000" pitchFamily="2" charset="2"/>
              <a:buChar char="§"/>
            </a:pPr>
            <a:r>
              <a:rPr lang="en-GB" dirty="0"/>
              <a:t>Nowadays, TQM is considered intrinsic to Lean/JIT manufacturing.</a:t>
            </a:r>
          </a:p>
          <a:p>
            <a:pPr>
              <a:buFont typeface="Wingdings" panose="05000000000000000000" pitchFamily="2" charset="2"/>
              <a:buChar char="§"/>
            </a:pPr>
            <a:r>
              <a:rPr lang="en-GB" dirty="0"/>
              <a:t>Remember, JIT is about producing </a:t>
            </a:r>
            <a:r>
              <a:rPr lang="en-GB" b="1" dirty="0"/>
              <a:t>what customers want</a:t>
            </a:r>
            <a:r>
              <a:rPr lang="en-GB" dirty="0"/>
              <a:t>, when they want it and in the right quantities.</a:t>
            </a:r>
          </a:p>
        </p:txBody>
      </p:sp>
    </p:spTree>
    <p:extLst>
      <p:ext uri="{BB962C8B-B14F-4D97-AF65-F5344CB8AC3E}">
        <p14:creationId xmlns:p14="http://schemas.microsoft.com/office/powerpoint/2010/main" val="3361220769"/>
      </p:ext>
    </p:extLst>
  </p:cSld>
  <p:clrMapOvr>
    <a:masterClrMapping/>
  </p:clrMapOvr>
  <p:transition>
    <p:cover dir="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E100E-06CE-459D-9A34-71E188C369C8}"/>
              </a:ext>
            </a:extLst>
          </p:cNvPr>
          <p:cNvSpPr>
            <a:spLocks noGrp="1"/>
          </p:cNvSpPr>
          <p:nvPr>
            <p:ph type="title"/>
          </p:nvPr>
        </p:nvSpPr>
        <p:spPr>
          <a:xfrm>
            <a:off x="7124700" y="2400299"/>
            <a:ext cx="4927600" cy="1143000"/>
          </a:xfrm>
        </p:spPr>
        <p:txBody>
          <a:bodyPr>
            <a:normAutofit fontScale="90000"/>
          </a:bodyPr>
          <a:lstStyle/>
          <a:p>
            <a:pPr>
              <a:tabLst>
                <a:tab pos="4122738" algn="l"/>
              </a:tabLst>
            </a:pPr>
            <a:r>
              <a:rPr lang="en-GB" dirty="0"/>
              <a:t>TQM Implementation</a:t>
            </a:r>
            <a:br>
              <a:rPr lang="en-GB" dirty="0"/>
            </a:br>
            <a:r>
              <a:rPr lang="en-GB" dirty="0"/>
              <a:t>- 7 Key Principles</a:t>
            </a:r>
          </a:p>
        </p:txBody>
      </p:sp>
      <p:graphicFrame>
        <p:nvGraphicFramePr>
          <p:cNvPr id="9" name="Content Placeholder 2">
            <a:extLst>
              <a:ext uri="{FF2B5EF4-FFF2-40B4-BE49-F238E27FC236}">
                <a16:creationId xmlns:a16="http://schemas.microsoft.com/office/drawing/2014/main" id="{603AC008-7FB3-4415-B592-38AD335AB68F}"/>
              </a:ext>
            </a:extLst>
          </p:cNvPr>
          <p:cNvGraphicFramePr>
            <a:graphicFrameLocks/>
          </p:cNvGraphicFramePr>
          <p:nvPr>
            <p:extLst>
              <p:ext uri="{D42A27DB-BD31-4B8C-83A1-F6EECF244321}">
                <p14:modId xmlns:p14="http://schemas.microsoft.com/office/powerpoint/2010/main" val="1618664692"/>
              </p:ext>
            </p:extLst>
          </p:nvPr>
        </p:nvGraphicFramePr>
        <p:xfrm>
          <a:off x="228600" y="252036"/>
          <a:ext cx="6769100" cy="52109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4332814"/>
      </p:ext>
    </p:extLst>
  </p:cSld>
  <p:clrMapOvr>
    <a:masterClrMapping/>
  </p:clrMapOvr>
  <p:transition>
    <p:cover dir="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F401F-9E2A-4595-BDC3-F341B4CA0218}"/>
              </a:ext>
            </a:extLst>
          </p:cNvPr>
          <p:cNvSpPr>
            <a:spLocks noGrp="1"/>
          </p:cNvSpPr>
          <p:nvPr>
            <p:ph type="title"/>
          </p:nvPr>
        </p:nvSpPr>
        <p:spPr/>
        <p:txBody>
          <a:bodyPr/>
          <a:lstStyle/>
          <a:p>
            <a:r>
              <a:rPr lang="en-GB" dirty="0"/>
              <a:t>Typical TQM Implementation Workflow</a:t>
            </a:r>
          </a:p>
        </p:txBody>
      </p:sp>
      <p:sp>
        <p:nvSpPr>
          <p:cNvPr id="6" name="Content Placeholder 2">
            <a:extLst>
              <a:ext uri="{FF2B5EF4-FFF2-40B4-BE49-F238E27FC236}">
                <a16:creationId xmlns:a16="http://schemas.microsoft.com/office/drawing/2014/main" id="{FE8EAF86-E4F1-4F30-92B7-60EAADF32601}"/>
              </a:ext>
            </a:extLst>
          </p:cNvPr>
          <p:cNvSpPr txBox="1">
            <a:spLocks/>
          </p:cNvSpPr>
          <p:nvPr/>
        </p:nvSpPr>
        <p:spPr>
          <a:xfrm>
            <a:off x="1162050" y="1417638"/>
            <a:ext cx="9867900" cy="400526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0"/>
              </a:spcBef>
              <a:buFont typeface="+mj-lt"/>
              <a:buAutoNum type="arabicPeriod"/>
            </a:pPr>
            <a:r>
              <a:rPr lang="en-GB" sz="2400" dirty="0">
                <a:solidFill>
                  <a:srgbClr val="090909"/>
                </a:solidFill>
                <a:latin typeface="+mj-lt"/>
              </a:rPr>
              <a:t>Top management learns about and decides to commit to TQM (TQM is identified as the organization’s new QM strategy).</a:t>
            </a:r>
          </a:p>
          <a:p>
            <a:pPr>
              <a:spcBef>
                <a:spcPts val="0"/>
              </a:spcBef>
              <a:buFont typeface="+mj-lt"/>
              <a:buAutoNum type="arabicPeriod"/>
            </a:pPr>
            <a:r>
              <a:rPr lang="en-GB" sz="2400" dirty="0">
                <a:solidFill>
                  <a:srgbClr val="090909"/>
                </a:solidFill>
                <a:latin typeface="+mj-lt"/>
              </a:rPr>
              <a:t>The organization assesses current culture, customer satisfaction, and quality management systems (scope for improvement).</a:t>
            </a:r>
          </a:p>
          <a:p>
            <a:pPr>
              <a:spcBef>
                <a:spcPts val="0"/>
              </a:spcBef>
              <a:buFont typeface="+mj-lt"/>
              <a:buAutoNum type="arabicPeriod"/>
            </a:pPr>
            <a:r>
              <a:rPr lang="en-GB" sz="2400" dirty="0">
                <a:solidFill>
                  <a:srgbClr val="090909"/>
                </a:solidFill>
                <a:latin typeface="+mj-lt"/>
              </a:rPr>
              <a:t>Top management identifies core values and principles to be used, and communicates them to all employees.</a:t>
            </a:r>
          </a:p>
          <a:p>
            <a:pPr>
              <a:spcBef>
                <a:spcPts val="0"/>
              </a:spcBef>
              <a:buFont typeface="+mj-lt"/>
              <a:buAutoNum type="arabicPeriod"/>
            </a:pPr>
            <a:r>
              <a:rPr lang="en-GB" sz="2400" dirty="0">
                <a:solidFill>
                  <a:srgbClr val="090909"/>
                </a:solidFill>
                <a:latin typeface="+mj-lt"/>
              </a:rPr>
              <a:t>A TQM master plan is developed on the basis of steps 1, 2, and 3.</a:t>
            </a:r>
          </a:p>
          <a:p>
            <a:pPr>
              <a:spcBef>
                <a:spcPts val="0"/>
              </a:spcBef>
              <a:buFont typeface="+mj-lt"/>
              <a:buAutoNum type="arabicPeriod"/>
            </a:pPr>
            <a:r>
              <a:rPr lang="en-GB" sz="2400" dirty="0">
                <a:solidFill>
                  <a:srgbClr val="090909"/>
                </a:solidFill>
                <a:latin typeface="+mj-lt"/>
              </a:rPr>
              <a:t>The organization identifies and prioritizes customer requirements and aligns products and services to meet them.</a:t>
            </a:r>
          </a:p>
          <a:p>
            <a:pPr>
              <a:spcBef>
                <a:spcPts val="0"/>
              </a:spcBef>
              <a:buFont typeface="+mj-lt"/>
              <a:buAutoNum type="arabicPeriod"/>
            </a:pPr>
            <a:r>
              <a:rPr lang="en-GB" sz="2400" dirty="0">
                <a:solidFill>
                  <a:srgbClr val="090909"/>
                </a:solidFill>
                <a:latin typeface="+mj-lt"/>
              </a:rPr>
              <a:t>Management maps the critical processes through which the organization meets its customers’ needs.</a:t>
            </a:r>
          </a:p>
        </p:txBody>
      </p:sp>
    </p:spTree>
    <p:extLst>
      <p:ext uri="{BB962C8B-B14F-4D97-AF65-F5344CB8AC3E}">
        <p14:creationId xmlns:p14="http://schemas.microsoft.com/office/powerpoint/2010/main" val="424637300"/>
      </p:ext>
    </p:extLst>
  </p:cSld>
  <p:clrMapOvr>
    <a:masterClrMapping/>
  </p:clrMapOvr>
  <p:transition>
    <p:cover dir="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F401F-9E2A-4595-BDC3-F341B4CA0218}"/>
              </a:ext>
            </a:extLst>
          </p:cNvPr>
          <p:cNvSpPr>
            <a:spLocks noGrp="1"/>
          </p:cNvSpPr>
          <p:nvPr>
            <p:ph type="title"/>
          </p:nvPr>
        </p:nvSpPr>
        <p:spPr/>
        <p:txBody>
          <a:bodyPr/>
          <a:lstStyle/>
          <a:p>
            <a:r>
              <a:rPr lang="en-GB" dirty="0"/>
              <a:t>Typical TQM Implementation Workflow (Cont.)</a:t>
            </a:r>
          </a:p>
        </p:txBody>
      </p:sp>
      <p:sp>
        <p:nvSpPr>
          <p:cNvPr id="3" name="Content Placeholder 2">
            <a:extLst>
              <a:ext uri="{FF2B5EF4-FFF2-40B4-BE49-F238E27FC236}">
                <a16:creationId xmlns:a16="http://schemas.microsoft.com/office/drawing/2014/main" id="{341344A5-62FF-44B1-B296-403AB5F9515C}"/>
              </a:ext>
            </a:extLst>
          </p:cNvPr>
          <p:cNvSpPr>
            <a:spLocks noGrp="1"/>
          </p:cNvSpPr>
          <p:nvPr>
            <p:ph idx="1"/>
          </p:nvPr>
        </p:nvSpPr>
        <p:spPr>
          <a:xfrm>
            <a:off x="1092200" y="1522257"/>
            <a:ext cx="10007600" cy="4176178"/>
          </a:xfrm>
        </p:spPr>
        <p:txBody>
          <a:bodyPr>
            <a:normAutofit lnSpcReduction="10000"/>
          </a:bodyPr>
          <a:lstStyle/>
          <a:p>
            <a:pPr marL="457200" indent="-457200">
              <a:spcBef>
                <a:spcPts val="600"/>
              </a:spcBef>
              <a:buFont typeface="+mj-lt"/>
              <a:buAutoNum type="arabicPeriod" startAt="7"/>
            </a:pPr>
            <a:r>
              <a:rPr lang="en-GB" sz="2400" b="0" i="0" dirty="0">
                <a:solidFill>
                  <a:srgbClr val="090909"/>
                </a:solidFill>
                <a:effectLst/>
                <a:latin typeface="+mj-lt"/>
              </a:rPr>
              <a:t>Management oversees the formation of teams for process improvement efforts (kaizen teams).</a:t>
            </a:r>
          </a:p>
          <a:p>
            <a:pPr marL="457200" indent="-457200">
              <a:spcBef>
                <a:spcPts val="600"/>
              </a:spcBef>
              <a:buFont typeface="+mj-lt"/>
              <a:buAutoNum type="arabicPeriod" startAt="7"/>
            </a:pPr>
            <a:r>
              <a:rPr lang="en-GB" sz="2400" b="0" i="0" dirty="0">
                <a:solidFill>
                  <a:srgbClr val="090909"/>
                </a:solidFill>
                <a:effectLst/>
                <a:latin typeface="+mj-lt"/>
              </a:rPr>
              <a:t>The momentum of the TQM effort is managed (sustained) by the steering committee (multiskilled / interdepartmental team).</a:t>
            </a:r>
          </a:p>
          <a:p>
            <a:pPr marL="457200" indent="-457200">
              <a:spcBef>
                <a:spcPts val="600"/>
              </a:spcBef>
              <a:buFont typeface="+mj-lt"/>
              <a:buAutoNum type="arabicPeriod" startAt="7"/>
            </a:pPr>
            <a:r>
              <a:rPr lang="en-GB" sz="2400" b="0" i="0" dirty="0">
                <a:solidFill>
                  <a:srgbClr val="090909"/>
                </a:solidFill>
                <a:effectLst/>
                <a:latin typeface="+mj-lt"/>
              </a:rPr>
              <a:t>Managers contribute individually to the effort through hoshin planning, training, coaching</a:t>
            </a:r>
            <a:r>
              <a:rPr lang="en-GB" sz="2400" dirty="0">
                <a:solidFill>
                  <a:srgbClr val="090909"/>
                </a:solidFill>
                <a:latin typeface="+mj-lt"/>
              </a:rPr>
              <a:t> etc.</a:t>
            </a:r>
          </a:p>
          <a:p>
            <a:pPr marL="457200" indent="-457200">
              <a:spcBef>
                <a:spcPts val="600"/>
              </a:spcBef>
              <a:buFont typeface="+mj-lt"/>
              <a:buAutoNum type="arabicPeriod" startAt="7"/>
            </a:pPr>
            <a:r>
              <a:rPr lang="en-GB" sz="2400" b="0" i="0" dirty="0">
                <a:solidFill>
                  <a:srgbClr val="090909"/>
                </a:solidFill>
                <a:effectLst/>
                <a:latin typeface="+mj-lt"/>
              </a:rPr>
              <a:t>Daily process management, improvement &amp; standardization take place.</a:t>
            </a:r>
          </a:p>
          <a:p>
            <a:pPr marL="457200" indent="-457200">
              <a:spcBef>
                <a:spcPts val="600"/>
              </a:spcBef>
              <a:buFont typeface="+mj-lt"/>
              <a:buAutoNum type="arabicPeriod" startAt="7"/>
            </a:pPr>
            <a:r>
              <a:rPr lang="en-GB" sz="2400" b="0" i="0" dirty="0">
                <a:solidFill>
                  <a:srgbClr val="090909"/>
                </a:solidFill>
                <a:effectLst/>
                <a:latin typeface="+mj-lt"/>
              </a:rPr>
              <a:t>The progress of the TQM implementation is evaluated and the plan is revised as needed.</a:t>
            </a:r>
          </a:p>
          <a:p>
            <a:pPr marL="457200" indent="-457200">
              <a:spcBef>
                <a:spcPts val="600"/>
              </a:spcBef>
              <a:buFont typeface="+mj-lt"/>
              <a:buAutoNum type="arabicPeriod" startAt="7"/>
            </a:pPr>
            <a:r>
              <a:rPr lang="en-GB" sz="2400" b="0" i="0" dirty="0">
                <a:solidFill>
                  <a:srgbClr val="090909"/>
                </a:solidFill>
                <a:effectLst/>
                <a:latin typeface="+mj-lt"/>
              </a:rPr>
              <a:t>Constant employee awareness and feedback on status are provided and a reward/recognition </a:t>
            </a:r>
            <a:r>
              <a:rPr lang="en-GB" sz="2400" dirty="0">
                <a:solidFill>
                  <a:srgbClr val="090909"/>
                </a:solidFill>
                <a:latin typeface="+mj-lt"/>
              </a:rPr>
              <a:t>system</a:t>
            </a:r>
            <a:r>
              <a:rPr lang="en-GB" sz="2400" b="0" i="0" dirty="0">
                <a:solidFill>
                  <a:srgbClr val="090909"/>
                </a:solidFill>
                <a:effectLst/>
                <a:latin typeface="+mj-lt"/>
              </a:rPr>
              <a:t> is established.</a:t>
            </a:r>
          </a:p>
        </p:txBody>
      </p:sp>
    </p:spTree>
    <p:extLst>
      <p:ext uri="{BB962C8B-B14F-4D97-AF65-F5344CB8AC3E}">
        <p14:creationId xmlns:p14="http://schemas.microsoft.com/office/powerpoint/2010/main" val="3286865971"/>
      </p:ext>
    </p:extLst>
  </p:cSld>
  <p:clrMapOvr>
    <a:masterClrMapping/>
  </p:clrMapOvr>
  <p:transition>
    <p:cover dir="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DFA0C-7D84-4F03-83A6-8110FE955531}"/>
              </a:ext>
            </a:extLst>
          </p:cNvPr>
          <p:cNvSpPr>
            <a:spLocks noGrp="1"/>
          </p:cNvSpPr>
          <p:nvPr>
            <p:ph type="title"/>
          </p:nvPr>
        </p:nvSpPr>
        <p:spPr/>
        <p:txBody>
          <a:bodyPr/>
          <a:lstStyle/>
          <a:p>
            <a:r>
              <a:rPr lang="en-GB" dirty="0"/>
              <a:t>TQM – All Encompassing</a:t>
            </a:r>
          </a:p>
        </p:txBody>
      </p:sp>
      <p:sp>
        <p:nvSpPr>
          <p:cNvPr id="3" name="Content Placeholder 2">
            <a:extLst>
              <a:ext uri="{FF2B5EF4-FFF2-40B4-BE49-F238E27FC236}">
                <a16:creationId xmlns:a16="http://schemas.microsoft.com/office/drawing/2014/main" id="{84BD04DF-A831-4B63-8EF5-D7A6E83B8773}"/>
              </a:ext>
            </a:extLst>
          </p:cNvPr>
          <p:cNvSpPr>
            <a:spLocks noGrp="1"/>
          </p:cNvSpPr>
          <p:nvPr>
            <p:ph idx="1"/>
          </p:nvPr>
        </p:nvSpPr>
        <p:spPr>
          <a:xfrm>
            <a:off x="406400" y="1317414"/>
            <a:ext cx="11379200" cy="4371516"/>
          </a:xfrm>
        </p:spPr>
        <p:txBody>
          <a:bodyPr>
            <a:normAutofit/>
          </a:bodyPr>
          <a:lstStyle/>
          <a:p>
            <a:pPr marL="0" indent="0">
              <a:buNone/>
            </a:pPr>
            <a:r>
              <a:rPr lang="en-GB" dirty="0"/>
              <a:t>As stated above, TQM required broad sweeping changes that have a much wider impact than to engineering/manufacturing alone:</a:t>
            </a:r>
          </a:p>
          <a:p>
            <a:pPr marL="0" indent="0">
              <a:buNone/>
            </a:pPr>
            <a:endParaRPr lang="en-GB" dirty="0"/>
          </a:p>
          <a:p>
            <a:endParaRPr lang="en-GB" dirty="0"/>
          </a:p>
        </p:txBody>
      </p:sp>
      <p:graphicFrame>
        <p:nvGraphicFramePr>
          <p:cNvPr id="4" name="Table 4">
            <a:extLst>
              <a:ext uri="{FF2B5EF4-FFF2-40B4-BE49-F238E27FC236}">
                <a16:creationId xmlns:a16="http://schemas.microsoft.com/office/drawing/2014/main" id="{ECED53B9-CA6B-498D-BF1C-8771D052761E}"/>
              </a:ext>
            </a:extLst>
          </p:cNvPr>
          <p:cNvGraphicFramePr>
            <a:graphicFrameLocks noGrp="1"/>
          </p:cNvGraphicFramePr>
          <p:nvPr>
            <p:extLst>
              <p:ext uri="{D42A27DB-BD31-4B8C-83A1-F6EECF244321}">
                <p14:modId xmlns:p14="http://schemas.microsoft.com/office/powerpoint/2010/main" val="3452606465"/>
              </p:ext>
            </p:extLst>
          </p:nvPr>
        </p:nvGraphicFramePr>
        <p:xfrm>
          <a:off x="552450" y="2460414"/>
          <a:ext cx="11087100" cy="3840480"/>
        </p:xfrm>
        <a:graphic>
          <a:graphicData uri="http://schemas.openxmlformats.org/drawingml/2006/table">
            <a:tbl>
              <a:tblPr firstRow="1" bandRow="1">
                <a:tableStyleId>{22838BEF-8BB2-4498-84A7-C5851F593DF1}</a:tableStyleId>
              </a:tblPr>
              <a:tblGrid>
                <a:gridCol w="2813058">
                  <a:extLst>
                    <a:ext uri="{9D8B030D-6E8A-4147-A177-3AD203B41FA5}">
                      <a16:colId xmlns:a16="http://schemas.microsoft.com/office/drawing/2014/main" val="1577067465"/>
                    </a:ext>
                  </a:extLst>
                </a:gridCol>
                <a:gridCol w="8274042">
                  <a:extLst>
                    <a:ext uri="{9D8B030D-6E8A-4147-A177-3AD203B41FA5}">
                      <a16:colId xmlns:a16="http://schemas.microsoft.com/office/drawing/2014/main" val="1228799584"/>
                    </a:ext>
                  </a:extLst>
                </a:gridCol>
              </a:tblGrid>
              <a:tr h="370840">
                <a:tc>
                  <a:txBody>
                    <a:bodyPr/>
                    <a:lstStyle/>
                    <a:p>
                      <a:pPr algn="ctr"/>
                      <a:r>
                        <a:rPr lang="en-GB" sz="2100" b="1" dirty="0"/>
                        <a:t>Management</a:t>
                      </a:r>
                    </a:p>
                  </a:txBody>
                  <a:tcPr anchor="ctr"/>
                </a:tc>
                <a:tc>
                  <a:txBody>
                    <a:bodyPr/>
                    <a:lstStyle/>
                    <a:p>
                      <a:pPr algn="l"/>
                      <a:r>
                        <a:rPr lang="en-GB" sz="2100" b="0" dirty="0"/>
                        <a:t>Change management, kaizen culture, sustaining improvements</a:t>
                      </a:r>
                    </a:p>
                  </a:txBody>
                  <a:tcPr/>
                </a:tc>
                <a:extLst>
                  <a:ext uri="{0D108BD9-81ED-4DB2-BD59-A6C34878D82A}">
                    <a16:rowId xmlns:a16="http://schemas.microsoft.com/office/drawing/2014/main" val="1650934782"/>
                  </a:ext>
                </a:extLst>
              </a:tr>
              <a:tr h="370840">
                <a:tc>
                  <a:txBody>
                    <a:bodyPr/>
                    <a:lstStyle/>
                    <a:p>
                      <a:pPr algn="ctr"/>
                      <a:r>
                        <a:rPr lang="en-GB" sz="2100" b="1" dirty="0"/>
                        <a:t>R&amp;D</a:t>
                      </a:r>
                    </a:p>
                  </a:txBody>
                  <a:tcPr anchor="ctr"/>
                </a:tc>
                <a:tc>
                  <a:txBody>
                    <a:bodyPr/>
                    <a:lstStyle/>
                    <a:p>
                      <a:pPr algn="l"/>
                      <a:r>
                        <a:rPr lang="en-GB" sz="2100" b="0" dirty="0"/>
                        <a:t>Quality by design (customer requirements to technical specifications) </a:t>
                      </a:r>
                    </a:p>
                  </a:txBody>
                  <a:tcPr/>
                </a:tc>
                <a:extLst>
                  <a:ext uri="{0D108BD9-81ED-4DB2-BD59-A6C34878D82A}">
                    <a16:rowId xmlns:a16="http://schemas.microsoft.com/office/drawing/2014/main" val="2958479354"/>
                  </a:ext>
                </a:extLst>
              </a:tr>
              <a:tr h="370840">
                <a:tc>
                  <a:txBody>
                    <a:bodyPr/>
                    <a:lstStyle/>
                    <a:p>
                      <a:pPr algn="ctr"/>
                      <a:r>
                        <a:rPr lang="en-GB" sz="2100" b="1"/>
                        <a:t>Purchasing</a:t>
                      </a:r>
                      <a:endParaRPr lang="en-GB" sz="2100" b="1" dirty="0"/>
                    </a:p>
                  </a:txBody>
                  <a:tcPr anchor="ctr"/>
                </a:tc>
                <a:tc>
                  <a:txBody>
                    <a:bodyPr/>
                    <a:lstStyle/>
                    <a:p>
                      <a:pPr algn="l"/>
                      <a:r>
                        <a:rPr lang="en-GB" sz="2100" dirty="0"/>
                        <a:t>Sourcing quality supplies and building supplier relationships</a:t>
                      </a:r>
                    </a:p>
                  </a:txBody>
                  <a:tcPr/>
                </a:tc>
                <a:extLst>
                  <a:ext uri="{0D108BD9-81ED-4DB2-BD59-A6C34878D82A}">
                    <a16:rowId xmlns:a16="http://schemas.microsoft.com/office/drawing/2014/main" val="2839239490"/>
                  </a:ext>
                </a:extLst>
              </a:tr>
              <a:tr h="370840">
                <a:tc>
                  <a:txBody>
                    <a:bodyPr/>
                    <a:lstStyle/>
                    <a:p>
                      <a:pPr algn="ctr"/>
                      <a:r>
                        <a:rPr lang="en-GB" sz="2100" b="1" dirty="0"/>
                        <a:t>Marketing</a:t>
                      </a:r>
                    </a:p>
                  </a:txBody>
                  <a:tcPr anchor="ctr"/>
                </a:tc>
                <a:tc>
                  <a:txBody>
                    <a:bodyPr/>
                    <a:lstStyle/>
                    <a:p>
                      <a:pPr algn="l"/>
                      <a:r>
                        <a:rPr lang="en-GB" sz="2100" dirty="0"/>
                        <a:t>Determining the customer requirements through market research </a:t>
                      </a:r>
                    </a:p>
                  </a:txBody>
                  <a:tcPr/>
                </a:tc>
                <a:extLst>
                  <a:ext uri="{0D108BD9-81ED-4DB2-BD59-A6C34878D82A}">
                    <a16:rowId xmlns:a16="http://schemas.microsoft.com/office/drawing/2014/main" val="950074401"/>
                  </a:ext>
                </a:extLst>
              </a:tr>
              <a:tr h="370840">
                <a:tc>
                  <a:txBody>
                    <a:bodyPr/>
                    <a:lstStyle/>
                    <a:p>
                      <a:pPr algn="ctr"/>
                      <a:r>
                        <a:rPr lang="en-GB" sz="2100" b="1"/>
                        <a:t>Accounting &amp; Finance</a:t>
                      </a:r>
                      <a:endParaRPr lang="en-GB" sz="2100" b="1" dirty="0"/>
                    </a:p>
                  </a:txBody>
                  <a:tcPr anchor="ctr"/>
                </a:tc>
                <a:tc>
                  <a:txBody>
                    <a:bodyPr/>
                    <a:lstStyle/>
                    <a:p>
                      <a:pPr algn="l"/>
                      <a:r>
                        <a:rPr lang="en-GB" sz="2100" dirty="0"/>
                        <a:t>Evaluating / monitoring financial impacts &amp; providing exact costings</a:t>
                      </a:r>
                    </a:p>
                  </a:txBody>
                  <a:tcPr/>
                </a:tc>
                <a:extLst>
                  <a:ext uri="{0D108BD9-81ED-4DB2-BD59-A6C34878D82A}">
                    <a16:rowId xmlns:a16="http://schemas.microsoft.com/office/drawing/2014/main" val="1819076684"/>
                  </a:ext>
                </a:extLst>
              </a:tr>
              <a:tr h="370840">
                <a:tc>
                  <a:txBody>
                    <a:bodyPr/>
                    <a:lstStyle/>
                    <a:p>
                      <a:pPr algn="ctr"/>
                      <a:r>
                        <a:rPr lang="en-GB" sz="2100" b="1"/>
                        <a:t>HR</a:t>
                      </a:r>
                      <a:endParaRPr lang="en-GB" sz="2100" b="1" dirty="0"/>
                    </a:p>
                  </a:txBody>
                  <a:tcPr anchor="ctr"/>
                </a:tc>
                <a:tc>
                  <a:txBody>
                    <a:bodyPr/>
                    <a:lstStyle/>
                    <a:p>
                      <a:pPr algn="l"/>
                      <a:r>
                        <a:rPr lang="en-GB" sz="2100" dirty="0"/>
                        <a:t>Hiring the right people (skills) and providing training opportunities</a:t>
                      </a:r>
                    </a:p>
                  </a:txBody>
                  <a:tcPr/>
                </a:tc>
                <a:extLst>
                  <a:ext uri="{0D108BD9-81ED-4DB2-BD59-A6C34878D82A}">
                    <a16:rowId xmlns:a16="http://schemas.microsoft.com/office/drawing/2014/main" val="1719028751"/>
                  </a:ext>
                </a:extLst>
              </a:tr>
              <a:tr h="370840">
                <a:tc>
                  <a:txBody>
                    <a:bodyPr/>
                    <a:lstStyle/>
                    <a:p>
                      <a:pPr algn="ctr"/>
                      <a:r>
                        <a:rPr lang="en-GB" sz="2100" b="1"/>
                        <a:t>Information systems</a:t>
                      </a:r>
                      <a:endParaRPr lang="en-GB" sz="2100" b="1" dirty="0"/>
                    </a:p>
                  </a:txBody>
                  <a:tcPr anchor="ctr"/>
                </a:tc>
                <a:tc>
                  <a:txBody>
                    <a:bodyPr/>
                    <a:lstStyle/>
                    <a:p>
                      <a:pPr algn="l"/>
                      <a:r>
                        <a:rPr lang="en-GB" sz="2100" dirty="0"/>
                        <a:t>Access and reliability of all required information across all departments.</a:t>
                      </a:r>
                    </a:p>
                  </a:txBody>
                  <a:tcPr/>
                </a:tc>
                <a:extLst>
                  <a:ext uri="{0D108BD9-81ED-4DB2-BD59-A6C34878D82A}">
                    <a16:rowId xmlns:a16="http://schemas.microsoft.com/office/drawing/2014/main" val="1396973183"/>
                  </a:ext>
                </a:extLst>
              </a:tr>
            </a:tbl>
          </a:graphicData>
        </a:graphic>
      </p:graphicFrame>
    </p:spTree>
    <p:extLst>
      <p:ext uri="{BB962C8B-B14F-4D97-AF65-F5344CB8AC3E}">
        <p14:creationId xmlns:p14="http://schemas.microsoft.com/office/powerpoint/2010/main" val="3631967430"/>
      </p:ext>
    </p:extLst>
  </p:cSld>
  <p:clrMapOvr>
    <a:masterClrMapping/>
  </p:clrMapOvr>
  <p:transition>
    <p:cover dir="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C8105-A70A-47AF-BFB1-3EC41CC3D274}"/>
              </a:ext>
            </a:extLst>
          </p:cNvPr>
          <p:cNvSpPr>
            <a:spLocks noGrp="1"/>
          </p:cNvSpPr>
          <p:nvPr>
            <p:ph type="title"/>
          </p:nvPr>
        </p:nvSpPr>
        <p:spPr>
          <a:xfrm>
            <a:off x="530840" y="2421277"/>
            <a:ext cx="4716379" cy="1143000"/>
          </a:xfrm>
        </p:spPr>
        <p:txBody>
          <a:bodyPr>
            <a:normAutofit fontScale="90000"/>
          </a:bodyPr>
          <a:lstStyle/>
          <a:p>
            <a:r>
              <a:rPr lang="en-GB" dirty="0"/>
              <a:t>The Many Benefits of Implementing TQM</a:t>
            </a:r>
          </a:p>
        </p:txBody>
      </p:sp>
      <p:sp>
        <p:nvSpPr>
          <p:cNvPr id="12" name="Content Placeholder 2">
            <a:extLst>
              <a:ext uri="{FF2B5EF4-FFF2-40B4-BE49-F238E27FC236}">
                <a16:creationId xmlns:a16="http://schemas.microsoft.com/office/drawing/2014/main" id="{A99E26B4-2AB6-4730-95E7-23D0AC5F0B6C}"/>
              </a:ext>
            </a:extLst>
          </p:cNvPr>
          <p:cNvSpPr txBox="1">
            <a:spLocks noGrp="1"/>
          </p:cNvSpPr>
          <p:nvPr>
            <p:ph idx="1"/>
          </p:nvPr>
        </p:nvSpPr>
        <p:spPr>
          <a:xfrm>
            <a:off x="5765800" y="494448"/>
            <a:ext cx="6159500" cy="4996658"/>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1200"/>
              </a:spcBef>
              <a:buFont typeface="Wingdings" panose="05000000000000000000" pitchFamily="2" charset="2"/>
              <a:buChar char="§"/>
            </a:pPr>
            <a:r>
              <a:rPr lang="en-GB" sz="2800" dirty="0"/>
              <a:t>Improved product / service quality</a:t>
            </a:r>
          </a:p>
          <a:p>
            <a:pPr>
              <a:spcBef>
                <a:spcPts val="1200"/>
              </a:spcBef>
              <a:buFont typeface="Wingdings" panose="05000000000000000000" pitchFamily="2" charset="2"/>
              <a:buChar char="§"/>
            </a:pPr>
            <a:r>
              <a:rPr lang="en-GB" sz="2800" dirty="0"/>
              <a:t>Improved yield</a:t>
            </a:r>
          </a:p>
          <a:p>
            <a:pPr>
              <a:spcBef>
                <a:spcPts val="1200"/>
              </a:spcBef>
              <a:buFont typeface="Wingdings" panose="05000000000000000000" pitchFamily="2" charset="2"/>
              <a:buChar char="§"/>
            </a:pPr>
            <a:r>
              <a:rPr lang="en-GB" sz="2800" dirty="0"/>
              <a:t>Decreased quality costs </a:t>
            </a:r>
          </a:p>
          <a:p>
            <a:pPr>
              <a:spcBef>
                <a:spcPts val="1200"/>
              </a:spcBef>
              <a:buFont typeface="Wingdings" panose="05000000000000000000" pitchFamily="2" charset="2"/>
              <a:buChar char="§"/>
            </a:pPr>
            <a:r>
              <a:rPr lang="en-GB" sz="2800" dirty="0"/>
              <a:t>Increased customer satisfaction</a:t>
            </a:r>
          </a:p>
          <a:p>
            <a:pPr>
              <a:spcBef>
                <a:spcPts val="1200"/>
              </a:spcBef>
              <a:buFont typeface="Wingdings" panose="05000000000000000000" pitchFamily="2" charset="2"/>
              <a:buChar char="§"/>
            </a:pPr>
            <a:r>
              <a:rPr lang="en-GB" sz="2800" dirty="0"/>
              <a:t>Increases employee satisfaction / participation / teamwork</a:t>
            </a:r>
          </a:p>
          <a:p>
            <a:pPr>
              <a:spcBef>
                <a:spcPts val="1200"/>
              </a:spcBef>
              <a:buFont typeface="Wingdings" panose="05000000000000000000" pitchFamily="2" charset="2"/>
              <a:buChar char="§"/>
            </a:pPr>
            <a:r>
              <a:rPr lang="en-GB" sz="2800" dirty="0"/>
              <a:t>Increased productivity &amp; profitability</a:t>
            </a:r>
          </a:p>
          <a:p>
            <a:pPr>
              <a:spcBef>
                <a:spcPts val="1200"/>
              </a:spcBef>
              <a:buFont typeface="Wingdings" panose="05000000000000000000" pitchFamily="2" charset="2"/>
              <a:buChar char="§"/>
            </a:pPr>
            <a:r>
              <a:rPr lang="en-GB" sz="2800" dirty="0"/>
              <a:t>Better understanding of process interactions in the value stream.</a:t>
            </a:r>
          </a:p>
          <a:p>
            <a:pPr>
              <a:spcBef>
                <a:spcPts val="1200"/>
              </a:spcBef>
              <a:buFont typeface="Wingdings" panose="05000000000000000000" pitchFamily="2" charset="2"/>
              <a:buChar char="§"/>
            </a:pPr>
            <a:r>
              <a:rPr lang="en-GB" sz="2800" dirty="0"/>
              <a:t>Better supplier relationships (cost &amp; quality)</a:t>
            </a:r>
          </a:p>
          <a:p>
            <a:pPr>
              <a:spcBef>
                <a:spcPts val="1200"/>
              </a:spcBef>
              <a:buFont typeface="Wingdings" panose="05000000000000000000" pitchFamily="2" charset="2"/>
              <a:buChar char="§"/>
            </a:pPr>
            <a:r>
              <a:rPr lang="en-GB" sz="2800" dirty="0"/>
              <a:t>Increased competitive advantage</a:t>
            </a:r>
          </a:p>
          <a:p>
            <a:pPr>
              <a:spcBef>
                <a:spcPts val="1200"/>
              </a:spcBef>
              <a:buFont typeface="Wingdings" panose="05000000000000000000" pitchFamily="2" charset="2"/>
              <a:buChar char="§"/>
            </a:pPr>
            <a:r>
              <a:rPr lang="en-GB" sz="2800" dirty="0"/>
              <a:t>Increased market share</a:t>
            </a:r>
          </a:p>
        </p:txBody>
      </p:sp>
    </p:spTree>
    <p:extLst>
      <p:ext uri="{BB962C8B-B14F-4D97-AF65-F5344CB8AC3E}">
        <p14:creationId xmlns:p14="http://schemas.microsoft.com/office/powerpoint/2010/main" val="74129170"/>
      </p:ext>
    </p:extLst>
  </p:cSld>
  <p:clrMapOvr>
    <a:masterClrMapping/>
  </p:clrMapOvr>
  <p:transition>
    <p:cover dir="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115 Cartoon Of The No Entry Signs Illustrations &amp;amp; Clip Art - iStock">
            <a:extLst>
              <a:ext uri="{FF2B5EF4-FFF2-40B4-BE49-F238E27FC236}">
                <a16:creationId xmlns:a16="http://schemas.microsoft.com/office/drawing/2014/main" id="{3C69D4D6-32BA-4489-A855-9565BB4C6E0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727" r="26689" b="7036"/>
          <a:stretch/>
        </p:blipFill>
        <p:spPr bwMode="auto">
          <a:xfrm>
            <a:off x="9778407" y="1417638"/>
            <a:ext cx="2107096" cy="42708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115 Cartoon Of The No Entry Signs Illustrations &amp;amp; Clip Art - iStock">
            <a:extLst>
              <a:ext uri="{FF2B5EF4-FFF2-40B4-BE49-F238E27FC236}">
                <a16:creationId xmlns:a16="http://schemas.microsoft.com/office/drawing/2014/main" id="{E8A2D2BA-02AE-46AA-A972-1953857C4F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727" r="26689" b="7036"/>
          <a:stretch/>
        </p:blipFill>
        <p:spPr bwMode="auto">
          <a:xfrm>
            <a:off x="306496" y="1417638"/>
            <a:ext cx="2107096" cy="42708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70B81DA-44CF-4E89-A8F2-61ED7CCA3B71}"/>
              </a:ext>
            </a:extLst>
          </p:cNvPr>
          <p:cNvSpPr>
            <a:spLocks noGrp="1"/>
          </p:cNvSpPr>
          <p:nvPr>
            <p:ph type="title"/>
          </p:nvPr>
        </p:nvSpPr>
        <p:spPr/>
        <p:txBody>
          <a:bodyPr/>
          <a:lstStyle/>
          <a:p>
            <a:r>
              <a:rPr lang="en-GB" dirty="0"/>
              <a:t>Barriers to TQM</a:t>
            </a:r>
          </a:p>
        </p:txBody>
      </p:sp>
      <p:sp>
        <p:nvSpPr>
          <p:cNvPr id="3" name="Content Placeholder 2">
            <a:extLst>
              <a:ext uri="{FF2B5EF4-FFF2-40B4-BE49-F238E27FC236}">
                <a16:creationId xmlns:a16="http://schemas.microsoft.com/office/drawing/2014/main" id="{6C71AB57-F7BA-4B68-B1EE-C8D812ADECD4}"/>
              </a:ext>
            </a:extLst>
          </p:cNvPr>
          <p:cNvSpPr>
            <a:spLocks noGrp="1"/>
          </p:cNvSpPr>
          <p:nvPr>
            <p:ph idx="1"/>
          </p:nvPr>
        </p:nvSpPr>
        <p:spPr>
          <a:xfrm>
            <a:off x="1813419" y="1341646"/>
            <a:ext cx="8565161" cy="4306093"/>
          </a:xfrm>
        </p:spPr>
        <p:txBody>
          <a:bodyPr>
            <a:normAutofit fontScale="92500" lnSpcReduction="10000"/>
          </a:bodyPr>
          <a:lstStyle/>
          <a:p>
            <a:pPr marL="514350" indent="-514350" algn="ctr">
              <a:buFont typeface="+mj-lt"/>
              <a:buAutoNum type="arabicPeriod"/>
            </a:pPr>
            <a:r>
              <a:rPr lang="en-GB" dirty="0"/>
              <a:t>Lack of management commitment / leadership</a:t>
            </a:r>
          </a:p>
          <a:p>
            <a:pPr marL="514350" indent="-514350" algn="ctr">
              <a:buFont typeface="+mj-lt"/>
              <a:buAutoNum type="arabicPeriod"/>
            </a:pPr>
            <a:r>
              <a:rPr lang="en-GB" dirty="0"/>
              <a:t>Lack of constancy of purpose</a:t>
            </a:r>
          </a:p>
          <a:p>
            <a:pPr marL="514350" indent="-514350" algn="ctr">
              <a:buFont typeface="+mj-lt"/>
              <a:buAutoNum type="arabicPeriod"/>
            </a:pPr>
            <a:r>
              <a:rPr lang="en-GB" dirty="0"/>
              <a:t>Inability to change organizational culture</a:t>
            </a:r>
          </a:p>
          <a:p>
            <a:pPr marL="514350" indent="-514350" algn="ctr">
              <a:buFont typeface="+mj-lt"/>
              <a:buAutoNum type="arabicPeriod"/>
            </a:pPr>
            <a:r>
              <a:rPr lang="en-GB" dirty="0"/>
              <a:t>Focus on short term gains</a:t>
            </a:r>
          </a:p>
          <a:p>
            <a:pPr marL="514350" indent="-514350" algn="ctr">
              <a:buFont typeface="+mj-lt"/>
              <a:buAutoNum type="arabicPeriod"/>
            </a:pPr>
            <a:r>
              <a:rPr lang="en-GB" dirty="0"/>
              <a:t>Improper planning for quality</a:t>
            </a:r>
          </a:p>
          <a:p>
            <a:pPr marL="514350" indent="-514350" algn="ctr">
              <a:buFont typeface="+mj-lt"/>
              <a:buAutoNum type="arabicPeriod"/>
            </a:pPr>
            <a:r>
              <a:rPr lang="en-GB" dirty="0"/>
              <a:t>Lack of training and education</a:t>
            </a:r>
          </a:p>
          <a:p>
            <a:pPr marL="514350" indent="-514350" algn="ctr">
              <a:buFont typeface="+mj-lt"/>
              <a:buAutoNum type="arabicPeriod"/>
            </a:pPr>
            <a:r>
              <a:rPr lang="en-GB" dirty="0"/>
              <a:t>Lack of recognition and rewards</a:t>
            </a:r>
          </a:p>
          <a:p>
            <a:pPr marL="514350" indent="-514350" algn="ctr">
              <a:buFont typeface="+mj-lt"/>
              <a:buAutoNum type="arabicPeriod"/>
            </a:pPr>
            <a:r>
              <a:rPr lang="en-GB" dirty="0"/>
              <a:t>Failure to continuously improve</a:t>
            </a:r>
          </a:p>
        </p:txBody>
      </p:sp>
    </p:spTree>
    <p:extLst>
      <p:ext uri="{BB962C8B-B14F-4D97-AF65-F5344CB8AC3E}">
        <p14:creationId xmlns:p14="http://schemas.microsoft.com/office/powerpoint/2010/main" val="321118703"/>
      </p:ext>
    </p:extLst>
  </p:cSld>
  <p:clrMapOvr>
    <a:masterClrMapping/>
  </p:clrMapOvr>
  <p:transition>
    <p:cover dir="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B53967-7075-4232-B874-DAB822F9EE29}"/>
              </a:ext>
            </a:extLst>
          </p:cNvPr>
          <p:cNvSpPr>
            <a:spLocks noGrp="1"/>
          </p:cNvSpPr>
          <p:nvPr>
            <p:ph idx="1"/>
          </p:nvPr>
        </p:nvSpPr>
        <p:spPr>
          <a:xfrm>
            <a:off x="609600" y="1639957"/>
            <a:ext cx="10972800" cy="3917032"/>
          </a:xfrm>
        </p:spPr>
        <p:txBody>
          <a:bodyPr>
            <a:normAutofit fontScale="92500" lnSpcReduction="20000"/>
          </a:bodyPr>
          <a:lstStyle/>
          <a:p>
            <a:pPr marL="0" indent="0">
              <a:buNone/>
            </a:pPr>
            <a:r>
              <a:rPr lang="en-GB" dirty="0"/>
              <a:t>The 7 basic quality tools:</a:t>
            </a:r>
          </a:p>
          <a:p>
            <a:pPr marL="514350" indent="-514350">
              <a:buFont typeface="+mj-lt"/>
              <a:buAutoNum type="arabicPeriod"/>
            </a:pPr>
            <a:r>
              <a:rPr lang="en-GB" dirty="0"/>
              <a:t>Pareto analysis / diagrams</a:t>
            </a:r>
          </a:p>
          <a:p>
            <a:pPr marL="514350" indent="-514350">
              <a:buFont typeface="+mj-lt"/>
              <a:buAutoNum type="arabicPeriod"/>
            </a:pPr>
            <a:r>
              <a:rPr lang="en-GB" dirty="0"/>
              <a:t>Histograms</a:t>
            </a:r>
          </a:p>
          <a:p>
            <a:pPr marL="514350" indent="-514350">
              <a:buFont typeface="+mj-lt"/>
              <a:buAutoNum type="arabicPeriod"/>
            </a:pPr>
            <a:r>
              <a:rPr lang="en-GB" dirty="0"/>
              <a:t>Scatter diagrams</a:t>
            </a:r>
          </a:p>
          <a:p>
            <a:pPr marL="514350" indent="-514350">
              <a:buFont typeface="+mj-lt"/>
              <a:buAutoNum type="arabicPeriod"/>
            </a:pPr>
            <a:r>
              <a:rPr lang="en-GB" dirty="0"/>
              <a:t>Control charts</a:t>
            </a:r>
          </a:p>
          <a:p>
            <a:pPr marL="514350" indent="-514350">
              <a:buFont typeface="+mj-lt"/>
              <a:buAutoNum type="arabicPeriod"/>
            </a:pPr>
            <a:r>
              <a:rPr lang="en-GB" dirty="0"/>
              <a:t>Process Flow charts</a:t>
            </a:r>
          </a:p>
          <a:p>
            <a:pPr marL="514350" indent="-514350">
              <a:buFont typeface="+mj-lt"/>
              <a:buAutoNum type="arabicPeriod"/>
            </a:pPr>
            <a:r>
              <a:rPr lang="en-GB" dirty="0"/>
              <a:t>Cause &amp; effects analysis / Ishikawa Diagrams</a:t>
            </a:r>
          </a:p>
          <a:p>
            <a:pPr marL="514350" indent="-514350">
              <a:buFont typeface="+mj-lt"/>
              <a:buAutoNum type="arabicPeriod"/>
            </a:pPr>
            <a:r>
              <a:rPr lang="en-GB" dirty="0"/>
              <a:t>Check lists / sheets</a:t>
            </a:r>
          </a:p>
          <a:p>
            <a:pPr marL="514350" indent="-514350">
              <a:buFont typeface="+mj-lt"/>
              <a:buAutoNum type="arabicPeriod"/>
            </a:pPr>
            <a:endParaRPr lang="en-GB" dirty="0"/>
          </a:p>
        </p:txBody>
      </p:sp>
      <p:sp>
        <p:nvSpPr>
          <p:cNvPr id="6" name="Title 1">
            <a:extLst>
              <a:ext uri="{FF2B5EF4-FFF2-40B4-BE49-F238E27FC236}">
                <a16:creationId xmlns:a16="http://schemas.microsoft.com/office/drawing/2014/main" id="{3396B838-43D8-49A9-8E98-268F81BE9AFE}"/>
              </a:ext>
            </a:extLst>
          </p:cNvPr>
          <p:cNvSpPr>
            <a:spLocks noGrp="1"/>
          </p:cNvSpPr>
          <p:nvPr>
            <p:ph type="title"/>
          </p:nvPr>
        </p:nvSpPr>
        <p:spPr>
          <a:xfrm>
            <a:off x="609600" y="274638"/>
            <a:ext cx="10972800" cy="1143000"/>
          </a:xfrm>
        </p:spPr>
        <p:txBody>
          <a:bodyPr>
            <a:normAutofit/>
          </a:bodyPr>
          <a:lstStyle/>
          <a:p>
            <a:r>
              <a:rPr lang="en-GB" dirty="0"/>
              <a:t>7 Basic Quality Tools – Brief Overview</a:t>
            </a:r>
            <a:br>
              <a:rPr lang="en-GB" dirty="0"/>
            </a:br>
            <a:r>
              <a:rPr lang="en-GB" sz="2400" i="1" dirty="0"/>
              <a:t>(Ishikawa's 7 Tools to solve 95% of problems)</a:t>
            </a:r>
            <a:endParaRPr lang="en-GB" i="1" dirty="0"/>
          </a:p>
        </p:txBody>
      </p:sp>
    </p:spTree>
    <p:extLst>
      <p:ext uri="{BB962C8B-B14F-4D97-AF65-F5344CB8AC3E}">
        <p14:creationId xmlns:p14="http://schemas.microsoft.com/office/powerpoint/2010/main" val="3853511742"/>
      </p:ext>
    </p:extLst>
  </p:cSld>
  <p:clrMapOvr>
    <a:masterClrMapping/>
  </p:clrMapOvr>
  <p:transition>
    <p:cover dir="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98B31-33BB-432B-82F5-DC19E902E226}"/>
              </a:ext>
            </a:extLst>
          </p:cNvPr>
          <p:cNvSpPr>
            <a:spLocks noGrp="1"/>
          </p:cNvSpPr>
          <p:nvPr>
            <p:ph type="title"/>
          </p:nvPr>
        </p:nvSpPr>
        <p:spPr/>
        <p:txBody>
          <a:bodyPr>
            <a:normAutofit/>
          </a:bodyPr>
          <a:lstStyle/>
          <a:p>
            <a:r>
              <a:rPr lang="en-GB" dirty="0"/>
              <a:t>7 Basic Quality Tools – Brief Overview</a:t>
            </a:r>
            <a:br>
              <a:rPr lang="en-GB" dirty="0"/>
            </a:br>
            <a:r>
              <a:rPr lang="en-GB" sz="2400" i="1" dirty="0"/>
              <a:t>(Ishikawa's 7 Tools to solve 95% of problems)</a:t>
            </a:r>
            <a:endParaRPr lang="en-GB" i="1" dirty="0"/>
          </a:p>
        </p:txBody>
      </p:sp>
      <p:sp>
        <p:nvSpPr>
          <p:cNvPr id="3" name="Content Placeholder 2">
            <a:extLst>
              <a:ext uri="{FF2B5EF4-FFF2-40B4-BE49-F238E27FC236}">
                <a16:creationId xmlns:a16="http://schemas.microsoft.com/office/drawing/2014/main" id="{E5B53967-7075-4232-B874-DAB822F9EE29}"/>
              </a:ext>
            </a:extLst>
          </p:cNvPr>
          <p:cNvSpPr>
            <a:spLocks noGrp="1"/>
          </p:cNvSpPr>
          <p:nvPr>
            <p:ph idx="1"/>
          </p:nvPr>
        </p:nvSpPr>
        <p:spPr>
          <a:xfrm>
            <a:off x="609600" y="1417638"/>
            <a:ext cx="10972800" cy="4227788"/>
          </a:xfrm>
        </p:spPr>
        <p:txBody>
          <a:bodyPr>
            <a:normAutofit/>
          </a:bodyPr>
          <a:lstStyle/>
          <a:p>
            <a:pPr marL="0" indent="0">
              <a:buNone/>
            </a:pPr>
            <a:r>
              <a:rPr lang="en-GB" sz="2800" dirty="0"/>
              <a:t>Simple graphical (visual) techniques to:</a:t>
            </a:r>
          </a:p>
          <a:p>
            <a:pPr>
              <a:buFont typeface="Wingdings" panose="05000000000000000000" pitchFamily="2" charset="2"/>
              <a:buChar char="§"/>
            </a:pPr>
            <a:r>
              <a:rPr lang="en-GB" sz="2400" dirty="0"/>
              <a:t>Track quality performance &amp; trends</a:t>
            </a:r>
          </a:p>
          <a:p>
            <a:pPr>
              <a:buFont typeface="Wingdings" panose="05000000000000000000" pitchFamily="2" charset="2"/>
              <a:buChar char="§"/>
            </a:pPr>
            <a:r>
              <a:rPr lang="en-GB" sz="2400" dirty="0"/>
              <a:t>Identify any existing quality problems</a:t>
            </a:r>
          </a:p>
          <a:p>
            <a:pPr>
              <a:buFont typeface="Wingdings" panose="05000000000000000000" pitchFamily="2" charset="2"/>
              <a:buChar char="§"/>
            </a:pPr>
            <a:r>
              <a:rPr lang="en-GB" sz="2400" dirty="0"/>
              <a:t>Analyse an gain insight into the causes / sources or quality problems</a:t>
            </a:r>
          </a:p>
          <a:p>
            <a:pPr>
              <a:buFont typeface="Wingdings" panose="05000000000000000000" pitchFamily="2" charset="2"/>
              <a:buChar char="§"/>
            </a:pPr>
            <a:r>
              <a:rPr lang="en-GB" sz="2400" dirty="0"/>
              <a:t>Figure out (prioritise) which issues to address </a:t>
            </a:r>
          </a:p>
          <a:p>
            <a:pPr>
              <a:buFont typeface="Wingdings" panose="05000000000000000000" pitchFamily="2" charset="2"/>
              <a:buChar char="§"/>
            </a:pPr>
            <a:r>
              <a:rPr lang="en-GB" sz="2400" dirty="0"/>
              <a:t>Help eliminate the quality problems  (prevention, not just detection &amp; correction).</a:t>
            </a:r>
          </a:p>
          <a:p>
            <a:pPr marL="0" indent="0" algn="ctr">
              <a:spcBef>
                <a:spcPts val="1200"/>
              </a:spcBef>
              <a:buNone/>
            </a:pPr>
            <a:r>
              <a:rPr lang="en-GB" sz="2800" dirty="0"/>
              <a:t>Note: Basic knowledge for anyone interested / working in quality, general engineering problem solving and systems design. You are probably already familiar with most of them!</a:t>
            </a:r>
          </a:p>
          <a:p>
            <a:pPr marL="0" indent="0">
              <a:buNone/>
            </a:pPr>
            <a:endParaRPr lang="en-GB" sz="2400" dirty="0"/>
          </a:p>
        </p:txBody>
      </p:sp>
    </p:spTree>
    <p:extLst>
      <p:ext uri="{BB962C8B-B14F-4D97-AF65-F5344CB8AC3E}">
        <p14:creationId xmlns:p14="http://schemas.microsoft.com/office/powerpoint/2010/main" val="2974243956"/>
      </p:ext>
    </p:extLst>
  </p:cSld>
  <p:clrMapOvr>
    <a:masterClrMapping/>
  </p:clrMapOvr>
  <p:transition>
    <p:cover dir="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9765F-556E-4B5A-B9E6-1366D649FD9C}"/>
              </a:ext>
            </a:extLst>
          </p:cNvPr>
          <p:cNvSpPr>
            <a:spLocks noGrp="1"/>
          </p:cNvSpPr>
          <p:nvPr>
            <p:ph type="title"/>
          </p:nvPr>
        </p:nvSpPr>
        <p:spPr>
          <a:xfrm>
            <a:off x="609600" y="218488"/>
            <a:ext cx="10972800" cy="1143000"/>
          </a:xfrm>
        </p:spPr>
        <p:txBody>
          <a:bodyPr/>
          <a:lstStyle/>
          <a:p>
            <a:r>
              <a:rPr lang="en-GB" dirty="0"/>
              <a:t>Why seven tools?</a:t>
            </a:r>
          </a:p>
        </p:txBody>
      </p:sp>
      <p:sp>
        <p:nvSpPr>
          <p:cNvPr id="3" name="Content Placeholder 2">
            <a:extLst>
              <a:ext uri="{FF2B5EF4-FFF2-40B4-BE49-F238E27FC236}">
                <a16:creationId xmlns:a16="http://schemas.microsoft.com/office/drawing/2014/main" id="{7C236C0F-3411-4D65-8CD4-785041A76F06}"/>
              </a:ext>
            </a:extLst>
          </p:cNvPr>
          <p:cNvSpPr>
            <a:spLocks noGrp="1"/>
          </p:cNvSpPr>
          <p:nvPr>
            <p:ph idx="1"/>
          </p:nvPr>
        </p:nvSpPr>
        <p:spPr>
          <a:xfrm>
            <a:off x="609600" y="1369857"/>
            <a:ext cx="10972800" cy="4381586"/>
          </a:xfrm>
        </p:spPr>
        <p:txBody>
          <a:bodyPr>
            <a:normAutofit fontScale="92500" lnSpcReduction="10000"/>
          </a:bodyPr>
          <a:lstStyle/>
          <a:p>
            <a:pPr marL="0" indent="0">
              <a:buNone/>
            </a:pPr>
            <a:r>
              <a:rPr lang="en-GB" sz="2800" dirty="0"/>
              <a:t>Kaoru Ishikawa promoted the 7 basic tools as a simplistic means of addressing quality (</a:t>
            </a:r>
            <a:r>
              <a:rPr lang="en-GB" sz="2800" b="1" dirty="0"/>
              <a:t>simplistic solutions are often the most effective</a:t>
            </a:r>
            <a:r>
              <a:rPr lang="en-GB" sz="2800" dirty="0"/>
              <a:t>)</a:t>
            </a:r>
          </a:p>
          <a:p>
            <a:pPr marL="0" indent="0">
              <a:buNone/>
            </a:pPr>
            <a:r>
              <a:rPr lang="en-GB" sz="2800" dirty="0"/>
              <a:t>They are largely designed for manufacturing settings, but are also applicable to engineering and management.</a:t>
            </a:r>
          </a:p>
          <a:p>
            <a:pPr marL="0" indent="0">
              <a:buNone/>
            </a:pPr>
            <a:r>
              <a:rPr lang="en-GB" sz="2800" dirty="0"/>
              <a:t>There are also many more advanced statistical methods, such as:</a:t>
            </a:r>
          </a:p>
          <a:p>
            <a:pPr>
              <a:buFont typeface="Wingdings" panose="05000000000000000000" pitchFamily="2" charset="2"/>
              <a:buChar char="§"/>
            </a:pPr>
            <a:r>
              <a:rPr lang="en-GB" sz="2800" dirty="0"/>
              <a:t>Survey sampling</a:t>
            </a:r>
          </a:p>
          <a:p>
            <a:pPr>
              <a:buFont typeface="Wingdings" panose="05000000000000000000" pitchFamily="2" charset="2"/>
              <a:buChar char="§"/>
            </a:pPr>
            <a:r>
              <a:rPr lang="en-GB" sz="2800" dirty="0"/>
              <a:t>Acceptance sampling</a:t>
            </a:r>
          </a:p>
          <a:p>
            <a:pPr>
              <a:buFont typeface="Wingdings" panose="05000000000000000000" pitchFamily="2" charset="2"/>
              <a:buChar char="§"/>
            </a:pPr>
            <a:r>
              <a:rPr lang="en-GB" sz="2800" dirty="0"/>
              <a:t>Statistical hypothesis testing </a:t>
            </a:r>
          </a:p>
          <a:p>
            <a:pPr>
              <a:buFont typeface="Wingdings" panose="05000000000000000000" pitchFamily="2" charset="2"/>
              <a:buChar char="§"/>
            </a:pPr>
            <a:r>
              <a:rPr lang="en-GB" sz="2800" dirty="0"/>
              <a:t>Design of experiments </a:t>
            </a:r>
          </a:p>
          <a:p>
            <a:pPr>
              <a:buFont typeface="Wingdings" panose="05000000000000000000" pitchFamily="2" charset="2"/>
              <a:buChar char="§"/>
            </a:pPr>
            <a:r>
              <a:rPr lang="en-GB" sz="2800" dirty="0"/>
              <a:t>Multivariate analysis (MVA)</a:t>
            </a:r>
          </a:p>
          <a:p>
            <a:pPr marL="0" indent="0">
              <a:buNone/>
            </a:pPr>
            <a:endParaRPr lang="en-GB" sz="2800" dirty="0"/>
          </a:p>
          <a:p>
            <a:pPr marL="0" indent="0">
              <a:buNone/>
            </a:pPr>
            <a:endParaRPr lang="en-GB" dirty="0"/>
          </a:p>
        </p:txBody>
      </p:sp>
    </p:spTree>
    <p:extLst>
      <p:ext uri="{BB962C8B-B14F-4D97-AF65-F5344CB8AC3E}">
        <p14:creationId xmlns:p14="http://schemas.microsoft.com/office/powerpoint/2010/main" val="1128931157"/>
      </p:ext>
    </p:extLst>
  </p:cSld>
  <p:clrMapOvr>
    <a:masterClrMapping/>
  </p:clrMapOvr>
  <p:transition>
    <p:cover dir="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562AC-6C65-4659-A21E-4981E4D2303B}"/>
              </a:ext>
            </a:extLst>
          </p:cNvPr>
          <p:cNvSpPr>
            <a:spLocks noGrp="1"/>
          </p:cNvSpPr>
          <p:nvPr>
            <p:ph type="title"/>
          </p:nvPr>
        </p:nvSpPr>
        <p:spPr>
          <a:xfrm>
            <a:off x="609600" y="150018"/>
            <a:ext cx="10972800" cy="1143000"/>
          </a:xfrm>
        </p:spPr>
        <p:txBody>
          <a:bodyPr/>
          <a:lstStyle/>
          <a:p>
            <a:r>
              <a:rPr lang="en-GB" dirty="0"/>
              <a:t>Check sheets</a:t>
            </a:r>
          </a:p>
        </p:txBody>
      </p:sp>
      <p:pic>
        <p:nvPicPr>
          <p:cNvPr id="5122" name="Picture 2" descr="Check sheet - Wikipedia">
            <a:extLst>
              <a:ext uri="{FF2B5EF4-FFF2-40B4-BE49-F238E27FC236}">
                <a16:creationId xmlns:a16="http://schemas.microsoft.com/office/drawing/2014/main" id="{858C0F74-69DC-43EB-B265-C06930653A9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37552" y="1470818"/>
            <a:ext cx="5506047" cy="3916363"/>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AF18B256-46BB-407B-BB96-53DA9FE19952}"/>
              </a:ext>
            </a:extLst>
          </p:cNvPr>
          <p:cNvSpPr txBox="1">
            <a:spLocks/>
          </p:cNvSpPr>
          <p:nvPr/>
        </p:nvSpPr>
        <p:spPr>
          <a:xfrm>
            <a:off x="6248402" y="1293018"/>
            <a:ext cx="5816600" cy="4460082"/>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
            </a:pPr>
            <a:r>
              <a:rPr lang="en-GB" sz="2200" dirty="0"/>
              <a:t>Tool for collecting &amp; organising measured / counted defect data</a:t>
            </a:r>
          </a:p>
          <a:p>
            <a:pPr>
              <a:buFont typeface="Wingdings" panose="05000000000000000000" pitchFamily="2" charset="2"/>
              <a:buChar char="§"/>
            </a:pPr>
            <a:r>
              <a:rPr lang="en-GB" sz="2200" dirty="0"/>
              <a:t>Data collected is used as input data for the other quality tools</a:t>
            </a:r>
          </a:p>
          <a:p>
            <a:pPr>
              <a:buFont typeface="Wingdings" panose="05000000000000000000" pitchFamily="2" charset="2"/>
              <a:buChar char="§"/>
            </a:pPr>
            <a:r>
              <a:rPr lang="en-GB" sz="2200" dirty="0"/>
              <a:t>Data collections are based on answering: what, where, who and how</a:t>
            </a:r>
          </a:p>
          <a:p>
            <a:pPr marL="0" indent="0">
              <a:buNone/>
            </a:pPr>
            <a:r>
              <a:rPr lang="en-GB" sz="2200" b="1" dirty="0"/>
              <a:t>When to use a check sheet?</a:t>
            </a:r>
          </a:p>
          <a:p>
            <a:pPr>
              <a:buFontTx/>
              <a:buChar char="-"/>
            </a:pPr>
            <a:r>
              <a:rPr lang="en-GB" sz="2200" dirty="0"/>
              <a:t>Generally to collect data from anywhere in production process.</a:t>
            </a:r>
          </a:p>
          <a:p>
            <a:pPr>
              <a:buFontTx/>
              <a:buChar char="-"/>
            </a:pPr>
            <a:r>
              <a:rPr lang="en-GB" sz="2200" dirty="0"/>
              <a:t>To collect data repeatedly by the same person or at the same location</a:t>
            </a:r>
          </a:p>
          <a:p>
            <a:pPr>
              <a:buFontTx/>
              <a:buChar char="-"/>
            </a:pPr>
            <a:r>
              <a:rPr lang="en-GB" sz="2200" dirty="0"/>
              <a:t>To collect data on: frequency or pattern of events, problems, defects, defect location, defect cause etc.</a:t>
            </a:r>
          </a:p>
        </p:txBody>
      </p:sp>
    </p:spTree>
    <p:extLst>
      <p:ext uri="{BB962C8B-B14F-4D97-AF65-F5344CB8AC3E}">
        <p14:creationId xmlns:p14="http://schemas.microsoft.com/office/powerpoint/2010/main" val="2180479697"/>
      </p:ext>
    </p:extLst>
  </p:cSld>
  <p:clrMapOvr>
    <a:masterClrMapping/>
  </p:clrMapOvr>
  <p:transition>
    <p:cover dir="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34AFB-5BB0-40AC-BB11-02D1A29F8413}"/>
              </a:ext>
            </a:extLst>
          </p:cNvPr>
          <p:cNvSpPr>
            <a:spLocks noGrp="1"/>
          </p:cNvSpPr>
          <p:nvPr>
            <p:ph type="title"/>
          </p:nvPr>
        </p:nvSpPr>
        <p:spPr>
          <a:xfrm>
            <a:off x="609600" y="161529"/>
            <a:ext cx="10972800" cy="1143000"/>
          </a:xfrm>
        </p:spPr>
        <p:txBody>
          <a:bodyPr/>
          <a:lstStyle/>
          <a:p>
            <a:r>
              <a:rPr lang="en-GB" dirty="0"/>
              <a:t>Histograms</a:t>
            </a:r>
          </a:p>
        </p:txBody>
      </p:sp>
      <p:sp>
        <p:nvSpPr>
          <p:cNvPr id="3" name="Content Placeholder 2">
            <a:extLst>
              <a:ext uri="{FF2B5EF4-FFF2-40B4-BE49-F238E27FC236}">
                <a16:creationId xmlns:a16="http://schemas.microsoft.com/office/drawing/2014/main" id="{93EFCDB2-DECF-49CC-861D-25A29C069362}"/>
              </a:ext>
            </a:extLst>
          </p:cNvPr>
          <p:cNvSpPr>
            <a:spLocks noGrp="1"/>
          </p:cNvSpPr>
          <p:nvPr>
            <p:ph idx="1"/>
          </p:nvPr>
        </p:nvSpPr>
        <p:spPr>
          <a:xfrm>
            <a:off x="293401" y="1191419"/>
            <a:ext cx="6138463" cy="4507396"/>
          </a:xfrm>
        </p:spPr>
        <p:txBody>
          <a:bodyPr>
            <a:normAutofit/>
          </a:bodyPr>
          <a:lstStyle/>
          <a:p>
            <a:r>
              <a:rPr lang="en-GB" sz="2200" dirty="0"/>
              <a:t>Simple bar charts showing frequency of occurrence data.</a:t>
            </a:r>
          </a:p>
          <a:p>
            <a:r>
              <a:rPr lang="en-GB" sz="2200" dirty="0"/>
              <a:t>Used to visualise centring, dispersion (deviation/spread), and shape (relative frequency) of a dataset</a:t>
            </a:r>
          </a:p>
          <a:p>
            <a:r>
              <a:rPr lang="en-GB" sz="2200" dirty="0"/>
              <a:t>Often used to identify how the output of a process relates to a target / specification (customer requirement)</a:t>
            </a:r>
          </a:p>
          <a:p>
            <a:r>
              <a:rPr lang="en-GB" sz="2200" dirty="0"/>
              <a:t>Answers the question is this process currently capable of meeting the specification</a:t>
            </a:r>
          </a:p>
          <a:p>
            <a:r>
              <a:rPr lang="en-GB" sz="2200" dirty="0"/>
              <a:t>Often compared with historical examples to identify changes in process capability.</a:t>
            </a:r>
          </a:p>
        </p:txBody>
      </p:sp>
      <p:pic>
        <p:nvPicPr>
          <p:cNvPr id="3076" name="Picture 4" descr="Dr. Ishikawa&amp;#39;s Seven Quality Tools | BPI Consulting">
            <a:extLst>
              <a:ext uri="{FF2B5EF4-FFF2-40B4-BE49-F238E27FC236}">
                <a16:creationId xmlns:a16="http://schemas.microsoft.com/office/drawing/2014/main" id="{45FC89C0-3EE0-41F4-A809-7864271025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4195" y="1401521"/>
            <a:ext cx="5535899" cy="4054958"/>
          </a:xfrm>
          <a:prstGeom prst="rect">
            <a:avLst/>
          </a:prstGeom>
          <a:noFill/>
          <a:ln w="19050">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4447751"/>
      </p:ext>
    </p:extLst>
  </p:cSld>
  <p:clrMapOvr>
    <a:masterClrMapping/>
  </p:clrMapOvr>
  <p:transition>
    <p:cover dir="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DA17A-8BE0-4B4B-98C0-4C780021C35A}"/>
              </a:ext>
            </a:extLst>
          </p:cNvPr>
          <p:cNvSpPr>
            <a:spLocks noGrp="1"/>
          </p:cNvSpPr>
          <p:nvPr>
            <p:ph type="title"/>
          </p:nvPr>
        </p:nvSpPr>
        <p:spPr>
          <a:xfrm>
            <a:off x="609600" y="132038"/>
            <a:ext cx="10972800" cy="1143000"/>
          </a:xfrm>
        </p:spPr>
        <p:txBody>
          <a:bodyPr>
            <a:normAutofit/>
          </a:bodyPr>
          <a:lstStyle/>
          <a:p>
            <a:r>
              <a:rPr lang="en-GB" dirty="0"/>
              <a:t>Cause &amp; effects (Ishikawa / fishbone diagrams)</a:t>
            </a:r>
          </a:p>
        </p:txBody>
      </p:sp>
      <p:sp>
        <p:nvSpPr>
          <p:cNvPr id="5" name="Content Placeholder 4">
            <a:extLst>
              <a:ext uri="{FF2B5EF4-FFF2-40B4-BE49-F238E27FC236}">
                <a16:creationId xmlns:a16="http://schemas.microsoft.com/office/drawing/2014/main" id="{58C6171F-DAF6-49F8-B803-6F63D334E1CB}"/>
              </a:ext>
            </a:extLst>
          </p:cNvPr>
          <p:cNvSpPr>
            <a:spLocks noGrp="1"/>
          </p:cNvSpPr>
          <p:nvPr>
            <p:ph idx="1"/>
          </p:nvPr>
        </p:nvSpPr>
        <p:spPr>
          <a:xfrm>
            <a:off x="368300" y="1221184"/>
            <a:ext cx="6769100" cy="4644232"/>
          </a:xfrm>
        </p:spPr>
        <p:txBody>
          <a:bodyPr>
            <a:normAutofit fontScale="92500" lnSpcReduction="10000"/>
          </a:bodyPr>
          <a:lstStyle/>
          <a:p>
            <a:pPr>
              <a:buFont typeface="Wingdings" panose="05000000000000000000" pitchFamily="2" charset="2"/>
              <a:buChar char="§"/>
            </a:pPr>
            <a:r>
              <a:rPr lang="en-GB" sz="2400" dirty="0"/>
              <a:t>Visual tool to show the hierarchical structure of causes that contribute to a problem/outcome.</a:t>
            </a:r>
          </a:p>
          <a:p>
            <a:pPr lvl="1">
              <a:spcBef>
                <a:spcPts val="600"/>
              </a:spcBef>
              <a:buFontTx/>
              <a:buChar char="-"/>
            </a:pPr>
            <a:r>
              <a:rPr lang="en-GB" sz="2000" dirty="0"/>
              <a:t>Problem of interest forms the back bone</a:t>
            </a:r>
          </a:p>
          <a:p>
            <a:pPr lvl="1">
              <a:buFontTx/>
              <a:buChar char="-"/>
            </a:pPr>
            <a:r>
              <a:rPr lang="en-GB" sz="2000" dirty="0"/>
              <a:t>Spines are the causes that contribute to the problem</a:t>
            </a:r>
          </a:p>
          <a:p>
            <a:pPr lvl="1">
              <a:buFontTx/>
              <a:buChar char="-"/>
            </a:pPr>
            <a:r>
              <a:rPr lang="en-GB" sz="2000" dirty="0"/>
              <a:t>Spines may have individual bones that represent sub-factors.</a:t>
            </a:r>
            <a:endParaRPr lang="en-GB" sz="2400" dirty="0"/>
          </a:p>
          <a:p>
            <a:pPr>
              <a:spcBef>
                <a:spcPts val="1200"/>
              </a:spcBef>
              <a:buFont typeface="Wingdings" panose="05000000000000000000" pitchFamily="2" charset="2"/>
              <a:buChar char="§"/>
            </a:pPr>
            <a:r>
              <a:rPr lang="en-GB" sz="2400" dirty="0"/>
              <a:t>Often used to brainstorm / </a:t>
            </a:r>
            <a:r>
              <a:rPr lang="en-GB" sz="2400" b="1" dirty="0"/>
              <a:t>identify</a:t>
            </a:r>
            <a:r>
              <a:rPr lang="en-GB" sz="2400" dirty="0"/>
              <a:t> various possible contributing factors and group casual sequences (A causes, B causes, C causes)</a:t>
            </a:r>
          </a:p>
          <a:p>
            <a:pPr>
              <a:buFont typeface="Wingdings" panose="05000000000000000000" pitchFamily="2" charset="2"/>
              <a:buChar char="§"/>
            </a:pPr>
            <a:r>
              <a:rPr lang="en-GB" sz="2400" dirty="0"/>
              <a:t>Very simple tool but extremely useful.</a:t>
            </a:r>
          </a:p>
          <a:p>
            <a:pPr>
              <a:buFont typeface="Wingdings" panose="05000000000000000000" pitchFamily="2" charset="2"/>
              <a:buChar char="§"/>
            </a:pPr>
            <a:r>
              <a:rPr lang="en-GB" sz="2400" dirty="0"/>
              <a:t>Initially, Its important to list all minor and major contributing factors! (minor factors can concatenate into major failures).</a:t>
            </a:r>
          </a:p>
        </p:txBody>
      </p:sp>
      <p:pic>
        <p:nvPicPr>
          <p:cNvPr id="4" name="Picture 3">
            <a:extLst>
              <a:ext uri="{FF2B5EF4-FFF2-40B4-BE49-F238E27FC236}">
                <a16:creationId xmlns:a16="http://schemas.microsoft.com/office/drawing/2014/main" id="{B7D81A63-E342-4E44-BCB4-0336BFA0C0E3}"/>
              </a:ext>
            </a:extLst>
          </p:cNvPr>
          <p:cNvPicPr>
            <a:picLocks noChangeAspect="1"/>
          </p:cNvPicPr>
          <p:nvPr/>
        </p:nvPicPr>
        <p:blipFill>
          <a:blip r:embed="rId3"/>
          <a:stretch>
            <a:fillRect/>
          </a:stretch>
        </p:blipFill>
        <p:spPr>
          <a:xfrm>
            <a:off x="6706144" y="1143122"/>
            <a:ext cx="5307512" cy="4493694"/>
          </a:xfrm>
          <a:prstGeom prst="rect">
            <a:avLst/>
          </a:prstGeom>
        </p:spPr>
      </p:pic>
    </p:spTree>
    <p:extLst>
      <p:ext uri="{BB962C8B-B14F-4D97-AF65-F5344CB8AC3E}">
        <p14:creationId xmlns:p14="http://schemas.microsoft.com/office/powerpoint/2010/main" val="343034257"/>
      </p:ext>
    </p:extLst>
  </p:cSld>
  <p:clrMapOvr>
    <a:masterClrMapping/>
  </p:clrMapOvr>
  <p:transition>
    <p:cover dir="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78F4D-FF6F-46F6-8DE6-236184518481}"/>
              </a:ext>
            </a:extLst>
          </p:cNvPr>
          <p:cNvSpPr>
            <a:spLocks noGrp="1"/>
          </p:cNvSpPr>
          <p:nvPr>
            <p:ph type="title"/>
          </p:nvPr>
        </p:nvSpPr>
        <p:spPr>
          <a:xfrm>
            <a:off x="609600" y="160338"/>
            <a:ext cx="10972800" cy="1143000"/>
          </a:xfrm>
        </p:spPr>
        <p:txBody>
          <a:bodyPr/>
          <a:lstStyle/>
          <a:p>
            <a:r>
              <a:rPr lang="en-GB" dirty="0"/>
              <a:t>Pareto Analysis</a:t>
            </a:r>
          </a:p>
        </p:txBody>
      </p:sp>
      <p:sp>
        <p:nvSpPr>
          <p:cNvPr id="4" name="Content Placeholder 3">
            <a:extLst>
              <a:ext uri="{FF2B5EF4-FFF2-40B4-BE49-F238E27FC236}">
                <a16:creationId xmlns:a16="http://schemas.microsoft.com/office/drawing/2014/main" id="{D8561F4A-200C-4977-A9F7-C348EE27211A}"/>
              </a:ext>
            </a:extLst>
          </p:cNvPr>
          <p:cNvSpPr>
            <a:spLocks noGrp="1"/>
          </p:cNvSpPr>
          <p:nvPr>
            <p:ph idx="1"/>
          </p:nvPr>
        </p:nvSpPr>
        <p:spPr>
          <a:xfrm>
            <a:off x="5735482" y="1382183"/>
            <a:ext cx="6354918" cy="4449762"/>
          </a:xfrm>
        </p:spPr>
        <p:txBody>
          <a:bodyPr>
            <a:normAutofit/>
          </a:bodyPr>
          <a:lstStyle/>
          <a:p>
            <a:pPr>
              <a:buFont typeface="Wingdings" panose="05000000000000000000" pitchFamily="2" charset="2"/>
              <a:buChar char="§"/>
            </a:pPr>
            <a:r>
              <a:rPr lang="en-GB" sz="2100" dirty="0"/>
              <a:t>Essentially histograms arranged by decreasing Frequency.</a:t>
            </a:r>
          </a:p>
          <a:p>
            <a:pPr>
              <a:buFont typeface="Wingdings" panose="05000000000000000000" pitchFamily="2" charset="2"/>
              <a:buChar char="§"/>
            </a:pPr>
            <a:r>
              <a:rPr lang="en-GB" sz="2100" dirty="0"/>
              <a:t>Used to </a:t>
            </a:r>
            <a:r>
              <a:rPr lang="en-GB" sz="2100" b="1" dirty="0"/>
              <a:t>identify</a:t>
            </a:r>
            <a:r>
              <a:rPr lang="en-GB" sz="2100" dirty="0"/>
              <a:t> which causes contribute to a problem / outcome the most.</a:t>
            </a:r>
          </a:p>
          <a:p>
            <a:pPr lvl="1">
              <a:buFontTx/>
              <a:buChar char="-"/>
            </a:pPr>
            <a:r>
              <a:rPr lang="en-GB" sz="1900" dirty="0"/>
              <a:t>Based on Pareto's 80 / 20 rule</a:t>
            </a:r>
          </a:p>
          <a:p>
            <a:pPr lvl="1">
              <a:buFontTx/>
              <a:buChar char="-"/>
            </a:pPr>
            <a:r>
              <a:rPr lang="en-GB" sz="1900" dirty="0"/>
              <a:t>Uses Juran’s vital few &amp; trivial many</a:t>
            </a:r>
          </a:p>
          <a:p>
            <a:pPr>
              <a:buFont typeface="Wingdings" panose="05000000000000000000" pitchFamily="2" charset="2"/>
              <a:buChar char="§"/>
            </a:pPr>
            <a:r>
              <a:rPr lang="en-GB" sz="2200" dirty="0"/>
              <a:t>Often performed after C&amp;E analysis to determine the significance of causes.</a:t>
            </a:r>
          </a:p>
          <a:p>
            <a:pPr>
              <a:buFont typeface="Wingdings" panose="05000000000000000000" pitchFamily="2" charset="2"/>
              <a:buChar char="§"/>
            </a:pPr>
            <a:r>
              <a:rPr lang="en-GB" sz="2200" dirty="0"/>
              <a:t>Allows us to </a:t>
            </a:r>
            <a:r>
              <a:rPr lang="en-GB" sz="2200" b="1" dirty="0"/>
              <a:t>prioritise</a:t>
            </a:r>
            <a:r>
              <a:rPr lang="en-GB" sz="2200" dirty="0"/>
              <a:t> our corrective action.</a:t>
            </a:r>
          </a:p>
          <a:p>
            <a:pPr>
              <a:buFont typeface="Wingdings" panose="05000000000000000000" pitchFamily="2" charset="2"/>
              <a:buChar char="§"/>
            </a:pPr>
            <a:r>
              <a:rPr lang="en-GB" sz="2200" dirty="0"/>
              <a:t>Greater cost-benefit from addressing significant problems – some may barely be worth addressing</a:t>
            </a:r>
          </a:p>
        </p:txBody>
      </p:sp>
      <p:pic>
        <p:nvPicPr>
          <p:cNvPr id="5" name="Picture 4">
            <a:extLst>
              <a:ext uri="{FF2B5EF4-FFF2-40B4-BE49-F238E27FC236}">
                <a16:creationId xmlns:a16="http://schemas.microsoft.com/office/drawing/2014/main" id="{7E43C4A5-4704-491C-9151-8A660923E97E}"/>
              </a:ext>
            </a:extLst>
          </p:cNvPr>
          <p:cNvPicPr>
            <a:picLocks noChangeAspect="1"/>
          </p:cNvPicPr>
          <p:nvPr/>
        </p:nvPicPr>
        <p:blipFill rotWithShape="1">
          <a:blip r:embed="rId3"/>
          <a:srcRect r="756"/>
          <a:stretch/>
        </p:blipFill>
        <p:spPr>
          <a:xfrm>
            <a:off x="407451" y="1382183"/>
            <a:ext cx="5141844" cy="4093634"/>
          </a:xfrm>
          <a:prstGeom prst="rect">
            <a:avLst/>
          </a:prstGeom>
        </p:spPr>
      </p:pic>
    </p:spTree>
    <p:extLst>
      <p:ext uri="{BB962C8B-B14F-4D97-AF65-F5344CB8AC3E}">
        <p14:creationId xmlns:p14="http://schemas.microsoft.com/office/powerpoint/2010/main" val="3352463765"/>
      </p:ext>
    </p:extLst>
  </p:cSld>
  <p:clrMapOvr>
    <a:masterClrMapping/>
  </p:clrMapOvr>
  <p:transition>
    <p:cover dir="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991A2-BB06-4320-A5C8-ED0A0F3D99C1}"/>
              </a:ext>
            </a:extLst>
          </p:cNvPr>
          <p:cNvSpPr>
            <a:spLocks noGrp="1"/>
          </p:cNvSpPr>
          <p:nvPr>
            <p:ph type="title"/>
          </p:nvPr>
        </p:nvSpPr>
        <p:spPr/>
        <p:txBody>
          <a:bodyPr/>
          <a:lstStyle/>
          <a:p>
            <a:r>
              <a:rPr lang="en-GB" dirty="0"/>
              <a:t>Scatter diagrams</a:t>
            </a:r>
          </a:p>
        </p:txBody>
      </p:sp>
      <p:sp>
        <p:nvSpPr>
          <p:cNvPr id="3" name="Content Placeholder 2">
            <a:extLst>
              <a:ext uri="{FF2B5EF4-FFF2-40B4-BE49-F238E27FC236}">
                <a16:creationId xmlns:a16="http://schemas.microsoft.com/office/drawing/2014/main" id="{8163841A-A624-4A7F-94EF-F89231614747}"/>
              </a:ext>
            </a:extLst>
          </p:cNvPr>
          <p:cNvSpPr>
            <a:spLocks noGrp="1"/>
          </p:cNvSpPr>
          <p:nvPr>
            <p:ph idx="1"/>
          </p:nvPr>
        </p:nvSpPr>
        <p:spPr>
          <a:xfrm>
            <a:off x="5372100" y="1409700"/>
            <a:ext cx="6680200" cy="4094162"/>
          </a:xfrm>
        </p:spPr>
        <p:txBody>
          <a:bodyPr>
            <a:normAutofit/>
          </a:bodyPr>
          <a:lstStyle/>
          <a:p>
            <a:pPr>
              <a:buFont typeface="Wingdings" panose="05000000000000000000" pitchFamily="2" charset="2"/>
              <a:buChar char="§"/>
            </a:pPr>
            <a:r>
              <a:rPr lang="en-GB" sz="2200" dirty="0"/>
              <a:t>Used to </a:t>
            </a:r>
            <a:r>
              <a:rPr lang="en-GB" sz="2200" b="1" dirty="0"/>
              <a:t>Analyse</a:t>
            </a:r>
            <a:r>
              <a:rPr lang="en-GB" sz="2200" dirty="0"/>
              <a:t> the correlations between a given quality characteristic and a factor that may (may not) be driving it.</a:t>
            </a:r>
          </a:p>
          <a:p>
            <a:pPr>
              <a:buFont typeface="Wingdings" panose="05000000000000000000" pitchFamily="2" charset="2"/>
              <a:buChar char="§"/>
            </a:pPr>
            <a:r>
              <a:rPr lang="en-GB" sz="2200" dirty="0"/>
              <a:t>if variables are correlated, when one changes the other will also change.</a:t>
            </a:r>
          </a:p>
          <a:p>
            <a:pPr>
              <a:buFont typeface="Wingdings" panose="05000000000000000000" pitchFamily="2" charset="2"/>
              <a:buChar char="§"/>
            </a:pPr>
            <a:r>
              <a:rPr lang="en-GB" sz="2200" dirty="0"/>
              <a:t>Data points (dots) that looks as though they are forming a line are strongly correlated</a:t>
            </a:r>
          </a:p>
          <a:p>
            <a:pPr>
              <a:buFont typeface="Wingdings" panose="05000000000000000000" pitchFamily="2" charset="2"/>
              <a:buChar char="§"/>
            </a:pPr>
            <a:r>
              <a:rPr lang="en-GB" sz="2200" dirty="0"/>
              <a:t>Sometimes, the scatter plot may show little correlation when all the data is plotted (considered) at the same time. We may need to stratify or filter data.</a:t>
            </a:r>
          </a:p>
        </p:txBody>
      </p:sp>
      <p:pic>
        <p:nvPicPr>
          <p:cNvPr id="4" name="Picture 3">
            <a:extLst>
              <a:ext uri="{FF2B5EF4-FFF2-40B4-BE49-F238E27FC236}">
                <a16:creationId xmlns:a16="http://schemas.microsoft.com/office/drawing/2014/main" id="{3FA09D18-6580-4E43-B8A1-86A3E05AA3D8}"/>
              </a:ext>
            </a:extLst>
          </p:cNvPr>
          <p:cNvPicPr>
            <a:picLocks noChangeAspect="1"/>
          </p:cNvPicPr>
          <p:nvPr/>
        </p:nvPicPr>
        <p:blipFill>
          <a:blip r:embed="rId3"/>
          <a:stretch>
            <a:fillRect/>
          </a:stretch>
        </p:blipFill>
        <p:spPr>
          <a:xfrm>
            <a:off x="279469" y="1340769"/>
            <a:ext cx="5003731" cy="4212181"/>
          </a:xfrm>
          <a:prstGeom prst="rect">
            <a:avLst/>
          </a:prstGeom>
          <a:ln>
            <a:noFill/>
          </a:ln>
        </p:spPr>
      </p:pic>
    </p:spTree>
    <p:extLst>
      <p:ext uri="{BB962C8B-B14F-4D97-AF65-F5344CB8AC3E}">
        <p14:creationId xmlns:p14="http://schemas.microsoft.com/office/powerpoint/2010/main" val="2550882547"/>
      </p:ext>
    </p:extLst>
  </p:cSld>
  <p:clrMapOvr>
    <a:masterClrMapping/>
  </p:clrMapOvr>
  <p:transition>
    <p:cover dir="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C8974-68E4-4DA6-BAC6-444787E86B5D}"/>
              </a:ext>
            </a:extLst>
          </p:cNvPr>
          <p:cNvSpPr>
            <a:spLocks noGrp="1"/>
          </p:cNvSpPr>
          <p:nvPr>
            <p:ph type="title"/>
          </p:nvPr>
        </p:nvSpPr>
        <p:spPr>
          <a:xfrm>
            <a:off x="609600" y="190836"/>
            <a:ext cx="10972800" cy="1143000"/>
          </a:xfrm>
        </p:spPr>
        <p:txBody>
          <a:bodyPr/>
          <a:lstStyle/>
          <a:p>
            <a:r>
              <a:rPr lang="en-GB" dirty="0"/>
              <a:t>Control Charts</a:t>
            </a:r>
          </a:p>
        </p:txBody>
      </p:sp>
      <p:sp>
        <p:nvSpPr>
          <p:cNvPr id="3" name="Content Placeholder 2">
            <a:extLst>
              <a:ext uri="{FF2B5EF4-FFF2-40B4-BE49-F238E27FC236}">
                <a16:creationId xmlns:a16="http://schemas.microsoft.com/office/drawing/2014/main" id="{DEF64FC8-D66B-418A-B9FF-4CDDCAF5152B}"/>
              </a:ext>
            </a:extLst>
          </p:cNvPr>
          <p:cNvSpPr>
            <a:spLocks noGrp="1"/>
          </p:cNvSpPr>
          <p:nvPr>
            <p:ph idx="1"/>
          </p:nvPr>
        </p:nvSpPr>
        <p:spPr>
          <a:xfrm>
            <a:off x="288144" y="1204118"/>
            <a:ext cx="6366656" cy="4587081"/>
          </a:xfrm>
        </p:spPr>
        <p:txBody>
          <a:bodyPr>
            <a:normAutofit/>
          </a:bodyPr>
          <a:lstStyle/>
          <a:p>
            <a:pPr>
              <a:buFont typeface="Wingdings" panose="05000000000000000000" pitchFamily="2" charset="2"/>
              <a:buChar char="§"/>
            </a:pPr>
            <a:r>
              <a:rPr lang="en-GB" sz="2200" dirty="0"/>
              <a:t>Control charts are used to </a:t>
            </a:r>
            <a:r>
              <a:rPr lang="en-GB" sz="2200" b="1" dirty="0"/>
              <a:t>monitor</a:t>
            </a:r>
            <a:r>
              <a:rPr lang="en-GB" sz="2200" dirty="0"/>
              <a:t> how the outputs of a process are changing over time (process stability).</a:t>
            </a:r>
          </a:p>
          <a:p>
            <a:pPr>
              <a:buFont typeface="Wingdings" panose="05000000000000000000" pitchFamily="2" charset="2"/>
              <a:buChar char="§"/>
            </a:pPr>
            <a:r>
              <a:rPr lang="en-GB" sz="2200" dirty="0"/>
              <a:t>Often used to </a:t>
            </a:r>
            <a:r>
              <a:rPr lang="en-GB" sz="2200" b="1" dirty="0"/>
              <a:t>identify</a:t>
            </a:r>
            <a:r>
              <a:rPr lang="en-GB" sz="2200" dirty="0"/>
              <a:t> and </a:t>
            </a:r>
            <a:r>
              <a:rPr lang="en-GB" sz="2200" b="1" dirty="0"/>
              <a:t>eliminating</a:t>
            </a:r>
            <a:r>
              <a:rPr lang="en-GB" sz="2200" dirty="0"/>
              <a:t> common cause variation (special cause is more tricky!).</a:t>
            </a:r>
          </a:p>
          <a:p>
            <a:pPr marL="0" indent="0">
              <a:spcBef>
                <a:spcPts val="1200"/>
              </a:spcBef>
              <a:buNone/>
            </a:pPr>
            <a:r>
              <a:rPr lang="en-GB" sz="2200" b="1" dirty="0"/>
              <a:t>Control charts include:</a:t>
            </a:r>
          </a:p>
          <a:p>
            <a:pPr>
              <a:buFontTx/>
              <a:buChar char="-"/>
            </a:pPr>
            <a:r>
              <a:rPr lang="en-GB" sz="2100" dirty="0"/>
              <a:t>Centre line (mean average).</a:t>
            </a:r>
          </a:p>
          <a:p>
            <a:pPr>
              <a:buFontTx/>
              <a:buChar char="-"/>
            </a:pPr>
            <a:r>
              <a:rPr lang="en-GB" sz="2100" dirty="0"/>
              <a:t>Upper control limit (UCL) and lower control limit (LCL).</a:t>
            </a:r>
          </a:p>
          <a:p>
            <a:pPr>
              <a:buFontTx/>
              <a:buChar char="-"/>
            </a:pPr>
            <a:r>
              <a:rPr lang="en-GB" sz="2100" dirty="0"/>
              <a:t>These lines are used to identify if process variation is stable (in control) or unpredictable (out of control)</a:t>
            </a:r>
          </a:p>
        </p:txBody>
      </p:sp>
      <p:pic>
        <p:nvPicPr>
          <p:cNvPr id="4102" name="Picture 6" descr="Sample SPC charts - Demand Analysis Limited">
            <a:extLst>
              <a:ext uri="{FF2B5EF4-FFF2-40B4-BE49-F238E27FC236}">
                <a16:creationId xmlns:a16="http://schemas.microsoft.com/office/drawing/2014/main" id="{6FAF1EF7-680D-4A55-BF9F-9E2BE67297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4800" y="1836165"/>
            <a:ext cx="5363356" cy="3445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212909"/>
      </p:ext>
    </p:extLst>
  </p:cSld>
  <p:clrMapOvr>
    <a:masterClrMapping/>
  </p:clrMapOvr>
  <p:transition>
    <p:cover dir="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9DE736-2F88-4E64-86CE-DC856F372FCB}"/>
              </a:ext>
            </a:extLst>
          </p:cNvPr>
          <p:cNvSpPr>
            <a:spLocks noGrp="1"/>
          </p:cNvSpPr>
          <p:nvPr>
            <p:ph type="title"/>
          </p:nvPr>
        </p:nvSpPr>
        <p:spPr/>
        <p:txBody>
          <a:bodyPr/>
          <a:lstStyle/>
          <a:p>
            <a:r>
              <a:rPr lang="en-GB" dirty="0"/>
              <a:t>Process flow charts</a:t>
            </a:r>
          </a:p>
        </p:txBody>
      </p:sp>
      <p:sp>
        <p:nvSpPr>
          <p:cNvPr id="3" name="Content Placeholder 2">
            <a:extLst>
              <a:ext uri="{FF2B5EF4-FFF2-40B4-BE49-F238E27FC236}">
                <a16:creationId xmlns:a16="http://schemas.microsoft.com/office/drawing/2014/main" id="{1F2BCBAA-C6FF-44EA-9CB5-FE9E76EE18E5}"/>
              </a:ext>
            </a:extLst>
          </p:cNvPr>
          <p:cNvSpPr>
            <a:spLocks noGrp="1"/>
          </p:cNvSpPr>
          <p:nvPr>
            <p:ph idx="1"/>
          </p:nvPr>
        </p:nvSpPr>
        <p:spPr>
          <a:xfrm>
            <a:off x="5041900" y="1417638"/>
            <a:ext cx="6794500" cy="4066716"/>
          </a:xfrm>
        </p:spPr>
        <p:txBody>
          <a:bodyPr>
            <a:normAutofit fontScale="92500"/>
          </a:bodyPr>
          <a:lstStyle/>
          <a:p>
            <a:pPr>
              <a:buFont typeface="Wingdings" panose="05000000000000000000" pitchFamily="2" charset="2"/>
              <a:buChar char="§"/>
            </a:pPr>
            <a:r>
              <a:rPr lang="en-GB" sz="2200" dirty="0"/>
              <a:t>Process flow charts are tools used to visualise the sequence of activities and decisions.</a:t>
            </a:r>
          </a:p>
          <a:p>
            <a:pPr>
              <a:buFont typeface="Wingdings" panose="05000000000000000000" pitchFamily="2" charset="2"/>
              <a:buChar char="§"/>
            </a:pPr>
            <a:r>
              <a:rPr lang="en-GB" sz="2200" dirty="0"/>
              <a:t>Used to streamline the flow of activities by applying logic.</a:t>
            </a:r>
          </a:p>
          <a:p>
            <a:pPr>
              <a:buFont typeface="Wingdings" panose="05000000000000000000" pitchFamily="2" charset="2"/>
              <a:buChar char="§"/>
            </a:pPr>
            <a:r>
              <a:rPr lang="en-GB" sz="2200" dirty="0"/>
              <a:t>Gain insight into how to perform activities effectively.</a:t>
            </a:r>
          </a:p>
          <a:p>
            <a:pPr>
              <a:buFont typeface="Wingdings" panose="05000000000000000000" pitchFamily="2" charset="2"/>
              <a:buChar char="§"/>
            </a:pPr>
            <a:r>
              <a:rPr lang="en-GB" sz="2200" b="1" dirty="0"/>
              <a:t>Eliminate</a:t>
            </a:r>
            <a:r>
              <a:rPr lang="en-GB" sz="2200" dirty="0"/>
              <a:t> and </a:t>
            </a:r>
            <a:r>
              <a:rPr lang="en-GB" sz="2200" b="1" dirty="0"/>
              <a:t>prevent </a:t>
            </a:r>
            <a:r>
              <a:rPr lang="en-GB" sz="2200" dirty="0"/>
              <a:t>problems due to missing or poor sequencing of process activities.</a:t>
            </a:r>
          </a:p>
          <a:p>
            <a:pPr marL="0" indent="0">
              <a:spcBef>
                <a:spcPts val="1200"/>
              </a:spcBef>
              <a:buNone/>
            </a:pPr>
            <a:r>
              <a:rPr lang="en-GB" sz="2200" dirty="0"/>
              <a:t>Often used in process design and improvement to analyse new ideas: </a:t>
            </a:r>
          </a:p>
          <a:p>
            <a:pPr>
              <a:spcBef>
                <a:spcPts val="600"/>
              </a:spcBef>
              <a:buFontTx/>
              <a:buChar char="-"/>
            </a:pPr>
            <a:r>
              <a:rPr lang="en-GB" sz="2200" dirty="0"/>
              <a:t>Well planned processes avoid problems and eliminate waste.</a:t>
            </a:r>
          </a:p>
          <a:p>
            <a:pPr>
              <a:spcBef>
                <a:spcPts val="600"/>
              </a:spcBef>
              <a:buFontTx/>
              <a:buChar char="-"/>
            </a:pPr>
            <a:r>
              <a:rPr lang="en-GB" sz="2200" dirty="0"/>
              <a:t>Almost zero cost for improving quality.</a:t>
            </a:r>
          </a:p>
          <a:p>
            <a:pPr marL="0" indent="0">
              <a:spcBef>
                <a:spcPts val="1200"/>
              </a:spcBef>
              <a:buNone/>
            </a:pPr>
            <a:endParaRPr lang="en-GB" sz="2200" dirty="0"/>
          </a:p>
        </p:txBody>
      </p:sp>
      <p:pic>
        <p:nvPicPr>
          <p:cNvPr id="8" name="Picture 7">
            <a:extLst>
              <a:ext uri="{FF2B5EF4-FFF2-40B4-BE49-F238E27FC236}">
                <a16:creationId xmlns:a16="http://schemas.microsoft.com/office/drawing/2014/main" id="{16548C6F-4EB1-413C-A457-85F0C815CC15}"/>
              </a:ext>
            </a:extLst>
          </p:cNvPr>
          <p:cNvPicPr>
            <a:picLocks noChangeAspect="1"/>
          </p:cNvPicPr>
          <p:nvPr/>
        </p:nvPicPr>
        <p:blipFill>
          <a:blip r:embed="rId3"/>
          <a:stretch>
            <a:fillRect/>
          </a:stretch>
        </p:blipFill>
        <p:spPr>
          <a:xfrm>
            <a:off x="355600" y="1168714"/>
            <a:ext cx="4178300" cy="4520572"/>
          </a:xfrm>
          <a:prstGeom prst="rect">
            <a:avLst/>
          </a:prstGeom>
        </p:spPr>
      </p:pic>
    </p:spTree>
    <p:extLst>
      <p:ext uri="{BB962C8B-B14F-4D97-AF65-F5344CB8AC3E}">
        <p14:creationId xmlns:p14="http://schemas.microsoft.com/office/powerpoint/2010/main" val="1590848209"/>
      </p:ext>
    </p:extLst>
  </p:cSld>
  <p:clrMapOvr>
    <a:masterClrMapping/>
  </p:clrMapOvr>
  <p:transition>
    <p:cover dir="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5AB0E-E55B-4A3D-BCF3-742778EE06F0}"/>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548D697A-55BE-4605-A0B9-D4680F5FB9B2}"/>
              </a:ext>
            </a:extLst>
          </p:cNvPr>
          <p:cNvSpPr>
            <a:spLocks noGrp="1"/>
          </p:cNvSpPr>
          <p:nvPr>
            <p:ph idx="1"/>
          </p:nvPr>
        </p:nvSpPr>
        <p:spPr>
          <a:xfrm>
            <a:off x="609600" y="1470484"/>
            <a:ext cx="10972800" cy="3917032"/>
          </a:xfrm>
        </p:spPr>
        <p:txBody>
          <a:bodyPr>
            <a:normAutofit fontScale="85000" lnSpcReduction="20000"/>
          </a:bodyPr>
          <a:lstStyle/>
          <a:p>
            <a:r>
              <a:rPr lang="en-GB" dirty="0"/>
              <a:t>Check sheets are used to </a:t>
            </a:r>
            <a:r>
              <a:rPr lang="en-GB" b="1" dirty="0"/>
              <a:t>record</a:t>
            </a:r>
            <a:r>
              <a:rPr lang="en-GB" dirty="0"/>
              <a:t> problem / defect data. </a:t>
            </a:r>
          </a:p>
          <a:p>
            <a:r>
              <a:rPr lang="en-GB" dirty="0"/>
              <a:t>Histograms are used to </a:t>
            </a:r>
            <a:r>
              <a:rPr lang="en-GB" b="1" dirty="0"/>
              <a:t>identify</a:t>
            </a:r>
            <a:r>
              <a:rPr lang="en-GB" dirty="0"/>
              <a:t> the frequency of problems defects.</a:t>
            </a:r>
          </a:p>
          <a:p>
            <a:r>
              <a:rPr lang="en-GB" dirty="0"/>
              <a:t>Ishikawa diagrams are used to </a:t>
            </a:r>
            <a:r>
              <a:rPr lang="en-GB" b="1" dirty="0"/>
              <a:t>identify</a:t>
            </a:r>
            <a:r>
              <a:rPr lang="en-GB" dirty="0"/>
              <a:t> possible causes.</a:t>
            </a:r>
          </a:p>
          <a:p>
            <a:r>
              <a:rPr lang="en-GB" dirty="0"/>
              <a:t>Scatter plots are used to </a:t>
            </a:r>
            <a:r>
              <a:rPr lang="en-GB" b="1" dirty="0"/>
              <a:t>analyse</a:t>
            </a:r>
            <a:r>
              <a:rPr lang="en-GB" dirty="0"/>
              <a:t> whether there is any relationship between the potential causes and effects (problems).</a:t>
            </a:r>
          </a:p>
          <a:p>
            <a:r>
              <a:rPr lang="en-GB" dirty="0"/>
              <a:t>Pareto analysis allows us to </a:t>
            </a:r>
            <a:r>
              <a:rPr lang="en-GB" b="1" dirty="0"/>
              <a:t>prioritise </a:t>
            </a:r>
            <a:r>
              <a:rPr lang="en-GB" dirty="0"/>
              <a:t>which causes to address</a:t>
            </a:r>
          </a:p>
          <a:p>
            <a:r>
              <a:rPr lang="en-GB" dirty="0"/>
              <a:t>Flow chart </a:t>
            </a:r>
            <a:r>
              <a:rPr lang="en-GB" b="1" dirty="0"/>
              <a:t>Eliminate &amp; prevent </a:t>
            </a:r>
            <a:r>
              <a:rPr lang="en-GB" dirty="0"/>
              <a:t>problems due to missing or poor sequencing of process activities.</a:t>
            </a:r>
          </a:p>
          <a:p>
            <a:r>
              <a:rPr lang="en-GB" dirty="0"/>
              <a:t>Control charts allow us to </a:t>
            </a:r>
            <a:r>
              <a:rPr lang="en-GB" b="1" dirty="0"/>
              <a:t>monitor </a:t>
            </a:r>
            <a:r>
              <a:rPr lang="en-GB" dirty="0"/>
              <a:t>process stability and </a:t>
            </a:r>
            <a:r>
              <a:rPr lang="en-GB" b="1" dirty="0"/>
              <a:t>identify </a:t>
            </a:r>
            <a:r>
              <a:rPr lang="en-GB" dirty="0"/>
              <a:t>new problems.</a:t>
            </a:r>
            <a:endParaRPr lang="en-GB" b="1" dirty="0"/>
          </a:p>
          <a:p>
            <a:endParaRPr lang="en-GB" dirty="0"/>
          </a:p>
        </p:txBody>
      </p:sp>
    </p:spTree>
    <p:extLst>
      <p:ext uri="{BB962C8B-B14F-4D97-AF65-F5344CB8AC3E}">
        <p14:creationId xmlns:p14="http://schemas.microsoft.com/office/powerpoint/2010/main" val="1625847658"/>
      </p:ext>
    </p:extLst>
  </p:cSld>
  <p:clrMapOvr>
    <a:masterClrMapping/>
  </p:clrMapOvr>
  <p:transition>
    <p:cover dir="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F0BD5-92B6-4E16-AE04-B354A9D99B61}"/>
              </a:ext>
            </a:extLst>
          </p:cNvPr>
          <p:cNvSpPr>
            <a:spLocks noGrp="1"/>
          </p:cNvSpPr>
          <p:nvPr>
            <p:ph type="title"/>
          </p:nvPr>
        </p:nvSpPr>
        <p:spPr/>
        <p:txBody>
          <a:bodyPr/>
          <a:lstStyle/>
          <a:p>
            <a:r>
              <a:rPr lang="en-GB" dirty="0"/>
              <a:t>	Kano Model for Quality – Overview</a:t>
            </a:r>
          </a:p>
        </p:txBody>
      </p:sp>
      <p:sp>
        <p:nvSpPr>
          <p:cNvPr id="3" name="Content Placeholder 2">
            <a:extLst>
              <a:ext uri="{FF2B5EF4-FFF2-40B4-BE49-F238E27FC236}">
                <a16:creationId xmlns:a16="http://schemas.microsoft.com/office/drawing/2014/main" id="{0CEEAFDA-413E-4AD5-80D2-716FB4E43CF2}"/>
              </a:ext>
            </a:extLst>
          </p:cNvPr>
          <p:cNvSpPr>
            <a:spLocks noGrp="1"/>
          </p:cNvSpPr>
          <p:nvPr>
            <p:ph idx="1"/>
          </p:nvPr>
        </p:nvSpPr>
        <p:spPr>
          <a:xfrm>
            <a:off x="5337174" y="1504296"/>
            <a:ext cx="6515100" cy="3985570"/>
          </a:xfrm>
        </p:spPr>
        <p:txBody>
          <a:bodyPr>
            <a:normAutofit fontScale="92500"/>
          </a:bodyPr>
          <a:lstStyle/>
          <a:p>
            <a:pPr>
              <a:buFont typeface="Wingdings" panose="05000000000000000000" pitchFamily="2" charset="2"/>
              <a:buChar char="§"/>
            </a:pPr>
            <a:r>
              <a:rPr lang="en-GB" sz="2800" dirty="0"/>
              <a:t>Quality measurement tool used to prioritise quality characteristics (customer requirements) based on their impact to customer satisfaction.</a:t>
            </a:r>
          </a:p>
          <a:p>
            <a:pPr>
              <a:buFont typeface="Wingdings" panose="05000000000000000000" pitchFamily="2" charset="2"/>
              <a:buChar char="§"/>
            </a:pPr>
            <a:r>
              <a:rPr lang="en-GB" sz="2800" dirty="0"/>
              <a:t>Ranking requirements between customer groups to work out which have priority.</a:t>
            </a:r>
          </a:p>
          <a:p>
            <a:pPr>
              <a:buFont typeface="Wingdings" panose="05000000000000000000" pitchFamily="2" charset="2"/>
              <a:buChar char="§"/>
            </a:pPr>
            <a:r>
              <a:rPr lang="en-GB" sz="2800" dirty="0"/>
              <a:t>Based on the principle that there are 3 types of customer reaction to any given product characteristic / attribute.</a:t>
            </a:r>
          </a:p>
        </p:txBody>
      </p:sp>
      <p:pic>
        <p:nvPicPr>
          <p:cNvPr id="6146" name="Picture 2" descr="What is the Kano Model? Diagram, Analysis &amp;amp; Tutorial | ASQ">
            <a:extLst>
              <a:ext uri="{FF2B5EF4-FFF2-40B4-BE49-F238E27FC236}">
                <a16:creationId xmlns:a16="http://schemas.microsoft.com/office/drawing/2014/main" id="{6AAA91D0-CA3B-4BF7-9723-5B6D3ADE0B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 y="1281474"/>
            <a:ext cx="5235574" cy="4295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65417"/>
      </p:ext>
    </p:extLst>
  </p:cSld>
  <p:clrMapOvr>
    <a:masterClrMapping/>
  </p:clrMapOvr>
  <p:transition>
    <p:cover dir="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F0BD5-92B6-4E16-AE04-B354A9D99B61}"/>
              </a:ext>
            </a:extLst>
          </p:cNvPr>
          <p:cNvSpPr>
            <a:spLocks noGrp="1"/>
          </p:cNvSpPr>
          <p:nvPr>
            <p:ph type="title"/>
          </p:nvPr>
        </p:nvSpPr>
        <p:spPr/>
        <p:txBody>
          <a:bodyPr/>
          <a:lstStyle/>
          <a:p>
            <a:r>
              <a:rPr lang="en-GB" dirty="0"/>
              <a:t>	Kano Model for Quality – Overview</a:t>
            </a:r>
          </a:p>
        </p:txBody>
      </p:sp>
      <p:pic>
        <p:nvPicPr>
          <p:cNvPr id="6146" name="Picture 2" descr="What is the Kano Model? Diagram, Analysis &amp;amp; Tutorial | ASQ">
            <a:extLst>
              <a:ext uri="{FF2B5EF4-FFF2-40B4-BE49-F238E27FC236}">
                <a16:creationId xmlns:a16="http://schemas.microsoft.com/office/drawing/2014/main" id="{6AAA91D0-CA3B-4BF7-9723-5B6D3ADE0B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 y="1281474"/>
            <a:ext cx="5235574" cy="4295051"/>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Rounded Corners 5">
            <a:extLst>
              <a:ext uri="{FF2B5EF4-FFF2-40B4-BE49-F238E27FC236}">
                <a16:creationId xmlns:a16="http://schemas.microsoft.com/office/drawing/2014/main" id="{1FEA12F5-B1E5-4D3E-83E0-4D2E98B512E5}"/>
              </a:ext>
            </a:extLst>
          </p:cNvPr>
          <p:cNvSpPr/>
          <p:nvPr/>
        </p:nvSpPr>
        <p:spPr>
          <a:xfrm>
            <a:off x="5337174" y="1668191"/>
            <a:ext cx="6410326" cy="1006836"/>
          </a:xfrm>
          <a:prstGeom prst="roundRect">
            <a:avLst/>
          </a:prstGeom>
          <a:solidFill>
            <a:srgbClr val="2A99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Delighters – Exciting Quality</a:t>
            </a:r>
          </a:p>
        </p:txBody>
      </p:sp>
      <p:sp>
        <p:nvSpPr>
          <p:cNvPr id="8" name="Rectangle: Rounded Corners 7">
            <a:extLst>
              <a:ext uri="{FF2B5EF4-FFF2-40B4-BE49-F238E27FC236}">
                <a16:creationId xmlns:a16="http://schemas.microsoft.com/office/drawing/2014/main" id="{A8AB2EAE-F2EB-40C7-AF11-D20A2AFFB2B1}"/>
              </a:ext>
            </a:extLst>
          </p:cNvPr>
          <p:cNvSpPr/>
          <p:nvPr/>
        </p:nvSpPr>
        <p:spPr>
          <a:xfrm>
            <a:off x="5337174" y="2993663"/>
            <a:ext cx="6410326" cy="1006836"/>
          </a:xfrm>
          <a:prstGeom prst="roundRect">
            <a:avLst/>
          </a:prstGeom>
          <a:solidFill>
            <a:srgbClr val="346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Satisfiers – Wants / normal quality</a:t>
            </a:r>
          </a:p>
        </p:txBody>
      </p:sp>
      <p:sp>
        <p:nvSpPr>
          <p:cNvPr id="9" name="Rectangle: Rounded Corners 8">
            <a:extLst>
              <a:ext uri="{FF2B5EF4-FFF2-40B4-BE49-F238E27FC236}">
                <a16:creationId xmlns:a16="http://schemas.microsoft.com/office/drawing/2014/main" id="{2F5441B6-83AF-4797-B86E-DAE6BB22BB20}"/>
              </a:ext>
            </a:extLst>
          </p:cNvPr>
          <p:cNvSpPr/>
          <p:nvPr/>
        </p:nvSpPr>
        <p:spPr>
          <a:xfrm>
            <a:off x="5337174" y="4251053"/>
            <a:ext cx="6410326" cy="1006836"/>
          </a:xfrm>
          <a:prstGeom prst="roundRect">
            <a:avLst/>
          </a:prstGeom>
          <a:solidFill>
            <a:srgbClr val="003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Dissatisfiers – Must haves / expected quality</a:t>
            </a:r>
          </a:p>
        </p:txBody>
      </p:sp>
    </p:spTree>
    <p:extLst>
      <p:ext uri="{BB962C8B-B14F-4D97-AF65-F5344CB8AC3E}">
        <p14:creationId xmlns:p14="http://schemas.microsoft.com/office/powerpoint/2010/main" val="3476820175"/>
      </p:ext>
    </p:extLst>
  </p:cSld>
  <p:clrMapOvr>
    <a:masterClrMapping/>
  </p:clrMapOvr>
  <p:transition>
    <p:cover dir="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82383-9651-4227-A40A-065AA20F0EF4}"/>
              </a:ext>
            </a:extLst>
          </p:cNvPr>
          <p:cNvSpPr>
            <a:spLocks noGrp="1"/>
          </p:cNvSpPr>
          <p:nvPr>
            <p:ph type="title"/>
          </p:nvPr>
        </p:nvSpPr>
        <p:spPr/>
        <p:txBody>
          <a:bodyPr/>
          <a:lstStyle/>
          <a:p>
            <a:r>
              <a:rPr lang="en-GB" dirty="0"/>
              <a:t>Summary of Kano model benefits</a:t>
            </a:r>
          </a:p>
        </p:txBody>
      </p:sp>
      <p:sp>
        <p:nvSpPr>
          <p:cNvPr id="3" name="Content Placeholder 2">
            <a:extLst>
              <a:ext uri="{FF2B5EF4-FFF2-40B4-BE49-F238E27FC236}">
                <a16:creationId xmlns:a16="http://schemas.microsoft.com/office/drawing/2014/main" id="{673D0C07-F773-4490-9000-A85450DEBCB8}"/>
              </a:ext>
            </a:extLst>
          </p:cNvPr>
          <p:cNvSpPr>
            <a:spLocks noGrp="1"/>
          </p:cNvSpPr>
          <p:nvPr>
            <p:ph idx="1"/>
          </p:nvPr>
        </p:nvSpPr>
        <p:spPr>
          <a:xfrm>
            <a:off x="609600" y="1600201"/>
            <a:ext cx="10972800" cy="3917032"/>
          </a:xfrm>
        </p:spPr>
        <p:txBody>
          <a:bodyPr>
            <a:normAutofit fontScale="92500" lnSpcReduction="20000"/>
          </a:bodyPr>
          <a:lstStyle/>
          <a:p>
            <a:r>
              <a:rPr lang="en-GB" dirty="0"/>
              <a:t>Helps us define quality from the customers perspective.</a:t>
            </a:r>
          </a:p>
          <a:p>
            <a:r>
              <a:rPr lang="en-GB" dirty="0"/>
              <a:t>Prevents time / effort / money wasted working on features or attributes that will not please customers or leave them indifferent.</a:t>
            </a:r>
          </a:p>
          <a:p>
            <a:r>
              <a:rPr lang="en-GB" dirty="0"/>
              <a:t>Prioritises product features / attributes to create most value.</a:t>
            </a:r>
          </a:p>
          <a:p>
            <a:r>
              <a:rPr lang="en-GB" dirty="0"/>
              <a:t>Improves customer satisfaction by better understanding of needs.</a:t>
            </a:r>
          </a:p>
          <a:p>
            <a:r>
              <a:rPr lang="en-GB" dirty="0"/>
              <a:t>Provides opportunities for competitive differentiators (USPs) and can thus improves market share.</a:t>
            </a:r>
          </a:p>
          <a:p>
            <a:r>
              <a:rPr lang="en-GB" dirty="0"/>
              <a:t>Helps determine when a product attribute moves from attractive to becoming a must-have.</a:t>
            </a:r>
          </a:p>
          <a:p>
            <a:endParaRPr lang="en-GB" dirty="0"/>
          </a:p>
        </p:txBody>
      </p:sp>
    </p:spTree>
    <p:extLst>
      <p:ext uri="{BB962C8B-B14F-4D97-AF65-F5344CB8AC3E}">
        <p14:creationId xmlns:p14="http://schemas.microsoft.com/office/powerpoint/2010/main" val="689191772"/>
      </p:ext>
    </p:extLst>
  </p:cSld>
  <p:clrMapOvr>
    <a:masterClrMapping/>
  </p:clrMapOvr>
  <p:transition>
    <p:cover dir="rd"/>
  </p:transition>
</p:sld>
</file>

<file path=ppt/theme/theme1.xml><?xml version="1.0" encoding="utf-8"?>
<a:theme xmlns:a="http://schemas.openxmlformats.org/drawingml/2006/main" name="UWTSD PPT Them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PPT Theme" id="{6EBE88DF-8B41-4CD6-9AA5-F1955B3F6569}" vid="{9192FCEE-239D-4D4F-980E-878814FDBBF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7F731E7452C854ABE5EB8C94666986C" ma:contentTypeVersion="5" ma:contentTypeDescription="Create a new document." ma:contentTypeScope="" ma:versionID="7716b86f57334a669137951a2b992f11">
  <xsd:schema xmlns:xsd="http://www.w3.org/2001/XMLSchema" xmlns:xs="http://www.w3.org/2001/XMLSchema" xmlns:p="http://schemas.microsoft.com/office/2006/metadata/properties" xmlns:ns2="b1eb68b5-1f4b-46a3-92bd-9f6606ee54a4" targetNamespace="http://schemas.microsoft.com/office/2006/metadata/properties" ma:root="true" ma:fieldsID="928cf922026c5dd000517606d2e5b60e" ns2:_="">
    <xsd:import namespace="b1eb68b5-1f4b-46a3-92bd-9f6606ee54a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1eb68b5-1f4b-46a3-92bd-9f6606ee54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D7A882-B4F1-4C8A-8754-F8E954F94D12}">
  <ds:schemaRefs>
    <ds:schemaRef ds:uri="http://schemas.openxmlformats.org/package/2006/metadata/core-properties"/>
    <ds:schemaRef ds:uri="http://purl.org/dc/elements/1.1/"/>
    <ds:schemaRef ds:uri="http://schemas.microsoft.com/office/2006/documentManagement/types"/>
    <ds:schemaRef ds:uri="http://schemas.microsoft.com/office/2006/metadata/properties"/>
    <ds:schemaRef ds:uri="http://purl.org/dc/terms/"/>
    <ds:schemaRef ds:uri="http://purl.org/dc/dcmitype/"/>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AC9F7040-CA38-4D78-8F99-BAB6222BFB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1eb68b5-1f4b-46a3-92bd-9f6606ee54a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F76D5BD-10F1-4BF6-A542-E8C96A40BD3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21472</TotalTime>
  <Words>3314</Words>
  <Application>Microsoft Office PowerPoint</Application>
  <PresentationFormat>Widescreen</PresentationFormat>
  <Paragraphs>438</Paragraphs>
  <Slides>41</Slides>
  <Notes>40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UWTSD PPT Theme</vt:lpstr>
      <vt:lpstr>PowerPoint Presentation</vt:lpstr>
      <vt:lpstr>Recap – JIT (Right Products, Right Quantities, Right Time, Right Quality)</vt:lpstr>
      <vt:lpstr>Session Overview</vt:lpstr>
      <vt:lpstr>Question – Definition of Quality</vt:lpstr>
      <vt:lpstr>The Many Ways to Define Quality</vt:lpstr>
      <vt:lpstr>Some Common Quality Definitions</vt:lpstr>
      <vt:lpstr>Traditional Quality – Product/Process Orientation</vt:lpstr>
      <vt:lpstr>The Quality Gurus</vt:lpstr>
      <vt:lpstr>How do the Quality Gurus Define Quality?</vt:lpstr>
      <vt:lpstr>Contemporary Quality – Customer Focus</vt:lpstr>
      <vt:lpstr>8 Dimensions of Quality (Developed by David Garvin)</vt:lpstr>
      <vt:lpstr>Cost of Quality (COQ) (Money spent to avoid and as a result of failures)</vt:lpstr>
      <vt:lpstr>The 1-10-100x Rule</vt:lpstr>
      <vt:lpstr>Costs of Poor Quality (COPQ) – Iceberg Analogy (“Poor quality will be remembered long after low prices are forgotten” – Charles Royce)</vt:lpstr>
      <vt:lpstr>Customer Focus – Challenges</vt:lpstr>
      <vt:lpstr>What is Quality Management?</vt:lpstr>
      <vt:lpstr>Quality Improvement – Deming’s 14 Points (Deming laid the ground work for TQM)</vt:lpstr>
      <vt:lpstr>What is Total Quality Management?</vt:lpstr>
      <vt:lpstr>Total Quality Management (TQM)</vt:lpstr>
      <vt:lpstr>The Quality Movement – History of TQM (How quality evolved with Time) </vt:lpstr>
      <vt:lpstr>Total Quality Management - Lean/JIT</vt:lpstr>
      <vt:lpstr>TQM Implementation - 7 Key Principles</vt:lpstr>
      <vt:lpstr>Typical TQM Implementation Workflow</vt:lpstr>
      <vt:lpstr>Typical TQM Implementation Workflow (Cont.)</vt:lpstr>
      <vt:lpstr>TQM – All Encompassing</vt:lpstr>
      <vt:lpstr>The Many Benefits of Implementing TQM</vt:lpstr>
      <vt:lpstr>Barriers to TQM</vt:lpstr>
      <vt:lpstr>7 Basic Quality Tools – Brief Overview (Ishikawa's 7 Tools to solve 95% of problems)</vt:lpstr>
      <vt:lpstr>7 Basic Quality Tools – Brief Overview (Ishikawa's 7 Tools to solve 95% of problems)</vt:lpstr>
      <vt:lpstr>Why seven tools?</vt:lpstr>
      <vt:lpstr>Check sheets</vt:lpstr>
      <vt:lpstr>Histograms</vt:lpstr>
      <vt:lpstr>Cause &amp; effects (Ishikawa / fishbone diagrams)</vt:lpstr>
      <vt:lpstr>Pareto Analysis</vt:lpstr>
      <vt:lpstr>Scatter diagrams</vt:lpstr>
      <vt:lpstr>Control Charts</vt:lpstr>
      <vt:lpstr>Process flow charts</vt:lpstr>
      <vt:lpstr>Summary</vt:lpstr>
      <vt:lpstr> Kano Model for Quality – Overview</vt:lpstr>
      <vt:lpstr> Kano Model for Quality – Overview</vt:lpstr>
      <vt:lpstr>Summary of Kano model benefits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Automation</dc:title>
  <dc:creator>Jordan Ross Jenkins (P149066)</dc:creator>
  <cp:lastModifiedBy>Jordan Jenkins</cp:lastModifiedBy>
  <cp:revision>606</cp:revision>
  <dcterms:created xsi:type="dcterms:W3CDTF">2021-01-31T13:51:03Z</dcterms:created>
  <dcterms:modified xsi:type="dcterms:W3CDTF">2022-01-06T23:59:30Z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0x010100C7F731E7452C854ABE5EB8C94666986C</vt:lpwstr>
  </property>
</Properties>
</file>