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156CE-BAFD-4CB8-8CB9-99C7EF8B36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FF51A5C6-6A45-4BAC-9AEF-8DBD139EC335}">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1. Human Effect: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29 deaths and over 50 injuries, and the majority of them were ICU and older adults (BBC, 2023).</a:t>
          </a: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CD69A44C-5475-4A50-9CE2-82AC1EE33893}" type="parTrans" cxnId="{A7B905B0-BB40-474D-978C-858427529968}">
      <dgm:prSet/>
      <dgm:spPr/>
      <dgm:t>
        <a:bodyPr/>
        <a:lstStyle/>
        <a:p>
          <a:endParaRPr lang="en-IN"/>
        </a:p>
      </dgm:t>
    </dgm:pt>
    <dgm:pt modelId="{3EAA2BDE-47D2-43AB-B2DF-D0A5EC88A49C}" type="sibTrans" cxnId="{A7B905B0-BB40-474D-978C-858427529968}">
      <dgm:prSet/>
      <dgm:spPr/>
      <dgm:t>
        <a:bodyPr/>
        <a:lstStyle/>
        <a:p>
          <a:endParaRPr lang="en-IN"/>
        </a:p>
      </dgm:t>
    </dgm:pt>
    <dgm:pt modelId="{FCB94A5E-65FD-4A68-9C00-743DAB55B39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Infrastructure Failure: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air-conditioning has faulty wiring; broken sprinklers and alarms (Reuters,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45F0131D-DF7D-4047-813C-928ED8BF8DE2}" type="parTrans" cxnId="{09C89783-F899-4A15-BD64-D8CC4024116A}">
      <dgm:prSet/>
      <dgm:spPr/>
      <dgm:t>
        <a:bodyPr/>
        <a:lstStyle/>
        <a:p>
          <a:endParaRPr lang="en-IN"/>
        </a:p>
      </dgm:t>
    </dgm:pt>
    <dgm:pt modelId="{269A342D-9FC0-4227-A0DD-2346B1485789}" type="sibTrans" cxnId="{09C89783-F899-4A15-BD64-D8CC4024116A}">
      <dgm:prSet/>
      <dgm:spPr/>
      <dgm:t>
        <a:bodyPr/>
        <a:lstStyle/>
        <a:p>
          <a:endParaRPr lang="en-IN"/>
        </a:p>
      </dgm:t>
    </dgm:pt>
    <dgm:pt modelId="{FC0EA063-ED82-4A1C-819F-4BCAE5349EE1}">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Staff Training: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20% of them were taught about emergency measures (WHO, 2023; BMHC,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7607A0C6-172D-4B17-AAF0-25C4E3012274}" type="parTrans" cxnId="{771CECEA-CB86-4BB3-9DDA-6FDF3F6BC4F4}">
      <dgm:prSet/>
      <dgm:spPr/>
      <dgm:t>
        <a:bodyPr/>
        <a:lstStyle/>
        <a:p>
          <a:endParaRPr lang="en-IN"/>
        </a:p>
      </dgm:t>
    </dgm:pt>
    <dgm:pt modelId="{6EE67BDF-B532-47AB-B598-AA90245A9C84}" type="sibTrans" cxnId="{771CECEA-CB86-4BB3-9DDA-6FDF3F6BC4F4}">
      <dgm:prSet/>
      <dgm:spPr/>
      <dgm:t>
        <a:bodyPr/>
        <a:lstStyle/>
        <a:p>
          <a:endParaRPr lang="en-IN"/>
        </a:p>
      </dgm:t>
    </dgm:pt>
    <dgm:pt modelId="{B293155F-3867-4E37-9124-CD2D6E80E257}">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4. Problems with evacuation: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Exits are crowded, bad signs, and bad organization of evacuation (Reuters,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9F3AD6EF-3306-4A80-BF39-FACF0830E250}" type="parTrans" cxnId="{24D33CD8-23FA-4E12-9317-2FB5883B4A05}">
      <dgm:prSet/>
      <dgm:spPr/>
      <dgm:t>
        <a:bodyPr/>
        <a:lstStyle/>
        <a:p>
          <a:endParaRPr lang="en-IN"/>
        </a:p>
      </dgm:t>
    </dgm:pt>
    <dgm:pt modelId="{9EDB2B57-FDB0-4831-8649-DD72AE8E0878}" type="sibTrans" cxnId="{24D33CD8-23FA-4E12-9317-2FB5883B4A05}">
      <dgm:prSet/>
      <dgm:spPr/>
      <dgm:t>
        <a:bodyPr/>
        <a:lstStyle/>
        <a:p>
          <a:endParaRPr lang="en-IN"/>
        </a:p>
      </dgm:t>
    </dgm:pt>
    <dgm:pt modelId="{F329ACE3-A162-4BBA-BCEE-56864CB9BA6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5. Malfunction of communication:</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Internal alert (10 minutes late) absence of central communication (BBC,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82AA8EBC-8F15-4181-AE67-3472BF728561}" type="parTrans" cxnId="{B88B1C86-9151-4005-9A27-F0E4A3C2650B}">
      <dgm:prSet/>
      <dgm:spPr/>
      <dgm:t>
        <a:bodyPr/>
        <a:lstStyle/>
        <a:p>
          <a:endParaRPr lang="en-IN"/>
        </a:p>
      </dgm:t>
    </dgm:pt>
    <dgm:pt modelId="{370C6BC2-8C5E-4671-816E-3F4A61978FA7}" type="sibTrans" cxnId="{B88B1C86-9151-4005-9A27-F0E4A3C2650B}">
      <dgm:prSet/>
      <dgm:spPr/>
      <dgm:t>
        <a:bodyPr/>
        <a:lstStyle/>
        <a:p>
          <a:endParaRPr lang="en-IN"/>
        </a:p>
      </dgm:t>
    </dgm:pt>
    <dgm:pt modelId="{41921E05-488E-48A7-81E4-9CC2674B44C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6. Governance Gaps: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QA officer was not on duty; the last audit has been conducted in 2021 (BMHC,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2ED4D87D-8AB7-4807-96FA-2947D4D92CD1}" type="parTrans" cxnId="{906A3498-C81B-407F-9A04-84BF3E24E18F}">
      <dgm:prSet/>
      <dgm:spPr/>
      <dgm:t>
        <a:bodyPr/>
        <a:lstStyle/>
        <a:p>
          <a:endParaRPr lang="en-IN"/>
        </a:p>
      </dgm:t>
    </dgm:pt>
    <dgm:pt modelId="{1618EEF6-C539-4E05-B708-0EE87C626F0B}" type="sibTrans" cxnId="{906A3498-C81B-407F-9A04-84BF3E24E18F}">
      <dgm:prSet/>
      <dgm:spPr/>
      <dgm:t>
        <a:bodyPr/>
        <a:lstStyle/>
        <a:p>
          <a:endParaRPr lang="en-IN"/>
        </a:p>
      </dgm:t>
    </dgm:pt>
    <dgm:pt modelId="{9C4FC210-43F0-4EAF-BB92-7C629A37C709}">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7. Operational Impact: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Suspension of three days of surgery; suspension of outpatient care.  </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D6AB2F27-106C-4E02-9F01-1FFE1A7948AE}" type="parTrans" cxnId="{B21D908D-4A70-45D1-8220-2383303A606B}">
      <dgm:prSet/>
      <dgm:spPr/>
      <dgm:t>
        <a:bodyPr/>
        <a:lstStyle/>
        <a:p>
          <a:endParaRPr lang="en-IN"/>
        </a:p>
      </dgm:t>
    </dgm:pt>
    <dgm:pt modelId="{D126D2ED-9B41-4A25-A59F-4526DA73198E}" type="sibTrans" cxnId="{B21D908D-4A70-45D1-8220-2383303A606B}">
      <dgm:prSet/>
      <dgm:spPr/>
      <dgm:t>
        <a:bodyPr/>
        <a:lstStyle/>
        <a:p>
          <a:endParaRPr lang="en-IN"/>
        </a:p>
      </dgm:t>
    </dgm:pt>
    <dgm:pt modelId="{3090F253-8BAE-4A42-9797-E08A55FF364E}">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8. Equity Impact: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rural referral patients and chronically ill patients are also impacted the most.</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8B05E9F8-6557-4F47-B275-D5497C80691D}" type="parTrans" cxnId="{35379556-734F-404A-B09B-E11688E0F268}">
      <dgm:prSet/>
      <dgm:spPr/>
      <dgm:t>
        <a:bodyPr/>
        <a:lstStyle/>
        <a:p>
          <a:endParaRPr lang="en-IN"/>
        </a:p>
      </dgm:t>
    </dgm:pt>
    <dgm:pt modelId="{1E257885-1B90-460D-BD04-5B8EF7949DD5}" type="sibTrans" cxnId="{35379556-734F-404A-B09B-E11688E0F268}">
      <dgm:prSet/>
      <dgm:spPr/>
      <dgm:t>
        <a:bodyPr/>
        <a:lstStyle/>
        <a:p>
          <a:endParaRPr lang="en-IN"/>
        </a:p>
      </dgm:t>
    </dgm:pt>
    <dgm:pt modelId="{CD0F7397-B57F-4702-867A-B36E4DE1F243}">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9. Policy Result:</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triggered a national analysis of the fire-safety issues within hospitals (Li et al., 2023; WHO, 2023).</a:t>
          </a: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73CA70D6-2D6A-4983-9359-32FAB1B3A196}" type="parTrans" cxnId="{8197174F-C784-4466-A77A-E76C827FEDCC}">
      <dgm:prSet/>
      <dgm:spPr/>
      <dgm:t>
        <a:bodyPr/>
        <a:lstStyle/>
        <a:p>
          <a:endParaRPr lang="en-IN"/>
        </a:p>
      </dgm:t>
    </dgm:pt>
    <dgm:pt modelId="{8EB6F0C5-3C08-4551-ACBD-F8B64C269332}" type="sibTrans" cxnId="{8197174F-C784-4466-A77A-E76C827FEDCC}">
      <dgm:prSet/>
      <dgm:spPr/>
      <dgm:t>
        <a:bodyPr/>
        <a:lstStyle/>
        <a:p>
          <a:endParaRPr lang="en-IN"/>
        </a:p>
      </dgm:t>
    </dgm:pt>
    <dgm:pt modelId="{6F0BC76F-51B9-4A9C-8BEE-3AE970E6048E}" type="pres">
      <dgm:prSet presAssocID="{0ED156CE-BAFD-4CB8-8CB9-99C7EF8B36EC}" presName="vert0" presStyleCnt="0">
        <dgm:presLayoutVars>
          <dgm:dir/>
          <dgm:animOne val="branch"/>
          <dgm:animLvl val="lvl"/>
        </dgm:presLayoutVars>
      </dgm:prSet>
      <dgm:spPr/>
    </dgm:pt>
    <dgm:pt modelId="{6C75BD93-B2A6-4851-9F7F-FB91D101D012}" type="pres">
      <dgm:prSet presAssocID="{FF51A5C6-6A45-4BAC-9AEF-8DBD139EC335}" presName="thickLine" presStyleLbl="alignNode1" presStyleIdx="0" presStyleCnt="9"/>
      <dgm:spPr/>
    </dgm:pt>
    <dgm:pt modelId="{60B0248C-3A3B-4352-8463-190F77620779}" type="pres">
      <dgm:prSet presAssocID="{FF51A5C6-6A45-4BAC-9AEF-8DBD139EC335}" presName="horz1" presStyleCnt="0"/>
      <dgm:spPr/>
    </dgm:pt>
    <dgm:pt modelId="{5F15CE11-2EBF-4715-B99B-6E820E6A7190}" type="pres">
      <dgm:prSet presAssocID="{FF51A5C6-6A45-4BAC-9AEF-8DBD139EC335}" presName="tx1" presStyleLbl="revTx" presStyleIdx="0" presStyleCnt="9"/>
      <dgm:spPr/>
    </dgm:pt>
    <dgm:pt modelId="{1497164D-5C84-420E-9CF2-49DF27891DC1}" type="pres">
      <dgm:prSet presAssocID="{FF51A5C6-6A45-4BAC-9AEF-8DBD139EC335}" presName="vert1" presStyleCnt="0"/>
      <dgm:spPr/>
    </dgm:pt>
    <dgm:pt modelId="{1A3DC71B-D69F-4C34-A0E4-D14ED910E514}" type="pres">
      <dgm:prSet presAssocID="{FCB94A5E-65FD-4A68-9C00-743DAB55B39A}" presName="thickLine" presStyleLbl="alignNode1" presStyleIdx="1" presStyleCnt="9" custLinFactNeighborY="4197"/>
      <dgm:spPr/>
    </dgm:pt>
    <dgm:pt modelId="{3DB54366-C10A-4A05-B1AB-1573571A4D15}" type="pres">
      <dgm:prSet presAssocID="{FCB94A5E-65FD-4A68-9C00-743DAB55B39A}" presName="horz1" presStyleCnt="0"/>
      <dgm:spPr/>
    </dgm:pt>
    <dgm:pt modelId="{828D49B6-7FB7-463D-8D05-3E3889F81280}" type="pres">
      <dgm:prSet presAssocID="{FCB94A5E-65FD-4A68-9C00-743DAB55B39A}" presName="tx1" presStyleLbl="revTx" presStyleIdx="1" presStyleCnt="9"/>
      <dgm:spPr/>
    </dgm:pt>
    <dgm:pt modelId="{85D9E2D2-AA9A-43CA-826D-6E9C102C9FE2}" type="pres">
      <dgm:prSet presAssocID="{FCB94A5E-65FD-4A68-9C00-743DAB55B39A}" presName="vert1" presStyleCnt="0"/>
      <dgm:spPr/>
    </dgm:pt>
    <dgm:pt modelId="{2131D9EC-9CB4-4061-B0D4-FA5A9B9F22A2}" type="pres">
      <dgm:prSet presAssocID="{FC0EA063-ED82-4A1C-819F-4BCAE5349EE1}" presName="thickLine" presStyleLbl="alignNode1" presStyleIdx="2" presStyleCnt="9"/>
      <dgm:spPr/>
    </dgm:pt>
    <dgm:pt modelId="{7794AC53-50D0-4C31-BE31-753D9CD8ECF8}" type="pres">
      <dgm:prSet presAssocID="{FC0EA063-ED82-4A1C-819F-4BCAE5349EE1}" presName="horz1" presStyleCnt="0"/>
      <dgm:spPr/>
    </dgm:pt>
    <dgm:pt modelId="{A1C272B9-DED1-4D28-8CC8-8AB321D6DC93}" type="pres">
      <dgm:prSet presAssocID="{FC0EA063-ED82-4A1C-819F-4BCAE5349EE1}" presName="tx1" presStyleLbl="revTx" presStyleIdx="2" presStyleCnt="9"/>
      <dgm:spPr/>
    </dgm:pt>
    <dgm:pt modelId="{B6D66FD8-02B0-4C34-AC5C-4CB7B66C2B8D}" type="pres">
      <dgm:prSet presAssocID="{FC0EA063-ED82-4A1C-819F-4BCAE5349EE1}" presName="vert1" presStyleCnt="0"/>
      <dgm:spPr/>
    </dgm:pt>
    <dgm:pt modelId="{A0EEAD7A-74BC-459D-B5FE-206C18415C15}" type="pres">
      <dgm:prSet presAssocID="{B293155F-3867-4E37-9124-CD2D6E80E257}" presName="thickLine" presStyleLbl="alignNode1" presStyleIdx="3" presStyleCnt="9"/>
      <dgm:spPr/>
    </dgm:pt>
    <dgm:pt modelId="{2DD8FA42-F7C7-4404-BDD0-F485E4966EFC}" type="pres">
      <dgm:prSet presAssocID="{B293155F-3867-4E37-9124-CD2D6E80E257}" presName="horz1" presStyleCnt="0"/>
      <dgm:spPr/>
    </dgm:pt>
    <dgm:pt modelId="{6B20283D-B400-40CA-BFE5-53441567F341}" type="pres">
      <dgm:prSet presAssocID="{B293155F-3867-4E37-9124-CD2D6E80E257}" presName="tx1" presStyleLbl="revTx" presStyleIdx="3" presStyleCnt="9"/>
      <dgm:spPr/>
    </dgm:pt>
    <dgm:pt modelId="{D1DA5B13-8E62-4860-9A59-CB172B5677AD}" type="pres">
      <dgm:prSet presAssocID="{B293155F-3867-4E37-9124-CD2D6E80E257}" presName="vert1" presStyleCnt="0"/>
      <dgm:spPr/>
    </dgm:pt>
    <dgm:pt modelId="{BB194624-6C46-41E0-BE24-1092AD93B3DE}" type="pres">
      <dgm:prSet presAssocID="{F329ACE3-A162-4BBA-BCEE-56864CB9BA6A}" presName="thickLine" presStyleLbl="alignNode1" presStyleIdx="4" presStyleCnt="9"/>
      <dgm:spPr/>
    </dgm:pt>
    <dgm:pt modelId="{39E37068-D7FB-4726-A2D6-950AE6673DEC}" type="pres">
      <dgm:prSet presAssocID="{F329ACE3-A162-4BBA-BCEE-56864CB9BA6A}" presName="horz1" presStyleCnt="0"/>
      <dgm:spPr/>
    </dgm:pt>
    <dgm:pt modelId="{D800D515-8614-4978-95FB-911250487EEB}" type="pres">
      <dgm:prSet presAssocID="{F329ACE3-A162-4BBA-BCEE-56864CB9BA6A}" presName="tx1" presStyleLbl="revTx" presStyleIdx="4" presStyleCnt="9"/>
      <dgm:spPr/>
    </dgm:pt>
    <dgm:pt modelId="{A9B04257-A2DA-44C1-8E8E-054AE1FA2304}" type="pres">
      <dgm:prSet presAssocID="{F329ACE3-A162-4BBA-BCEE-56864CB9BA6A}" presName="vert1" presStyleCnt="0"/>
      <dgm:spPr/>
    </dgm:pt>
    <dgm:pt modelId="{8C08DD18-517E-4C92-9180-1828D6D90742}" type="pres">
      <dgm:prSet presAssocID="{41921E05-488E-48A7-81E4-9CC2674B44CA}" presName="thickLine" presStyleLbl="alignNode1" presStyleIdx="5" presStyleCnt="9"/>
      <dgm:spPr/>
    </dgm:pt>
    <dgm:pt modelId="{F48B3A15-321F-48F9-AE1D-8A1BFB00B2A6}" type="pres">
      <dgm:prSet presAssocID="{41921E05-488E-48A7-81E4-9CC2674B44CA}" presName="horz1" presStyleCnt="0"/>
      <dgm:spPr/>
    </dgm:pt>
    <dgm:pt modelId="{4AB2032D-EFD3-4B5E-9036-9281044109BC}" type="pres">
      <dgm:prSet presAssocID="{41921E05-488E-48A7-81E4-9CC2674B44CA}" presName="tx1" presStyleLbl="revTx" presStyleIdx="5" presStyleCnt="9"/>
      <dgm:spPr/>
    </dgm:pt>
    <dgm:pt modelId="{91259655-8771-4874-99B9-AF19AD0F6632}" type="pres">
      <dgm:prSet presAssocID="{41921E05-488E-48A7-81E4-9CC2674B44CA}" presName="vert1" presStyleCnt="0"/>
      <dgm:spPr/>
    </dgm:pt>
    <dgm:pt modelId="{E497A9AB-E8BE-4EFD-A7D0-2A6B9C02F2EE}" type="pres">
      <dgm:prSet presAssocID="{9C4FC210-43F0-4EAF-BB92-7C629A37C709}" presName="thickLine" presStyleLbl="alignNode1" presStyleIdx="6" presStyleCnt="9"/>
      <dgm:spPr/>
    </dgm:pt>
    <dgm:pt modelId="{EF6DD22C-F857-46F1-B9A4-BEA128B7E813}" type="pres">
      <dgm:prSet presAssocID="{9C4FC210-43F0-4EAF-BB92-7C629A37C709}" presName="horz1" presStyleCnt="0"/>
      <dgm:spPr/>
    </dgm:pt>
    <dgm:pt modelId="{16B660EF-BD62-4E27-8CCF-069B293BB016}" type="pres">
      <dgm:prSet presAssocID="{9C4FC210-43F0-4EAF-BB92-7C629A37C709}" presName="tx1" presStyleLbl="revTx" presStyleIdx="6" presStyleCnt="9"/>
      <dgm:spPr/>
    </dgm:pt>
    <dgm:pt modelId="{298DC7B2-F7DD-47E9-BD9B-9FB45307F480}" type="pres">
      <dgm:prSet presAssocID="{9C4FC210-43F0-4EAF-BB92-7C629A37C709}" presName="vert1" presStyleCnt="0"/>
      <dgm:spPr/>
    </dgm:pt>
    <dgm:pt modelId="{E693E502-D82D-4146-B3FD-85E82E4787C4}" type="pres">
      <dgm:prSet presAssocID="{3090F253-8BAE-4A42-9797-E08A55FF364E}" presName="thickLine" presStyleLbl="alignNode1" presStyleIdx="7" presStyleCnt="9"/>
      <dgm:spPr/>
    </dgm:pt>
    <dgm:pt modelId="{6F05DD07-DF78-4878-8D06-63BFB12D118D}" type="pres">
      <dgm:prSet presAssocID="{3090F253-8BAE-4A42-9797-E08A55FF364E}" presName="horz1" presStyleCnt="0"/>
      <dgm:spPr/>
    </dgm:pt>
    <dgm:pt modelId="{32C53393-3C44-4A8B-801A-30D0D629BCBC}" type="pres">
      <dgm:prSet presAssocID="{3090F253-8BAE-4A42-9797-E08A55FF364E}" presName="tx1" presStyleLbl="revTx" presStyleIdx="7" presStyleCnt="9"/>
      <dgm:spPr/>
    </dgm:pt>
    <dgm:pt modelId="{61CD39B7-7CD9-4635-9FBE-1BD99D9F5748}" type="pres">
      <dgm:prSet presAssocID="{3090F253-8BAE-4A42-9797-E08A55FF364E}" presName="vert1" presStyleCnt="0"/>
      <dgm:spPr/>
    </dgm:pt>
    <dgm:pt modelId="{11B1B10C-A500-41F6-9C68-38E6F5B02104}" type="pres">
      <dgm:prSet presAssocID="{CD0F7397-B57F-4702-867A-B36E4DE1F243}" presName="thickLine" presStyleLbl="alignNode1" presStyleIdx="8" presStyleCnt="9"/>
      <dgm:spPr/>
    </dgm:pt>
    <dgm:pt modelId="{EEDBFBD0-25A7-405A-B3A2-950E592D5070}" type="pres">
      <dgm:prSet presAssocID="{CD0F7397-B57F-4702-867A-B36E4DE1F243}" presName="horz1" presStyleCnt="0"/>
      <dgm:spPr/>
    </dgm:pt>
    <dgm:pt modelId="{37E92E22-28F8-40B9-9E9C-15F8885A6C6B}" type="pres">
      <dgm:prSet presAssocID="{CD0F7397-B57F-4702-867A-B36E4DE1F243}" presName="tx1" presStyleLbl="revTx" presStyleIdx="8" presStyleCnt="9"/>
      <dgm:spPr/>
    </dgm:pt>
    <dgm:pt modelId="{F48A1CD6-EE9D-4C1B-A590-502A12C8EAD3}" type="pres">
      <dgm:prSet presAssocID="{CD0F7397-B57F-4702-867A-B36E4DE1F243}" presName="vert1" presStyleCnt="0"/>
      <dgm:spPr/>
    </dgm:pt>
  </dgm:ptLst>
  <dgm:cxnLst>
    <dgm:cxn modelId="{0F439A0A-4927-4712-BEEA-C5202D1E0FFD}" type="presOf" srcId="{B293155F-3867-4E37-9124-CD2D6E80E257}" destId="{6B20283D-B400-40CA-BFE5-53441567F341}" srcOrd="0" destOrd="0" presId="urn:microsoft.com/office/officeart/2008/layout/LinedList"/>
    <dgm:cxn modelId="{2A480126-997E-43D0-9408-22B8F25B02CB}" type="presOf" srcId="{41921E05-488E-48A7-81E4-9CC2674B44CA}" destId="{4AB2032D-EFD3-4B5E-9036-9281044109BC}" srcOrd="0" destOrd="0" presId="urn:microsoft.com/office/officeart/2008/layout/LinedList"/>
    <dgm:cxn modelId="{FF1C9028-3500-4319-BE42-6B482C1A72D3}" type="presOf" srcId="{FC0EA063-ED82-4A1C-819F-4BCAE5349EE1}" destId="{A1C272B9-DED1-4D28-8CC8-8AB321D6DC93}" srcOrd="0" destOrd="0" presId="urn:microsoft.com/office/officeart/2008/layout/LinedList"/>
    <dgm:cxn modelId="{95EB3946-900C-4C12-80CC-E209CB3B351D}" type="presOf" srcId="{FF51A5C6-6A45-4BAC-9AEF-8DBD139EC335}" destId="{5F15CE11-2EBF-4715-B99B-6E820E6A7190}" srcOrd="0" destOrd="0" presId="urn:microsoft.com/office/officeart/2008/layout/LinedList"/>
    <dgm:cxn modelId="{A0D11F6C-CD87-4C2B-8AC0-53D0F6DA222F}" type="presOf" srcId="{9C4FC210-43F0-4EAF-BB92-7C629A37C709}" destId="{16B660EF-BD62-4E27-8CCF-069B293BB016}" srcOrd="0" destOrd="0" presId="urn:microsoft.com/office/officeart/2008/layout/LinedList"/>
    <dgm:cxn modelId="{8197174F-C784-4466-A77A-E76C827FEDCC}" srcId="{0ED156CE-BAFD-4CB8-8CB9-99C7EF8B36EC}" destId="{CD0F7397-B57F-4702-867A-B36E4DE1F243}" srcOrd="8" destOrd="0" parTransId="{73CA70D6-2D6A-4983-9359-32FAB1B3A196}" sibTransId="{8EB6F0C5-3C08-4551-ACBD-F8B64C269332}"/>
    <dgm:cxn modelId="{1FCAE050-E34B-4F04-9779-B9C9C650DDD9}" type="presOf" srcId="{0ED156CE-BAFD-4CB8-8CB9-99C7EF8B36EC}" destId="{6F0BC76F-51B9-4A9C-8BEE-3AE970E6048E}" srcOrd="0" destOrd="0" presId="urn:microsoft.com/office/officeart/2008/layout/LinedList"/>
    <dgm:cxn modelId="{EE765D55-7C7D-4EB0-A56E-A76E68B4BB3D}" type="presOf" srcId="{F329ACE3-A162-4BBA-BCEE-56864CB9BA6A}" destId="{D800D515-8614-4978-95FB-911250487EEB}" srcOrd="0" destOrd="0" presId="urn:microsoft.com/office/officeart/2008/layout/LinedList"/>
    <dgm:cxn modelId="{35379556-734F-404A-B09B-E11688E0F268}" srcId="{0ED156CE-BAFD-4CB8-8CB9-99C7EF8B36EC}" destId="{3090F253-8BAE-4A42-9797-E08A55FF364E}" srcOrd="7" destOrd="0" parTransId="{8B05E9F8-6557-4F47-B275-D5497C80691D}" sibTransId="{1E257885-1B90-460D-BD04-5B8EF7949DD5}"/>
    <dgm:cxn modelId="{09C89783-F899-4A15-BD64-D8CC4024116A}" srcId="{0ED156CE-BAFD-4CB8-8CB9-99C7EF8B36EC}" destId="{FCB94A5E-65FD-4A68-9C00-743DAB55B39A}" srcOrd="1" destOrd="0" parTransId="{45F0131D-DF7D-4047-813C-928ED8BF8DE2}" sibTransId="{269A342D-9FC0-4227-A0DD-2346B1485789}"/>
    <dgm:cxn modelId="{A8E7F685-A4C9-4D6A-BC27-1557A09A5EA8}" type="presOf" srcId="{3090F253-8BAE-4A42-9797-E08A55FF364E}" destId="{32C53393-3C44-4A8B-801A-30D0D629BCBC}" srcOrd="0" destOrd="0" presId="urn:microsoft.com/office/officeart/2008/layout/LinedList"/>
    <dgm:cxn modelId="{B88B1C86-9151-4005-9A27-F0E4A3C2650B}" srcId="{0ED156CE-BAFD-4CB8-8CB9-99C7EF8B36EC}" destId="{F329ACE3-A162-4BBA-BCEE-56864CB9BA6A}" srcOrd="4" destOrd="0" parTransId="{82AA8EBC-8F15-4181-AE67-3472BF728561}" sibTransId="{370C6BC2-8C5E-4671-816E-3F4A61978FA7}"/>
    <dgm:cxn modelId="{B21D908D-4A70-45D1-8220-2383303A606B}" srcId="{0ED156CE-BAFD-4CB8-8CB9-99C7EF8B36EC}" destId="{9C4FC210-43F0-4EAF-BB92-7C629A37C709}" srcOrd="6" destOrd="0" parTransId="{D6AB2F27-106C-4E02-9F01-1FFE1A7948AE}" sibTransId="{D126D2ED-9B41-4A25-A59F-4526DA73198E}"/>
    <dgm:cxn modelId="{2CDAA395-2F52-46E7-8420-08B4320CF25D}" type="presOf" srcId="{FCB94A5E-65FD-4A68-9C00-743DAB55B39A}" destId="{828D49B6-7FB7-463D-8D05-3E3889F81280}" srcOrd="0" destOrd="0" presId="urn:microsoft.com/office/officeart/2008/layout/LinedList"/>
    <dgm:cxn modelId="{906A3498-C81B-407F-9A04-84BF3E24E18F}" srcId="{0ED156CE-BAFD-4CB8-8CB9-99C7EF8B36EC}" destId="{41921E05-488E-48A7-81E4-9CC2674B44CA}" srcOrd="5" destOrd="0" parTransId="{2ED4D87D-8AB7-4807-96FA-2947D4D92CD1}" sibTransId="{1618EEF6-C539-4E05-B708-0EE87C626F0B}"/>
    <dgm:cxn modelId="{A7B905B0-BB40-474D-978C-858427529968}" srcId="{0ED156CE-BAFD-4CB8-8CB9-99C7EF8B36EC}" destId="{FF51A5C6-6A45-4BAC-9AEF-8DBD139EC335}" srcOrd="0" destOrd="0" parTransId="{CD69A44C-5475-4A50-9CE2-82AC1EE33893}" sibTransId="{3EAA2BDE-47D2-43AB-B2DF-D0A5EC88A49C}"/>
    <dgm:cxn modelId="{6CAF31D5-B71E-461E-A311-16E3F9E1122B}" type="presOf" srcId="{CD0F7397-B57F-4702-867A-B36E4DE1F243}" destId="{37E92E22-28F8-40B9-9E9C-15F8885A6C6B}" srcOrd="0" destOrd="0" presId="urn:microsoft.com/office/officeart/2008/layout/LinedList"/>
    <dgm:cxn modelId="{24D33CD8-23FA-4E12-9317-2FB5883B4A05}" srcId="{0ED156CE-BAFD-4CB8-8CB9-99C7EF8B36EC}" destId="{B293155F-3867-4E37-9124-CD2D6E80E257}" srcOrd="3" destOrd="0" parTransId="{9F3AD6EF-3306-4A80-BF39-FACF0830E250}" sibTransId="{9EDB2B57-FDB0-4831-8649-DD72AE8E0878}"/>
    <dgm:cxn modelId="{771CECEA-CB86-4BB3-9DDA-6FDF3F6BC4F4}" srcId="{0ED156CE-BAFD-4CB8-8CB9-99C7EF8B36EC}" destId="{FC0EA063-ED82-4A1C-819F-4BCAE5349EE1}" srcOrd="2" destOrd="0" parTransId="{7607A0C6-172D-4B17-AAF0-25C4E3012274}" sibTransId="{6EE67BDF-B532-47AB-B598-AA90245A9C84}"/>
    <dgm:cxn modelId="{65C0D779-FF94-46E3-9635-053634007A09}" type="presParOf" srcId="{6F0BC76F-51B9-4A9C-8BEE-3AE970E6048E}" destId="{6C75BD93-B2A6-4851-9F7F-FB91D101D012}" srcOrd="0" destOrd="0" presId="urn:microsoft.com/office/officeart/2008/layout/LinedList"/>
    <dgm:cxn modelId="{1D4595ED-F88E-4EB8-9EB7-F3ACE74F83CB}" type="presParOf" srcId="{6F0BC76F-51B9-4A9C-8BEE-3AE970E6048E}" destId="{60B0248C-3A3B-4352-8463-190F77620779}" srcOrd="1" destOrd="0" presId="urn:microsoft.com/office/officeart/2008/layout/LinedList"/>
    <dgm:cxn modelId="{0CD9B02F-3109-40EE-8600-D1EA95E95CB1}" type="presParOf" srcId="{60B0248C-3A3B-4352-8463-190F77620779}" destId="{5F15CE11-2EBF-4715-B99B-6E820E6A7190}" srcOrd="0" destOrd="0" presId="urn:microsoft.com/office/officeart/2008/layout/LinedList"/>
    <dgm:cxn modelId="{62E4AFA0-EDE4-475A-A565-F32C35B5C304}" type="presParOf" srcId="{60B0248C-3A3B-4352-8463-190F77620779}" destId="{1497164D-5C84-420E-9CF2-49DF27891DC1}" srcOrd="1" destOrd="0" presId="urn:microsoft.com/office/officeart/2008/layout/LinedList"/>
    <dgm:cxn modelId="{995FA576-A322-4B9D-9C86-8E87FFE7C437}" type="presParOf" srcId="{6F0BC76F-51B9-4A9C-8BEE-3AE970E6048E}" destId="{1A3DC71B-D69F-4C34-A0E4-D14ED910E514}" srcOrd="2" destOrd="0" presId="urn:microsoft.com/office/officeart/2008/layout/LinedList"/>
    <dgm:cxn modelId="{2858C631-CBEB-423F-979B-A4EEBC29CD89}" type="presParOf" srcId="{6F0BC76F-51B9-4A9C-8BEE-3AE970E6048E}" destId="{3DB54366-C10A-4A05-B1AB-1573571A4D15}" srcOrd="3" destOrd="0" presId="urn:microsoft.com/office/officeart/2008/layout/LinedList"/>
    <dgm:cxn modelId="{EFC881B4-7449-42CA-97B2-920CB5BAACBB}" type="presParOf" srcId="{3DB54366-C10A-4A05-B1AB-1573571A4D15}" destId="{828D49B6-7FB7-463D-8D05-3E3889F81280}" srcOrd="0" destOrd="0" presId="urn:microsoft.com/office/officeart/2008/layout/LinedList"/>
    <dgm:cxn modelId="{2A7613C8-6E7A-4F5C-BDFC-D6A407794EE8}" type="presParOf" srcId="{3DB54366-C10A-4A05-B1AB-1573571A4D15}" destId="{85D9E2D2-AA9A-43CA-826D-6E9C102C9FE2}" srcOrd="1" destOrd="0" presId="urn:microsoft.com/office/officeart/2008/layout/LinedList"/>
    <dgm:cxn modelId="{302F2E45-E3BF-4200-9DB5-C63668577D0E}" type="presParOf" srcId="{6F0BC76F-51B9-4A9C-8BEE-3AE970E6048E}" destId="{2131D9EC-9CB4-4061-B0D4-FA5A9B9F22A2}" srcOrd="4" destOrd="0" presId="urn:microsoft.com/office/officeart/2008/layout/LinedList"/>
    <dgm:cxn modelId="{D20CD00E-2CFB-4B19-9414-E3D95FFCB826}" type="presParOf" srcId="{6F0BC76F-51B9-4A9C-8BEE-3AE970E6048E}" destId="{7794AC53-50D0-4C31-BE31-753D9CD8ECF8}" srcOrd="5" destOrd="0" presId="urn:microsoft.com/office/officeart/2008/layout/LinedList"/>
    <dgm:cxn modelId="{00FEA907-B347-4E14-9B6C-12F7C2AC3476}" type="presParOf" srcId="{7794AC53-50D0-4C31-BE31-753D9CD8ECF8}" destId="{A1C272B9-DED1-4D28-8CC8-8AB321D6DC93}" srcOrd="0" destOrd="0" presId="urn:microsoft.com/office/officeart/2008/layout/LinedList"/>
    <dgm:cxn modelId="{2C040ED1-A31A-4A3A-8D50-A7CF597DFB8B}" type="presParOf" srcId="{7794AC53-50D0-4C31-BE31-753D9CD8ECF8}" destId="{B6D66FD8-02B0-4C34-AC5C-4CB7B66C2B8D}" srcOrd="1" destOrd="0" presId="urn:microsoft.com/office/officeart/2008/layout/LinedList"/>
    <dgm:cxn modelId="{1766339B-2078-4170-B7C8-D1C3F2733978}" type="presParOf" srcId="{6F0BC76F-51B9-4A9C-8BEE-3AE970E6048E}" destId="{A0EEAD7A-74BC-459D-B5FE-206C18415C15}" srcOrd="6" destOrd="0" presId="urn:microsoft.com/office/officeart/2008/layout/LinedList"/>
    <dgm:cxn modelId="{6D5703EF-99C3-4517-8FD8-2C6EB5D1422E}" type="presParOf" srcId="{6F0BC76F-51B9-4A9C-8BEE-3AE970E6048E}" destId="{2DD8FA42-F7C7-4404-BDD0-F485E4966EFC}" srcOrd="7" destOrd="0" presId="urn:microsoft.com/office/officeart/2008/layout/LinedList"/>
    <dgm:cxn modelId="{26740E89-CA65-4A03-A735-EA49E9F46078}" type="presParOf" srcId="{2DD8FA42-F7C7-4404-BDD0-F485E4966EFC}" destId="{6B20283D-B400-40CA-BFE5-53441567F341}" srcOrd="0" destOrd="0" presId="urn:microsoft.com/office/officeart/2008/layout/LinedList"/>
    <dgm:cxn modelId="{9B287B7B-9538-43B2-887A-6464E62DAE85}" type="presParOf" srcId="{2DD8FA42-F7C7-4404-BDD0-F485E4966EFC}" destId="{D1DA5B13-8E62-4860-9A59-CB172B5677AD}" srcOrd="1" destOrd="0" presId="urn:microsoft.com/office/officeart/2008/layout/LinedList"/>
    <dgm:cxn modelId="{1A7F3EC7-C842-4995-AB27-D90BA49BCF71}" type="presParOf" srcId="{6F0BC76F-51B9-4A9C-8BEE-3AE970E6048E}" destId="{BB194624-6C46-41E0-BE24-1092AD93B3DE}" srcOrd="8" destOrd="0" presId="urn:microsoft.com/office/officeart/2008/layout/LinedList"/>
    <dgm:cxn modelId="{77252241-918C-4E52-9C49-6E0F4E10F156}" type="presParOf" srcId="{6F0BC76F-51B9-4A9C-8BEE-3AE970E6048E}" destId="{39E37068-D7FB-4726-A2D6-950AE6673DEC}" srcOrd="9" destOrd="0" presId="urn:microsoft.com/office/officeart/2008/layout/LinedList"/>
    <dgm:cxn modelId="{693C8B40-DB11-4E53-A24C-5CC15FF7C7FE}" type="presParOf" srcId="{39E37068-D7FB-4726-A2D6-950AE6673DEC}" destId="{D800D515-8614-4978-95FB-911250487EEB}" srcOrd="0" destOrd="0" presId="urn:microsoft.com/office/officeart/2008/layout/LinedList"/>
    <dgm:cxn modelId="{6E4D7E2F-7185-442C-93A6-9ECBF3F9FE69}" type="presParOf" srcId="{39E37068-D7FB-4726-A2D6-950AE6673DEC}" destId="{A9B04257-A2DA-44C1-8E8E-054AE1FA2304}" srcOrd="1" destOrd="0" presId="urn:microsoft.com/office/officeart/2008/layout/LinedList"/>
    <dgm:cxn modelId="{EF3AE299-48BC-4B43-A8F3-E77F64ED8BFE}" type="presParOf" srcId="{6F0BC76F-51B9-4A9C-8BEE-3AE970E6048E}" destId="{8C08DD18-517E-4C92-9180-1828D6D90742}" srcOrd="10" destOrd="0" presId="urn:microsoft.com/office/officeart/2008/layout/LinedList"/>
    <dgm:cxn modelId="{54AA2118-CBCB-4A80-A039-130658FE776D}" type="presParOf" srcId="{6F0BC76F-51B9-4A9C-8BEE-3AE970E6048E}" destId="{F48B3A15-321F-48F9-AE1D-8A1BFB00B2A6}" srcOrd="11" destOrd="0" presId="urn:microsoft.com/office/officeart/2008/layout/LinedList"/>
    <dgm:cxn modelId="{0D8059D9-857B-4977-895C-8A02FE3E7426}" type="presParOf" srcId="{F48B3A15-321F-48F9-AE1D-8A1BFB00B2A6}" destId="{4AB2032D-EFD3-4B5E-9036-9281044109BC}" srcOrd="0" destOrd="0" presId="urn:microsoft.com/office/officeart/2008/layout/LinedList"/>
    <dgm:cxn modelId="{CC671E97-8137-4A59-BB9A-5FC035C7649C}" type="presParOf" srcId="{F48B3A15-321F-48F9-AE1D-8A1BFB00B2A6}" destId="{91259655-8771-4874-99B9-AF19AD0F6632}" srcOrd="1" destOrd="0" presId="urn:microsoft.com/office/officeart/2008/layout/LinedList"/>
    <dgm:cxn modelId="{D4806A21-D634-4F2B-92B8-E6D3058B4E02}" type="presParOf" srcId="{6F0BC76F-51B9-4A9C-8BEE-3AE970E6048E}" destId="{E497A9AB-E8BE-4EFD-A7D0-2A6B9C02F2EE}" srcOrd="12" destOrd="0" presId="urn:microsoft.com/office/officeart/2008/layout/LinedList"/>
    <dgm:cxn modelId="{EB993CE9-714C-48D3-B730-49D130F038EB}" type="presParOf" srcId="{6F0BC76F-51B9-4A9C-8BEE-3AE970E6048E}" destId="{EF6DD22C-F857-46F1-B9A4-BEA128B7E813}" srcOrd="13" destOrd="0" presId="urn:microsoft.com/office/officeart/2008/layout/LinedList"/>
    <dgm:cxn modelId="{11620A0E-0050-421B-9203-CE8B2D1D23C9}" type="presParOf" srcId="{EF6DD22C-F857-46F1-B9A4-BEA128B7E813}" destId="{16B660EF-BD62-4E27-8CCF-069B293BB016}" srcOrd="0" destOrd="0" presId="urn:microsoft.com/office/officeart/2008/layout/LinedList"/>
    <dgm:cxn modelId="{A7143B0E-C8DB-41A5-B4CC-0C092674E783}" type="presParOf" srcId="{EF6DD22C-F857-46F1-B9A4-BEA128B7E813}" destId="{298DC7B2-F7DD-47E9-BD9B-9FB45307F480}" srcOrd="1" destOrd="0" presId="urn:microsoft.com/office/officeart/2008/layout/LinedList"/>
    <dgm:cxn modelId="{E48D8098-5DEE-4193-BC21-026E48363402}" type="presParOf" srcId="{6F0BC76F-51B9-4A9C-8BEE-3AE970E6048E}" destId="{E693E502-D82D-4146-B3FD-85E82E4787C4}" srcOrd="14" destOrd="0" presId="urn:microsoft.com/office/officeart/2008/layout/LinedList"/>
    <dgm:cxn modelId="{5D43E484-C213-449D-8C6C-CBB4F0F90AF3}" type="presParOf" srcId="{6F0BC76F-51B9-4A9C-8BEE-3AE970E6048E}" destId="{6F05DD07-DF78-4878-8D06-63BFB12D118D}" srcOrd="15" destOrd="0" presId="urn:microsoft.com/office/officeart/2008/layout/LinedList"/>
    <dgm:cxn modelId="{274DE824-54B2-4285-87FD-E7A0943EEAC5}" type="presParOf" srcId="{6F05DD07-DF78-4878-8D06-63BFB12D118D}" destId="{32C53393-3C44-4A8B-801A-30D0D629BCBC}" srcOrd="0" destOrd="0" presId="urn:microsoft.com/office/officeart/2008/layout/LinedList"/>
    <dgm:cxn modelId="{E66916CE-B5A7-47B0-ABF7-1E2A6FB3DF6A}" type="presParOf" srcId="{6F05DD07-DF78-4878-8D06-63BFB12D118D}" destId="{61CD39B7-7CD9-4635-9FBE-1BD99D9F5748}" srcOrd="1" destOrd="0" presId="urn:microsoft.com/office/officeart/2008/layout/LinedList"/>
    <dgm:cxn modelId="{12668042-48E8-4D67-953A-C14041732483}" type="presParOf" srcId="{6F0BC76F-51B9-4A9C-8BEE-3AE970E6048E}" destId="{11B1B10C-A500-41F6-9C68-38E6F5B02104}" srcOrd="16" destOrd="0" presId="urn:microsoft.com/office/officeart/2008/layout/LinedList"/>
    <dgm:cxn modelId="{BD26F250-F976-472F-8E4C-5E5FCFDAAFF8}" type="presParOf" srcId="{6F0BC76F-51B9-4A9C-8BEE-3AE970E6048E}" destId="{EEDBFBD0-25A7-405A-B3A2-950E592D5070}" srcOrd="17" destOrd="0" presId="urn:microsoft.com/office/officeart/2008/layout/LinedList"/>
    <dgm:cxn modelId="{6C812FDE-1D42-447A-A808-07BAF413D170}" type="presParOf" srcId="{EEDBFBD0-25A7-405A-B3A2-950E592D5070}" destId="{37E92E22-28F8-40B9-9E9C-15F8885A6C6B}" srcOrd="0" destOrd="0" presId="urn:microsoft.com/office/officeart/2008/layout/LinedList"/>
    <dgm:cxn modelId="{6F1F7983-A642-40D8-8411-45B300D380AB}" type="presParOf" srcId="{EEDBFBD0-25A7-405A-B3A2-950E592D5070}" destId="{F48A1CD6-EE9D-4C1B-A590-502A12C8EA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5BD93-B2A6-4851-9F7F-FB91D101D012}">
      <dsp:nvSpPr>
        <dsp:cNvPr id="0" name=""/>
        <dsp:cNvSpPr/>
      </dsp:nvSpPr>
      <dsp:spPr>
        <a:xfrm>
          <a:off x="0" y="562"/>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15CE11-2EBF-4715-B99B-6E820E6A7190}">
      <dsp:nvSpPr>
        <dsp:cNvPr id="0" name=""/>
        <dsp:cNvSpPr/>
      </dsp:nvSpPr>
      <dsp:spPr>
        <a:xfrm>
          <a:off x="0" y="562"/>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1. Human Effect: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29 deaths and over 50 injuries, and the majority of them were ICU and older adults (BBC, 2023).</a:t>
          </a: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562"/>
        <a:ext cx="11835829" cy="511870"/>
      </dsp:txXfrm>
    </dsp:sp>
    <dsp:sp modelId="{1A3DC71B-D69F-4C34-A0E4-D14ED910E514}">
      <dsp:nvSpPr>
        <dsp:cNvPr id="0" name=""/>
        <dsp:cNvSpPr/>
      </dsp:nvSpPr>
      <dsp:spPr>
        <a:xfrm>
          <a:off x="0" y="53391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D49B6-7FB7-463D-8D05-3E3889F81280}">
      <dsp:nvSpPr>
        <dsp:cNvPr id="0" name=""/>
        <dsp:cNvSpPr/>
      </dsp:nvSpPr>
      <dsp:spPr>
        <a:xfrm>
          <a:off x="0" y="512433"/>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Infrastructure Failure: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air-conditioning has faulty wiring; broken sprinklers and alarms (Reuters,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512433"/>
        <a:ext cx="11835829" cy="511870"/>
      </dsp:txXfrm>
    </dsp:sp>
    <dsp:sp modelId="{2131D9EC-9CB4-4061-B0D4-FA5A9B9F22A2}">
      <dsp:nvSpPr>
        <dsp:cNvPr id="0" name=""/>
        <dsp:cNvSpPr/>
      </dsp:nvSpPr>
      <dsp:spPr>
        <a:xfrm>
          <a:off x="0" y="1024303"/>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272B9-DED1-4D28-8CC8-8AB321D6DC93}">
      <dsp:nvSpPr>
        <dsp:cNvPr id="0" name=""/>
        <dsp:cNvSpPr/>
      </dsp:nvSpPr>
      <dsp:spPr>
        <a:xfrm>
          <a:off x="0" y="1024303"/>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Staff Training: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20% of them were taught about emergency measures (WHO, 2023; BMHC,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024303"/>
        <a:ext cx="11835829" cy="511870"/>
      </dsp:txXfrm>
    </dsp:sp>
    <dsp:sp modelId="{A0EEAD7A-74BC-459D-B5FE-206C18415C15}">
      <dsp:nvSpPr>
        <dsp:cNvPr id="0" name=""/>
        <dsp:cNvSpPr/>
      </dsp:nvSpPr>
      <dsp:spPr>
        <a:xfrm>
          <a:off x="0" y="1536174"/>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0283D-B400-40CA-BFE5-53441567F341}">
      <dsp:nvSpPr>
        <dsp:cNvPr id="0" name=""/>
        <dsp:cNvSpPr/>
      </dsp:nvSpPr>
      <dsp:spPr>
        <a:xfrm>
          <a:off x="0" y="1536174"/>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4. Problems with evacuation: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Exits are crowded, bad signs, and bad organization of evacuation (Reuters,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536174"/>
        <a:ext cx="11835829" cy="511870"/>
      </dsp:txXfrm>
    </dsp:sp>
    <dsp:sp modelId="{BB194624-6C46-41E0-BE24-1092AD93B3DE}">
      <dsp:nvSpPr>
        <dsp:cNvPr id="0" name=""/>
        <dsp:cNvSpPr/>
      </dsp:nvSpPr>
      <dsp:spPr>
        <a:xfrm>
          <a:off x="0" y="2048044"/>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00D515-8614-4978-95FB-911250487EEB}">
      <dsp:nvSpPr>
        <dsp:cNvPr id="0" name=""/>
        <dsp:cNvSpPr/>
      </dsp:nvSpPr>
      <dsp:spPr>
        <a:xfrm>
          <a:off x="0" y="2048044"/>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5. Malfunction of communication:</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Internal alert (10 minutes late) absence of central communication (BBC,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048044"/>
        <a:ext cx="11835829" cy="511870"/>
      </dsp:txXfrm>
    </dsp:sp>
    <dsp:sp modelId="{8C08DD18-517E-4C92-9180-1828D6D90742}">
      <dsp:nvSpPr>
        <dsp:cNvPr id="0" name=""/>
        <dsp:cNvSpPr/>
      </dsp:nvSpPr>
      <dsp:spPr>
        <a:xfrm>
          <a:off x="0" y="2559915"/>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B2032D-EFD3-4B5E-9036-9281044109BC}">
      <dsp:nvSpPr>
        <dsp:cNvPr id="0" name=""/>
        <dsp:cNvSpPr/>
      </dsp:nvSpPr>
      <dsp:spPr>
        <a:xfrm>
          <a:off x="0" y="2559915"/>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6. Governance Gaps: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QA officer was not on duty; the last audit has been conducted in 2021 (BMHC,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559915"/>
        <a:ext cx="11835829" cy="511870"/>
      </dsp:txXfrm>
    </dsp:sp>
    <dsp:sp modelId="{E497A9AB-E8BE-4EFD-A7D0-2A6B9C02F2EE}">
      <dsp:nvSpPr>
        <dsp:cNvPr id="0" name=""/>
        <dsp:cNvSpPr/>
      </dsp:nvSpPr>
      <dsp:spPr>
        <a:xfrm>
          <a:off x="0" y="3071785"/>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B660EF-BD62-4E27-8CCF-069B293BB016}">
      <dsp:nvSpPr>
        <dsp:cNvPr id="0" name=""/>
        <dsp:cNvSpPr/>
      </dsp:nvSpPr>
      <dsp:spPr>
        <a:xfrm>
          <a:off x="0" y="3071785"/>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7. Operational Impact: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Suspension of three days of surgery; suspension of outpatient care.  </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071785"/>
        <a:ext cx="11835829" cy="511870"/>
      </dsp:txXfrm>
    </dsp:sp>
    <dsp:sp modelId="{E693E502-D82D-4146-B3FD-85E82E4787C4}">
      <dsp:nvSpPr>
        <dsp:cNvPr id="0" name=""/>
        <dsp:cNvSpPr/>
      </dsp:nvSpPr>
      <dsp:spPr>
        <a:xfrm>
          <a:off x="0" y="358365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53393-3C44-4A8B-801A-30D0D629BCBC}">
      <dsp:nvSpPr>
        <dsp:cNvPr id="0" name=""/>
        <dsp:cNvSpPr/>
      </dsp:nvSpPr>
      <dsp:spPr>
        <a:xfrm>
          <a:off x="0" y="3583656"/>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8. Equity Impact: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rural referral patients and chronically ill patients are also impacted the most.</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583656"/>
        <a:ext cx="11835829" cy="511870"/>
      </dsp:txXfrm>
    </dsp:sp>
    <dsp:sp modelId="{11B1B10C-A500-41F6-9C68-38E6F5B02104}">
      <dsp:nvSpPr>
        <dsp:cNvPr id="0" name=""/>
        <dsp:cNvSpPr/>
      </dsp:nvSpPr>
      <dsp:spPr>
        <a:xfrm>
          <a:off x="0" y="409552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92E22-28F8-40B9-9E9C-15F8885A6C6B}">
      <dsp:nvSpPr>
        <dsp:cNvPr id="0" name=""/>
        <dsp:cNvSpPr/>
      </dsp:nvSpPr>
      <dsp:spPr>
        <a:xfrm>
          <a:off x="0" y="4095526"/>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9. Policy Result:</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triggered a national analysis of the fire-safety issues within hospitals (Li et al., 2023; WHO, 2023).</a:t>
          </a: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4095526"/>
        <a:ext cx="11835829" cy="5118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6BF915-5024-451C-8500-EA1B4752D6D1}" type="datetimeFigureOut">
              <a:rPr lang="en-IN" smtClean="0"/>
              <a:t>19-10-2025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26C76-EC64-46D1-9A3B-8D56584A2BEB}" type="slidenum">
              <a:rPr lang="en-IN" smtClean="0"/>
              <a:t>‹#›</a:t>
            </a:fld>
            <a:endParaRPr lang="en-IN"/>
          </a:p>
        </p:txBody>
      </p:sp>
    </p:spTree>
    <p:extLst>
      <p:ext uri="{BB962C8B-B14F-4D97-AF65-F5344CB8AC3E}">
        <p14:creationId xmlns:p14="http://schemas.microsoft.com/office/powerpoint/2010/main" val="2564570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a:t>
            </a:r>
            <a:r>
              <a:rPr lang="en-US" b="0" i="0" dirty="0" err="1">
                <a:solidFill>
                  <a:srgbClr val="111111"/>
                </a:solidFill>
                <a:effectLst/>
                <a:latin typeface="ui-sans-serif"/>
              </a:rPr>
              <a:t>Changfeng</a:t>
            </a:r>
            <a:r>
              <a:rPr lang="en-US" b="0" i="0" dirty="0">
                <a:solidFill>
                  <a:srgbClr val="111111"/>
                </a:solidFill>
                <a:effectLst/>
                <a:latin typeface="ui-sans-serif"/>
              </a:rPr>
              <a:t> Hospital fire in Beijing took place on April 18, 2023, and it was the deadliest hospital disaster in China during the recent decades.</a:t>
            </a:r>
            <a:r>
              <a:rPr lang="en-US" b="0" i="0" dirty="0">
                <a:effectLst/>
                <a:latin typeface="ui-sans-serif"/>
              </a:rPr>
              <a:t> </a:t>
            </a:r>
            <a:r>
              <a:rPr lang="en-US" b="0" i="0" dirty="0">
                <a:solidFill>
                  <a:srgbClr val="111111"/>
                </a:solidFill>
                <a:effectLst/>
                <a:latin typeface="ui-sans-serif"/>
              </a:rPr>
              <a:t>The flames were a result of sparks caused by the continuous renovation activities in the areas of storing inflammable paint materials.</a:t>
            </a:r>
            <a:r>
              <a:rPr lang="en-US" b="0" i="0" dirty="0">
                <a:effectLst/>
                <a:latin typeface="ui-sans-serif"/>
              </a:rPr>
              <a:t> </a:t>
            </a:r>
            <a:r>
              <a:rPr lang="en-US" b="0" i="0" dirty="0">
                <a:solidFill>
                  <a:srgbClr val="111111"/>
                </a:solidFill>
                <a:effectLst/>
                <a:latin typeface="ui-sans-serif"/>
              </a:rPr>
              <a:t>In minutes, there was so much smoke that patients were trapped on several stories, and many of them were ailing elderly or patients in intensive care units.</a:t>
            </a:r>
            <a:r>
              <a:rPr lang="en-US" b="0" i="0" dirty="0">
                <a:effectLst/>
                <a:latin typeface="ui-sans-serif"/>
              </a:rPr>
              <a:t> </a:t>
            </a:r>
            <a:r>
              <a:rPr lang="en-US" b="0" i="0" dirty="0">
                <a:solidFill>
                  <a:srgbClr val="111111"/>
                </a:solidFill>
                <a:effectLst/>
                <a:latin typeface="ui-sans-serif"/>
              </a:rPr>
              <a:t>The hospital was an aged one that was undergoing renovation but was not provided with proper fire separation and supervision in the process of renovation.</a:t>
            </a:r>
            <a:r>
              <a:rPr lang="en-US" b="0" i="0" dirty="0">
                <a:effectLst/>
                <a:latin typeface="ui-sans-serif"/>
              </a:rPr>
              <a:t> </a:t>
            </a:r>
            <a:r>
              <a:rPr lang="en-US" b="0" i="0" dirty="0">
                <a:solidFill>
                  <a:srgbClr val="111111"/>
                </a:solidFill>
                <a:effectLst/>
                <a:latin typeface="ui-sans-serif"/>
              </a:rPr>
              <a:t>This tragedy revealed some crucial flaws in safety regulation, risk and emergency preparedness.</a:t>
            </a:r>
            <a:r>
              <a:rPr lang="en-US" b="0" i="0" dirty="0">
                <a:effectLst/>
                <a:latin typeface="ui-sans-serif"/>
              </a:rPr>
              <a:t> </a:t>
            </a:r>
            <a:r>
              <a:rPr lang="en-US" b="0" i="0" dirty="0">
                <a:solidFill>
                  <a:srgbClr val="111111"/>
                </a:solidFill>
                <a:effectLst/>
                <a:latin typeface="ui-sans-serif"/>
              </a:rPr>
              <a:t>It also demonstrated how failure to enforce the safety rules regarding the renovation can result directly into the loss of life in high-risk healthcare settings.</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2</a:t>
            </a:fld>
            <a:endParaRPr lang="en-IN"/>
          </a:p>
        </p:txBody>
      </p:sp>
    </p:spTree>
    <p:extLst>
      <p:ext uri="{BB962C8B-B14F-4D97-AF65-F5344CB8AC3E}">
        <p14:creationId xmlns:p14="http://schemas.microsoft.com/office/powerpoint/2010/main" val="536380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fire resulted in 29 deaths and 39 injuries with the majority of them being elderly and ICU patients who could not move fast.</a:t>
            </a:r>
            <a:r>
              <a:rPr lang="en-US" b="0" i="0" dirty="0">
                <a:effectLst/>
                <a:latin typeface="ui-sans-serif"/>
              </a:rPr>
              <a:t> </a:t>
            </a:r>
            <a:r>
              <a:rPr lang="en-US" b="0" i="0" dirty="0">
                <a:solidFill>
                  <a:srgbClr val="111111"/>
                </a:solidFill>
                <a:effectLst/>
                <a:latin typeface="ui-sans-serif"/>
              </a:rPr>
              <a:t>The immediate cause was because of sparks of renovation tools, which ignited volatile paints and debris.</a:t>
            </a:r>
            <a:r>
              <a:rPr lang="en-US" b="0" i="0" dirty="0">
                <a:effectLst/>
                <a:latin typeface="ui-sans-serif"/>
              </a:rPr>
              <a:t> </a:t>
            </a:r>
            <a:r>
              <a:rPr lang="en-US" b="0" i="0" dirty="0">
                <a:solidFill>
                  <a:srgbClr val="111111"/>
                </a:solidFill>
                <a:effectLst/>
                <a:latin typeface="ui-sans-serif"/>
              </a:rPr>
              <a:t>Nevertheless, there were systemic factors that reinforced the effect- aged infrastructure, lack of smoke control, and lack of coordination during the evacuation.</a:t>
            </a:r>
            <a:r>
              <a:rPr lang="en-US" b="0" i="0" dirty="0">
                <a:effectLst/>
                <a:latin typeface="ui-sans-serif"/>
              </a:rPr>
              <a:t> </a:t>
            </a:r>
            <a:r>
              <a:rPr lang="en-US" b="0" i="0" dirty="0">
                <a:solidFill>
                  <a:srgbClr val="111111"/>
                </a:solidFill>
                <a:effectLst/>
                <a:latin typeface="ui-sans-serif"/>
              </a:rPr>
              <a:t>Other patients and employees were forced to use windows in order to get out of the building on fire.</a:t>
            </a:r>
            <a:r>
              <a:rPr lang="en-US" b="0" i="0" dirty="0">
                <a:effectLst/>
                <a:latin typeface="ui-sans-serif"/>
              </a:rPr>
              <a:t> </a:t>
            </a:r>
            <a:r>
              <a:rPr lang="en-US" b="0" i="0" dirty="0">
                <a:solidFill>
                  <a:srgbClr val="111111"/>
                </a:solidFill>
                <a:effectLst/>
                <a:latin typeface="ui-sans-serif"/>
              </a:rPr>
              <a:t>There were delays in internal alerts, and employees were not explicitly coordinated in case of an emergency.</a:t>
            </a:r>
            <a:r>
              <a:rPr lang="en-US" b="0" i="0" dirty="0">
                <a:effectLst/>
                <a:latin typeface="ui-sans-serif"/>
              </a:rPr>
              <a:t> </a:t>
            </a:r>
            <a:r>
              <a:rPr lang="en-US" b="0" i="0" dirty="0">
                <a:solidFill>
                  <a:srgbClr val="111111"/>
                </a:solidFill>
                <a:effectLst/>
                <a:latin typeface="ui-sans-serif"/>
              </a:rPr>
              <a:t>Governance failures also arose- safety supervision was not well and inspection schedules were also missed.</a:t>
            </a:r>
            <a:r>
              <a:rPr lang="en-US" b="0" i="0" dirty="0">
                <a:effectLst/>
                <a:latin typeface="ui-sans-serif"/>
              </a:rPr>
              <a:t> </a:t>
            </a:r>
            <a:r>
              <a:rPr lang="en-US" b="0" i="0" dirty="0">
                <a:solidFill>
                  <a:srgbClr val="111111"/>
                </a:solidFill>
                <a:effectLst/>
                <a:latin typeface="ui-sans-serif"/>
              </a:rPr>
              <a:t>After the disaster, a number of hospital administrators and contractors were arrested, and the government started countrywide inspection of hospital fire-safety measures.</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3</a:t>
            </a:fld>
            <a:endParaRPr lang="en-IN"/>
          </a:p>
        </p:txBody>
      </p:sp>
    </p:spTree>
    <p:extLst>
      <p:ext uri="{BB962C8B-B14F-4D97-AF65-F5344CB8AC3E}">
        <p14:creationId xmlns:p14="http://schemas.microsoft.com/office/powerpoint/2010/main" val="3971868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a:t>
            </a:r>
            <a:r>
              <a:rPr lang="en-US" b="0" i="0" dirty="0" err="1">
                <a:solidFill>
                  <a:srgbClr val="111111"/>
                </a:solidFill>
                <a:effectLst/>
                <a:latin typeface="ui-sans-serif"/>
              </a:rPr>
              <a:t>Changfeng</a:t>
            </a:r>
            <a:r>
              <a:rPr lang="en-US" b="0" i="0" dirty="0">
                <a:solidFill>
                  <a:srgbClr val="111111"/>
                </a:solidFill>
                <a:effectLst/>
                <a:latin typeface="ui-sans-serif"/>
              </a:rPr>
              <a:t> fire can be used to explain the breakdown of several defensive layers at the same time using the Swiss Cheese Model of Reason.</a:t>
            </a:r>
            <a:r>
              <a:rPr lang="en-US" b="0" i="0" dirty="0">
                <a:effectLst/>
                <a:latin typeface="ui-sans-serif"/>
              </a:rPr>
              <a:t> </a:t>
            </a:r>
            <a:r>
              <a:rPr lang="en-US" b="0" i="0" dirty="0">
                <a:solidFill>
                  <a:srgbClr val="111111"/>
                </a:solidFill>
                <a:effectLst/>
                <a:latin typeface="ui-sans-serif"/>
              </a:rPr>
              <a:t>The first weak points were that of unsafe renovation conditions and inadequate infrastructure.</a:t>
            </a:r>
            <a:r>
              <a:rPr lang="en-US" b="0" i="0" dirty="0">
                <a:effectLst/>
                <a:latin typeface="ui-sans-serif"/>
              </a:rPr>
              <a:t> </a:t>
            </a:r>
            <a:r>
              <a:rPr lang="en-US" b="0" i="0" dirty="0">
                <a:solidFill>
                  <a:srgbClr val="111111"/>
                </a:solidFill>
                <a:effectLst/>
                <a:latin typeface="ui-sans-serif"/>
              </a:rPr>
              <a:t>There was lack of fire safety measures like alarms and smoke control, which failed to execute efficiently.</a:t>
            </a:r>
            <a:r>
              <a:rPr lang="en-US" b="0" i="0" dirty="0">
                <a:effectLst/>
                <a:latin typeface="ui-sans-serif"/>
              </a:rPr>
              <a:t> </a:t>
            </a:r>
            <a:r>
              <a:rPr lang="en-US" b="0" i="0" dirty="0">
                <a:solidFill>
                  <a:srgbClr val="111111"/>
                </a:solidFill>
                <a:effectLst/>
                <a:latin typeface="ui-sans-serif"/>
              </a:rPr>
              <a:t>Employees did not know how to evacuate and did not operate in a coordinated mode.</a:t>
            </a:r>
            <a:r>
              <a:rPr lang="en-US" b="0" i="0" dirty="0">
                <a:effectLst/>
                <a:latin typeface="ui-sans-serif"/>
              </a:rPr>
              <a:t> </a:t>
            </a:r>
            <a:r>
              <a:rPr lang="en-US" b="0" i="0" dirty="0">
                <a:solidFill>
                  <a:srgbClr val="111111"/>
                </a:solidFill>
                <a:effectLst/>
                <a:latin typeface="ui-sans-serif"/>
              </a:rPr>
              <a:t>There was low oversight of the construction project and there was no active fire officer at the site.</a:t>
            </a:r>
            <a:r>
              <a:rPr lang="en-US" b="0" i="0" dirty="0">
                <a:effectLst/>
                <a:latin typeface="ui-sans-serif"/>
              </a:rPr>
              <a:t> </a:t>
            </a:r>
            <a:r>
              <a:rPr lang="en-US" b="0" i="0" dirty="0">
                <a:solidFill>
                  <a:srgbClr val="111111"/>
                </a:solidFill>
                <a:effectLst/>
                <a:latin typeface="ui-sans-serif"/>
              </a:rPr>
              <a:t>Interdepartmental communication had broken down, and rescue operations and even alerts were delayed.</a:t>
            </a:r>
            <a:r>
              <a:rPr lang="en-US" b="0" i="0" dirty="0">
                <a:effectLst/>
                <a:latin typeface="ui-sans-serif"/>
              </a:rPr>
              <a:t> </a:t>
            </a:r>
            <a:r>
              <a:rPr lang="en-US" b="0" i="0" dirty="0">
                <a:solidFill>
                  <a:srgbClr val="111111"/>
                </a:solidFill>
                <a:effectLst/>
                <a:latin typeface="ui-sans-serif"/>
              </a:rPr>
              <a:t>Lastly, leadership and quality assurance organizations were non-functional, no one took charge in the case of emergency.</a:t>
            </a:r>
            <a:r>
              <a:rPr lang="en-US" b="0" i="0" dirty="0">
                <a:effectLst/>
                <a:latin typeface="ui-sans-serif"/>
              </a:rPr>
              <a:t> </a:t>
            </a:r>
            <a:r>
              <a:rPr lang="en-US" b="0" i="0" dirty="0">
                <a:solidFill>
                  <a:srgbClr val="111111"/>
                </a:solidFill>
                <a:effectLst/>
                <a:latin typeface="ui-sans-serif"/>
              </a:rPr>
              <a:t>Any single hole was in line with the other, so a small spark of renovation could turn into a huge hospital disaster.</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4</a:t>
            </a:fld>
            <a:endParaRPr lang="en-IN"/>
          </a:p>
        </p:txBody>
      </p:sp>
    </p:spTree>
    <p:extLst>
      <p:ext uri="{BB962C8B-B14F-4D97-AF65-F5344CB8AC3E}">
        <p14:creationId xmlns:p14="http://schemas.microsoft.com/office/powerpoint/2010/main" val="124047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Prior to the accident, the safety performance of </a:t>
            </a:r>
            <a:r>
              <a:rPr lang="en-US" b="0" i="0" dirty="0" err="1">
                <a:solidFill>
                  <a:srgbClr val="111111"/>
                </a:solidFill>
                <a:effectLst/>
                <a:latin typeface="ui-sans-serif"/>
              </a:rPr>
              <a:t>Changfeng</a:t>
            </a:r>
            <a:r>
              <a:rPr lang="en-US" b="0" i="0" dirty="0">
                <a:solidFill>
                  <a:srgbClr val="111111"/>
                </a:solidFill>
                <a:effectLst/>
                <a:latin typeface="ui-sans-serif"/>
              </a:rPr>
              <a:t> Hospital was not up to the standard.</a:t>
            </a:r>
            <a:r>
              <a:rPr lang="en-US" b="0" i="0" dirty="0">
                <a:effectLst/>
                <a:latin typeface="ui-sans-serif"/>
              </a:rPr>
              <a:t> </a:t>
            </a:r>
            <a:r>
              <a:rPr lang="en-US" b="0" i="0" dirty="0">
                <a:solidFill>
                  <a:srgbClr val="111111"/>
                </a:solidFill>
                <a:effectLst/>
                <a:latin typeface="ui-sans-serif"/>
              </a:rPr>
              <a:t>The renovations were being carried out without the required isolation, and the flammable paints were kept close to the patient location which was against the construction code.</a:t>
            </a:r>
            <a:r>
              <a:rPr lang="en-US" b="0" i="0" dirty="0">
                <a:effectLst/>
                <a:latin typeface="ui-sans-serif"/>
              </a:rPr>
              <a:t> </a:t>
            </a:r>
            <a:r>
              <a:rPr lang="en-US" b="0" i="0" dirty="0">
                <a:solidFill>
                  <a:srgbClr val="111111"/>
                </a:solidFill>
                <a:effectLst/>
                <a:latin typeface="ui-sans-serif"/>
              </a:rPr>
              <a:t>The evacuation plans and signages were not clear and soon the smoke blocked the exits </a:t>
            </a:r>
            <a:r>
              <a:rPr lang="en-US" b="0" i="0" dirty="0" err="1">
                <a:solidFill>
                  <a:srgbClr val="111111"/>
                </a:solidFill>
                <a:effectLst/>
                <a:latin typeface="ui-sans-serif"/>
              </a:rPr>
              <a:t>entraping</a:t>
            </a:r>
            <a:r>
              <a:rPr lang="en-US" b="0" i="0" dirty="0">
                <a:solidFill>
                  <a:srgbClr val="111111"/>
                </a:solidFill>
                <a:effectLst/>
                <a:latin typeface="ui-sans-serif"/>
              </a:rPr>
              <a:t> many patients.</a:t>
            </a:r>
            <a:r>
              <a:rPr lang="en-US" b="0" i="0" dirty="0">
                <a:effectLst/>
                <a:latin typeface="ui-sans-serif"/>
              </a:rPr>
              <a:t> </a:t>
            </a:r>
            <a:r>
              <a:rPr lang="en-US" b="0" i="0" dirty="0">
                <a:solidFill>
                  <a:srgbClr val="111111"/>
                </a:solidFill>
                <a:effectLst/>
                <a:latin typeface="ui-sans-serif"/>
              </a:rPr>
              <a:t>There was no supervision of contractors at their workplace and no assigned fire officer.</a:t>
            </a:r>
            <a:r>
              <a:rPr lang="en-US" b="0" i="0" dirty="0">
                <a:effectLst/>
                <a:latin typeface="ui-sans-serif"/>
              </a:rPr>
              <a:t> </a:t>
            </a:r>
            <a:r>
              <a:rPr lang="en-US" b="0" i="0" dirty="0">
                <a:solidFill>
                  <a:srgbClr val="111111"/>
                </a:solidFill>
                <a:effectLst/>
                <a:latin typeface="ui-sans-serif"/>
              </a:rPr>
              <a:t>Audits on safety were seldom done and also there was not following up.</a:t>
            </a:r>
            <a:r>
              <a:rPr lang="en-US" b="0" i="0" dirty="0">
                <a:effectLst/>
                <a:latin typeface="ui-sans-serif"/>
              </a:rPr>
              <a:t> </a:t>
            </a:r>
            <a:r>
              <a:rPr lang="en-US" b="0" i="0" dirty="0">
                <a:solidFill>
                  <a:srgbClr val="111111"/>
                </a:solidFill>
                <a:effectLst/>
                <a:latin typeface="ui-sans-serif"/>
              </a:rPr>
              <a:t>There was also a breakdown in communication systems that were not up to the national standards, there was no central emergency command or an operating alarm network to get the staff working in line.</a:t>
            </a:r>
            <a:r>
              <a:rPr lang="en-US" b="0" i="0" dirty="0">
                <a:effectLst/>
                <a:latin typeface="ui-sans-serif"/>
              </a:rPr>
              <a:t> </a:t>
            </a:r>
            <a:r>
              <a:rPr lang="en-US" b="0" i="0" dirty="0">
                <a:solidFill>
                  <a:srgbClr val="111111"/>
                </a:solidFill>
                <a:effectLst/>
                <a:latin typeface="ui-sans-serif"/>
              </a:rPr>
              <a:t>Worsening compliance is compared to WHO and national standards of hospital safety which revealed systemic flaws in the governance and risk management at </a:t>
            </a:r>
            <a:r>
              <a:rPr lang="en-US" b="0" i="0" dirty="0" err="1">
                <a:solidFill>
                  <a:srgbClr val="111111"/>
                </a:solidFill>
                <a:effectLst/>
                <a:latin typeface="ui-sans-serif"/>
              </a:rPr>
              <a:t>Changfeng</a:t>
            </a:r>
            <a:r>
              <a:rPr lang="en-US" b="0" i="0" dirty="0">
                <a:solidFill>
                  <a:srgbClr val="111111"/>
                </a:solidFill>
                <a:effectLst/>
                <a:latin typeface="ui-sans-serif"/>
              </a:rPr>
              <a:t>.</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5</a:t>
            </a:fld>
            <a:endParaRPr lang="en-IN"/>
          </a:p>
        </p:txBody>
      </p:sp>
    </p:spTree>
    <p:extLst>
      <p:ext uri="{BB962C8B-B14F-4D97-AF65-F5344CB8AC3E}">
        <p14:creationId xmlns:p14="http://schemas.microsoft.com/office/powerpoint/2010/main" val="331622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72B4D"/>
                </a:solidFill>
                <a:effectLst/>
                <a:latin typeface="Open Sans" panose="020B0606030504020204" pitchFamily="34" charset="0"/>
              </a:rPr>
              <a:t>Both the Fishbone and the Donabedian models demonstrate the way structural flaws and process failures resulted in the undesirable outcomes directly. These models are consistent with module outcomes on quality assurance, policy evaluation and continuous system improvement.</a:t>
            </a:r>
            <a:br>
              <a:rPr lang="en-US" dirty="0"/>
            </a:br>
            <a:endParaRPr lang="en-IN" dirty="0"/>
          </a:p>
          <a:p>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6</a:t>
            </a:fld>
            <a:endParaRPr lang="en-IN"/>
          </a:p>
        </p:txBody>
      </p:sp>
    </p:spTree>
    <p:extLst>
      <p:ext uri="{BB962C8B-B14F-4D97-AF65-F5344CB8AC3E}">
        <p14:creationId xmlns:p14="http://schemas.microsoft.com/office/powerpoint/2010/main" val="39521571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923F103-BC34-4FE4-A40E-EDDEECFDA5D0}" type="datetimeFigureOut">
              <a:rPr lang="en-US" smtClean="0"/>
              <a:pPr/>
              <a:t>10/19/2025</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2934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4190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5659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253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4119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699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7009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60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8754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5188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02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838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7610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23664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1271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9203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5099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BE451C3-0FF4-47C4-B829-773ADF60F88C}" type="datetimeFigureOut">
              <a:rPr lang="en-US" smtClean="0"/>
              <a:t>10/19/2025</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500848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5D1B-5139-4184-B834-2D0FBA7EDC0A}"/>
              </a:ext>
            </a:extLst>
          </p:cNvPr>
          <p:cNvSpPr>
            <a:spLocks noGrp="1"/>
          </p:cNvSpPr>
          <p:nvPr>
            <p:ph type="ctrTitle"/>
          </p:nvPr>
        </p:nvSpPr>
        <p:spPr>
          <a:xfrm>
            <a:off x="3010328" y="0"/>
            <a:ext cx="9181672" cy="1910992"/>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CHANG FENG HOSPITAL FIRE</a:t>
            </a:r>
            <a:b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 (CHINA, 2023)</a:t>
            </a:r>
            <a:endParaRPr lang="en-IN" sz="4800" b="1"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C14AA4E-7FF8-4D9E-B393-89F4A8A08CB9}"/>
              </a:ext>
            </a:extLst>
          </p:cNvPr>
          <p:cNvSpPr>
            <a:spLocks noGrp="1"/>
          </p:cNvSpPr>
          <p:nvPr>
            <p:ph type="subTitle" idx="1"/>
          </p:nvPr>
        </p:nvSpPr>
        <p:spPr>
          <a:xfrm>
            <a:off x="0" y="4818580"/>
            <a:ext cx="4890499" cy="2049693"/>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Name: Jeet Navinbhai Patel</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Number: 2430947 </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Supervisor: Dr Fahad Khan</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Programme: MSc / Level 7 Public Health And Social Care Practice</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 Lchs7006 – </a:t>
            </a:r>
            <a:r>
              <a:rPr lang="en-GB" sz="1800"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Quality Assurance And Service Improvements</a:t>
            </a:r>
            <a:r>
              <a:rPr lang="en-IN" b="1" cap="none"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(Component 1)</a:t>
            </a:r>
          </a:p>
          <a:p>
            <a:endParaRPr lang="en-IN" cap="none"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86450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8C9F-6971-4B9A-ACB8-6ECE6E7C698F}"/>
              </a:ext>
            </a:extLst>
          </p:cNvPr>
          <p:cNvSpPr>
            <a:spLocks noGrp="1"/>
          </p:cNvSpPr>
          <p:nvPr>
            <p:ph type="title"/>
          </p:nvPr>
        </p:nvSpPr>
        <p:spPr>
          <a:xfrm>
            <a:off x="1154954" y="838200"/>
            <a:ext cx="8761413" cy="706964"/>
          </a:xfrm>
        </p:spPr>
        <p:txBody>
          <a:bodyPr/>
          <a:lstStyle/>
          <a:p>
            <a:pPr algn="ctr"/>
            <a:br>
              <a:rPr lang="en-US" sz="3600" b="1" i="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3600" b="1" i="0">
                <a:solidFill>
                  <a:schemeClr val="bg1"/>
                </a:solidFill>
                <a:effectLst/>
                <a:latin typeface="Arial" panose="020B0604020202020204" pitchFamily="34" charset="0"/>
                <a:ea typeface="Calibri" panose="020F0502020204030204" pitchFamily="34" charset="0"/>
                <a:cs typeface="Arial" panose="020B0604020202020204" pitchFamily="34" charset="0"/>
              </a:rPr>
              <a:t>Background</a:t>
            </a:r>
            <a:br>
              <a:rPr lang="en-US" sz="3600" b="1" i="0" dirty="0">
                <a:solidFill>
                  <a:schemeClr val="bg2">
                    <a:lumMod val="25000"/>
                  </a:schemeClr>
                </a:solidFill>
                <a:effectLst/>
                <a:latin typeface="Arial" panose="020B0604020202020204" pitchFamily="34" charset="0"/>
                <a:ea typeface="Calibri" panose="020F050202020403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4FCD39-0993-4526-8383-BF48C9E62A81}"/>
              </a:ext>
            </a:extLst>
          </p:cNvPr>
          <p:cNvSpPr>
            <a:spLocks noGrp="1"/>
          </p:cNvSpPr>
          <p:nvPr>
            <p:ph idx="1"/>
          </p:nvPr>
        </p:nvSpPr>
        <p:spPr>
          <a:xfrm>
            <a:off x="57545" y="2291136"/>
            <a:ext cx="8054940" cy="4685015"/>
          </a:xfrm>
        </p:spPr>
        <p:txBody>
          <a:bodyPr>
            <a:normAutofit fontScale="25000" lnSpcReduction="20000"/>
          </a:bodyPr>
          <a:lstStyle/>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Location:</a:t>
            </a:r>
            <a:r>
              <a:rPr lang="en-US" sz="6400" b="0" i="0" dirty="0">
                <a:effectLst/>
                <a:latin typeface="Arial" panose="020B0604020202020204" pitchFamily="34" charset="0"/>
                <a:ea typeface="Calibri" panose="020F0502020204030204" pitchFamily="34" charset="0"/>
                <a:cs typeface="Arial" panose="020B0604020202020204" pitchFamily="34" charset="0"/>
              </a:rPr>
              <a:t> the Chang Feng Hospital, Fengtai region, Beijing, China -tertiary hospital of approximately 250 beds (BBC,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Date &amp; Time: </a:t>
            </a:r>
            <a:r>
              <a:rPr lang="en-US" sz="6400" b="0" i="0" dirty="0">
                <a:effectLst/>
                <a:latin typeface="Arial" panose="020B0604020202020204" pitchFamily="34" charset="0"/>
                <a:ea typeface="Calibri" panose="020F0502020204030204" pitchFamily="34" charset="0"/>
                <a:cs typeface="Arial" panose="020B0604020202020204" pitchFamily="34" charset="0"/>
              </a:rPr>
              <a:t>18 April 2023, 12.57 p. m. local time (BBC,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First Incident: </a:t>
            </a:r>
            <a:r>
              <a:rPr lang="en-US" sz="6400" b="0" i="0" dirty="0">
                <a:effectLst/>
                <a:latin typeface="Arial" panose="020B0604020202020204" pitchFamily="34" charset="0"/>
                <a:ea typeface="Calibri" panose="020F0502020204030204" pitchFamily="34" charset="0"/>
                <a:cs typeface="Arial" panose="020B0604020202020204" pitchFamily="34" charset="0"/>
              </a:rPr>
              <a:t>Fire originated in one of the inpatient wards due to improper installation of electrical instillation in one of the air-conditioner units.</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Detection Delay: </a:t>
            </a:r>
            <a:r>
              <a:rPr lang="en-US" sz="6400" b="0" i="0" dirty="0">
                <a:effectLst/>
                <a:latin typeface="Arial" panose="020B0604020202020204" pitchFamily="34" charset="0"/>
                <a:ea typeface="Calibri" panose="020F0502020204030204" pitchFamily="34" charset="0"/>
                <a:cs typeface="Arial" panose="020B0604020202020204" pitchFamily="34" charset="0"/>
              </a:rPr>
              <a:t>1</a:t>
            </a:r>
            <a:r>
              <a:rPr lang="en-US" sz="5600" b="0" i="0" dirty="0">
                <a:effectLst/>
                <a:latin typeface="Arial" panose="020B0604020202020204" pitchFamily="34" charset="0"/>
                <a:ea typeface="Calibri" panose="020F0502020204030204" pitchFamily="34" charset="0"/>
                <a:cs typeface="Arial" panose="020B0604020202020204" pitchFamily="34" charset="0"/>
              </a:rPr>
              <a:t>st</a:t>
            </a:r>
            <a:r>
              <a:rPr lang="en-US" sz="6400" b="0" i="0" dirty="0">
                <a:effectLst/>
                <a:latin typeface="Arial" panose="020B0604020202020204" pitchFamily="34" charset="0"/>
                <a:ea typeface="Calibri" panose="020F0502020204030204" pitchFamily="34" charset="0"/>
                <a:cs typeface="Arial" panose="020B0604020202020204" pitchFamily="34" charset="0"/>
              </a:rPr>
              <a:t> internal alarm was activated at the time of ignition, approximately 10 minutes later (Reuters,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Infrastructure:</a:t>
            </a:r>
            <a:r>
              <a:rPr lang="en-US" sz="6400" b="0" i="0" dirty="0">
                <a:effectLst/>
                <a:latin typeface="Arial" panose="020B0604020202020204" pitchFamily="34" charset="0"/>
                <a:ea typeface="Calibri" panose="020F0502020204030204" pitchFamily="34" charset="0"/>
                <a:cs typeface="Arial" panose="020B0604020202020204" pitchFamily="34" charset="0"/>
              </a:rPr>
              <a:t> Old electrical systems; an inspection of the ageing infrastructure in 2021 found out that 35 percent of wards lacked fire detection systems (BMHC,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Hospital Situation: </a:t>
            </a:r>
            <a:r>
              <a:rPr lang="en-US" sz="6400" b="0" i="0" dirty="0">
                <a:effectLst/>
                <a:latin typeface="Arial" panose="020B0604020202020204" pitchFamily="34" charset="0"/>
                <a:ea typeface="Calibri" panose="020F0502020204030204" pitchFamily="34" charset="0"/>
                <a:cs typeface="Arial" panose="020B0604020202020204" pitchFamily="34" charset="0"/>
              </a:rPr>
              <a:t>High percentage of ageing and critically ill patients; less than 20% of the employees had received training on the emergency (WHO,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Effect: </a:t>
            </a:r>
            <a:r>
              <a:rPr lang="en-US" sz="6400" b="0" i="0" dirty="0">
                <a:effectLst/>
                <a:latin typeface="Arial" panose="020B0604020202020204" pitchFamily="34" charset="0"/>
                <a:ea typeface="Calibri" panose="020F0502020204030204" pitchFamily="34" charset="0"/>
                <a:cs typeface="Arial" panose="020B0604020202020204" pitchFamily="34" charset="0"/>
              </a:rPr>
              <a:t>over 29 died and over 50 injured; ICU and elderly wards were the most hit.</a:t>
            </a:r>
            <a:br>
              <a:rPr lang="en-US" sz="6400" b="0" i="0" dirty="0">
                <a:effectLst/>
                <a:latin typeface="Arial" panose="020B0604020202020204" pitchFamily="34" charset="0"/>
                <a:ea typeface="Calibri" panose="020F0502020204030204" pitchFamily="34" charset="0"/>
                <a:cs typeface="Arial" panose="020B0604020202020204" pitchFamily="34" charset="0"/>
              </a:rPr>
            </a:br>
            <a:r>
              <a:rPr lang="en-US" sz="6400" b="0" i="0" dirty="0">
                <a:effectLst/>
                <a:latin typeface="Arial" panose="020B0604020202020204" pitchFamily="34" charset="0"/>
                <a:ea typeface="Calibri" panose="020F0502020204030204" pitchFamily="34" charset="0"/>
                <a:cs typeface="Arial" panose="020B0604020202020204" pitchFamily="34" charset="0"/>
              </a:rPr>
              <a:t>and 3) Policy Conditions: Fire-safety in hospitals was regulated nationwide, but not often checked and implemented (Reuters, 2023).</a:t>
            </a:r>
            <a:endParaRPr lang="en-IN" sz="6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52636EA-74D4-41A4-B90E-D93ACA01F5D7}"/>
              </a:ext>
            </a:extLst>
          </p:cNvPr>
          <p:cNvPicPr>
            <a:picLocks noChangeAspect="1"/>
          </p:cNvPicPr>
          <p:nvPr/>
        </p:nvPicPr>
        <p:blipFill>
          <a:blip r:embed="rId3"/>
          <a:stretch>
            <a:fillRect/>
          </a:stretch>
        </p:blipFill>
        <p:spPr>
          <a:xfrm>
            <a:off x="8040565" y="2640459"/>
            <a:ext cx="3900079" cy="36370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898514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E117-DD91-4457-8E28-D3983BFA06DC}"/>
              </a:ext>
            </a:extLst>
          </p:cNvPr>
          <p:cNvSpPr>
            <a:spLocks noGrp="1"/>
          </p:cNvSpPr>
          <p:nvPr>
            <p:ph type="title"/>
          </p:nvPr>
        </p:nvSpPr>
        <p:spPr/>
        <p:txBody>
          <a:bodyPr/>
          <a:lstStyle/>
          <a:p>
            <a:pPr algn="ctr"/>
            <a:b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t>Case Study Overview: General Failures and Effects</a:t>
            </a:r>
            <a:b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graphicFrame>
        <p:nvGraphicFramePr>
          <p:cNvPr id="27" name="Content Placeholder 26">
            <a:extLst>
              <a:ext uri="{FF2B5EF4-FFF2-40B4-BE49-F238E27FC236}">
                <a16:creationId xmlns:a16="http://schemas.microsoft.com/office/drawing/2014/main" id="{BD96DCD1-B63B-4F50-AE1E-D24601812587}"/>
              </a:ext>
            </a:extLst>
          </p:cNvPr>
          <p:cNvGraphicFramePr>
            <a:graphicFrameLocks noGrp="1"/>
          </p:cNvGraphicFramePr>
          <p:nvPr>
            <p:ph idx="1"/>
            <p:extLst>
              <p:ext uri="{D42A27DB-BD31-4B8C-83A1-F6EECF244321}">
                <p14:modId xmlns:p14="http://schemas.microsoft.com/office/powerpoint/2010/main" val="2566340807"/>
              </p:ext>
            </p:extLst>
          </p:nvPr>
        </p:nvGraphicFramePr>
        <p:xfrm>
          <a:off x="178085" y="2373329"/>
          <a:ext cx="11835829" cy="4607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344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C2296-05D9-43BC-BE24-81F7D429104B}"/>
              </a:ext>
            </a:extLst>
          </p:cNvPr>
          <p:cNvSpPr>
            <a:spLocks noGrp="1"/>
          </p:cNvSpPr>
          <p:nvPr>
            <p:ph type="title"/>
          </p:nvPr>
        </p:nvSpPr>
        <p:spPr>
          <a:xfrm>
            <a:off x="1029540" y="983942"/>
            <a:ext cx="9221946" cy="706964"/>
          </a:xfrm>
        </p:spPr>
        <p:txBody>
          <a:bodyPr/>
          <a:lstStyle/>
          <a:p>
            <a:pPr algn="ctr"/>
            <a:br>
              <a:rPr lang="en-IN" b="1" dirty="0">
                <a:latin typeface="Arial" panose="020B0604020202020204" pitchFamily="34" charset="0"/>
                <a:ea typeface="Calibri" panose="020F0502020204030204" pitchFamily="34" charset="0"/>
                <a:cs typeface="Arial" panose="020B0604020202020204" pitchFamily="34" charset="0"/>
              </a:rPr>
            </a:br>
            <a:r>
              <a:rPr lang="en-IN" b="1" dirty="0">
                <a:solidFill>
                  <a:schemeClr val="bg1"/>
                </a:solidFill>
                <a:effectLst/>
                <a:latin typeface="Arial" panose="020B0604020202020204" pitchFamily="34" charset="0"/>
                <a:ea typeface="Calibri" panose="020F0502020204030204" pitchFamily="34" charset="0"/>
                <a:cs typeface="Arial" panose="020B0604020202020204" pitchFamily="34" charset="0"/>
              </a:rPr>
              <a:t>Swiss Cheese Model – Systemic Failures</a:t>
            </a:r>
            <a:br>
              <a:rPr lang="en-IN" sz="3600" b="1" dirty="0">
                <a:effectLst/>
                <a:latin typeface="Arial" panose="020B0604020202020204" pitchFamily="34" charset="0"/>
                <a:ea typeface="Times New Roman" panose="02020603050405020304" pitchFamily="18"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7F50301C-D4D0-498A-8277-C4E0C455335C}"/>
              </a:ext>
            </a:extLst>
          </p:cNvPr>
          <p:cNvGraphicFramePr>
            <a:graphicFrameLocks noGrp="1"/>
          </p:cNvGraphicFramePr>
          <p:nvPr>
            <p:extLst>
              <p:ext uri="{D42A27DB-BD31-4B8C-83A1-F6EECF244321}">
                <p14:modId xmlns:p14="http://schemas.microsoft.com/office/powerpoint/2010/main" val="1438657742"/>
              </p:ext>
            </p:extLst>
          </p:nvPr>
        </p:nvGraphicFramePr>
        <p:xfrm>
          <a:off x="5997245" y="2312838"/>
          <a:ext cx="5853968" cy="4471977"/>
        </p:xfrm>
        <a:graphic>
          <a:graphicData uri="http://schemas.openxmlformats.org/drawingml/2006/table">
            <a:tbl>
              <a:tblPr firstRow="1" firstCol="1" bandRow="1">
                <a:tableStyleId>{5C22544A-7EE6-4342-B048-85BDC9FD1C3A}</a:tableStyleId>
              </a:tblPr>
              <a:tblGrid>
                <a:gridCol w="1214462">
                  <a:extLst>
                    <a:ext uri="{9D8B030D-6E8A-4147-A177-3AD203B41FA5}">
                      <a16:colId xmlns:a16="http://schemas.microsoft.com/office/drawing/2014/main" val="1097496688"/>
                    </a:ext>
                  </a:extLst>
                </a:gridCol>
                <a:gridCol w="1982913">
                  <a:extLst>
                    <a:ext uri="{9D8B030D-6E8A-4147-A177-3AD203B41FA5}">
                      <a16:colId xmlns:a16="http://schemas.microsoft.com/office/drawing/2014/main" val="2025603816"/>
                    </a:ext>
                  </a:extLst>
                </a:gridCol>
                <a:gridCol w="2656593">
                  <a:extLst>
                    <a:ext uri="{9D8B030D-6E8A-4147-A177-3AD203B41FA5}">
                      <a16:colId xmlns:a16="http://schemas.microsoft.com/office/drawing/2014/main" val="45291411"/>
                    </a:ext>
                  </a:extLst>
                </a:gridCol>
              </a:tblGrid>
              <a:tr h="409339">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Layer</a:t>
                      </a:r>
                    </a:p>
                  </a:txBody>
                  <a:tcPr marL="9525" marR="9525" marT="9525" marB="9525" anchor="ctr"/>
                </a:tc>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Hole / Weakness</a:t>
                      </a:r>
                    </a:p>
                  </a:txBody>
                  <a:tcPr marL="9525" marR="9525" marT="9525" marB="9525" anchor="ctr"/>
                </a:tc>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Description</a:t>
                      </a:r>
                    </a:p>
                  </a:txBody>
                  <a:tcPr marL="9525" marR="9525" marT="9525" marB="9525" anchor="ctr"/>
                </a:tc>
                <a:extLst>
                  <a:ext uri="{0D108BD9-81ED-4DB2-BD59-A6C34878D82A}">
                    <a16:rowId xmlns:a16="http://schemas.microsoft.com/office/drawing/2014/main" val="3330128773"/>
                  </a:ext>
                </a:extLst>
              </a:tr>
              <a:tr h="668472">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Infrastructure</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Faulty wiring / AC unit(WHO,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Fire was due to the improper maintenance and outdated systems (Reuters,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11844055"/>
                  </a:ext>
                </a:extLst>
              </a:tr>
              <a:tr h="489363">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Fire Safety Systems</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Missing / ineffective alarms(WHO,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auto detection; slow fire brigade warning (BBC,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229250027"/>
                  </a:ext>
                </a:extLst>
              </a:tr>
              <a:tr h="755651">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Staff Training</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Emergency rules that have not been observed. (WHO,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Staff has not been exercised in evacuation exercises within the recent past (WHO,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614381964"/>
                  </a:ext>
                </a:extLst>
              </a:tr>
              <a:tr h="448524">
                <a:tc>
                  <a:txBody>
                    <a:bodyPr/>
                    <a:lstStyle/>
                    <a:p>
                      <a:pPr algn="ctr">
                        <a:lnSpc>
                          <a:spcPct val="107000"/>
                        </a:lnSpc>
                        <a:spcAft>
                          <a:spcPts val="800"/>
                        </a:spcAft>
                      </a:pPr>
                      <a:r>
                        <a:rPr lang="en-IN" sz="140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&amp; Oversight</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Weak hospital inspections</a:t>
                      </a:r>
                      <a:r>
                        <a:rPr lang="en-IN" sz="14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(NHC, 2022)</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2022 The regulatory audit omission (BMHC,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0423079"/>
                  </a:ext>
                </a:extLst>
              </a:tr>
              <a:tr h="889736">
                <a:tc>
                  <a:txBody>
                    <a:bodyPr/>
                    <a:lstStyle/>
                    <a:p>
                      <a:pPr algn="ctr">
                        <a:lnSpc>
                          <a:spcPct val="107000"/>
                        </a:lnSpc>
                        <a:spcAft>
                          <a:spcPts val="800"/>
                        </a:spcAft>
                      </a:pPr>
                      <a:r>
                        <a:rPr lang="en-IN" sz="140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Delayed internal alert(WHO,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Personnel and patients failing to be well informed within a minimum of 10 minutes (BBC,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42811091"/>
                  </a:ext>
                </a:extLst>
              </a:tr>
              <a:tr h="755651">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Leadership &amp; QA</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No command chain active(WHO,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There was no designated safety authority, and the QA manager was not in place (BMHC,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948702421"/>
                  </a:ext>
                </a:extLst>
              </a:tr>
            </a:tbl>
          </a:graphicData>
        </a:graphic>
      </p:graphicFrame>
      <p:pic>
        <p:nvPicPr>
          <p:cNvPr id="6" name="Picture 5">
            <a:extLst>
              <a:ext uri="{FF2B5EF4-FFF2-40B4-BE49-F238E27FC236}">
                <a16:creationId xmlns:a16="http://schemas.microsoft.com/office/drawing/2014/main" id="{902B89B2-5049-4110-A34F-E9ED3CBC5A46}"/>
              </a:ext>
            </a:extLst>
          </p:cNvPr>
          <p:cNvPicPr>
            <a:picLocks noChangeAspect="1"/>
          </p:cNvPicPr>
          <p:nvPr/>
        </p:nvPicPr>
        <p:blipFill>
          <a:blip r:embed="rId3"/>
          <a:stretch>
            <a:fillRect/>
          </a:stretch>
        </p:blipFill>
        <p:spPr>
          <a:xfrm>
            <a:off x="340787" y="2742991"/>
            <a:ext cx="5299726" cy="35331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491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47792-EB56-4ECD-B926-E5AF81EAF514}"/>
              </a:ext>
            </a:extLst>
          </p:cNvPr>
          <p:cNvSpPr>
            <a:spLocks noGrp="1"/>
          </p:cNvSpPr>
          <p:nvPr>
            <p:ph type="title"/>
          </p:nvPr>
        </p:nvSpPr>
        <p:spPr>
          <a:xfrm>
            <a:off x="1154954" y="931600"/>
            <a:ext cx="8761413" cy="706964"/>
          </a:xfrm>
        </p:spPr>
        <p:txBody>
          <a:bodyPr/>
          <a:lstStyle/>
          <a:p>
            <a:pPr algn="ctr"/>
            <a:r>
              <a:rPr lang="en-IN" sz="3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Benchmark / Policy Context</a:t>
            </a:r>
            <a:endParaRPr lang="en-IN"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81FDC1-1363-4816-A508-C4AE55971C49}"/>
              </a:ext>
            </a:extLst>
          </p:cNvPr>
          <p:cNvSpPr>
            <a:spLocks noGrp="1"/>
          </p:cNvSpPr>
          <p:nvPr>
            <p:ph idx="1"/>
          </p:nvPr>
        </p:nvSpPr>
        <p:spPr>
          <a:xfrm>
            <a:off x="832618" y="2510100"/>
            <a:ext cx="8825659" cy="3416300"/>
          </a:xfrm>
        </p:spPr>
        <p:txBody>
          <a:bodyPr/>
          <a:lstStyle/>
          <a:p>
            <a:pPr marL="0" indent="0">
              <a:buNone/>
            </a:pPr>
            <a:r>
              <a:rPr lang="en-IN" sz="2000" b="1" dirty="0">
                <a:effectLst/>
                <a:latin typeface="Arial" panose="020B0604020202020204" pitchFamily="34" charset="0"/>
                <a:ea typeface="Calibri" panose="020F0502020204030204" pitchFamily="34" charset="0"/>
                <a:cs typeface="Arial" panose="020B0604020202020204" pitchFamily="34" charset="0"/>
              </a:rPr>
              <a:t>System Weaknesses Compared to Standards</a:t>
            </a:r>
          </a:p>
          <a:p>
            <a:endParaRPr lang="en-IN" dirty="0">
              <a:latin typeface="Arial" panose="020B0604020202020204" pitchFamily="34" charset="0"/>
              <a:cs typeface="Arial" panose="020B0604020202020204" pitchFamily="34" charset="0"/>
            </a:endParaRPr>
          </a:p>
        </p:txBody>
      </p:sp>
      <p:graphicFrame>
        <p:nvGraphicFramePr>
          <p:cNvPr id="5" name="Content Placeholder 3">
            <a:extLst>
              <a:ext uri="{FF2B5EF4-FFF2-40B4-BE49-F238E27FC236}">
                <a16:creationId xmlns:a16="http://schemas.microsoft.com/office/drawing/2014/main" id="{3282040D-5A32-48FF-8C7D-51FD1D97CA8A}"/>
              </a:ext>
            </a:extLst>
          </p:cNvPr>
          <p:cNvGraphicFramePr>
            <a:graphicFrameLocks/>
          </p:cNvGraphicFramePr>
          <p:nvPr>
            <p:extLst>
              <p:ext uri="{D42A27DB-BD31-4B8C-83A1-F6EECF244321}">
                <p14:modId xmlns:p14="http://schemas.microsoft.com/office/powerpoint/2010/main" val="1283171484"/>
              </p:ext>
            </p:extLst>
          </p:nvPr>
        </p:nvGraphicFramePr>
        <p:xfrm>
          <a:off x="832618" y="2946247"/>
          <a:ext cx="10526763" cy="3740177"/>
        </p:xfrm>
        <a:graphic>
          <a:graphicData uri="http://schemas.openxmlformats.org/drawingml/2006/table">
            <a:tbl>
              <a:tblPr firstRow="1" firstCol="1" bandRow="1">
                <a:tableStyleId>{5C22544A-7EE6-4342-B048-85BDC9FD1C3A}</a:tableStyleId>
              </a:tblPr>
              <a:tblGrid>
                <a:gridCol w="1912585">
                  <a:extLst>
                    <a:ext uri="{9D8B030D-6E8A-4147-A177-3AD203B41FA5}">
                      <a16:colId xmlns:a16="http://schemas.microsoft.com/office/drawing/2014/main" val="2407867126"/>
                    </a:ext>
                  </a:extLst>
                </a:gridCol>
                <a:gridCol w="3256908">
                  <a:extLst>
                    <a:ext uri="{9D8B030D-6E8A-4147-A177-3AD203B41FA5}">
                      <a16:colId xmlns:a16="http://schemas.microsoft.com/office/drawing/2014/main" val="1242256906"/>
                    </a:ext>
                  </a:extLst>
                </a:gridCol>
                <a:gridCol w="2804845">
                  <a:extLst>
                    <a:ext uri="{9D8B030D-6E8A-4147-A177-3AD203B41FA5}">
                      <a16:colId xmlns:a16="http://schemas.microsoft.com/office/drawing/2014/main" val="1660939263"/>
                    </a:ext>
                  </a:extLst>
                </a:gridCol>
                <a:gridCol w="2552425">
                  <a:extLst>
                    <a:ext uri="{9D8B030D-6E8A-4147-A177-3AD203B41FA5}">
                      <a16:colId xmlns:a16="http://schemas.microsoft.com/office/drawing/2014/main" val="397949439"/>
                    </a:ext>
                  </a:extLst>
                </a:gridCol>
              </a:tblGrid>
              <a:tr h="450626">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Indicator</a:t>
                      </a:r>
                    </a:p>
                  </a:txBody>
                  <a:tcPr marL="9525" marR="9525" marT="9525" marB="9525" anchor="ctr"/>
                </a:tc>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Recommended Standard</a:t>
                      </a:r>
                    </a:p>
                  </a:txBody>
                  <a:tcPr marL="9525" marR="9525" marT="9525" marB="9525" anchor="ctr"/>
                </a:tc>
                <a:tc>
                  <a:txBody>
                    <a:bodyPr/>
                    <a:lstStyle/>
                    <a:p>
                      <a:pPr algn="ctr">
                        <a:lnSpc>
                          <a:spcPct val="107000"/>
                        </a:lnSpc>
                        <a:spcAft>
                          <a:spcPts val="800"/>
                        </a:spcAft>
                      </a:pPr>
                      <a:r>
                        <a:rPr lang="en-IN" sz="1600" b="1" i="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Hospital Performance (Before Fire)</a:t>
                      </a:r>
                    </a:p>
                  </a:txBody>
                  <a:tcPr marL="9525" marR="9525" marT="9525" marB="9525" anchor="ctr"/>
                </a:tc>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 Notes</a:t>
                      </a:r>
                    </a:p>
                  </a:txBody>
                  <a:tcPr marL="9525" marR="9525" marT="9525" marB="9525" anchor="ctr"/>
                </a:tc>
                <a:extLst>
                  <a:ext uri="{0D108BD9-81ED-4DB2-BD59-A6C34878D82A}">
                    <a16:rowId xmlns:a16="http://schemas.microsoft.com/office/drawing/2014/main" val="4113469206"/>
                  </a:ext>
                </a:extLst>
              </a:tr>
              <a:tr h="59732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Fire Detection</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100% of wards that have functional alarms</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Only 35% operational (BMHC,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Safety audits </a:t>
                      </a:r>
                      <a:r>
                        <a:rPr lang="en-US" sz="1600" b="0" i="0" kern="1200" dirty="0" err="1">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Incompleting</a:t>
                      </a: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safety audits (WHO,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74854788"/>
                  </a:ext>
                </a:extLst>
              </a:tr>
              <a:tr h="45075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Staff Training</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Annual fire drills of every staff</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Only 20% trained (WHO,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constant-training paradigm</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16354848"/>
                  </a:ext>
                </a:extLst>
              </a:tr>
              <a:tr h="672546">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Evacuation Infrastructure</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Exit and emergency signs are readable</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So, the blockage of 9 exits, a lack of good signage (Reuters,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Breaking of the national regulations of hospital safety</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697879981"/>
                  </a:ext>
                </a:extLst>
              </a:tr>
              <a:tr h="45075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Oversight &amp; Audits</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bi-annual safety inspections needed</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Last audit in 2021 (BMHC,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Unsuccessful regulatory execution</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6858354"/>
                  </a:ext>
                </a:extLst>
              </a:tr>
              <a:tr h="794308">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Central emergency warning system</a:t>
                      </a:r>
                      <a:b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Late internal notifications amount to 11 at 10 minutes (BBC,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emergency command centre</a:t>
                      </a:r>
                      <a:b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70692876"/>
                  </a:ext>
                </a:extLst>
              </a:tr>
            </a:tbl>
          </a:graphicData>
        </a:graphic>
      </p:graphicFrame>
    </p:spTree>
    <p:extLst>
      <p:ext uri="{BB962C8B-B14F-4D97-AF65-F5344CB8AC3E}">
        <p14:creationId xmlns:p14="http://schemas.microsoft.com/office/powerpoint/2010/main" val="4165670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4C6B-C7EA-4F75-BB4A-25CB2D390B75}"/>
              </a:ext>
            </a:extLst>
          </p:cNvPr>
          <p:cNvSpPr>
            <a:spLocks noGrp="1"/>
          </p:cNvSpPr>
          <p:nvPr>
            <p:ph type="title"/>
          </p:nvPr>
        </p:nvSpPr>
        <p:spPr>
          <a:xfrm>
            <a:off x="1037691" y="973667"/>
            <a:ext cx="8878676" cy="772939"/>
          </a:xfrm>
        </p:spPr>
        <p:txBody>
          <a:bodyPr/>
          <a:lstStyle/>
          <a:p>
            <a:pPr algn="ctr"/>
            <a:r>
              <a:rPr lang="en-US" b="1" dirty="0">
                <a:solidFill>
                  <a:schemeClr val="bg1"/>
                </a:solidFill>
                <a:latin typeface="Arial" panose="020B0604020202020204" pitchFamily="34" charset="0"/>
                <a:ea typeface="Calibri" panose="020F0502020204030204" pitchFamily="34" charset="0"/>
                <a:cs typeface="Arial" panose="020B0604020202020204" pitchFamily="34" charset="0"/>
              </a:rPr>
              <a:t>Summary of My Work in the Second Component</a:t>
            </a: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E48F2-BD34-4564-B72D-0F9E039C5325}"/>
              </a:ext>
            </a:extLst>
          </p:cNvPr>
          <p:cNvSpPr>
            <a:spLocks noGrp="1"/>
          </p:cNvSpPr>
          <p:nvPr>
            <p:ph idx="1"/>
          </p:nvPr>
        </p:nvSpPr>
        <p:spPr>
          <a:xfrm>
            <a:off x="673732" y="2338939"/>
            <a:ext cx="10844536" cy="4519061"/>
          </a:xfrm>
        </p:spPr>
        <p:txBody>
          <a:bodyPr>
            <a:noAutofit/>
          </a:bodyPr>
          <a:lstStyle/>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Fishbone Diagram:</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Maps cause-effect relationships among People, Methods, Machines, Management and Environment (Reason, 2000).</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Identifies several of the system-level failures that led to the fire.</a:t>
            </a:r>
          </a:p>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The model of Donabedian (Structure Process Outcome):</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i="0" dirty="0">
                <a:effectLst/>
                <a:latin typeface="Arial" panose="020B0604020202020204" pitchFamily="34" charset="0"/>
                <a:ea typeface="Calibri" panose="020F0502020204030204" pitchFamily="34" charset="0"/>
                <a:cs typeface="Arial" panose="020B0604020202020204" pitchFamily="34" charset="0"/>
              </a:rPr>
              <a:t>Structure:</a:t>
            </a:r>
            <a:r>
              <a:rPr lang="en-US" b="1" i="0" dirty="0">
                <a:effectLst/>
                <a:latin typeface="Arial" panose="020B0604020202020204" pitchFamily="34" charset="0"/>
                <a:ea typeface="Calibri" panose="020F0502020204030204" pitchFamily="34" charset="0"/>
                <a:cs typeface="Arial" panose="020B0604020202020204" pitchFamily="34" charset="0"/>
              </a:rPr>
              <a:t> </a:t>
            </a:r>
            <a:r>
              <a:rPr lang="en-US" b="0" i="0" dirty="0">
                <a:effectLst/>
                <a:latin typeface="Arial" panose="020B0604020202020204" pitchFamily="34" charset="0"/>
                <a:ea typeface="Calibri" panose="020F0502020204030204" pitchFamily="34" charset="0"/>
                <a:cs typeface="Arial" panose="020B0604020202020204" pitchFamily="34" charset="0"/>
              </a:rPr>
              <a:t>Ageing infrastructure, understaffing, ineffective supervision.</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Process: Late detection, ineffective communication, ineffective evacuation control.</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Outcome: 29 deaths that are preventable, disrupted severe services and policy change (Donabedian, 1988).</a:t>
            </a:r>
          </a:p>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 Model not selected – 5 Whys:</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Too linear to analyse multi-factor systemic hospital failures.</a:t>
            </a:r>
            <a:endParaRPr lang="en-IN"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629350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387</TotalTime>
  <Words>1562</Words>
  <Application>Microsoft Office PowerPoint</Application>
  <PresentationFormat>Widescreen</PresentationFormat>
  <Paragraphs>88</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Century Gothic</vt:lpstr>
      <vt:lpstr>Open Sans</vt:lpstr>
      <vt:lpstr>ui-sans-serif</vt:lpstr>
      <vt:lpstr>Wingdings 3</vt:lpstr>
      <vt:lpstr>Ion Boardroom</vt:lpstr>
      <vt:lpstr>CHANG FENG HOSPITAL FIRE  (CHINA, 2023)</vt:lpstr>
      <vt:lpstr> Background </vt:lpstr>
      <vt:lpstr> Case Study Overview: General Failures and Effects </vt:lpstr>
      <vt:lpstr> Swiss Cheese Model – Systemic Failures </vt:lpstr>
      <vt:lpstr>Benchmark / Policy Context</vt:lpstr>
      <vt:lpstr>Summary of My Work in the Second Component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Jeet Navinbhai Patel (2430947)</dc:creator>
  <cp:lastModifiedBy>Jeet Navinbhai Patel (2430947)</cp:lastModifiedBy>
  <cp:revision>59</cp:revision>
  <dcterms:created xsi:type="dcterms:W3CDTF">2025-10-14T13:07:33Z</dcterms:created>
  <dcterms:modified xsi:type="dcterms:W3CDTF">2025-10-19T21:36:04Z</dcterms:modified>
</cp:coreProperties>
</file>