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9"/>
  </p:notesMasterIdLst>
  <p:handoutMasterIdLst>
    <p:handoutMasterId r:id="rId40"/>
  </p:handoutMasterIdLst>
  <p:sldIdLst>
    <p:sldId id="277" r:id="rId2"/>
    <p:sldId id="332" r:id="rId3"/>
    <p:sldId id="333" r:id="rId4"/>
    <p:sldId id="334" r:id="rId5"/>
    <p:sldId id="335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56" r:id="rId27"/>
    <p:sldId id="357" r:id="rId28"/>
    <p:sldId id="358" r:id="rId29"/>
    <p:sldId id="359" r:id="rId30"/>
    <p:sldId id="360" r:id="rId31"/>
    <p:sldId id="361" r:id="rId32"/>
    <p:sldId id="362" r:id="rId33"/>
    <p:sldId id="363" r:id="rId34"/>
    <p:sldId id="364" r:id="rId35"/>
    <p:sldId id="365" r:id="rId36"/>
    <p:sldId id="366" r:id="rId37"/>
    <p:sldId id="367" r:id="rId3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057FAE64-4583-4002-82F0-FCB38372BC8B}"/>
    <pc:docChg chg="undo custSel addSld delSld modSld">
      <pc:chgData name="Riaz Bhatti" userId="a379b8bf-736b-4c00-9451-3a85dd844047" providerId="ADAL" clId="{057FAE64-4583-4002-82F0-FCB38372BC8B}" dt="2021-03-11T10:59:10.336" v="148" actId="47"/>
      <pc:docMkLst>
        <pc:docMk/>
      </pc:docMkLst>
      <pc:sldChg chg="modSp mod">
        <pc:chgData name="Riaz Bhatti" userId="a379b8bf-736b-4c00-9451-3a85dd844047" providerId="ADAL" clId="{057FAE64-4583-4002-82F0-FCB38372BC8B}" dt="2021-03-11T10:40:55.511" v="112" actId="20577"/>
        <pc:sldMkLst>
          <pc:docMk/>
          <pc:sldMk cId="3602111726" sldId="259"/>
        </pc:sldMkLst>
        <pc:spChg chg="mod">
          <ac:chgData name="Riaz Bhatti" userId="a379b8bf-736b-4c00-9451-3a85dd844047" providerId="ADAL" clId="{057FAE64-4583-4002-82F0-FCB38372BC8B}" dt="2021-03-11T10:40:55.511" v="112" actId="20577"/>
          <ac:spMkLst>
            <pc:docMk/>
            <pc:sldMk cId="3602111726" sldId="259"/>
            <ac:spMk id="7170" creationId="{1984F4D7-2BB5-D74C-9175-E67C4546413D}"/>
          </ac:spMkLst>
        </pc:spChg>
      </pc:sldChg>
      <pc:sldChg chg="modSp">
        <pc:chgData name="Riaz Bhatti" userId="a379b8bf-736b-4c00-9451-3a85dd844047" providerId="ADAL" clId="{057FAE64-4583-4002-82F0-FCB38372BC8B}" dt="2021-03-11T09:35:20.487" v="0" actId="1076"/>
        <pc:sldMkLst>
          <pc:docMk/>
          <pc:sldMk cId="1942869533" sldId="260"/>
        </pc:sldMkLst>
        <pc:spChg chg="mod">
          <ac:chgData name="Riaz Bhatti" userId="a379b8bf-736b-4c00-9451-3a85dd844047" providerId="ADAL" clId="{057FAE64-4583-4002-82F0-FCB38372BC8B}" dt="2021-03-11T09:35:20.487" v="0" actId="1076"/>
          <ac:spMkLst>
            <pc:docMk/>
            <pc:sldMk cId="1942869533" sldId="260"/>
            <ac:spMk id="8194" creationId="{2114150F-5BA8-4141-8331-75977CEFEEF6}"/>
          </ac:spMkLst>
        </pc:spChg>
      </pc:sldChg>
      <pc:sldChg chg="modSp mod">
        <pc:chgData name="Riaz Bhatti" userId="a379b8bf-736b-4c00-9451-3a85dd844047" providerId="ADAL" clId="{057FAE64-4583-4002-82F0-FCB38372BC8B}" dt="2021-03-11T09:37:04.364" v="5" actId="5793"/>
        <pc:sldMkLst>
          <pc:docMk/>
          <pc:sldMk cId="2458797066" sldId="264"/>
        </pc:sldMkLst>
        <pc:spChg chg="mod">
          <ac:chgData name="Riaz Bhatti" userId="a379b8bf-736b-4c00-9451-3a85dd844047" providerId="ADAL" clId="{057FAE64-4583-4002-82F0-FCB38372BC8B}" dt="2021-03-11T09:37:04.364" v="5" actId="5793"/>
          <ac:spMkLst>
            <pc:docMk/>
            <pc:sldMk cId="2458797066" sldId="264"/>
            <ac:spMk id="15362" creationId="{E3B05F8A-333A-2D48-B557-74557B2F62E9}"/>
          </ac:spMkLst>
        </pc:spChg>
        <pc:graphicFrameChg chg="mod">
          <ac:chgData name="Riaz Bhatti" userId="a379b8bf-736b-4c00-9451-3a85dd844047" providerId="ADAL" clId="{057FAE64-4583-4002-82F0-FCB38372BC8B}" dt="2021-03-11T09:36:28.008" v="3" actId="1076"/>
          <ac:graphicFrameMkLst>
            <pc:docMk/>
            <pc:sldMk cId="2458797066" sldId="264"/>
            <ac:graphicFrameMk id="2" creationId="{B9877A62-39CC-AC4B-935D-EDC8E2A616F7}"/>
          </ac:graphicFrameMkLst>
        </pc:graphicFrameChg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151964681" sldId="265"/>
        </pc:sldMkLst>
      </pc:sldChg>
      <pc:sldChg chg="del">
        <pc:chgData name="Riaz Bhatti" userId="a379b8bf-736b-4c00-9451-3a85dd844047" providerId="ADAL" clId="{057FAE64-4583-4002-82F0-FCB38372BC8B}" dt="2021-03-11T09:43:31.841" v="20" actId="47"/>
        <pc:sldMkLst>
          <pc:docMk/>
          <pc:sldMk cId="466459230" sldId="266"/>
        </pc:sldMkLst>
      </pc:sldChg>
      <pc:sldChg chg="modSp mod">
        <pc:chgData name="Riaz Bhatti" userId="a379b8bf-736b-4c00-9451-3a85dd844047" providerId="ADAL" clId="{057FAE64-4583-4002-82F0-FCB38372BC8B}" dt="2021-03-11T09:44:47.902" v="24" actId="5793"/>
        <pc:sldMkLst>
          <pc:docMk/>
          <pc:sldMk cId="3694206614" sldId="267"/>
        </pc:sldMkLst>
        <pc:spChg chg="mod">
          <ac:chgData name="Riaz Bhatti" userId="a379b8bf-736b-4c00-9451-3a85dd844047" providerId="ADAL" clId="{057FAE64-4583-4002-82F0-FCB38372BC8B}" dt="2021-03-11T09:44:47.902" v="24" actId="5793"/>
          <ac:spMkLst>
            <pc:docMk/>
            <pc:sldMk cId="3694206614" sldId="267"/>
            <ac:spMk id="22530" creationId="{93FC5783-29CC-8640-8571-65019E06FF90}"/>
          </ac:spMkLst>
        </pc:spChg>
      </pc:sldChg>
      <pc:sldChg chg="modSp">
        <pc:chgData name="Riaz Bhatti" userId="a379b8bf-736b-4c00-9451-3a85dd844047" providerId="ADAL" clId="{057FAE64-4583-4002-82F0-FCB38372BC8B}" dt="2021-03-11T09:45:20.163" v="25" actId="1076"/>
        <pc:sldMkLst>
          <pc:docMk/>
          <pc:sldMk cId="93550644" sldId="271"/>
        </pc:sldMkLst>
        <pc:spChg chg="mod">
          <ac:chgData name="Riaz Bhatti" userId="a379b8bf-736b-4c00-9451-3a85dd844047" providerId="ADAL" clId="{057FAE64-4583-4002-82F0-FCB38372BC8B}" dt="2021-03-11T09:45:20.163" v="25" actId="1076"/>
          <ac:spMkLst>
            <pc:docMk/>
            <pc:sldMk cId="93550644" sldId="271"/>
            <ac:spMk id="17411" creationId="{76160ABA-3D54-EA4A-BA77-24DDFA11E0A9}"/>
          </ac:spMkLst>
        </pc:spChg>
      </pc:sldChg>
      <pc:sldChg chg="modSp mod">
        <pc:chgData name="Riaz Bhatti" userId="a379b8bf-736b-4c00-9451-3a85dd844047" providerId="ADAL" clId="{057FAE64-4583-4002-82F0-FCB38372BC8B}" dt="2021-03-11T09:56:08.858" v="50" actId="1076"/>
        <pc:sldMkLst>
          <pc:docMk/>
          <pc:sldMk cId="3673750068" sldId="276"/>
        </pc:sldMkLst>
        <pc:spChg chg="mod">
          <ac:chgData name="Riaz Bhatti" userId="a379b8bf-736b-4c00-9451-3a85dd844047" providerId="ADAL" clId="{057FAE64-4583-4002-82F0-FCB38372BC8B}" dt="2021-03-11T09:56:04.899" v="49" actId="20577"/>
          <ac:spMkLst>
            <pc:docMk/>
            <pc:sldMk cId="3673750068" sldId="276"/>
            <ac:spMk id="38913" creationId="{C5EA3703-CE10-0C43-9206-0DD33BA3BBE2}"/>
          </ac:spMkLst>
        </pc:spChg>
        <pc:spChg chg="mod">
          <ac:chgData name="Riaz Bhatti" userId="a379b8bf-736b-4c00-9451-3a85dd844047" providerId="ADAL" clId="{057FAE64-4583-4002-82F0-FCB38372BC8B}" dt="2021-03-11T09:56:08.858" v="50" actId="1076"/>
          <ac:spMkLst>
            <pc:docMk/>
            <pc:sldMk cId="3673750068" sldId="276"/>
            <ac:spMk id="38914" creationId="{8E4D8EA7-F6C3-2149-8136-563EB77EB8E2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287314008" sldId="280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007961818" sldId="281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4250719025" sldId="282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773314793" sldId="283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153142044" sldId="28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349635698" sldId="285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1723127872" sldId="286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3802007543" sldId="287"/>
        </pc:sldMkLst>
      </pc:sldChg>
      <pc:sldChg chg="modSp mod">
        <pc:chgData name="Riaz Bhatti" userId="a379b8bf-736b-4c00-9451-3a85dd844047" providerId="ADAL" clId="{057FAE64-4583-4002-82F0-FCB38372BC8B}" dt="2021-03-11T09:56:41.603" v="52"/>
        <pc:sldMkLst>
          <pc:docMk/>
          <pc:sldMk cId="579643692" sldId="288"/>
        </pc:sldMkLst>
        <pc:spChg chg="mod">
          <ac:chgData name="Riaz Bhatti" userId="a379b8bf-736b-4c00-9451-3a85dd844047" providerId="ADAL" clId="{057FAE64-4583-4002-82F0-FCB38372BC8B}" dt="2021-03-11T09:56:41.603" v="52"/>
          <ac:spMkLst>
            <pc:docMk/>
            <pc:sldMk cId="579643692" sldId="288"/>
            <ac:spMk id="57346" creationId="{F7B456D0-614D-0046-AE2C-1A8709347D26}"/>
          </ac:spMkLst>
        </pc:spChg>
      </pc:sldChg>
      <pc:sldChg chg="del">
        <pc:chgData name="Riaz Bhatti" userId="a379b8bf-736b-4c00-9451-3a85dd844047" providerId="ADAL" clId="{057FAE64-4583-4002-82F0-FCB38372BC8B}" dt="2021-03-11T10:21:41.127" v="64" actId="47"/>
        <pc:sldMkLst>
          <pc:docMk/>
          <pc:sldMk cId="1344669802" sldId="291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4049850724" sldId="29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22467589" sldId="296"/>
        </pc:sldMkLst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257160529" sldId="299"/>
        </pc:sldMkLst>
      </pc:sldChg>
      <pc:sldChg chg="del">
        <pc:chgData name="Riaz Bhatti" userId="a379b8bf-736b-4c00-9451-3a85dd844047" providerId="ADAL" clId="{057FAE64-4583-4002-82F0-FCB38372BC8B}" dt="2021-03-11T09:41:47.091" v="19" actId="47"/>
        <pc:sldMkLst>
          <pc:docMk/>
          <pc:sldMk cId="3650033178" sldId="300"/>
        </pc:sldMkLst>
      </pc:sldChg>
      <pc:sldChg chg="modSp del">
        <pc:chgData name="Riaz Bhatti" userId="a379b8bf-736b-4c00-9451-3a85dd844047" providerId="ADAL" clId="{057FAE64-4583-4002-82F0-FCB38372BC8B}" dt="2021-03-11T09:55:58.433" v="48" actId="47"/>
        <pc:sldMkLst>
          <pc:docMk/>
          <pc:sldMk cId="1689907156" sldId="301"/>
        </pc:sldMkLst>
        <pc:spChg chg="mod">
          <ac:chgData name="Riaz Bhatti" userId="a379b8bf-736b-4c00-9451-3a85dd844047" providerId="ADAL" clId="{057FAE64-4583-4002-82F0-FCB38372BC8B}" dt="2021-03-11T09:45:41.087" v="26" actId="1076"/>
          <ac:spMkLst>
            <pc:docMk/>
            <pc:sldMk cId="1689907156" sldId="301"/>
            <ac:spMk id="36866" creationId="{CDEF944C-87D3-8444-81D7-667C65C0E279}"/>
          </ac:spMkLst>
        </pc:spChg>
      </pc:sldChg>
      <pc:sldChg chg="modSp">
        <pc:chgData name="Riaz Bhatti" userId="a379b8bf-736b-4c00-9451-3a85dd844047" providerId="ADAL" clId="{057FAE64-4583-4002-82F0-FCB38372BC8B}" dt="2021-03-11T09:46:01.183" v="27" actId="1076"/>
        <pc:sldMkLst>
          <pc:docMk/>
          <pc:sldMk cId="1747028270" sldId="303"/>
        </pc:sldMkLst>
        <pc:spChg chg="mod">
          <ac:chgData name="Riaz Bhatti" userId="a379b8bf-736b-4c00-9451-3a85dd844047" providerId="ADAL" clId="{057FAE64-4583-4002-82F0-FCB38372BC8B}" dt="2021-03-11T09:46:01.183" v="27" actId="1076"/>
          <ac:spMkLst>
            <pc:docMk/>
            <pc:sldMk cId="1747028270" sldId="303"/>
            <ac:spMk id="40962" creationId="{43DA14B5-E52A-BF42-B4F4-17D946C30204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934436024" sldId="30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365783591" sldId="30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737289648" sldId="307"/>
        </pc:sldMkLst>
      </pc:sldChg>
      <pc:sldChg chg="del">
        <pc:chgData name="Riaz Bhatti" userId="a379b8bf-736b-4c00-9451-3a85dd844047" providerId="ADAL" clId="{057FAE64-4583-4002-82F0-FCB38372BC8B}" dt="2021-03-11T09:50:30.588" v="29" actId="47"/>
        <pc:sldMkLst>
          <pc:docMk/>
          <pc:sldMk cId="2502498088" sldId="308"/>
        </pc:sldMkLst>
      </pc:sldChg>
      <pc:sldChg chg="delSp modSp new mod">
        <pc:chgData name="Riaz Bhatti" userId="a379b8bf-736b-4c00-9451-3a85dd844047" providerId="ADAL" clId="{057FAE64-4583-4002-82F0-FCB38372BC8B}" dt="2021-03-11T09:41:30.164" v="17" actId="20577"/>
        <pc:sldMkLst>
          <pc:docMk/>
          <pc:sldMk cId="3267250926" sldId="314"/>
        </pc:sldMkLst>
        <pc:spChg chg="del">
          <ac:chgData name="Riaz Bhatti" userId="a379b8bf-736b-4c00-9451-3a85dd844047" providerId="ADAL" clId="{057FAE64-4583-4002-82F0-FCB38372BC8B}" dt="2021-03-11T09:41:13.582" v="10" actId="478"/>
          <ac:spMkLst>
            <pc:docMk/>
            <pc:sldMk cId="3267250926" sldId="314"/>
            <ac:spMk id="2" creationId="{267C7757-A914-4B4E-9D0C-A2E082386F33}"/>
          </ac:spMkLst>
        </pc:spChg>
        <pc:spChg chg="mod">
          <ac:chgData name="Riaz Bhatti" userId="a379b8bf-736b-4c00-9451-3a85dd844047" providerId="ADAL" clId="{057FAE64-4583-4002-82F0-FCB38372BC8B}" dt="2021-03-11T09:41:30.164" v="17" actId="20577"/>
          <ac:spMkLst>
            <pc:docMk/>
            <pc:sldMk cId="3267250926" sldId="314"/>
            <ac:spMk id="3" creationId="{27EBD86A-B132-4C40-8BDB-D31A290CB471}"/>
          </ac:spMkLst>
        </pc:spChg>
      </pc:sldChg>
      <pc:sldChg chg="modSp new mod">
        <pc:chgData name="Riaz Bhatti" userId="a379b8bf-736b-4c00-9451-3a85dd844047" providerId="ADAL" clId="{057FAE64-4583-4002-82F0-FCB38372BC8B}" dt="2021-03-11T10:03:59.416" v="62" actId="313"/>
        <pc:sldMkLst>
          <pc:docMk/>
          <pc:sldMk cId="2347586940" sldId="315"/>
        </pc:sldMkLst>
        <pc:spChg chg="mod">
          <ac:chgData name="Riaz Bhatti" userId="a379b8bf-736b-4c00-9451-3a85dd844047" providerId="ADAL" clId="{057FAE64-4583-4002-82F0-FCB38372BC8B}" dt="2021-03-11T09:57:37.137" v="54"/>
          <ac:spMkLst>
            <pc:docMk/>
            <pc:sldMk cId="2347586940" sldId="315"/>
            <ac:spMk id="2" creationId="{6E32706E-8C10-455A-8263-9B55C6D45C61}"/>
          </ac:spMkLst>
        </pc:spChg>
        <pc:spChg chg="mod">
          <ac:chgData name="Riaz Bhatti" userId="a379b8bf-736b-4c00-9451-3a85dd844047" providerId="ADAL" clId="{057FAE64-4583-4002-82F0-FCB38372BC8B}" dt="2021-03-11T10:03:59.416" v="62" actId="313"/>
          <ac:spMkLst>
            <pc:docMk/>
            <pc:sldMk cId="2347586940" sldId="315"/>
            <ac:spMk id="3" creationId="{6C0CF91A-1BB1-4C90-9A74-5A3C0DD86B5B}"/>
          </ac:spMkLst>
        </pc:spChg>
      </pc:sldChg>
      <pc:sldChg chg="delSp modSp new mod">
        <pc:chgData name="Riaz Bhatti" userId="a379b8bf-736b-4c00-9451-3a85dd844047" providerId="ADAL" clId="{057FAE64-4583-4002-82F0-FCB38372BC8B}" dt="2021-03-11T10:04:08.638" v="63" actId="20577"/>
        <pc:sldMkLst>
          <pc:docMk/>
          <pc:sldMk cId="3440760861" sldId="316"/>
        </pc:sldMkLst>
        <pc:spChg chg="del">
          <ac:chgData name="Riaz Bhatti" userId="a379b8bf-736b-4c00-9451-3a85dd844047" providerId="ADAL" clId="{057FAE64-4583-4002-82F0-FCB38372BC8B}" dt="2021-03-11T10:03:52.941" v="61" actId="478"/>
          <ac:spMkLst>
            <pc:docMk/>
            <pc:sldMk cId="3440760861" sldId="316"/>
            <ac:spMk id="2" creationId="{9730ACD3-3864-4FC8-9F10-F038051E8B12}"/>
          </ac:spMkLst>
        </pc:spChg>
        <pc:spChg chg="mod">
          <ac:chgData name="Riaz Bhatti" userId="a379b8bf-736b-4c00-9451-3a85dd844047" providerId="ADAL" clId="{057FAE64-4583-4002-82F0-FCB38372BC8B}" dt="2021-03-11T10:04:08.638" v="63" actId="20577"/>
          <ac:spMkLst>
            <pc:docMk/>
            <pc:sldMk cId="3440760861" sldId="316"/>
            <ac:spMk id="3" creationId="{B4B1D1C0-4F47-4E3D-B9F2-C161A59DFFCB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3:37.249" v="76" actId="14100"/>
        <pc:sldMkLst>
          <pc:docMk/>
          <pc:sldMk cId="2889260901" sldId="317"/>
        </pc:sldMkLst>
        <pc:spChg chg="mod">
          <ac:chgData name="Riaz Bhatti" userId="a379b8bf-736b-4c00-9451-3a85dd844047" providerId="ADAL" clId="{057FAE64-4583-4002-82F0-FCB38372BC8B}" dt="2021-03-11T10:22:34.663" v="72" actId="255"/>
          <ac:spMkLst>
            <pc:docMk/>
            <pc:sldMk cId="2889260901" sldId="317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3:27.077" v="73" actId="22"/>
          <ac:spMkLst>
            <pc:docMk/>
            <pc:sldMk cId="2889260901" sldId="317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3:37.249" v="76" actId="14100"/>
          <ac:picMkLst>
            <pc:docMk/>
            <pc:sldMk cId="2889260901" sldId="317"/>
            <ac:picMk id="7" creationId="{F2BBD6E5-8CEB-4C83-91A0-09EFC69C97F1}"/>
          </ac:picMkLst>
        </pc:picChg>
      </pc:sldChg>
      <pc:sldChg chg="modSp add mod">
        <pc:chgData name="Riaz Bhatti" userId="a379b8bf-736b-4c00-9451-3a85dd844047" providerId="ADAL" clId="{057FAE64-4583-4002-82F0-FCB38372BC8B}" dt="2021-03-11T10:24:05.566" v="79"/>
        <pc:sldMkLst>
          <pc:docMk/>
          <pc:sldMk cId="2384500141" sldId="318"/>
        </pc:sldMkLst>
        <pc:spChg chg="mod">
          <ac:chgData name="Riaz Bhatti" userId="a379b8bf-736b-4c00-9451-3a85dd844047" providerId="ADAL" clId="{057FAE64-4583-4002-82F0-FCB38372BC8B}" dt="2021-03-11T10:24:05.566" v="79"/>
          <ac:spMkLst>
            <pc:docMk/>
            <pc:sldMk cId="2384500141" sldId="318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04.169" v="78" actId="21"/>
          <ac:spMkLst>
            <pc:docMk/>
            <pc:sldMk cId="2384500141" sldId="318"/>
            <ac:spMk id="3" creationId="{1957C08F-A417-49DD-856C-228A71228CF8}"/>
          </ac:spMkLst>
        </pc:spChg>
      </pc:sldChg>
      <pc:sldChg chg="modSp add mod">
        <pc:chgData name="Riaz Bhatti" userId="a379b8bf-736b-4c00-9451-3a85dd844047" providerId="ADAL" clId="{057FAE64-4583-4002-82F0-FCB38372BC8B}" dt="2021-03-11T10:24:23.601" v="83" actId="1076"/>
        <pc:sldMkLst>
          <pc:docMk/>
          <pc:sldMk cId="2434349850" sldId="319"/>
        </pc:sldMkLst>
        <pc:spChg chg="mod">
          <ac:chgData name="Riaz Bhatti" userId="a379b8bf-736b-4c00-9451-3a85dd844047" providerId="ADAL" clId="{057FAE64-4583-4002-82F0-FCB38372BC8B}" dt="2021-03-11T10:24:21.057" v="82"/>
          <ac:spMkLst>
            <pc:docMk/>
            <pc:sldMk cId="2434349850" sldId="319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23.601" v="83" actId="1076"/>
          <ac:spMkLst>
            <pc:docMk/>
            <pc:sldMk cId="2434349850" sldId="319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4:40.021" v="88"/>
        <pc:sldMkLst>
          <pc:docMk/>
          <pc:sldMk cId="935164112" sldId="320"/>
        </pc:sldMkLst>
        <pc:spChg chg="add del mod">
          <ac:chgData name="Riaz Bhatti" userId="a379b8bf-736b-4c00-9451-3a85dd844047" providerId="ADAL" clId="{057FAE64-4583-4002-82F0-FCB38372BC8B}" dt="2021-03-11T10:24:40.021" v="88"/>
          <ac:spMkLst>
            <pc:docMk/>
            <pc:sldMk cId="935164112" sldId="320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38.936" v="87" actId="21"/>
          <ac:spMkLst>
            <pc:docMk/>
            <pc:sldMk cId="935164112" sldId="320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5:11.928" v="93" actId="14100"/>
        <pc:sldMkLst>
          <pc:docMk/>
          <pc:sldMk cId="3109723853" sldId="321"/>
        </pc:sldMkLst>
        <pc:spChg chg="del">
          <ac:chgData name="Riaz Bhatti" userId="a379b8bf-736b-4c00-9451-3a85dd844047" providerId="ADAL" clId="{057FAE64-4583-4002-82F0-FCB38372BC8B}" dt="2021-03-11T10:25:05.799" v="90" actId="478"/>
          <ac:spMkLst>
            <pc:docMk/>
            <pc:sldMk cId="3109723853" sldId="321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4:57.797" v="89" actId="22"/>
          <ac:spMkLst>
            <pc:docMk/>
            <pc:sldMk cId="3109723853" sldId="321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5:11.928" v="93" actId="14100"/>
          <ac:picMkLst>
            <pc:docMk/>
            <pc:sldMk cId="3109723853" sldId="321"/>
            <ac:picMk id="7" creationId="{886AAD3F-0CBE-475B-942B-88206DCFE576}"/>
          </ac:picMkLst>
        </pc:picChg>
      </pc:sldChg>
      <pc:sldChg chg="modSp new mod">
        <pc:chgData name="Riaz Bhatti" userId="a379b8bf-736b-4c00-9451-3a85dd844047" providerId="ADAL" clId="{057FAE64-4583-4002-82F0-FCB38372BC8B}" dt="2021-03-11T10:25:26.353" v="97"/>
        <pc:sldMkLst>
          <pc:docMk/>
          <pc:sldMk cId="4268207172" sldId="322"/>
        </pc:sldMkLst>
        <pc:spChg chg="mod">
          <ac:chgData name="Riaz Bhatti" userId="a379b8bf-736b-4c00-9451-3a85dd844047" providerId="ADAL" clId="{057FAE64-4583-4002-82F0-FCB38372BC8B}" dt="2021-03-11T10:25:26.353" v="97"/>
          <ac:spMkLst>
            <pc:docMk/>
            <pc:sldMk cId="4268207172" sldId="322"/>
            <ac:spMk id="2" creationId="{0642DDCB-8462-4E23-9AA4-5E68684ECAD4}"/>
          </ac:spMkLst>
        </pc:spChg>
        <pc:spChg chg="mod">
          <ac:chgData name="Riaz Bhatti" userId="a379b8bf-736b-4c00-9451-3a85dd844047" providerId="ADAL" clId="{057FAE64-4583-4002-82F0-FCB38372BC8B}" dt="2021-03-11T10:25:25.320" v="96" actId="21"/>
          <ac:spMkLst>
            <pc:docMk/>
            <pc:sldMk cId="4268207172" sldId="322"/>
            <ac:spMk id="3" creationId="{76C8BE5A-8C79-4FD3-B3E4-29AA0B0BF874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5:56.417" v="104" actId="14100"/>
        <pc:sldMkLst>
          <pc:docMk/>
          <pc:sldMk cId="3140305919" sldId="323"/>
        </pc:sldMkLst>
        <pc:spChg chg="del">
          <ac:chgData name="Riaz Bhatti" userId="a379b8bf-736b-4c00-9451-3a85dd844047" providerId="ADAL" clId="{057FAE64-4583-4002-82F0-FCB38372BC8B}" dt="2021-03-11T10:25:46.221" v="99" actId="478"/>
          <ac:spMkLst>
            <pc:docMk/>
            <pc:sldMk cId="3140305919" sldId="323"/>
            <ac:spMk id="2" creationId="{9720CB2B-8B5E-44D0-AF2B-0C577916FBD6}"/>
          </ac:spMkLst>
        </pc:spChg>
        <pc:spChg chg="del mod">
          <ac:chgData name="Riaz Bhatti" userId="a379b8bf-736b-4c00-9451-3a85dd844047" providerId="ADAL" clId="{057FAE64-4583-4002-82F0-FCB38372BC8B}" dt="2021-03-11T10:25:49.351" v="101" actId="22"/>
          <ac:spMkLst>
            <pc:docMk/>
            <pc:sldMk cId="3140305919" sldId="323"/>
            <ac:spMk id="3" creationId="{280ADB5B-880A-4857-BD9B-6C35D10D5EEE}"/>
          </ac:spMkLst>
        </pc:spChg>
        <pc:picChg chg="add mod ord">
          <ac:chgData name="Riaz Bhatti" userId="a379b8bf-736b-4c00-9451-3a85dd844047" providerId="ADAL" clId="{057FAE64-4583-4002-82F0-FCB38372BC8B}" dt="2021-03-11T10:25:56.417" v="104" actId="14100"/>
          <ac:picMkLst>
            <pc:docMk/>
            <pc:sldMk cId="3140305919" sldId="323"/>
            <ac:picMk id="7" creationId="{F5F40C62-7305-410D-B5D0-9587F61E9383}"/>
          </ac:picMkLst>
        </pc:picChg>
      </pc:sldChg>
      <pc:sldChg chg="delSp modSp new mod">
        <pc:chgData name="Riaz Bhatti" userId="a379b8bf-736b-4c00-9451-3a85dd844047" providerId="ADAL" clId="{057FAE64-4583-4002-82F0-FCB38372BC8B}" dt="2021-03-11T10:26:33.829" v="111" actId="1076"/>
        <pc:sldMkLst>
          <pc:docMk/>
          <pc:sldMk cId="4141236500" sldId="324"/>
        </pc:sldMkLst>
        <pc:spChg chg="del">
          <ac:chgData name="Riaz Bhatti" userId="a379b8bf-736b-4c00-9451-3a85dd844047" providerId="ADAL" clId="{057FAE64-4583-4002-82F0-FCB38372BC8B}" dt="2021-03-11T10:26:30.724" v="110" actId="478"/>
          <ac:spMkLst>
            <pc:docMk/>
            <pc:sldMk cId="4141236500" sldId="324"/>
            <ac:spMk id="2" creationId="{9BBAA90F-9CD8-4A10-BDD6-B8C2EB62CE93}"/>
          </ac:spMkLst>
        </pc:spChg>
        <pc:spChg chg="mod">
          <ac:chgData name="Riaz Bhatti" userId="a379b8bf-736b-4c00-9451-3a85dd844047" providerId="ADAL" clId="{057FAE64-4583-4002-82F0-FCB38372BC8B}" dt="2021-03-11T10:26:33.829" v="111" actId="1076"/>
          <ac:spMkLst>
            <pc:docMk/>
            <pc:sldMk cId="4141236500" sldId="324"/>
            <ac:spMk id="3" creationId="{6CA5D290-7C76-40D0-84D7-11C342949523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49:48.248" v="116" actId="26606"/>
        <pc:sldMkLst>
          <pc:docMk/>
          <pc:sldMk cId="563921113" sldId="325"/>
        </pc:sldMkLst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2" creationId="{03460A99-E211-4FDE-AF92-E9A29C7A5F0E}"/>
          </ac:spMkLst>
        </pc:spChg>
        <pc:spChg chg="del">
          <ac:chgData name="Riaz Bhatti" userId="a379b8bf-736b-4c00-9451-3a85dd844047" providerId="ADAL" clId="{057FAE64-4583-4002-82F0-FCB38372BC8B}" dt="2021-03-11T10:49:45.630" v="115" actId="22"/>
          <ac:spMkLst>
            <pc:docMk/>
            <pc:sldMk cId="563921113" sldId="325"/>
            <ac:spMk id="3" creationId="{926CFA8F-31DC-4744-B541-4FDAA827E6C1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4" creationId="{DAD6805B-728C-46B5-B624-414C1A5F8247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5" creationId="{3A3A4505-5B91-464D-A49F-3E83FCD6B1A8}"/>
          </ac:spMkLst>
        </pc:spChg>
        <pc:picChg chg="add mod ord">
          <ac:chgData name="Riaz Bhatti" userId="a379b8bf-736b-4c00-9451-3a85dd844047" providerId="ADAL" clId="{057FAE64-4583-4002-82F0-FCB38372BC8B}" dt="2021-03-11T10:49:48.248" v="116" actId="26606"/>
          <ac:picMkLst>
            <pc:docMk/>
            <pc:sldMk cId="563921113" sldId="325"/>
            <ac:picMk id="7" creationId="{08C1D324-6771-451F-BBAB-C19A5EF8290E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2:53.424" v="129" actId="14100"/>
        <pc:sldMkLst>
          <pc:docMk/>
          <pc:sldMk cId="574549983" sldId="326"/>
        </pc:sldMkLst>
        <pc:spChg chg="mod">
          <ac:chgData name="Riaz Bhatti" userId="a379b8bf-736b-4c00-9451-3a85dd844047" providerId="ADAL" clId="{057FAE64-4583-4002-82F0-FCB38372BC8B}" dt="2021-03-11T10:52:31.660" v="122"/>
          <ac:spMkLst>
            <pc:docMk/>
            <pc:sldMk cId="574549983" sldId="326"/>
            <ac:spMk id="2" creationId="{63A7B56E-5551-4A4B-AC3D-6300FB055F7B}"/>
          </ac:spMkLst>
        </pc:spChg>
        <pc:spChg chg="del">
          <ac:chgData name="Riaz Bhatti" userId="a379b8bf-736b-4c00-9451-3a85dd844047" providerId="ADAL" clId="{057FAE64-4583-4002-82F0-FCB38372BC8B}" dt="2021-03-11T10:52:10.794" v="118" actId="22"/>
          <ac:spMkLst>
            <pc:docMk/>
            <pc:sldMk cId="574549983" sldId="326"/>
            <ac:spMk id="3" creationId="{3DFA590E-1711-425A-A830-C98C1BAADBAB}"/>
          </ac:spMkLst>
        </pc:spChg>
        <pc:spChg chg="add mod">
          <ac:chgData name="Riaz Bhatti" userId="a379b8bf-736b-4c00-9451-3a85dd844047" providerId="ADAL" clId="{057FAE64-4583-4002-82F0-FCB38372BC8B}" dt="2021-03-11T10:52:38.699" v="124" actId="207"/>
          <ac:spMkLst>
            <pc:docMk/>
            <pc:sldMk cId="574549983" sldId="326"/>
            <ac:spMk id="8" creationId="{4496876B-F53B-4DE7-A614-0B42045968CE}"/>
          </ac:spMkLst>
        </pc:spChg>
        <pc:picChg chg="add del mod ord">
          <ac:chgData name="Riaz Bhatti" userId="a379b8bf-736b-4c00-9451-3a85dd844047" providerId="ADAL" clId="{057FAE64-4583-4002-82F0-FCB38372BC8B}" dt="2021-03-11T10:52:26.441" v="119" actId="478"/>
          <ac:picMkLst>
            <pc:docMk/>
            <pc:sldMk cId="574549983" sldId="326"/>
            <ac:picMk id="7" creationId="{1B071174-B8B6-45D6-8D9C-E5D990E877B1}"/>
          </ac:picMkLst>
        </pc:picChg>
        <pc:picChg chg="add mod">
          <ac:chgData name="Riaz Bhatti" userId="a379b8bf-736b-4c00-9451-3a85dd844047" providerId="ADAL" clId="{057FAE64-4583-4002-82F0-FCB38372BC8B}" dt="2021-03-11T10:52:53.424" v="129" actId="14100"/>
          <ac:picMkLst>
            <pc:docMk/>
            <pc:sldMk cId="574549983" sldId="326"/>
            <ac:picMk id="10" creationId="{1658522F-8555-48CC-9729-C42B8FDE64F8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6:31.439" v="140" actId="14100"/>
        <pc:sldMkLst>
          <pc:docMk/>
          <pc:sldMk cId="3355813685" sldId="327"/>
        </pc:sldMkLst>
        <pc:spChg chg="mod">
          <ac:chgData name="Riaz Bhatti" userId="a379b8bf-736b-4c00-9451-3a85dd844047" providerId="ADAL" clId="{057FAE64-4583-4002-82F0-FCB38372BC8B}" dt="2021-03-11T10:55:57.294" v="134" actId="255"/>
          <ac:spMkLst>
            <pc:docMk/>
            <pc:sldMk cId="3355813685" sldId="327"/>
            <ac:spMk id="2" creationId="{D6625036-1FB6-4ECC-8A7E-221E2673914D}"/>
          </ac:spMkLst>
        </pc:spChg>
        <pc:spChg chg="add del mod">
          <ac:chgData name="Riaz Bhatti" userId="a379b8bf-736b-4c00-9451-3a85dd844047" providerId="ADAL" clId="{057FAE64-4583-4002-82F0-FCB38372BC8B}" dt="2021-03-11T10:56:26.450" v="138" actId="22"/>
          <ac:spMkLst>
            <pc:docMk/>
            <pc:sldMk cId="3355813685" sldId="327"/>
            <ac:spMk id="3" creationId="{DE11F9E0-EBB1-4C08-940C-3558F69286FA}"/>
          </ac:spMkLst>
        </pc:spChg>
        <pc:spChg chg="add del">
          <ac:chgData name="Riaz Bhatti" userId="a379b8bf-736b-4c00-9451-3a85dd844047" providerId="ADAL" clId="{057FAE64-4583-4002-82F0-FCB38372BC8B}" dt="2021-03-11T10:56:10.251" v="136"/>
          <ac:spMkLst>
            <pc:docMk/>
            <pc:sldMk cId="3355813685" sldId="327"/>
            <ac:spMk id="7" creationId="{434B073A-9F7C-437B-BB69-81779D7E8752}"/>
          </ac:spMkLst>
        </pc:spChg>
        <pc:graphicFrameChg chg="add del mod">
          <ac:chgData name="Riaz Bhatti" userId="a379b8bf-736b-4c00-9451-3a85dd844047" providerId="ADAL" clId="{057FAE64-4583-4002-82F0-FCB38372BC8B}" dt="2021-03-11T10:56:10.251" v="136"/>
          <ac:graphicFrameMkLst>
            <pc:docMk/>
            <pc:sldMk cId="3355813685" sldId="327"/>
            <ac:graphicFrameMk id="6" creationId="{FBFBE723-8953-4146-89FD-1F5DB3575E01}"/>
          </ac:graphicFrameMkLst>
        </pc:graphicFrameChg>
        <pc:picChg chg="add mod ord">
          <ac:chgData name="Riaz Bhatti" userId="a379b8bf-736b-4c00-9451-3a85dd844047" providerId="ADAL" clId="{057FAE64-4583-4002-82F0-FCB38372BC8B}" dt="2021-03-11T10:56:31.439" v="140" actId="14100"/>
          <ac:picMkLst>
            <pc:docMk/>
            <pc:sldMk cId="3355813685" sldId="327"/>
            <ac:picMk id="9" creationId="{2D111213-E0FE-4BCC-86EF-2EA0C3D8628E}"/>
          </ac:picMkLst>
        </pc:picChg>
      </pc:sldChg>
      <pc:sldChg chg="new del">
        <pc:chgData name="Riaz Bhatti" userId="a379b8bf-736b-4c00-9451-3a85dd844047" providerId="ADAL" clId="{057FAE64-4583-4002-82F0-FCB38372BC8B}" dt="2021-03-11T10:59:10.336" v="148" actId="47"/>
        <pc:sldMkLst>
          <pc:docMk/>
          <pc:sldMk cId="1045058182" sldId="328"/>
        </pc:sldMkLst>
      </pc:sldChg>
      <pc:sldChg chg="addSp delSp modSp new">
        <pc:chgData name="Riaz Bhatti" userId="a379b8bf-736b-4c00-9451-3a85dd844047" providerId="ADAL" clId="{057FAE64-4583-4002-82F0-FCB38372BC8B}" dt="2021-03-11T10:56:56.143" v="147" actId="14100"/>
        <pc:sldMkLst>
          <pc:docMk/>
          <pc:sldMk cId="2009059149" sldId="329"/>
        </pc:sldMkLst>
        <pc:spChg chg="del">
          <ac:chgData name="Riaz Bhatti" userId="a379b8bf-736b-4c00-9451-3a85dd844047" providerId="ADAL" clId="{057FAE64-4583-4002-82F0-FCB38372BC8B}" dt="2021-03-11T10:56:47.214" v="143" actId="478"/>
          <ac:spMkLst>
            <pc:docMk/>
            <pc:sldMk cId="2009059149" sldId="329"/>
            <ac:spMk id="2" creationId="{5A51DCBC-132D-494A-B628-B93F0282CCCB}"/>
          </ac:spMkLst>
        </pc:spChg>
        <pc:spChg chg="del">
          <ac:chgData name="Riaz Bhatti" userId="a379b8bf-736b-4c00-9451-3a85dd844047" providerId="ADAL" clId="{057FAE64-4583-4002-82F0-FCB38372BC8B}" dt="2021-03-11T10:56:49.135" v="144"/>
          <ac:spMkLst>
            <pc:docMk/>
            <pc:sldMk cId="2009059149" sldId="329"/>
            <ac:spMk id="3" creationId="{7CBEFA1F-B679-4586-AC6A-9031B08AA660}"/>
          </ac:spMkLst>
        </pc:spChg>
        <pc:picChg chg="add mod">
          <ac:chgData name="Riaz Bhatti" userId="a379b8bf-736b-4c00-9451-3a85dd844047" providerId="ADAL" clId="{057FAE64-4583-4002-82F0-FCB38372BC8B}" dt="2021-03-11T10:56:56.143" v="147" actId="14100"/>
          <ac:picMkLst>
            <pc:docMk/>
            <pc:sldMk cId="2009059149" sldId="329"/>
            <ac:picMk id="6" creationId="{E0014E06-ADB5-4379-A49D-56D6B74B4B6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nEFtyMzjOo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4KrIMZpwCY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</a:t>
            </a:r>
            <a:r>
              <a:rPr lang="en-GB" altLang="en-US" dirty="0" smtClean="0">
                <a:solidFill>
                  <a:schemeClr val="accent2"/>
                </a:solidFill>
              </a:rPr>
              <a:t>5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The Costs of Production in the Short and </a:t>
            </a:r>
            <a:r>
              <a:rPr lang="en-GB" altLang="en-US" sz="4800" b="1" dirty="0" smtClean="0">
                <a:solidFill>
                  <a:schemeClr val="accent2"/>
                </a:solidFill>
              </a:rPr>
              <a:t>Long Run </a:t>
            </a:r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447087" cy="5327650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 altLang="en-US" sz="2800" smtClean="0"/>
              <a:t>Distinguish between the economic short run and the economic long run.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smtClean="0"/>
              <a:t>Understand the relationship between the marginal product of labour and the average product of labour.</a:t>
            </a:r>
            <a:r>
              <a:rPr lang="en-US" altLang="en-US" sz="2600" smtClean="0"/>
              <a:t>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Explain and illustrate the relationship between marginal cost and average total cost.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Graph average total cost, average variable cost, average fixed cost, and marginal cost.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400" smtClean="0"/>
              <a:t>Understand how firms use the long-run average cost curve to plan.</a:t>
            </a:r>
            <a:endParaRPr lang="en-AU" altLang="en-US" sz="2400" smtClean="0"/>
          </a:p>
          <a:p>
            <a:pPr marL="609600" indent="-609600">
              <a:buFontTx/>
              <a:buAutoNum type="arabicPeriod"/>
            </a:pPr>
            <a:endParaRPr lang="en-US" altLang="en-US" sz="2600" smtClean="0"/>
          </a:p>
          <a:p>
            <a:pPr marL="609600" indent="-609600">
              <a:buFontTx/>
              <a:buNone/>
            </a:pPr>
            <a:endParaRPr lang="en-AU" altLang="en-US" sz="26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76275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230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04900"/>
          </a:xfrm>
        </p:spPr>
        <p:txBody>
          <a:bodyPr/>
          <a:lstStyle/>
          <a:p>
            <a:r>
              <a:rPr lang="en-GB" altLang="en-US" sz="2400" smtClean="0"/>
              <a:t>Discussion (10 Minutes): Watch the video clip on this slide and discuss the relationship between the cost of production and revenue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en-GB" altLang="en-US" smtClean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638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4BA64B0-1F31-4DB5-9C4D-68A82AC18D1E}" type="slidenum">
              <a:rPr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/>
              <a:t>3</a:t>
            </a:fld>
            <a:endParaRPr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pic>
        <p:nvPicPr>
          <p:cNvPr id="6" name="rnEFtyMzjOo"/>
          <p:cNvPicPr>
            <a:picLocks noRot="1" noChangeAspect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38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E86B6826-03EF-41E8-9609-73CC66414EA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531813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Economics Costs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447087" cy="4959350"/>
          </a:xfrm>
        </p:spPr>
        <p:txBody>
          <a:bodyPr/>
          <a:lstStyle/>
          <a:p>
            <a:pPr>
              <a:lnSpc>
                <a:spcPct val="90000"/>
              </a:lnSpc>
              <a:spcAft>
                <a:spcPct val="5000"/>
              </a:spcAft>
            </a:pPr>
            <a:r>
              <a:rPr lang="en-US" altLang="en-US" dirty="0" smtClean="0">
                <a:solidFill>
                  <a:srgbClr val="FF0000"/>
                </a:solidFill>
              </a:rPr>
              <a:t>Opportunity cost:  </a:t>
            </a:r>
            <a:r>
              <a:rPr lang="en-US" altLang="en-US" dirty="0" smtClean="0"/>
              <a:t>The highest-valued alternative that must be given up to engage in an activity</a:t>
            </a:r>
            <a:r>
              <a:rPr lang="en-US" altLang="en-US" sz="2400" dirty="0" smtClean="0"/>
              <a:t>.</a:t>
            </a:r>
          </a:p>
          <a:p>
            <a:r>
              <a:rPr lang="en-AU" altLang="en-US" dirty="0" smtClean="0">
                <a:solidFill>
                  <a:srgbClr val="FF0000"/>
                </a:solidFill>
              </a:rPr>
              <a:t>Explicit costs </a:t>
            </a:r>
            <a:r>
              <a:rPr lang="en-US" altLang="en-US" i="1" dirty="0" smtClean="0"/>
              <a:t>A cost that involves spending money.</a:t>
            </a:r>
            <a:endParaRPr lang="en-AU" altLang="en-US" dirty="0" smtClean="0">
              <a:solidFill>
                <a:schemeClr val="tx1"/>
              </a:solidFill>
            </a:endParaRPr>
          </a:p>
          <a:p>
            <a:r>
              <a:rPr lang="en-AU" altLang="en-US" dirty="0" smtClean="0">
                <a:solidFill>
                  <a:srgbClr val="FF0000"/>
                </a:solidFill>
              </a:rPr>
              <a:t>Implicit costs </a:t>
            </a:r>
            <a:r>
              <a:rPr lang="en-US" altLang="en-US" dirty="0" smtClean="0"/>
              <a:t>A non-monetary opportunity cost.</a:t>
            </a:r>
            <a:endParaRPr lang="en-AU" altLang="en-US" dirty="0" smtClean="0">
              <a:solidFill>
                <a:srgbClr val="FF0000"/>
              </a:solidFill>
            </a:endParaRPr>
          </a:p>
          <a:p>
            <a:r>
              <a:rPr lang="en-AU" altLang="en-US" dirty="0" smtClean="0">
                <a:solidFill>
                  <a:srgbClr val="FF0000"/>
                </a:solidFill>
              </a:rPr>
              <a:t>Normal profit is a cost, </a:t>
            </a:r>
            <a:r>
              <a:rPr lang="en-AU" altLang="en-US" dirty="0" smtClean="0">
                <a:solidFill>
                  <a:schemeClr val="tx1"/>
                </a:solidFill>
              </a:rPr>
              <a:t>the minimum payment to retain factors of production by a firm, a fixed cost?</a:t>
            </a:r>
          </a:p>
        </p:txBody>
      </p:sp>
    </p:spTree>
    <p:extLst>
      <p:ext uri="{BB962C8B-B14F-4D97-AF65-F5344CB8AC3E}">
        <p14:creationId xmlns:p14="http://schemas.microsoft.com/office/powerpoint/2010/main" val="309177098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2A2B2470-D493-407A-812A-1C3E334F039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236538"/>
            <a:ext cx="8229600" cy="693737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Economic, or Pure, Profits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523328"/>
            <a:ext cx="8636441" cy="456996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Economic profit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the difference between total revenue and opportunity cost of all inputs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Accounting vs economic profit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chemeClr val="tx1"/>
                </a:solidFill>
              </a:rPr>
              <a:t>Accounting profit includes economic profit and all implicit costs</a:t>
            </a:r>
          </a:p>
          <a:p>
            <a:endParaRPr lang="en-US" altLang="en-US" dirty="0" smtClean="0">
              <a:solidFill>
                <a:schemeClr val="tx1"/>
              </a:solidFill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447800" y="4940300"/>
            <a:ext cx="7454900" cy="927100"/>
            <a:chOff x="838" y="3148"/>
            <a:chExt cx="4696" cy="584"/>
          </a:xfrm>
        </p:grpSpPr>
        <p:sp>
          <p:nvSpPr>
            <p:cNvPr id="21509" name="Rectangle 5"/>
            <p:cNvSpPr>
              <a:spLocks noChangeArrowheads="1"/>
            </p:cNvSpPr>
            <p:nvPr/>
          </p:nvSpPr>
          <p:spPr bwMode="auto">
            <a:xfrm>
              <a:off x="838" y="3216"/>
              <a:ext cx="1031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Economic</a:t>
              </a:r>
            </a:p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profit</a:t>
              </a:r>
            </a:p>
          </p:txBody>
        </p:sp>
        <p:sp>
          <p:nvSpPr>
            <p:cNvPr id="21510" name="Rectangle 6"/>
            <p:cNvSpPr>
              <a:spLocks noChangeArrowheads="1"/>
            </p:cNvSpPr>
            <p:nvPr/>
          </p:nvSpPr>
          <p:spPr bwMode="auto">
            <a:xfrm>
              <a:off x="2464" y="3216"/>
              <a:ext cx="851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Total</a:t>
              </a:r>
            </a:p>
            <a:p>
              <a:pPr algn="ctr">
                <a:defRPr/>
              </a:pPr>
              <a:r>
                <a:rPr lang="en-US" sz="2400" b="1" dirty="0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revenue</a:t>
              </a:r>
            </a:p>
          </p:txBody>
        </p:sp>
        <p:sp>
          <p:nvSpPr>
            <p:cNvPr id="21511" name="Rectangle 7"/>
            <p:cNvSpPr>
              <a:spLocks noChangeArrowheads="1"/>
            </p:cNvSpPr>
            <p:nvPr/>
          </p:nvSpPr>
          <p:spPr bwMode="auto">
            <a:xfrm>
              <a:off x="3875" y="3216"/>
              <a:ext cx="1659" cy="51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>
                <a:defRPr/>
              </a:pPr>
              <a:r>
                <a:rPr lang="en-US" sz="2400" b="1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Opportunity cost</a:t>
              </a:r>
            </a:p>
            <a:p>
              <a:pPr algn="ctr">
                <a:defRPr/>
              </a:pPr>
              <a:r>
                <a:rPr lang="en-US" sz="2400" b="1">
                  <a:solidFill>
                    <a:srgbClr val="CC33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of all inputs</a:t>
              </a:r>
            </a:p>
          </p:txBody>
        </p:sp>
        <p:sp>
          <p:nvSpPr>
            <p:cNvPr id="18442" name="Text Box 8"/>
            <p:cNvSpPr txBox="1">
              <a:spLocks noChangeArrowheads="1"/>
            </p:cNvSpPr>
            <p:nvPr/>
          </p:nvSpPr>
          <p:spPr bwMode="auto">
            <a:xfrm>
              <a:off x="1958" y="3196"/>
              <a:ext cx="28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AU" altLang="en-US" sz="3600" b="1">
                  <a:solidFill>
                    <a:srgbClr val="CC3300"/>
                  </a:solidFill>
                  <a:latin typeface="Times New Roman" panose="02020603050405020304" pitchFamily="18" charset="0"/>
                </a:rPr>
                <a:t>=</a:t>
              </a:r>
            </a:p>
          </p:txBody>
        </p:sp>
        <p:sp>
          <p:nvSpPr>
            <p:cNvPr id="18443" name="Text Box 9"/>
            <p:cNvSpPr txBox="1">
              <a:spLocks noChangeArrowheads="1"/>
            </p:cNvSpPr>
            <p:nvPr/>
          </p:nvSpPr>
          <p:spPr bwMode="auto">
            <a:xfrm>
              <a:off x="3446" y="3148"/>
              <a:ext cx="26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AU" altLang="en-US" sz="3600" b="1">
                  <a:solidFill>
                    <a:srgbClr val="CC33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–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42012513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D92E544-B0B2-46C9-8EFB-041506A04B72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6956425" y="2243138"/>
            <a:ext cx="2058988" cy="2071687"/>
          </a:xfrm>
          <a:prstGeom prst="rect">
            <a:avLst/>
          </a:prstGeom>
          <a:solidFill>
            <a:schemeClr val="tx1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kumimoji="0" lang="en-AU" altLang="en-US" sz="20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484438" y="4333875"/>
            <a:ext cx="6527800" cy="1471613"/>
            <a:chOff x="1565" y="2730"/>
            <a:chExt cx="4112" cy="927"/>
          </a:xfrm>
        </p:grpSpPr>
        <p:sp>
          <p:nvSpPr>
            <p:cNvPr id="19477" name="Rectangle 3"/>
            <p:cNvSpPr>
              <a:spLocks noChangeArrowheads="1"/>
            </p:cNvSpPr>
            <p:nvPr/>
          </p:nvSpPr>
          <p:spPr bwMode="auto">
            <a:xfrm>
              <a:off x="1565" y="2730"/>
              <a:ext cx="1286" cy="921"/>
            </a:xfrm>
            <a:prstGeom prst="rect">
              <a:avLst/>
            </a:prstGeom>
            <a:solidFill>
              <a:srgbClr val="FE7F00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9478" name="Rectangle 4"/>
            <p:cNvSpPr>
              <a:spLocks noChangeArrowheads="1"/>
            </p:cNvSpPr>
            <p:nvPr/>
          </p:nvSpPr>
          <p:spPr bwMode="auto">
            <a:xfrm>
              <a:off x="4391" y="2736"/>
              <a:ext cx="1286" cy="921"/>
            </a:xfrm>
            <a:prstGeom prst="rect">
              <a:avLst/>
            </a:prstGeom>
            <a:solidFill>
              <a:srgbClr val="FE7F00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2479675" y="2222500"/>
            <a:ext cx="2041525" cy="1039813"/>
          </a:xfrm>
          <a:prstGeom prst="rect">
            <a:avLst/>
          </a:prstGeom>
          <a:solidFill>
            <a:srgbClr val="0544B5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kumimoji="0" lang="en-AU" altLang="en-US" sz="20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2678113" y="2327275"/>
            <a:ext cx="1636712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Economic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Profits</a:t>
            </a: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2498725" y="3228975"/>
            <a:ext cx="2012950" cy="1106488"/>
          </a:xfrm>
          <a:prstGeom prst="rect">
            <a:avLst/>
          </a:prstGeom>
          <a:solidFill>
            <a:srgbClr val="CA210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Implicit costs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(including a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normal profit)</a:t>
            </a:r>
            <a:endParaRPr kumimoji="0" lang="en-US" altLang="en-US" sz="2200" b="1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2828925" y="4630738"/>
            <a:ext cx="126365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Explicit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Costs</a:t>
            </a:r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6996113" y="4545013"/>
            <a:ext cx="20494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Accounting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costs (explicit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200" b="1">
                <a:solidFill>
                  <a:schemeClr val="bg1"/>
                </a:solidFill>
                <a:latin typeface="Arial" panose="020B0604020202020204" pitchFamily="34" charset="0"/>
              </a:rPr>
              <a:t>costs only)</a:t>
            </a:r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7054850" y="2865438"/>
            <a:ext cx="1855788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Accounting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 b="1">
                <a:solidFill>
                  <a:schemeClr val="bg1"/>
                </a:solidFill>
                <a:latin typeface="Arial" panose="020B0604020202020204" pitchFamily="34" charset="0"/>
              </a:rPr>
              <a:t>Profits</a:t>
            </a:r>
          </a:p>
        </p:txBody>
      </p: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1358900" y="2019300"/>
            <a:ext cx="1042988" cy="3862388"/>
            <a:chOff x="856" y="1272"/>
            <a:chExt cx="657" cy="2433"/>
          </a:xfrm>
        </p:grpSpPr>
        <p:sp>
          <p:nvSpPr>
            <p:cNvPr id="19475" name="Rectangle 12"/>
            <p:cNvSpPr>
              <a:spLocks noChangeArrowheads="1"/>
            </p:cNvSpPr>
            <p:nvPr/>
          </p:nvSpPr>
          <p:spPr bwMode="auto">
            <a:xfrm rot="-5400000">
              <a:off x="-237" y="2365"/>
              <a:ext cx="2433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000" b="1">
                  <a:solidFill>
                    <a:schemeClr val="tx1"/>
                  </a:solidFill>
                  <a:latin typeface="Arial" panose="020B0604020202020204" pitchFamily="34" charset="0"/>
                </a:rPr>
                <a:t>Economic (Opportunity) Costs</a:t>
              </a:r>
              <a:endParaRPr kumimoji="0" lang="en-US" altLang="en-US" sz="2000" b="1">
                <a:solidFill>
                  <a:schemeClr val="bg1"/>
                </a:solidFill>
                <a:latin typeface="Arial" panose="020B0604020202020204" pitchFamily="34" charset="0"/>
              </a:endParaRPr>
            </a:p>
          </p:txBody>
        </p:sp>
        <p:pic>
          <p:nvPicPr>
            <p:cNvPr id="19476" name="Picture 1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" y="2067"/>
              <a:ext cx="421" cy="15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9469" name="Picture 14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13" y="2211388"/>
            <a:ext cx="668337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0" name="Freeform 15"/>
          <p:cNvSpPr>
            <a:spLocks/>
          </p:cNvSpPr>
          <p:nvPr/>
        </p:nvSpPr>
        <p:spPr bwMode="auto">
          <a:xfrm>
            <a:off x="4622800" y="2246313"/>
            <a:ext cx="623888" cy="3521075"/>
          </a:xfrm>
          <a:custGeom>
            <a:avLst/>
            <a:gdLst>
              <a:gd name="T0" fmla="*/ 2147483646 w 393"/>
              <a:gd name="T1" fmla="*/ 2147483646 h 2218"/>
              <a:gd name="T2" fmla="*/ 2147483646 w 393"/>
              <a:gd name="T3" fmla="*/ 2147483646 h 2218"/>
              <a:gd name="T4" fmla="*/ 2147483646 w 393"/>
              <a:gd name="T5" fmla="*/ 2147483646 h 2218"/>
              <a:gd name="T6" fmla="*/ 2147483646 w 393"/>
              <a:gd name="T7" fmla="*/ 2147483646 h 2218"/>
              <a:gd name="T8" fmla="*/ 2147483646 w 393"/>
              <a:gd name="T9" fmla="*/ 2147483646 h 2218"/>
              <a:gd name="T10" fmla="*/ 2147483646 w 393"/>
              <a:gd name="T11" fmla="*/ 2147483646 h 2218"/>
              <a:gd name="T12" fmla="*/ 2147483646 w 393"/>
              <a:gd name="T13" fmla="*/ 2147483646 h 2218"/>
              <a:gd name="T14" fmla="*/ 2147483646 w 393"/>
              <a:gd name="T15" fmla="*/ 2147483646 h 2218"/>
              <a:gd name="T16" fmla="*/ 2147483646 w 393"/>
              <a:gd name="T17" fmla="*/ 2147483646 h 2218"/>
              <a:gd name="T18" fmla="*/ 2147483646 w 393"/>
              <a:gd name="T19" fmla="*/ 2147483646 h 2218"/>
              <a:gd name="T20" fmla="*/ 2147483646 w 393"/>
              <a:gd name="T21" fmla="*/ 2147483646 h 2218"/>
              <a:gd name="T22" fmla="*/ 2147483646 w 393"/>
              <a:gd name="T23" fmla="*/ 2147483646 h 2218"/>
              <a:gd name="T24" fmla="*/ 2147483646 w 393"/>
              <a:gd name="T25" fmla="*/ 2147483646 h 2218"/>
              <a:gd name="T26" fmla="*/ 2147483646 w 393"/>
              <a:gd name="T27" fmla="*/ 2147483646 h 2218"/>
              <a:gd name="T28" fmla="*/ 2147483646 w 393"/>
              <a:gd name="T29" fmla="*/ 2147483646 h 2218"/>
              <a:gd name="T30" fmla="*/ 2147483646 w 393"/>
              <a:gd name="T31" fmla="*/ 2147483646 h 2218"/>
              <a:gd name="T32" fmla="*/ 2147483646 w 393"/>
              <a:gd name="T33" fmla="*/ 2147483646 h 2218"/>
              <a:gd name="T34" fmla="*/ 2147483646 w 393"/>
              <a:gd name="T35" fmla="*/ 2147483646 h 2218"/>
              <a:gd name="T36" fmla="*/ 2147483646 w 393"/>
              <a:gd name="T37" fmla="*/ 2147483646 h 2218"/>
              <a:gd name="T38" fmla="*/ 2147483646 w 393"/>
              <a:gd name="T39" fmla="*/ 2147483646 h 2218"/>
              <a:gd name="T40" fmla="*/ 2147483646 w 393"/>
              <a:gd name="T41" fmla="*/ 2147483646 h 2218"/>
              <a:gd name="T42" fmla="*/ 2147483646 w 393"/>
              <a:gd name="T43" fmla="*/ 2147483646 h 2218"/>
              <a:gd name="T44" fmla="*/ 2147483646 w 393"/>
              <a:gd name="T45" fmla="*/ 2147483646 h 2218"/>
              <a:gd name="T46" fmla="*/ 2147483646 w 393"/>
              <a:gd name="T47" fmla="*/ 2147483646 h 2218"/>
              <a:gd name="T48" fmla="*/ 2147483646 w 393"/>
              <a:gd name="T49" fmla="*/ 2147483646 h 2218"/>
              <a:gd name="T50" fmla="*/ 2147483646 w 393"/>
              <a:gd name="T51" fmla="*/ 2147483646 h 2218"/>
              <a:gd name="T52" fmla="*/ 2147483646 w 393"/>
              <a:gd name="T53" fmla="*/ 2147483646 h 2218"/>
              <a:gd name="T54" fmla="*/ 2147483646 w 393"/>
              <a:gd name="T55" fmla="*/ 2147483646 h 2218"/>
              <a:gd name="T56" fmla="*/ 2147483646 w 393"/>
              <a:gd name="T57" fmla="*/ 2147483646 h 2218"/>
              <a:gd name="T58" fmla="*/ 2147483646 w 393"/>
              <a:gd name="T59" fmla="*/ 2147483646 h 2218"/>
              <a:gd name="T60" fmla="*/ 2147483646 w 393"/>
              <a:gd name="T61" fmla="*/ 2147483646 h 2218"/>
              <a:gd name="T62" fmla="*/ 2147483646 w 393"/>
              <a:gd name="T63" fmla="*/ 2147483646 h 2218"/>
              <a:gd name="T64" fmla="*/ 2147483646 w 393"/>
              <a:gd name="T65" fmla="*/ 2147483646 h 2218"/>
              <a:gd name="T66" fmla="*/ 2147483646 w 393"/>
              <a:gd name="T67" fmla="*/ 2147483646 h 2218"/>
              <a:gd name="T68" fmla="*/ 2147483646 w 393"/>
              <a:gd name="T69" fmla="*/ 2147483646 h 2218"/>
              <a:gd name="T70" fmla="*/ 2147483646 w 393"/>
              <a:gd name="T71" fmla="*/ 2147483646 h 2218"/>
              <a:gd name="T72" fmla="*/ 2147483646 w 393"/>
              <a:gd name="T73" fmla="*/ 2147483646 h 2218"/>
              <a:gd name="T74" fmla="*/ 2147483646 w 393"/>
              <a:gd name="T75" fmla="*/ 2147483646 h 2218"/>
              <a:gd name="T76" fmla="*/ 2147483646 w 393"/>
              <a:gd name="T77" fmla="*/ 2147483646 h 2218"/>
              <a:gd name="T78" fmla="*/ 2147483646 w 393"/>
              <a:gd name="T79" fmla="*/ 2147483646 h 2218"/>
              <a:gd name="T80" fmla="*/ 2147483646 w 393"/>
              <a:gd name="T81" fmla="*/ 2147483646 h 2218"/>
              <a:gd name="T82" fmla="*/ 2147483646 w 393"/>
              <a:gd name="T83" fmla="*/ 2147483646 h 2218"/>
              <a:gd name="T84" fmla="*/ 2147483646 w 393"/>
              <a:gd name="T85" fmla="*/ 2147483646 h 2218"/>
              <a:gd name="T86" fmla="*/ 2147483646 w 393"/>
              <a:gd name="T87" fmla="*/ 2147483646 h 2218"/>
              <a:gd name="T88" fmla="*/ 2147483646 w 393"/>
              <a:gd name="T89" fmla="*/ 2147483646 h 2218"/>
              <a:gd name="T90" fmla="*/ 2147483646 w 393"/>
              <a:gd name="T91" fmla="*/ 2147483646 h 2218"/>
              <a:gd name="T92" fmla="*/ 2147483646 w 393"/>
              <a:gd name="T93" fmla="*/ 2147483646 h 2218"/>
              <a:gd name="T94" fmla="*/ 2147483646 w 393"/>
              <a:gd name="T95" fmla="*/ 2147483646 h 2218"/>
              <a:gd name="T96" fmla="*/ 2147483646 w 393"/>
              <a:gd name="T97" fmla="*/ 2147483646 h 2218"/>
              <a:gd name="T98" fmla="*/ 2147483646 w 393"/>
              <a:gd name="T99" fmla="*/ 2147483646 h 2218"/>
              <a:gd name="T100" fmla="*/ 2147483646 w 393"/>
              <a:gd name="T101" fmla="*/ 2147483646 h 2218"/>
              <a:gd name="T102" fmla="*/ 2147483646 w 393"/>
              <a:gd name="T103" fmla="*/ 2147483646 h 2218"/>
              <a:gd name="T104" fmla="*/ 2147483646 w 393"/>
              <a:gd name="T105" fmla="*/ 2147483646 h 2218"/>
              <a:gd name="T106" fmla="*/ 2147483646 w 393"/>
              <a:gd name="T107" fmla="*/ 2147483646 h 2218"/>
              <a:gd name="T108" fmla="*/ 2147483646 w 393"/>
              <a:gd name="T109" fmla="*/ 2147483646 h 2218"/>
              <a:gd name="T110" fmla="*/ 2147483646 w 393"/>
              <a:gd name="T111" fmla="*/ 2147483646 h 221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393"/>
              <a:gd name="T169" fmla="*/ 0 h 2218"/>
              <a:gd name="T170" fmla="*/ 393 w 393"/>
              <a:gd name="T171" fmla="*/ 2218 h 2218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393" h="2218">
                <a:moveTo>
                  <a:pt x="260" y="1801"/>
                </a:moveTo>
                <a:lnTo>
                  <a:pt x="257" y="1842"/>
                </a:lnTo>
                <a:lnTo>
                  <a:pt x="253" y="1883"/>
                </a:lnTo>
                <a:lnTo>
                  <a:pt x="246" y="1924"/>
                </a:lnTo>
                <a:lnTo>
                  <a:pt x="237" y="1964"/>
                </a:lnTo>
                <a:lnTo>
                  <a:pt x="226" y="2002"/>
                </a:lnTo>
                <a:lnTo>
                  <a:pt x="211" y="2038"/>
                </a:lnTo>
                <a:lnTo>
                  <a:pt x="195" y="2071"/>
                </a:lnTo>
                <a:lnTo>
                  <a:pt x="177" y="2101"/>
                </a:lnTo>
                <a:lnTo>
                  <a:pt x="157" y="2128"/>
                </a:lnTo>
                <a:lnTo>
                  <a:pt x="136" y="2152"/>
                </a:lnTo>
                <a:lnTo>
                  <a:pt x="113" y="2173"/>
                </a:lnTo>
                <a:lnTo>
                  <a:pt x="90" y="2190"/>
                </a:lnTo>
                <a:lnTo>
                  <a:pt x="65" y="2202"/>
                </a:lnTo>
                <a:lnTo>
                  <a:pt x="39" y="2212"/>
                </a:lnTo>
                <a:lnTo>
                  <a:pt x="14" y="2216"/>
                </a:lnTo>
                <a:lnTo>
                  <a:pt x="0" y="2217"/>
                </a:lnTo>
                <a:lnTo>
                  <a:pt x="22" y="2215"/>
                </a:lnTo>
                <a:lnTo>
                  <a:pt x="43" y="2208"/>
                </a:lnTo>
                <a:lnTo>
                  <a:pt x="65" y="2196"/>
                </a:lnTo>
                <a:lnTo>
                  <a:pt x="84" y="2183"/>
                </a:lnTo>
                <a:lnTo>
                  <a:pt x="103" y="2165"/>
                </a:lnTo>
                <a:lnTo>
                  <a:pt x="121" y="2142"/>
                </a:lnTo>
                <a:lnTo>
                  <a:pt x="136" y="2118"/>
                </a:lnTo>
                <a:lnTo>
                  <a:pt x="149" y="2090"/>
                </a:lnTo>
                <a:lnTo>
                  <a:pt x="160" y="2060"/>
                </a:lnTo>
                <a:lnTo>
                  <a:pt x="170" y="2028"/>
                </a:lnTo>
                <a:lnTo>
                  <a:pt x="176" y="1995"/>
                </a:lnTo>
                <a:lnTo>
                  <a:pt x="181" y="1961"/>
                </a:lnTo>
                <a:lnTo>
                  <a:pt x="182" y="1926"/>
                </a:lnTo>
                <a:lnTo>
                  <a:pt x="182" y="1359"/>
                </a:lnTo>
                <a:lnTo>
                  <a:pt x="184" y="1327"/>
                </a:lnTo>
                <a:lnTo>
                  <a:pt x="188" y="1295"/>
                </a:lnTo>
                <a:lnTo>
                  <a:pt x="195" y="1265"/>
                </a:lnTo>
                <a:lnTo>
                  <a:pt x="203" y="1236"/>
                </a:lnTo>
                <a:lnTo>
                  <a:pt x="215" y="1210"/>
                </a:lnTo>
                <a:lnTo>
                  <a:pt x="229" y="1185"/>
                </a:lnTo>
                <a:lnTo>
                  <a:pt x="244" y="1163"/>
                </a:lnTo>
                <a:lnTo>
                  <a:pt x="260" y="1145"/>
                </a:lnTo>
                <a:lnTo>
                  <a:pt x="278" y="1130"/>
                </a:lnTo>
                <a:lnTo>
                  <a:pt x="298" y="1120"/>
                </a:lnTo>
                <a:lnTo>
                  <a:pt x="318" y="1113"/>
                </a:lnTo>
                <a:lnTo>
                  <a:pt x="338" y="1109"/>
                </a:lnTo>
                <a:lnTo>
                  <a:pt x="340" y="1108"/>
                </a:lnTo>
                <a:lnTo>
                  <a:pt x="338" y="1108"/>
                </a:lnTo>
                <a:lnTo>
                  <a:pt x="318" y="1104"/>
                </a:lnTo>
                <a:lnTo>
                  <a:pt x="298" y="1098"/>
                </a:lnTo>
                <a:lnTo>
                  <a:pt x="278" y="1087"/>
                </a:lnTo>
                <a:lnTo>
                  <a:pt x="260" y="1072"/>
                </a:lnTo>
                <a:lnTo>
                  <a:pt x="244" y="1054"/>
                </a:lnTo>
                <a:lnTo>
                  <a:pt x="229" y="1032"/>
                </a:lnTo>
                <a:lnTo>
                  <a:pt x="215" y="1008"/>
                </a:lnTo>
                <a:lnTo>
                  <a:pt x="203" y="981"/>
                </a:lnTo>
                <a:lnTo>
                  <a:pt x="195" y="952"/>
                </a:lnTo>
                <a:lnTo>
                  <a:pt x="188" y="922"/>
                </a:lnTo>
                <a:lnTo>
                  <a:pt x="184" y="890"/>
                </a:lnTo>
                <a:lnTo>
                  <a:pt x="182" y="858"/>
                </a:lnTo>
                <a:lnTo>
                  <a:pt x="182" y="291"/>
                </a:lnTo>
                <a:lnTo>
                  <a:pt x="181" y="258"/>
                </a:lnTo>
                <a:lnTo>
                  <a:pt x="176" y="222"/>
                </a:lnTo>
                <a:lnTo>
                  <a:pt x="170" y="189"/>
                </a:lnTo>
                <a:lnTo>
                  <a:pt x="160" y="157"/>
                </a:lnTo>
                <a:lnTo>
                  <a:pt x="149" y="128"/>
                </a:lnTo>
                <a:lnTo>
                  <a:pt x="136" y="100"/>
                </a:lnTo>
                <a:lnTo>
                  <a:pt x="121" y="75"/>
                </a:lnTo>
                <a:lnTo>
                  <a:pt x="103" y="53"/>
                </a:lnTo>
                <a:lnTo>
                  <a:pt x="84" y="35"/>
                </a:lnTo>
                <a:lnTo>
                  <a:pt x="65" y="21"/>
                </a:lnTo>
                <a:lnTo>
                  <a:pt x="43" y="10"/>
                </a:lnTo>
                <a:lnTo>
                  <a:pt x="22" y="3"/>
                </a:lnTo>
                <a:lnTo>
                  <a:pt x="0" y="0"/>
                </a:lnTo>
                <a:lnTo>
                  <a:pt x="14" y="1"/>
                </a:lnTo>
                <a:lnTo>
                  <a:pt x="39" y="6"/>
                </a:lnTo>
                <a:lnTo>
                  <a:pt x="65" y="14"/>
                </a:lnTo>
                <a:lnTo>
                  <a:pt x="90" y="28"/>
                </a:lnTo>
                <a:lnTo>
                  <a:pt x="113" y="45"/>
                </a:lnTo>
                <a:lnTo>
                  <a:pt x="136" y="66"/>
                </a:lnTo>
                <a:lnTo>
                  <a:pt x="157" y="90"/>
                </a:lnTo>
                <a:lnTo>
                  <a:pt x="177" y="117"/>
                </a:lnTo>
                <a:lnTo>
                  <a:pt x="195" y="147"/>
                </a:lnTo>
                <a:lnTo>
                  <a:pt x="211" y="180"/>
                </a:lnTo>
                <a:lnTo>
                  <a:pt x="226" y="215"/>
                </a:lnTo>
                <a:lnTo>
                  <a:pt x="237" y="253"/>
                </a:lnTo>
                <a:lnTo>
                  <a:pt x="246" y="293"/>
                </a:lnTo>
                <a:lnTo>
                  <a:pt x="253" y="334"/>
                </a:lnTo>
                <a:lnTo>
                  <a:pt x="257" y="374"/>
                </a:lnTo>
                <a:lnTo>
                  <a:pt x="260" y="416"/>
                </a:lnTo>
                <a:lnTo>
                  <a:pt x="260" y="899"/>
                </a:lnTo>
                <a:lnTo>
                  <a:pt x="261" y="929"/>
                </a:lnTo>
                <a:lnTo>
                  <a:pt x="264" y="959"/>
                </a:lnTo>
                <a:lnTo>
                  <a:pt x="271" y="984"/>
                </a:lnTo>
                <a:lnTo>
                  <a:pt x="280" y="1011"/>
                </a:lnTo>
                <a:lnTo>
                  <a:pt x="291" y="1033"/>
                </a:lnTo>
                <a:lnTo>
                  <a:pt x="304" y="1056"/>
                </a:lnTo>
                <a:lnTo>
                  <a:pt x="319" y="1072"/>
                </a:lnTo>
                <a:lnTo>
                  <a:pt x="336" y="1087"/>
                </a:lnTo>
                <a:lnTo>
                  <a:pt x="353" y="1098"/>
                </a:lnTo>
                <a:lnTo>
                  <a:pt x="372" y="1104"/>
                </a:lnTo>
                <a:lnTo>
                  <a:pt x="390" y="1108"/>
                </a:lnTo>
                <a:lnTo>
                  <a:pt x="392" y="1108"/>
                </a:lnTo>
                <a:lnTo>
                  <a:pt x="373" y="1111"/>
                </a:lnTo>
                <a:lnTo>
                  <a:pt x="355" y="1117"/>
                </a:lnTo>
                <a:lnTo>
                  <a:pt x="338" y="1127"/>
                </a:lnTo>
                <a:lnTo>
                  <a:pt x="321" y="1141"/>
                </a:lnTo>
                <a:lnTo>
                  <a:pt x="306" y="1159"/>
                </a:lnTo>
                <a:lnTo>
                  <a:pt x="293" y="1179"/>
                </a:lnTo>
                <a:lnTo>
                  <a:pt x="281" y="1202"/>
                </a:lnTo>
                <a:lnTo>
                  <a:pt x="272" y="1229"/>
                </a:lnTo>
                <a:lnTo>
                  <a:pt x="265" y="1255"/>
                </a:lnTo>
                <a:lnTo>
                  <a:pt x="261" y="1283"/>
                </a:lnTo>
                <a:lnTo>
                  <a:pt x="260" y="1312"/>
                </a:lnTo>
                <a:lnTo>
                  <a:pt x="260" y="1316"/>
                </a:lnTo>
                <a:lnTo>
                  <a:pt x="260" y="1801"/>
                </a:lnTo>
              </a:path>
            </a:pathLst>
          </a:custGeom>
          <a:solidFill>
            <a:srgbClr val="000000"/>
          </a:solidFill>
          <a:ln w="12700" cap="rnd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9471" name="Rectangle 16"/>
          <p:cNvSpPr>
            <a:spLocks noChangeArrowheads="1"/>
          </p:cNvSpPr>
          <p:nvPr/>
        </p:nvSpPr>
        <p:spPr bwMode="auto">
          <a:xfrm>
            <a:off x="5091113" y="3722688"/>
            <a:ext cx="12414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 b="1">
                <a:solidFill>
                  <a:schemeClr val="tx1"/>
                </a:solidFill>
                <a:latin typeface="Arial" panose="020B0604020202020204" pitchFamily="34" charset="0"/>
              </a:rPr>
              <a:t>Total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 b="1">
                <a:solidFill>
                  <a:schemeClr val="tx1"/>
                </a:solidFill>
                <a:latin typeface="Arial" panose="020B0604020202020204" pitchFamily="34" charset="0"/>
              </a:rPr>
              <a:t>Revenue</a:t>
            </a:r>
          </a:p>
        </p:txBody>
      </p:sp>
      <p:sp>
        <p:nvSpPr>
          <p:cNvPr id="19472" name="Rectangle 17"/>
          <p:cNvSpPr>
            <a:spLocks noChangeArrowheads="1"/>
          </p:cNvSpPr>
          <p:nvPr/>
        </p:nvSpPr>
        <p:spPr bwMode="auto">
          <a:xfrm>
            <a:off x="2063750" y="841375"/>
            <a:ext cx="2547938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Profits to an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Economist</a:t>
            </a:r>
            <a:endParaRPr kumimoji="0" lang="en-US" altLang="en-US" sz="3600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3" name="Rectangle 18"/>
          <p:cNvSpPr>
            <a:spLocks noChangeArrowheads="1"/>
          </p:cNvSpPr>
          <p:nvPr/>
        </p:nvSpPr>
        <p:spPr bwMode="auto">
          <a:xfrm>
            <a:off x="6303963" y="917575"/>
            <a:ext cx="2547937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Profits to an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0544B5"/>
                </a:solidFill>
                <a:latin typeface="Arial" panose="020B0604020202020204" pitchFamily="34" charset="0"/>
              </a:rPr>
              <a:t>Accountant</a:t>
            </a:r>
            <a:endParaRPr kumimoji="0" lang="en-US" altLang="en-US" sz="3600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4" name="Rectangle 19"/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7467600" cy="685800"/>
          </a:xfrm>
        </p:spPr>
        <p:txBody>
          <a:bodyPr/>
          <a:lstStyle/>
          <a:p>
            <a:r>
              <a:rPr lang="en-US" altLang="en-US" sz="3600" smtClean="0">
                <a:solidFill>
                  <a:srgbClr val="002060"/>
                </a:solidFill>
              </a:rPr>
              <a:t>Summary of Costs and Profits</a:t>
            </a:r>
          </a:p>
        </p:txBody>
      </p:sp>
    </p:spTree>
    <p:extLst>
      <p:ext uri="{BB962C8B-B14F-4D97-AF65-F5344CB8AC3E}">
        <p14:creationId xmlns:p14="http://schemas.microsoft.com/office/powerpoint/2010/main" val="118413792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nimBg="1"/>
      <p:bldP spid="26630" grpId="0" animBg="1"/>
      <p:bldP spid="26632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E9162D3-4EDA-45E7-8C75-C00AC66147F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Short and Long Run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Variable Costs</a:t>
            </a:r>
          </a:p>
          <a:p>
            <a:pPr lvl="1"/>
            <a:r>
              <a:rPr lang="en-US" altLang="en-US" smtClean="0"/>
              <a:t>Factors of production whose quantity can be increased or decreased during a particular period</a:t>
            </a:r>
          </a:p>
          <a:p>
            <a:r>
              <a:rPr lang="en-US" altLang="en-US" smtClean="0"/>
              <a:t>Fixed Costs</a:t>
            </a:r>
          </a:p>
          <a:p>
            <a:pPr lvl="1"/>
            <a:r>
              <a:rPr lang="en-US" altLang="en-US" smtClean="0"/>
              <a:t>Factors of production whose quantity cannot be increased or decreased during a particular period</a:t>
            </a:r>
          </a:p>
        </p:txBody>
      </p:sp>
    </p:spTree>
    <p:extLst>
      <p:ext uri="{BB962C8B-B14F-4D97-AF65-F5344CB8AC3E}">
        <p14:creationId xmlns:p14="http://schemas.microsoft.com/office/powerpoint/2010/main" val="1176839630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073535B-7E13-44AC-8720-E708F384E3A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60412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Short and Long Run (cont.)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0133"/>
            <a:ext cx="8530134" cy="4817139"/>
          </a:xfrm>
        </p:spPr>
        <p:txBody>
          <a:bodyPr/>
          <a:lstStyle/>
          <a:p>
            <a:pPr marL="0" indent="0">
              <a:buNone/>
            </a:pPr>
            <a:r>
              <a:rPr lang="en-AU" altLang="en-US" b="1" dirty="0" smtClean="0"/>
              <a:t>Short run</a:t>
            </a:r>
          </a:p>
          <a:p>
            <a:pPr lvl="1"/>
            <a:r>
              <a:rPr lang="en-AU" altLang="en-US" dirty="0" smtClean="0"/>
              <a:t>a period of time where at least one factor is fixed, usually capital stock is fixed, and all others are variable.</a:t>
            </a:r>
          </a:p>
          <a:p>
            <a:pPr marL="0" indent="0">
              <a:buNone/>
            </a:pPr>
            <a:r>
              <a:rPr lang="en-AU" altLang="en-US" b="1" dirty="0" smtClean="0"/>
              <a:t>Long run</a:t>
            </a:r>
          </a:p>
          <a:p>
            <a:pPr lvl="1"/>
            <a:r>
              <a:rPr lang="en-AU" altLang="en-US" dirty="0" smtClean="0"/>
              <a:t>a time period where all factors of production, even the capital stock, can be varied</a:t>
            </a:r>
          </a:p>
          <a:p>
            <a:pPr lvl="1"/>
            <a:r>
              <a:rPr lang="en-AU" altLang="en-US" dirty="0" smtClean="0"/>
              <a:t>How long is the short run? The time required for a firm to alter its capital stock. This will vary depending on the nature of the firm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808258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195E2385-DAA1-47F9-8B4E-18BDD8E46B6E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>
          <a:xfrm>
            <a:off x="928688" y="188640"/>
            <a:ext cx="7986712" cy="739552"/>
          </a:xfrm>
        </p:spPr>
        <p:txBody>
          <a:bodyPr/>
          <a:lstStyle/>
          <a:p>
            <a:r>
              <a:rPr lang="en-AU" altLang="en-US" dirty="0" smtClean="0">
                <a:solidFill>
                  <a:srgbClr val="002060"/>
                </a:solidFill>
              </a:rPr>
              <a:t>Short-Run Production Costs</a:t>
            </a:r>
            <a:endParaRPr lang="en-US" altLang="en-US" dirty="0" smtClean="0">
              <a:solidFill>
                <a:srgbClr val="002060"/>
              </a:solidFill>
            </a:endParaRP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494110" cy="4038600"/>
          </a:xfrm>
        </p:spPr>
        <p:txBody>
          <a:bodyPr/>
          <a:lstStyle/>
          <a:p>
            <a:pPr marL="0" indent="0">
              <a:buNone/>
            </a:pPr>
            <a:r>
              <a:rPr lang="en-AU" altLang="en-US" b="1" dirty="0" smtClean="0"/>
              <a:t>Law of Diminishing Returns</a:t>
            </a:r>
          </a:p>
          <a:p>
            <a:pPr lvl="1"/>
            <a:r>
              <a:rPr lang="en-AU" altLang="en-US" dirty="0" smtClean="0"/>
              <a:t>as successive units of a variable resource (say, labour) are added to a fixed resource (say, capital) beyond some point the extra, or marginal product attributable to each additional unit of the variable resource will decline</a:t>
            </a:r>
          </a:p>
          <a:p>
            <a:pPr lvl="1"/>
            <a:r>
              <a:rPr lang="en-AU" altLang="en-US" dirty="0" smtClean="0"/>
              <a:t>Hence, the SR supply curve will be upward sloping for firms and the industry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3373544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70163C6-2999-492C-92D4-568E61945781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3556" name="Line 2"/>
          <p:cNvSpPr>
            <a:spLocks noChangeShapeType="1"/>
          </p:cNvSpPr>
          <p:nvPr/>
        </p:nvSpPr>
        <p:spPr bwMode="auto">
          <a:xfrm>
            <a:off x="1600200" y="1981200"/>
            <a:ext cx="7458075" cy="31750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1849438" y="2127250"/>
            <a:ext cx="519112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1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2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7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9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775075" y="2127250"/>
            <a:ext cx="688975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25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37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47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62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grpSp>
        <p:nvGrpSpPr>
          <p:cNvPr id="23559" name="Group 5"/>
          <p:cNvGrpSpPr>
            <a:grpSpLocks/>
          </p:cNvGrpSpPr>
          <p:nvPr/>
        </p:nvGrpSpPr>
        <p:grpSpPr bwMode="auto">
          <a:xfrm>
            <a:off x="4419600" y="2286000"/>
            <a:ext cx="549275" cy="454025"/>
            <a:chOff x="3769" y="1527"/>
            <a:chExt cx="346" cy="286"/>
          </a:xfrm>
        </p:grpSpPr>
        <p:sp>
          <p:nvSpPr>
            <p:cNvPr id="23590" name="Rectangle 6"/>
            <p:cNvSpPr>
              <a:spLocks noChangeArrowheads="1"/>
            </p:cNvSpPr>
            <p:nvPr/>
          </p:nvSpPr>
          <p:spPr bwMode="auto">
            <a:xfrm>
              <a:off x="3769" y="1527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91" name="Line 7"/>
            <p:cNvSpPr>
              <a:spLocks noChangeShapeType="1"/>
            </p:cNvSpPr>
            <p:nvPr/>
          </p:nvSpPr>
          <p:spPr bwMode="auto">
            <a:xfrm>
              <a:off x="3899" y="1696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7696200" y="2362200"/>
            <a:ext cx="774700" cy="3740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12.5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12.3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11.8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11.0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9.0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7.9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6.9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grpSp>
        <p:nvGrpSpPr>
          <p:cNvPr id="23561" name="Group 9"/>
          <p:cNvGrpSpPr>
            <a:grpSpLocks/>
          </p:cNvGrpSpPr>
          <p:nvPr/>
        </p:nvGrpSpPr>
        <p:grpSpPr bwMode="auto">
          <a:xfrm>
            <a:off x="4419600" y="2743200"/>
            <a:ext cx="549275" cy="454025"/>
            <a:chOff x="3769" y="1779"/>
            <a:chExt cx="346" cy="286"/>
          </a:xfrm>
        </p:grpSpPr>
        <p:sp>
          <p:nvSpPr>
            <p:cNvPr id="23588" name="Rectangle 10"/>
            <p:cNvSpPr>
              <a:spLocks noChangeArrowheads="1"/>
            </p:cNvSpPr>
            <p:nvPr/>
          </p:nvSpPr>
          <p:spPr bwMode="auto">
            <a:xfrm>
              <a:off x="3769" y="1779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9" name="Line 11"/>
            <p:cNvSpPr>
              <a:spLocks noChangeShapeType="1"/>
            </p:cNvSpPr>
            <p:nvPr/>
          </p:nvSpPr>
          <p:spPr bwMode="auto">
            <a:xfrm>
              <a:off x="3899" y="1948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2" name="Group 12"/>
          <p:cNvGrpSpPr>
            <a:grpSpLocks/>
          </p:cNvGrpSpPr>
          <p:nvPr/>
        </p:nvGrpSpPr>
        <p:grpSpPr bwMode="auto">
          <a:xfrm>
            <a:off x="4419600" y="3124200"/>
            <a:ext cx="609600" cy="454025"/>
            <a:chOff x="3769" y="2031"/>
            <a:chExt cx="346" cy="284"/>
          </a:xfrm>
        </p:grpSpPr>
        <p:sp>
          <p:nvSpPr>
            <p:cNvPr id="23586" name="Rectangle 13"/>
            <p:cNvSpPr>
              <a:spLocks noChangeArrowheads="1"/>
            </p:cNvSpPr>
            <p:nvPr/>
          </p:nvSpPr>
          <p:spPr bwMode="auto">
            <a:xfrm>
              <a:off x="3769" y="2031"/>
              <a:ext cx="262" cy="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7" name="Line 14"/>
            <p:cNvSpPr>
              <a:spLocks noChangeShapeType="1"/>
            </p:cNvSpPr>
            <p:nvPr/>
          </p:nvSpPr>
          <p:spPr bwMode="auto">
            <a:xfrm>
              <a:off x="3899" y="2200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3" name="Group 15"/>
          <p:cNvGrpSpPr>
            <a:grpSpLocks/>
          </p:cNvGrpSpPr>
          <p:nvPr/>
        </p:nvGrpSpPr>
        <p:grpSpPr bwMode="auto">
          <a:xfrm>
            <a:off x="4419600" y="3429000"/>
            <a:ext cx="549275" cy="454025"/>
            <a:chOff x="3774" y="2283"/>
            <a:chExt cx="346" cy="286"/>
          </a:xfrm>
        </p:grpSpPr>
        <p:sp>
          <p:nvSpPr>
            <p:cNvPr id="23584" name="Rectangle 16"/>
            <p:cNvSpPr>
              <a:spLocks noChangeArrowheads="1"/>
            </p:cNvSpPr>
            <p:nvPr/>
          </p:nvSpPr>
          <p:spPr bwMode="auto">
            <a:xfrm>
              <a:off x="3774" y="2283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5" name="Line 17"/>
            <p:cNvSpPr>
              <a:spLocks noChangeShapeType="1"/>
            </p:cNvSpPr>
            <p:nvPr/>
          </p:nvSpPr>
          <p:spPr bwMode="auto">
            <a:xfrm>
              <a:off x="3904" y="2452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4" name="Group 18"/>
          <p:cNvGrpSpPr>
            <a:grpSpLocks/>
          </p:cNvGrpSpPr>
          <p:nvPr/>
        </p:nvGrpSpPr>
        <p:grpSpPr bwMode="auto">
          <a:xfrm>
            <a:off x="4419600" y="3810000"/>
            <a:ext cx="549275" cy="454025"/>
            <a:chOff x="3764" y="2520"/>
            <a:chExt cx="346" cy="286"/>
          </a:xfrm>
        </p:grpSpPr>
        <p:sp>
          <p:nvSpPr>
            <p:cNvPr id="23582" name="Rectangle 19"/>
            <p:cNvSpPr>
              <a:spLocks noChangeArrowheads="1"/>
            </p:cNvSpPr>
            <p:nvPr/>
          </p:nvSpPr>
          <p:spPr bwMode="auto">
            <a:xfrm>
              <a:off x="3764" y="2520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3" name="Line 20"/>
            <p:cNvSpPr>
              <a:spLocks noChangeShapeType="1"/>
            </p:cNvSpPr>
            <p:nvPr/>
          </p:nvSpPr>
          <p:spPr bwMode="auto">
            <a:xfrm>
              <a:off x="3894" y="2689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5" name="Group 21"/>
          <p:cNvGrpSpPr>
            <a:grpSpLocks/>
          </p:cNvGrpSpPr>
          <p:nvPr/>
        </p:nvGrpSpPr>
        <p:grpSpPr bwMode="auto">
          <a:xfrm>
            <a:off x="4419600" y="4267200"/>
            <a:ext cx="549275" cy="454025"/>
            <a:chOff x="3764" y="2772"/>
            <a:chExt cx="346" cy="286"/>
          </a:xfrm>
        </p:grpSpPr>
        <p:sp>
          <p:nvSpPr>
            <p:cNvPr id="23580" name="Rectangle 22"/>
            <p:cNvSpPr>
              <a:spLocks noChangeArrowheads="1"/>
            </p:cNvSpPr>
            <p:nvPr/>
          </p:nvSpPr>
          <p:spPr bwMode="auto">
            <a:xfrm>
              <a:off x="3764" y="2772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81" name="Line 23"/>
            <p:cNvSpPr>
              <a:spLocks noChangeShapeType="1"/>
            </p:cNvSpPr>
            <p:nvPr/>
          </p:nvSpPr>
          <p:spPr bwMode="auto">
            <a:xfrm>
              <a:off x="3894" y="2941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6" name="Group 24"/>
          <p:cNvGrpSpPr>
            <a:grpSpLocks/>
          </p:cNvGrpSpPr>
          <p:nvPr/>
        </p:nvGrpSpPr>
        <p:grpSpPr bwMode="auto">
          <a:xfrm>
            <a:off x="4419600" y="4572000"/>
            <a:ext cx="549275" cy="454025"/>
            <a:chOff x="3764" y="3024"/>
            <a:chExt cx="346" cy="286"/>
          </a:xfrm>
        </p:grpSpPr>
        <p:sp>
          <p:nvSpPr>
            <p:cNvPr id="23578" name="Rectangle 25"/>
            <p:cNvSpPr>
              <a:spLocks noChangeArrowheads="1"/>
            </p:cNvSpPr>
            <p:nvPr/>
          </p:nvSpPr>
          <p:spPr bwMode="auto">
            <a:xfrm>
              <a:off x="3764" y="3024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9" name="Line 26"/>
            <p:cNvSpPr>
              <a:spLocks noChangeShapeType="1"/>
            </p:cNvSpPr>
            <p:nvPr/>
          </p:nvSpPr>
          <p:spPr bwMode="auto">
            <a:xfrm>
              <a:off x="3894" y="3193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7" name="Group 27"/>
          <p:cNvGrpSpPr>
            <a:grpSpLocks/>
          </p:cNvGrpSpPr>
          <p:nvPr/>
        </p:nvGrpSpPr>
        <p:grpSpPr bwMode="auto">
          <a:xfrm>
            <a:off x="4419600" y="4953000"/>
            <a:ext cx="549275" cy="454025"/>
            <a:chOff x="3764" y="3276"/>
            <a:chExt cx="346" cy="286"/>
          </a:xfrm>
        </p:grpSpPr>
        <p:sp>
          <p:nvSpPr>
            <p:cNvPr id="23576" name="Rectangle 28"/>
            <p:cNvSpPr>
              <a:spLocks noChangeArrowheads="1"/>
            </p:cNvSpPr>
            <p:nvPr/>
          </p:nvSpPr>
          <p:spPr bwMode="auto">
            <a:xfrm>
              <a:off x="3764" y="3276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7" name="Line 29"/>
            <p:cNvSpPr>
              <a:spLocks noChangeShapeType="1"/>
            </p:cNvSpPr>
            <p:nvPr/>
          </p:nvSpPr>
          <p:spPr bwMode="auto">
            <a:xfrm>
              <a:off x="3894" y="3445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68" name="Group 30"/>
          <p:cNvGrpSpPr>
            <a:grpSpLocks/>
          </p:cNvGrpSpPr>
          <p:nvPr/>
        </p:nvGrpSpPr>
        <p:grpSpPr bwMode="auto">
          <a:xfrm>
            <a:off x="4419600" y="5334000"/>
            <a:ext cx="549275" cy="454025"/>
            <a:chOff x="3769" y="3510"/>
            <a:chExt cx="346" cy="286"/>
          </a:xfrm>
        </p:grpSpPr>
        <p:sp>
          <p:nvSpPr>
            <p:cNvPr id="23574" name="Rectangle 31"/>
            <p:cNvSpPr>
              <a:spLocks noChangeArrowheads="1"/>
            </p:cNvSpPr>
            <p:nvPr/>
          </p:nvSpPr>
          <p:spPr bwMode="auto">
            <a:xfrm>
              <a:off x="3769" y="3510"/>
              <a:ext cx="262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0000"/>
                  </a:solidFill>
                  <a:latin typeface="Arial" panose="020B0604020202020204" pitchFamily="34" charset="0"/>
                </a:rPr>
                <a:t>]</a:t>
              </a:r>
            </a:p>
          </p:txBody>
        </p:sp>
        <p:sp>
          <p:nvSpPr>
            <p:cNvPr id="23575" name="Line 32"/>
            <p:cNvSpPr>
              <a:spLocks noChangeShapeType="1"/>
            </p:cNvSpPr>
            <p:nvPr/>
          </p:nvSpPr>
          <p:spPr bwMode="auto">
            <a:xfrm>
              <a:off x="3899" y="3679"/>
              <a:ext cx="21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29" name="Rectangle 33"/>
          <p:cNvSpPr>
            <a:spLocks noChangeArrowheads="1"/>
          </p:cNvSpPr>
          <p:nvPr/>
        </p:nvSpPr>
        <p:spPr bwMode="auto">
          <a:xfrm>
            <a:off x="1495425" y="152400"/>
            <a:ext cx="1433513" cy="1549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Inputs of 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variable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resource</a:t>
            </a:r>
            <a:endParaRPr lang="en-US" sz="2400" i="1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30" name="Rectangle 34"/>
          <p:cNvSpPr>
            <a:spLocks noChangeArrowheads="1"/>
          </p:cNvSpPr>
          <p:nvPr/>
        </p:nvSpPr>
        <p:spPr bwMode="auto">
          <a:xfrm>
            <a:off x="5737225" y="609600"/>
            <a:ext cx="1352550" cy="1184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Extra or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marginal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</a:p>
        </p:txBody>
      </p:sp>
      <p:sp>
        <p:nvSpPr>
          <p:cNvPr id="29731" name="Rectangle 35"/>
          <p:cNvSpPr>
            <a:spLocks noChangeArrowheads="1"/>
          </p:cNvSpPr>
          <p:nvPr/>
        </p:nvSpPr>
        <p:spPr bwMode="auto">
          <a:xfrm>
            <a:off x="7583488" y="854075"/>
            <a:ext cx="1317625" cy="819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Average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</a:p>
        </p:txBody>
      </p:sp>
      <p:sp>
        <p:nvSpPr>
          <p:cNvPr id="29732" name="Rectangle 36"/>
          <p:cNvSpPr>
            <a:spLocks noChangeArrowheads="1"/>
          </p:cNvSpPr>
          <p:nvPr/>
        </p:nvSpPr>
        <p:spPr bwMode="auto">
          <a:xfrm>
            <a:off x="3673475" y="914400"/>
            <a:ext cx="1198563" cy="8191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Total </a:t>
            </a:r>
          </a:p>
          <a:p>
            <a:pPr algn="ctr">
              <a:defRPr/>
            </a:pPr>
            <a:r>
              <a:rPr 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product</a:t>
            </a:r>
            <a:endParaRPr lang="en-US" sz="2400" i="1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9733" name="Rectangle 37"/>
          <p:cNvSpPr>
            <a:spLocks noChangeArrowheads="1"/>
          </p:cNvSpPr>
          <p:nvPr/>
        </p:nvSpPr>
        <p:spPr bwMode="auto">
          <a:xfrm>
            <a:off x="5715000" y="2362200"/>
            <a:ext cx="857250" cy="41052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12</a:t>
            </a:r>
            <a:endParaRPr lang="en-US" sz="2400">
              <a:solidFill>
                <a:srgbClr val="FC0128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8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5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3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0</a:t>
            </a:r>
          </a:p>
          <a:p>
            <a:pPr algn="r">
              <a:defRPr/>
            </a:pP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Arial" charset="0"/>
              </a:rPr>
              <a:t>–</a:t>
            </a:r>
            <a:r>
              <a:rPr 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1</a:t>
            </a: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algn="r"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203290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6B5DEF6-5C5B-4A32-8249-988C8FF6AA5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11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7915275" cy="671736"/>
          </a:xfrm>
        </p:spPr>
        <p:txBody>
          <a:bodyPr/>
          <a:lstStyle/>
          <a:p>
            <a:r>
              <a:rPr lang="en-US" altLang="en-US" sz="3200" dirty="0" smtClean="0">
                <a:solidFill>
                  <a:srgbClr val="002060"/>
                </a:solidFill>
              </a:rPr>
              <a:t>Short-Run Production Costs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5138" y="1124744"/>
            <a:ext cx="8229600" cy="4320480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Marginal Product (MP)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additional output resulting from the addition of an extra unit of a resource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Average Product (AP)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the total output per unit of resource employed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total product divided by number of workers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AU" altLang="en-US" dirty="0" smtClean="0"/>
              <a:t>Total Product (TP)</a:t>
            </a:r>
          </a:p>
          <a:p>
            <a:pPr lvl="1">
              <a:lnSpc>
                <a:spcPct val="100000"/>
              </a:lnSpc>
            </a:pPr>
            <a:r>
              <a:rPr lang="en-AU" altLang="en-US" dirty="0" smtClean="0"/>
              <a:t> the total output of a good produced by a firm</a:t>
            </a:r>
          </a:p>
          <a:p>
            <a:pPr>
              <a:lnSpc>
                <a:spcPct val="100000"/>
              </a:lnSpc>
            </a:pPr>
            <a:endParaRPr lang="en-US" altLang="en-US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65800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A518C0D5-5ED1-44B3-A4F5-51069E9A5CCD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457200"/>
          </a:xfrm>
        </p:spPr>
        <p:txBody>
          <a:bodyPr/>
          <a:lstStyle/>
          <a:p>
            <a:r>
              <a:rPr lang="en-US" altLang="en-US" sz="3200" dirty="0" smtClean="0">
                <a:solidFill>
                  <a:srgbClr val="002060"/>
                </a:solidFill>
              </a:rPr>
              <a:t>Law of Diminishing Returns</a:t>
            </a:r>
          </a:p>
        </p:txBody>
      </p:sp>
      <p:sp>
        <p:nvSpPr>
          <p:cNvPr id="25605" name="Rectangle 7"/>
          <p:cNvSpPr>
            <a:spLocks noChangeArrowheads="1"/>
          </p:cNvSpPr>
          <p:nvPr/>
        </p:nvSpPr>
        <p:spPr bwMode="auto">
          <a:xfrm rot="-5400000">
            <a:off x="1616869" y="1753394"/>
            <a:ext cx="195897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Total Product, TP</a:t>
            </a:r>
          </a:p>
        </p:txBody>
      </p:sp>
      <p:sp>
        <p:nvSpPr>
          <p:cNvPr id="25606" name="Rectangle 8"/>
          <p:cNvSpPr>
            <a:spLocks noChangeArrowheads="1"/>
          </p:cNvSpPr>
          <p:nvPr/>
        </p:nvSpPr>
        <p:spPr bwMode="auto">
          <a:xfrm>
            <a:off x="3430588" y="3141663"/>
            <a:ext cx="22669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Quantity of Labour</a:t>
            </a:r>
          </a:p>
        </p:txBody>
      </p:sp>
      <p:sp>
        <p:nvSpPr>
          <p:cNvPr id="25607" name="Rectangle 9"/>
          <p:cNvSpPr>
            <a:spLocks noChangeArrowheads="1"/>
          </p:cNvSpPr>
          <p:nvPr/>
        </p:nvSpPr>
        <p:spPr bwMode="auto">
          <a:xfrm rot="-5400000">
            <a:off x="1106488" y="4292600"/>
            <a:ext cx="282257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Average Product, AP, and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Arial" panose="020B0604020202020204" pitchFamily="34" charset="0"/>
              </a:rPr>
              <a:t>Marginal Product, MP</a:t>
            </a:r>
          </a:p>
        </p:txBody>
      </p:sp>
      <p:sp>
        <p:nvSpPr>
          <p:cNvPr id="25608" name="Rectangle 10"/>
          <p:cNvSpPr>
            <a:spLocks noChangeArrowheads="1"/>
          </p:cNvSpPr>
          <p:nvPr/>
        </p:nvSpPr>
        <p:spPr bwMode="auto">
          <a:xfrm>
            <a:off x="3124200" y="5638800"/>
            <a:ext cx="22669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Quantity of Labour</a:t>
            </a:r>
          </a:p>
        </p:txBody>
      </p:sp>
      <p:sp>
        <p:nvSpPr>
          <p:cNvPr id="25609" name="Line 11"/>
          <p:cNvSpPr>
            <a:spLocks noChangeShapeType="1"/>
          </p:cNvSpPr>
          <p:nvPr/>
        </p:nvSpPr>
        <p:spPr bwMode="auto">
          <a:xfrm>
            <a:off x="2790825" y="3048000"/>
            <a:ext cx="3097213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Line 13"/>
          <p:cNvSpPr>
            <a:spLocks noChangeShapeType="1"/>
          </p:cNvSpPr>
          <p:nvPr/>
        </p:nvSpPr>
        <p:spPr bwMode="auto">
          <a:xfrm>
            <a:off x="2867025" y="5132388"/>
            <a:ext cx="3097213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Line 14"/>
          <p:cNvSpPr>
            <a:spLocks noChangeShapeType="1"/>
          </p:cNvSpPr>
          <p:nvPr/>
        </p:nvSpPr>
        <p:spPr bwMode="auto">
          <a:xfrm flipH="1">
            <a:off x="2887663" y="3276600"/>
            <a:ext cx="7937" cy="25193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3779838" y="4076700"/>
            <a:ext cx="5113337" cy="1884363"/>
            <a:chOff x="2426" y="2575"/>
            <a:chExt cx="2904" cy="1187"/>
          </a:xfrm>
        </p:grpSpPr>
        <p:sp>
          <p:nvSpPr>
            <p:cNvPr id="25620" name="Freeform 5"/>
            <p:cNvSpPr>
              <a:spLocks/>
            </p:cNvSpPr>
            <p:nvPr/>
          </p:nvSpPr>
          <p:spPr bwMode="auto">
            <a:xfrm>
              <a:off x="2426" y="2575"/>
              <a:ext cx="2132" cy="959"/>
            </a:xfrm>
            <a:custGeom>
              <a:avLst/>
              <a:gdLst>
                <a:gd name="T0" fmla="*/ 0 w 1612"/>
                <a:gd name="T1" fmla="*/ 390 h 959"/>
                <a:gd name="T2" fmla="*/ 1268 w 1612"/>
                <a:gd name="T3" fmla="*/ 162 h 959"/>
                <a:gd name="T4" fmla="*/ 1980 w 1612"/>
                <a:gd name="T5" fmla="*/ 76 h 959"/>
                <a:gd name="T6" fmla="*/ 2457 w 1612"/>
                <a:gd name="T7" fmla="*/ 33 h 959"/>
                <a:gd name="T8" fmla="*/ 2933 w 1612"/>
                <a:gd name="T9" fmla="*/ 7 h 959"/>
                <a:gd name="T10" fmla="*/ 3515 w 1612"/>
                <a:gd name="T11" fmla="*/ 0 h 959"/>
                <a:gd name="T12" fmla="*/ 3906 w 1612"/>
                <a:gd name="T13" fmla="*/ 1 h 959"/>
                <a:gd name="T14" fmla="*/ 4298 w 1612"/>
                <a:gd name="T15" fmla="*/ 4 h 959"/>
                <a:gd name="T16" fmla="*/ 5692 w 1612"/>
                <a:gd name="T17" fmla="*/ 28 h 959"/>
                <a:gd name="T18" fmla="*/ 7552 w 1612"/>
                <a:gd name="T19" fmla="*/ 77 h 959"/>
                <a:gd name="T20" fmla="*/ 9745 w 1612"/>
                <a:gd name="T21" fmla="*/ 152 h 959"/>
                <a:gd name="T22" fmla="*/ 13611 w 1612"/>
                <a:gd name="T23" fmla="*/ 307 h 959"/>
                <a:gd name="T24" fmla="*/ 16969 w 1612"/>
                <a:gd name="T25" fmla="*/ 490 h 959"/>
                <a:gd name="T26" fmla="*/ 20270 w 1612"/>
                <a:gd name="T27" fmla="*/ 679 h 959"/>
                <a:gd name="T28" fmla="*/ 26380 w 1612"/>
                <a:gd name="T29" fmla="*/ 958 h 95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612"/>
                <a:gd name="T46" fmla="*/ 0 h 959"/>
                <a:gd name="T47" fmla="*/ 1612 w 1612"/>
                <a:gd name="T48" fmla="*/ 959 h 95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612" h="959">
                  <a:moveTo>
                    <a:pt x="0" y="390"/>
                  </a:moveTo>
                  <a:lnTo>
                    <a:pt x="77" y="162"/>
                  </a:lnTo>
                  <a:lnTo>
                    <a:pt x="121" y="76"/>
                  </a:lnTo>
                  <a:lnTo>
                    <a:pt x="150" y="33"/>
                  </a:lnTo>
                  <a:lnTo>
                    <a:pt x="179" y="7"/>
                  </a:lnTo>
                  <a:lnTo>
                    <a:pt x="215" y="0"/>
                  </a:lnTo>
                  <a:lnTo>
                    <a:pt x="238" y="1"/>
                  </a:lnTo>
                  <a:lnTo>
                    <a:pt x="262" y="4"/>
                  </a:lnTo>
                  <a:lnTo>
                    <a:pt x="348" y="28"/>
                  </a:lnTo>
                  <a:lnTo>
                    <a:pt x="461" y="77"/>
                  </a:lnTo>
                  <a:lnTo>
                    <a:pt x="595" y="152"/>
                  </a:lnTo>
                  <a:lnTo>
                    <a:pt x="831" y="307"/>
                  </a:lnTo>
                  <a:lnTo>
                    <a:pt x="1036" y="490"/>
                  </a:lnTo>
                  <a:lnTo>
                    <a:pt x="1238" y="679"/>
                  </a:lnTo>
                  <a:lnTo>
                    <a:pt x="1611" y="958"/>
                  </a:lnTo>
                </a:path>
              </a:pathLst>
            </a:custGeom>
            <a:noFill/>
            <a:ln w="50800" cap="rnd">
              <a:solidFill>
                <a:srgbClr val="00279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21" name="Rectangle 15"/>
            <p:cNvSpPr>
              <a:spLocks noChangeArrowheads="1"/>
            </p:cNvSpPr>
            <p:nvPr/>
          </p:nvSpPr>
          <p:spPr bwMode="auto">
            <a:xfrm>
              <a:off x="4241" y="3240"/>
              <a:ext cx="1089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63DE8"/>
                  </a:solidFill>
                  <a:latin typeface="Arial" panose="020B0604020202020204" pitchFamily="34" charset="0"/>
                </a:rPr>
                <a:t>Marginal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63DE8"/>
                  </a:solidFill>
                  <a:latin typeface="Arial" panose="020B0604020202020204" pitchFamily="34" charset="0"/>
                </a:rPr>
                <a:t>Product</a:t>
              </a:r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4098925" y="3860800"/>
            <a:ext cx="4433888" cy="828675"/>
            <a:chOff x="2106" y="2609"/>
            <a:chExt cx="2793" cy="522"/>
          </a:xfrm>
        </p:grpSpPr>
        <p:sp>
          <p:nvSpPr>
            <p:cNvPr id="25618" name="Freeform 6"/>
            <p:cNvSpPr>
              <a:spLocks/>
            </p:cNvSpPr>
            <p:nvPr/>
          </p:nvSpPr>
          <p:spPr bwMode="auto">
            <a:xfrm>
              <a:off x="2106" y="2827"/>
              <a:ext cx="1677" cy="294"/>
            </a:xfrm>
            <a:custGeom>
              <a:avLst/>
              <a:gdLst>
                <a:gd name="T0" fmla="*/ 0 w 1677"/>
                <a:gd name="T1" fmla="*/ 197 h 294"/>
                <a:gd name="T2" fmla="*/ 185 w 1677"/>
                <a:gd name="T3" fmla="*/ 110 h 294"/>
                <a:gd name="T4" fmla="*/ 334 w 1677"/>
                <a:gd name="T5" fmla="*/ 49 h 294"/>
                <a:gd name="T6" fmla="*/ 487 w 1677"/>
                <a:gd name="T7" fmla="*/ 4 h 294"/>
                <a:gd name="T8" fmla="*/ 549 w 1677"/>
                <a:gd name="T9" fmla="*/ 0 h 294"/>
                <a:gd name="T10" fmla="*/ 583 w 1677"/>
                <a:gd name="T11" fmla="*/ 0 h 294"/>
                <a:gd name="T12" fmla="*/ 602 w 1677"/>
                <a:gd name="T13" fmla="*/ 0 h 294"/>
                <a:gd name="T14" fmla="*/ 622 w 1677"/>
                <a:gd name="T15" fmla="*/ 0 h 294"/>
                <a:gd name="T16" fmla="*/ 785 w 1677"/>
                <a:gd name="T17" fmla="*/ 13 h 294"/>
                <a:gd name="T18" fmla="*/ 1082 w 1677"/>
                <a:gd name="T19" fmla="*/ 62 h 294"/>
                <a:gd name="T20" fmla="*/ 1239 w 1677"/>
                <a:gd name="T21" fmla="*/ 113 h 294"/>
                <a:gd name="T22" fmla="*/ 1437 w 1677"/>
                <a:gd name="T23" fmla="*/ 191 h 294"/>
                <a:gd name="T24" fmla="*/ 1676 w 1677"/>
                <a:gd name="T25" fmla="*/ 293 h 2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77"/>
                <a:gd name="T40" fmla="*/ 0 h 294"/>
                <a:gd name="T41" fmla="*/ 1677 w 1677"/>
                <a:gd name="T42" fmla="*/ 294 h 294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77" h="294">
                  <a:moveTo>
                    <a:pt x="0" y="197"/>
                  </a:moveTo>
                  <a:lnTo>
                    <a:pt x="185" y="110"/>
                  </a:lnTo>
                  <a:lnTo>
                    <a:pt x="334" y="49"/>
                  </a:lnTo>
                  <a:lnTo>
                    <a:pt x="487" y="4"/>
                  </a:lnTo>
                  <a:lnTo>
                    <a:pt x="549" y="0"/>
                  </a:lnTo>
                  <a:lnTo>
                    <a:pt x="583" y="0"/>
                  </a:lnTo>
                  <a:lnTo>
                    <a:pt x="602" y="0"/>
                  </a:lnTo>
                  <a:lnTo>
                    <a:pt x="622" y="0"/>
                  </a:lnTo>
                  <a:lnTo>
                    <a:pt x="785" y="13"/>
                  </a:lnTo>
                  <a:lnTo>
                    <a:pt x="1082" y="62"/>
                  </a:lnTo>
                  <a:lnTo>
                    <a:pt x="1239" y="113"/>
                  </a:lnTo>
                  <a:lnTo>
                    <a:pt x="1437" y="191"/>
                  </a:lnTo>
                  <a:lnTo>
                    <a:pt x="1676" y="293"/>
                  </a:lnTo>
                </a:path>
              </a:pathLst>
            </a:custGeom>
            <a:noFill/>
            <a:ln w="50800" cap="rnd">
              <a:solidFill>
                <a:srgbClr val="00AE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9" name="Rectangle 16"/>
            <p:cNvSpPr>
              <a:spLocks noChangeArrowheads="1"/>
            </p:cNvSpPr>
            <p:nvPr/>
          </p:nvSpPr>
          <p:spPr bwMode="auto">
            <a:xfrm>
              <a:off x="3946" y="2609"/>
              <a:ext cx="953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B050"/>
                  </a:solidFill>
                  <a:latin typeface="Arial" panose="020B0604020202020204" pitchFamily="34" charset="0"/>
                </a:rPr>
                <a:t>Average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00B050"/>
                  </a:solidFill>
                  <a:latin typeface="Arial" panose="020B0604020202020204" pitchFamily="34" charset="0"/>
                </a:rPr>
                <a:t>Product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2987675" y="836613"/>
            <a:ext cx="5372100" cy="2173287"/>
            <a:chOff x="1854" y="528"/>
            <a:chExt cx="3384" cy="1369"/>
          </a:xfrm>
        </p:grpSpPr>
        <p:sp>
          <p:nvSpPr>
            <p:cNvPr id="25616" name="Freeform 4"/>
            <p:cNvSpPr>
              <a:spLocks/>
            </p:cNvSpPr>
            <p:nvPr/>
          </p:nvSpPr>
          <p:spPr bwMode="auto">
            <a:xfrm>
              <a:off x="1854" y="528"/>
              <a:ext cx="2432" cy="1369"/>
            </a:xfrm>
            <a:custGeom>
              <a:avLst/>
              <a:gdLst>
                <a:gd name="T0" fmla="*/ 0 w 1898"/>
                <a:gd name="T1" fmla="*/ 1368 h 1369"/>
                <a:gd name="T2" fmla="*/ 894 w 1898"/>
                <a:gd name="T3" fmla="*/ 1327 h 1369"/>
                <a:gd name="T4" fmla="*/ 2422 w 1898"/>
                <a:gd name="T5" fmla="*/ 1227 h 1369"/>
                <a:gd name="T6" fmla="*/ 3433 w 1898"/>
                <a:gd name="T7" fmla="*/ 1124 h 1369"/>
                <a:gd name="T8" fmla="*/ 4337 w 1898"/>
                <a:gd name="T9" fmla="*/ 1016 h 1369"/>
                <a:gd name="T10" fmla="*/ 6149 w 1898"/>
                <a:gd name="T11" fmla="*/ 764 h 1369"/>
                <a:gd name="T12" fmla="*/ 7290 w 1898"/>
                <a:gd name="T13" fmla="*/ 563 h 1369"/>
                <a:gd name="T14" fmla="*/ 8702 w 1898"/>
                <a:gd name="T15" fmla="*/ 382 h 1369"/>
                <a:gd name="T16" fmla="*/ 10230 w 1898"/>
                <a:gd name="T17" fmla="*/ 232 h 1369"/>
                <a:gd name="T18" fmla="*/ 11152 w 1898"/>
                <a:gd name="T19" fmla="*/ 156 h 1369"/>
                <a:gd name="T20" fmla="*/ 12033 w 1898"/>
                <a:gd name="T21" fmla="*/ 101 h 1369"/>
                <a:gd name="T22" fmla="*/ 12966 w 1898"/>
                <a:gd name="T23" fmla="*/ 67 h 1369"/>
                <a:gd name="T24" fmla="*/ 14200 w 1898"/>
                <a:gd name="T25" fmla="*/ 34 h 1369"/>
                <a:gd name="T26" fmla="*/ 16502 w 1898"/>
                <a:gd name="T27" fmla="*/ 0 h 1369"/>
                <a:gd name="T28" fmla="*/ 16674 w 1898"/>
                <a:gd name="T29" fmla="*/ 0 h 1369"/>
                <a:gd name="T30" fmla="*/ 16892 w 1898"/>
                <a:gd name="T31" fmla="*/ 1 h 1369"/>
                <a:gd name="T32" fmla="*/ 17349 w 1898"/>
                <a:gd name="T33" fmla="*/ 5 h 1369"/>
                <a:gd name="T34" fmla="*/ 18367 w 1898"/>
                <a:gd name="T35" fmla="*/ 20 h 1369"/>
                <a:gd name="T36" fmla="*/ 20218 w 1898"/>
                <a:gd name="T37" fmla="*/ 61 h 1369"/>
                <a:gd name="T38" fmla="*/ 21668 w 1898"/>
                <a:gd name="T39" fmla="*/ 117 h 1369"/>
                <a:gd name="T40" fmla="*/ 22635 w 1898"/>
                <a:gd name="T41" fmla="*/ 161 h 1369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898"/>
                <a:gd name="T64" fmla="*/ 0 h 1369"/>
                <a:gd name="T65" fmla="*/ 1898 w 1898"/>
                <a:gd name="T66" fmla="*/ 1369 h 1369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898" h="1369">
                  <a:moveTo>
                    <a:pt x="0" y="1368"/>
                  </a:moveTo>
                  <a:lnTo>
                    <a:pt x="75" y="1327"/>
                  </a:lnTo>
                  <a:lnTo>
                    <a:pt x="203" y="1227"/>
                  </a:lnTo>
                  <a:lnTo>
                    <a:pt x="288" y="1124"/>
                  </a:lnTo>
                  <a:lnTo>
                    <a:pt x="364" y="1016"/>
                  </a:lnTo>
                  <a:lnTo>
                    <a:pt x="515" y="764"/>
                  </a:lnTo>
                  <a:lnTo>
                    <a:pt x="611" y="563"/>
                  </a:lnTo>
                  <a:lnTo>
                    <a:pt x="729" y="382"/>
                  </a:lnTo>
                  <a:lnTo>
                    <a:pt x="858" y="232"/>
                  </a:lnTo>
                  <a:lnTo>
                    <a:pt x="935" y="156"/>
                  </a:lnTo>
                  <a:lnTo>
                    <a:pt x="1008" y="101"/>
                  </a:lnTo>
                  <a:lnTo>
                    <a:pt x="1087" y="67"/>
                  </a:lnTo>
                  <a:lnTo>
                    <a:pt x="1190" y="34"/>
                  </a:lnTo>
                  <a:lnTo>
                    <a:pt x="1383" y="0"/>
                  </a:lnTo>
                  <a:lnTo>
                    <a:pt x="1398" y="0"/>
                  </a:lnTo>
                  <a:lnTo>
                    <a:pt x="1416" y="1"/>
                  </a:lnTo>
                  <a:lnTo>
                    <a:pt x="1454" y="5"/>
                  </a:lnTo>
                  <a:lnTo>
                    <a:pt x="1540" y="20"/>
                  </a:lnTo>
                  <a:lnTo>
                    <a:pt x="1694" y="61"/>
                  </a:lnTo>
                  <a:lnTo>
                    <a:pt x="1816" y="117"/>
                  </a:lnTo>
                  <a:lnTo>
                    <a:pt x="1897" y="161"/>
                  </a:lnTo>
                </a:path>
              </a:pathLst>
            </a:custGeom>
            <a:noFill/>
            <a:ln w="50800" cap="rnd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7" name="Rectangle 17"/>
            <p:cNvSpPr>
              <a:spLocks noChangeArrowheads="1"/>
            </p:cNvSpPr>
            <p:nvPr/>
          </p:nvSpPr>
          <p:spPr bwMode="auto">
            <a:xfrm>
              <a:off x="4422" y="624"/>
              <a:ext cx="816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>
                  <a:solidFill>
                    <a:srgbClr val="FF0000"/>
                  </a:solidFill>
                  <a:latin typeface="Arial" panose="020B0604020202020204" pitchFamily="34" charset="0"/>
                </a:rPr>
                <a:t>Total Output</a:t>
              </a:r>
            </a:p>
          </p:txBody>
        </p:sp>
      </p:grpSp>
      <p:sp>
        <p:nvSpPr>
          <p:cNvPr id="25615" name="Line 18"/>
          <p:cNvSpPr>
            <a:spLocks noChangeShapeType="1"/>
          </p:cNvSpPr>
          <p:nvPr/>
        </p:nvSpPr>
        <p:spPr bwMode="auto">
          <a:xfrm flipH="1">
            <a:off x="2819400" y="838200"/>
            <a:ext cx="0" cy="22145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921551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30DE07B6-0DD5-458C-96D2-A1470DCE2B00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928688" y="381000"/>
            <a:ext cx="7986712" cy="815752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Fixed, Variable &amp; Total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Fixed costs</a:t>
            </a:r>
          </a:p>
          <a:p>
            <a:pPr lvl="1"/>
            <a:r>
              <a:rPr lang="en-AU" altLang="en-US" dirty="0" smtClean="0"/>
              <a:t>do not vary with changes in output</a:t>
            </a:r>
          </a:p>
          <a:p>
            <a:pPr marL="0" indent="0">
              <a:buNone/>
            </a:pPr>
            <a:r>
              <a:rPr lang="en-AU" altLang="en-US" dirty="0" smtClean="0"/>
              <a:t>Variable costs</a:t>
            </a:r>
          </a:p>
          <a:p>
            <a:pPr lvl="1"/>
            <a:r>
              <a:rPr lang="en-AU" altLang="en-US" dirty="0" smtClean="0"/>
              <a:t>vary with changes in output</a:t>
            </a:r>
          </a:p>
          <a:p>
            <a:pPr marL="0" indent="0">
              <a:buNone/>
            </a:pPr>
            <a:r>
              <a:rPr lang="en-AU" altLang="en-US" dirty="0" smtClean="0"/>
              <a:t>Total costs</a:t>
            </a:r>
          </a:p>
          <a:p>
            <a:pPr lvl="1"/>
            <a:r>
              <a:rPr lang="en-AU" altLang="en-US" dirty="0" smtClean="0"/>
              <a:t>the sum of fixed and variable costs at each level of output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08257185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BA1E514D-75C6-4EAB-A390-D32516AF0299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765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858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Total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7612063" y="5486400"/>
            <a:ext cx="131603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 rot="-5400000">
            <a:off x="819944" y="3298031"/>
            <a:ext cx="2147888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Costs (dollars)</a:t>
            </a:r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2211388" y="627063"/>
            <a:ext cx="5402262" cy="5105400"/>
            <a:chOff x="1393" y="395"/>
            <a:chExt cx="3403" cy="3216"/>
          </a:xfrm>
        </p:grpSpPr>
        <p:sp>
          <p:nvSpPr>
            <p:cNvPr id="27672" name="Rectangle 8"/>
            <p:cNvSpPr>
              <a:spLocks noChangeArrowheads="1"/>
            </p:cNvSpPr>
            <p:nvPr/>
          </p:nvSpPr>
          <p:spPr bwMode="auto">
            <a:xfrm>
              <a:off x="4298" y="395"/>
              <a:ext cx="498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3600" b="1">
                  <a:solidFill>
                    <a:schemeClr val="tx1"/>
                  </a:solidFill>
                  <a:latin typeface="Arial" panose="020B0604020202020204" pitchFamily="34" charset="0"/>
                </a:rPr>
                <a:t>TC</a:t>
              </a:r>
            </a:p>
          </p:txBody>
        </p:sp>
        <p:grpSp>
          <p:nvGrpSpPr>
            <p:cNvPr id="27673" name="Group 23"/>
            <p:cNvGrpSpPr>
              <a:grpSpLocks/>
            </p:cNvGrpSpPr>
            <p:nvPr/>
          </p:nvGrpSpPr>
          <p:grpSpPr bwMode="auto">
            <a:xfrm>
              <a:off x="1393" y="543"/>
              <a:ext cx="2859" cy="3068"/>
              <a:chOff x="1393" y="543"/>
              <a:chExt cx="2859" cy="3068"/>
            </a:xfrm>
          </p:grpSpPr>
          <p:sp>
            <p:nvSpPr>
              <p:cNvPr id="27674" name="Freeform 7"/>
              <p:cNvSpPr>
                <a:spLocks/>
              </p:cNvSpPr>
              <p:nvPr/>
            </p:nvSpPr>
            <p:spPr bwMode="auto">
              <a:xfrm>
                <a:off x="1393" y="543"/>
                <a:ext cx="2859" cy="2621"/>
              </a:xfrm>
              <a:custGeom>
                <a:avLst/>
                <a:gdLst>
                  <a:gd name="T0" fmla="*/ 0 w 2859"/>
                  <a:gd name="T1" fmla="*/ 2620 h 2621"/>
                  <a:gd name="T2" fmla="*/ 158 w 2859"/>
                  <a:gd name="T3" fmla="*/ 2405 h 2621"/>
                  <a:gd name="T4" fmla="*/ 520 w 2859"/>
                  <a:gd name="T5" fmla="*/ 2092 h 2621"/>
                  <a:gd name="T6" fmla="*/ 669 w 2859"/>
                  <a:gd name="T7" fmla="*/ 1974 h 2621"/>
                  <a:gd name="T8" fmla="*/ 895 w 2859"/>
                  <a:gd name="T9" fmla="*/ 1863 h 2621"/>
                  <a:gd name="T10" fmla="*/ 1234 w 2859"/>
                  <a:gd name="T11" fmla="*/ 1696 h 2621"/>
                  <a:gd name="T12" fmla="*/ 1401 w 2859"/>
                  <a:gd name="T13" fmla="*/ 1594 h 2621"/>
                  <a:gd name="T14" fmla="*/ 1700 w 2859"/>
                  <a:gd name="T15" fmla="*/ 1389 h 2621"/>
                  <a:gd name="T16" fmla="*/ 2103 w 2859"/>
                  <a:gd name="T17" fmla="*/ 1048 h 2621"/>
                  <a:gd name="T18" fmla="*/ 2402 w 2859"/>
                  <a:gd name="T19" fmla="*/ 672 h 2621"/>
                  <a:gd name="T20" fmla="*/ 2858 w 2859"/>
                  <a:gd name="T21" fmla="*/ 0 h 262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859"/>
                  <a:gd name="T34" fmla="*/ 0 h 2621"/>
                  <a:gd name="T35" fmla="*/ 2859 w 2859"/>
                  <a:gd name="T36" fmla="*/ 2621 h 2621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859" h="2621">
                    <a:moveTo>
                      <a:pt x="0" y="2620"/>
                    </a:moveTo>
                    <a:lnTo>
                      <a:pt x="158" y="2405"/>
                    </a:lnTo>
                    <a:lnTo>
                      <a:pt x="520" y="2092"/>
                    </a:lnTo>
                    <a:lnTo>
                      <a:pt x="669" y="1974"/>
                    </a:lnTo>
                    <a:lnTo>
                      <a:pt x="895" y="1863"/>
                    </a:lnTo>
                    <a:lnTo>
                      <a:pt x="1234" y="1696"/>
                    </a:lnTo>
                    <a:lnTo>
                      <a:pt x="1401" y="1594"/>
                    </a:lnTo>
                    <a:lnTo>
                      <a:pt x="1700" y="1389"/>
                    </a:lnTo>
                    <a:lnTo>
                      <a:pt x="2103" y="1048"/>
                    </a:lnTo>
                    <a:lnTo>
                      <a:pt x="2402" y="672"/>
                    </a:lnTo>
                    <a:lnTo>
                      <a:pt x="2858" y="0"/>
                    </a:lnTo>
                  </a:path>
                </a:pathLst>
              </a:custGeom>
              <a:noFill/>
              <a:ln w="38100" cap="rnd">
                <a:solidFill>
                  <a:srgbClr val="043CA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27675" name="Picture 9"/>
              <p:cNvPicPr>
                <a:picLocks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91" y="1654"/>
                <a:ext cx="257" cy="195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676" name="Rectangle 11"/>
              <p:cNvSpPr>
                <a:spLocks noChangeArrowheads="1"/>
              </p:cNvSpPr>
              <p:nvPr/>
            </p:nvSpPr>
            <p:spPr bwMode="auto">
              <a:xfrm>
                <a:off x="2664" y="2542"/>
                <a:ext cx="572" cy="5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90000"/>
                  <a:buChar char="•"/>
                  <a:defRPr kumimoji="1" sz="32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80000"/>
                  <a:buChar char="–"/>
                  <a:defRPr kumimoji="1" sz="2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45000"/>
                  <a:buFont typeface="Webdings" panose="05030102010509060703" pitchFamily="18" charset="2"/>
                  <a:buChar char="&lt;"/>
                  <a:defRPr kumimoji="1" sz="20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•"/>
                  <a:defRPr kumimoji="1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9pPr>
              </a:lstStyle>
              <a:p>
                <a:pPr algn="ctr"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2400" b="1">
                    <a:solidFill>
                      <a:srgbClr val="FC0128"/>
                    </a:solidFill>
                    <a:latin typeface="Arial" panose="020B0604020202020204" pitchFamily="34" charset="0"/>
                  </a:rPr>
                  <a:t>Total</a:t>
                </a:r>
              </a:p>
              <a:p>
                <a:pPr algn="ctr"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2400" b="1">
                    <a:solidFill>
                      <a:srgbClr val="FC0128"/>
                    </a:solidFill>
                    <a:latin typeface="Arial" panose="020B0604020202020204" pitchFamily="34" charset="0"/>
                  </a:rPr>
                  <a:t>Cost</a:t>
                </a:r>
                <a:endParaRPr kumimoji="0" lang="en-US" altLang="en-US" sz="2800" b="1">
                  <a:solidFill>
                    <a:srgbClr val="FC0128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5848350" y="2070100"/>
            <a:ext cx="3219450" cy="566738"/>
            <a:chOff x="3684" y="1304"/>
            <a:chExt cx="2028" cy="357"/>
          </a:xfrm>
        </p:grpSpPr>
        <p:pic>
          <p:nvPicPr>
            <p:cNvPr id="27669" name="Picture 12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4" y="1306"/>
              <a:ext cx="120" cy="3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670" name="Rectangle 13"/>
            <p:cNvSpPr>
              <a:spLocks noChangeArrowheads="1"/>
            </p:cNvSpPr>
            <p:nvPr/>
          </p:nvSpPr>
          <p:spPr bwMode="auto">
            <a:xfrm>
              <a:off x="4547" y="1304"/>
              <a:ext cx="1165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 b="1">
                  <a:solidFill>
                    <a:srgbClr val="FC0128"/>
                  </a:solidFill>
                  <a:latin typeface="Arial" panose="020B0604020202020204" pitchFamily="34" charset="0"/>
                </a:rPr>
                <a:t>Fixed Cost</a:t>
              </a:r>
            </a:p>
          </p:txBody>
        </p:sp>
        <p:sp>
          <p:nvSpPr>
            <p:cNvPr id="27671" name="Line 14"/>
            <p:cNvSpPr>
              <a:spLocks noChangeShapeType="1"/>
            </p:cNvSpPr>
            <p:nvPr/>
          </p:nvSpPr>
          <p:spPr bwMode="auto">
            <a:xfrm flipH="1">
              <a:off x="3804" y="1468"/>
              <a:ext cx="698" cy="0"/>
            </a:xfrm>
            <a:prstGeom prst="line">
              <a:avLst/>
            </a:prstGeom>
            <a:noFill/>
            <a:ln w="25400">
              <a:solidFill>
                <a:srgbClr val="FC0128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57" name="Group 15"/>
          <p:cNvGrpSpPr>
            <a:grpSpLocks/>
          </p:cNvGrpSpPr>
          <p:nvPr/>
        </p:nvGrpSpPr>
        <p:grpSpPr bwMode="auto">
          <a:xfrm>
            <a:off x="2178050" y="1211263"/>
            <a:ext cx="5135563" cy="4454525"/>
            <a:chOff x="1233" y="763"/>
            <a:chExt cx="3235" cy="2806"/>
          </a:xfrm>
        </p:grpSpPr>
        <p:sp>
          <p:nvSpPr>
            <p:cNvPr id="27667" name="Line 16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Line 17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" name="Group 25"/>
          <p:cNvGrpSpPr>
            <a:grpSpLocks/>
          </p:cNvGrpSpPr>
          <p:nvPr/>
        </p:nvGrpSpPr>
        <p:grpSpPr bwMode="auto">
          <a:xfrm>
            <a:off x="2224088" y="1460500"/>
            <a:ext cx="6637337" cy="4210050"/>
            <a:chOff x="1401" y="920"/>
            <a:chExt cx="4181" cy="2652"/>
          </a:xfrm>
        </p:grpSpPr>
        <p:grpSp>
          <p:nvGrpSpPr>
            <p:cNvPr id="27662" name="Group 21"/>
            <p:cNvGrpSpPr>
              <a:grpSpLocks/>
            </p:cNvGrpSpPr>
            <p:nvPr/>
          </p:nvGrpSpPr>
          <p:grpSpPr bwMode="auto">
            <a:xfrm>
              <a:off x="1401" y="920"/>
              <a:ext cx="3621" cy="2652"/>
              <a:chOff x="1401" y="920"/>
              <a:chExt cx="3621" cy="2652"/>
            </a:xfrm>
          </p:grpSpPr>
          <p:sp>
            <p:nvSpPr>
              <p:cNvPr id="27664" name="Freeform 3"/>
              <p:cNvSpPr>
                <a:spLocks/>
              </p:cNvSpPr>
              <p:nvPr/>
            </p:nvSpPr>
            <p:spPr bwMode="auto">
              <a:xfrm>
                <a:off x="1401" y="928"/>
                <a:ext cx="2859" cy="2621"/>
              </a:xfrm>
              <a:custGeom>
                <a:avLst/>
                <a:gdLst>
                  <a:gd name="T0" fmla="*/ 0 w 2859"/>
                  <a:gd name="T1" fmla="*/ 2620 h 2621"/>
                  <a:gd name="T2" fmla="*/ 158 w 2859"/>
                  <a:gd name="T3" fmla="*/ 2405 h 2621"/>
                  <a:gd name="T4" fmla="*/ 520 w 2859"/>
                  <a:gd name="T5" fmla="*/ 2092 h 2621"/>
                  <a:gd name="T6" fmla="*/ 669 w 2859"/>
                  <a:gd name="T7" fmla="*/ 1974 h 2621"/>
                  <a:gd name="T8" fmla="*/ 895 w 2859"/>
                  <a:gd name="T9" fmla="*/ 1863 h 2621"/>
                  <a:gd name="T10" fmla="*/ 1234 w 2859"/>
                  <a:gd name="T11" fmla="*/ 1696 h 2621"/>
                  <a:gd name="T12" fmla="*/ 1401 w 2859"/>
                  <a:gd name="T13" fmla="*/ 1594 h 2621"/>
                  <a:gd name="T14" fmla="*/ 1700 w 2859"/>
                  <a:gd name="T15" fmla="*/ 1389 h 2621"/>
                  <a:gd name="T16" fmla="*/ 2103 w 2859"/>
                  <a:gd name="T17" fmla="*/ 1048 h 2621"/>
                  <a:gd name="T18" fmla="*/ 2402 w 2859"/>
                  <a:gd name="T19" fmla="*/ 672 h 2621"/>
                  <a:gd name="T20" fmla="*/ 2858 w 2859"/>
                  <a:gd name="T21" fmla="*/ 0 h 262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859"/>
                  <a:gd name="T34" fmla="*/ 0 h 2621"/>
                  <a:gd name="T35" fmla="*/ 2859 w 2859"/>
                  <a:gd name="T36" fmla="*/ 2621 h 2621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859" h="2621">
                    <a:moveTo>
                      <a:pt x="0" y="2620"/>
                    </a:moveTo>
                    <a:lnTo>
                      <a:pt x="158" y="2405"/>
                    </a:lnTo>
                    <a:lnTo>
                      <a:pt x="520" y="2092"/>
                    </a:lnTo>
                    <a:lnTo>
                      <a:pt x="669" y="1974"/>
                    </a:lnTo>
                    <a:lnTo>
                      <a:pt x="895" y="1863"/>
                    </a:lnTo>
                    <a:lnTo>
                      <a:pt x="1234" y="1696"/>
                    </a:lnTo>
                    <a:lnTo>
                      <a:pt x="1401" y="1594"/>
                    </a:lnTo>
                    <a:lnTo>
                      <a:pt x="1700" y="1389"/>
                    </a:lnTo>
                    <a:lnTo>
                      <a:pt x="2103" y="1048"/>
                    </a:lnTo>
                    <a:lnTo>
                      <a:pt x="2402" y="672"/>
                    </a:lnTo>
                    <a:lnTo>
                      <a:pt x="2858" y="0"/>
                    </a:lnTo>
                  </a:path>
                </a:pathLst>
              </a:custGeom>
              <a:noFill/>
              <a:ln w="38100" cap="rnd">
                <a:solidFill>
                  <a:srgbClr val="063DE8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27665" name="Picture 10"/>
              <p:cNvPicPr>
                <a:picLocks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04" y="1863"/>
                <a:ext cx="262" cy="17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7666" name="Rectangle 18"/>
              <p:cNvSpPr>
                <a:spLocks noChangeArrowheads="1"/>
              </p:cNvSpPr>
              <p:nvPr/>
            </p:nvSpPr>
            <p:spPr bwMode="auto">
              <a:xfrm>
                <a:off x="4332" y="920"/>
                <a:ext cx="690" cy="4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90000"/>
                  <a:buChar char="•"/>
                  <a:defRPr kumimoji="1" sz="32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80000"/>
                  <a:buChar char="–"/>
                  <a:defRPr kumimoji="1" sz="2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SzPct val="45000"/>
                  <a:buFont typeface="Webdings" panose="05030102010509060703" pitchFamily="18" charset="2"/>
                  <a:buChar char="&lt;"/>
                  <a:defRPr kumimoji="1" sz="20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•"/>
                  <a:defRPr kumimoji="1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lnSpc>
                    <a:spcPct val="110000"/>
                  </a:lnSpc>
                  <a:spcBef>
                    <a:spcPct val="20000"/>
                  </a:spcBef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lnSpc>
                    <a:spcPct val="11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chemeClr val="tx1"/>
                  </a:buClr>
                  <a:buChar char="–"/>
                  <a:defRPr kumimoji="1" sz="1400">
                    <a:solidFill>
                      <a:schemeClr val="tx2"/>
                    </a:solidFill>
                    <a:latin typeface="Tahoma" panose="020B0604030504040204" pitchFamily="34" charset="0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US" altLang="en-US" sz="3600" b="1">
                    <a:solidFill>
                      <a:schemeClr val="tx1"/>
                    </a:solidFill>
                    <a:latin typeface="Arial" panose="020B0604020202020204" pitchFamily="34" charset="0"/>
                  </a:rPr>
                  <a:t>TVC</a:t>
                </a:r>
              </a:p>
            </p:txBody>
          </p:sp>
        </p:grpSp>
        <p:sp>
          <p:nvSpPr>
            <p:cNvPr id="27663" name="Rectangle 19"/>
            <p:cNvSpPr>
              <a:spLocks noChangeArrowheads="1"/>
            </p:cNvSpPr>
            <p:nvPr/>
          </p:nvSpPr>
          <p:spPr bwMode="auto">
            <a:xfrm>
              <a:off x="3827" y="2526"/>
              <a:ext cx="1755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400" b="1">
                  <a:solidFill>
                    <a:srgbClr val="FC0128"/>
                  </a:solidFill>
                  <a:latin typeface="Arial" panose="020B0604020202020204" pitchFamily="34" charset="0"/>
                </a:rPr>
                <a:t>Variable Cost</a:t>
              </a:r>
            </a:p>
          </p:txBody>
        </p:sp>
      </p:grpSp>
      <p:grpSp>
        <p:nvGrpSpPr>
          <p:cNvPr id="8" name="Group 22"/>
          <p:cNvGrpSpPr>
            <a:grpSpLocks/>
          </p:cNvGrpSpPr>
          <p:nvPr/>
        </p:nvGrpSpPr>
        <p:grpSpPr bwMode="auto">
          <a:xfrm>
            <a:off x="2189163" y="4759325"/>
            <a:ext cx="6249987" cy="638175"/>
            <a:chOff x="1415" y="2998"/>
            <a:chExt cx="3937" cy="402"/>
          </a:xfrm>
        </p:grpSpPr>
        <p:sp>
          <p:nvSpPr>
            <p:cNvPr id="27660" name="Line 4"/>
            <p:cNvSpPr>
              <a:spLocks noChangeShapeType="1"/>
            </p:cNvSpPr>
            <p:nvPr/>
          </p:nvSpPr>
          <p:spPr bwMode="auto">
            <a:xfrm>
              <a:off x="1415" y="3200"/>
              <a:ext cx="3183" cy="0"/>
            </a:xfrm>
            <a:prstGeom prst="line">
              <a:avLst/>
            </a:prstGeom>
            <a:noFill/>
            <a:ln w="38100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1" name="Rectangle 20"/>
            <p:cNvSpPr>
              <a:spLocks noChangeArrowheads="1"/>
            </p:cNvSpPr>
            <p:nvPr/>
          </p:nvSpPr>
          <p:spPr bwMode="auto">
            <a:xfrm>
              <a:off x="4678" y="2998"/>
              <a:ext cx="674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3600" b="1">
                  <a:solidFill>
                    <a:schemeClr val="tx1"/>
                  </a:solidFill>
                  <a:latin typeface="Arial" panose="020B0604020202020204" pitchFamily="34" charset="0"/>
                </a:rPr>
                <a:t>TFC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9304554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82B478EE-86A8-460D-AFF7-C7B32928B52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Marginal Cost (MC)</a:t>
            </a:r>
          </a:p>
          <a:p>
            <a:pPr lvl="1"/>
            <a:r>
              <a:rPr lang="en-AU" altLang="en-US" dirty="0" smtClean="0"/>
              <a:t>the extra, or additional cost of producing one more unit of output</a:t>
            </a:r>
            <a:endParaRPr lang="en-US" altLang="en-US" dirty="0" smtClean="0"/>
          </a:p>
        </p:txBody>
      </p:sp>
      <p:sp>
        <p:nvSpPr>
          <p:cNvPr id="28678" name="Rectangle 5"/>
          <p:cNvSpPr>
            <a:spLocks noChangeArrowheads="1"/>
          </p:cNvSpPr>
          <p:nvPr/>
        </p:nvSpPr>
        <p:spPr bwMode="auto">
          <a:xfrm>
            <a:off x="1600200" y="3754438"/>
            <a:ext cx="3440113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b="1">
                <a:solidFill>
                  <a:srgbClr val="CC3300"/>
                </a:solidFill>
                <a:latin typeface="Arial" panose="020B0604020202020204" pitchFamily="34" charset="0"/>
              </a:rPr>
              <a:t>Marginal Cost   =</a:t>
            </a:r>
          </a:p>
        </p:txBody>
      </p:sp>
      <p:sp>
        <p:nvSpPr>
          <p:cNvPr id="28679" name="Rectangle 6"/>
          <p:cNvSpPr>
            <a:spLocks noChangeArrowheads="1"/>
          </p:cNvSpPr>
          <p:nvPr/>
        </p:nvSpPr>
        <p:spPr bwMode="auto">
          <a:xfrm>
            <a:off x="5153025" y="3530600"/>
            <a:ext cx="399097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1">
                <a:solidFill>
                  <a:srgbClr val="CC3300"/>
                </a:solidFill>
                <a:latin typeface="Arial" panose="020B0604020202020204" pitchFamily="34" charset="0"/>
              </a:rPr>
              <a:t>Change in Total Costs</a:t>
            </a:r>
          </a:p>
        </p:txBody>
      </p:sp>
      <p:sp>
        <p:nvSpPr>
          <p:cNvPr id="28680" name="Line 7"/>
          <p:cNvSpPr>
            <a:spLocks noChangeShapeType="1"/>
          </p:cNvSpPr>
          <p:nvPr/>
        </p:nvSpPr>
        <p:spPr bwMode="auto">
          <a:xfrm>
            <a:off x="5238750" y="4117975"/>
            <a:ext cx="3725863" cy="0"/>
          </a:xfrm>
          <a:prstGeom prst="line">
            <a:avLst/>
          </a:prstGeom>
          <a:noFill/>
          <a:ln w="50800">
            <a:solidFill>
              <a:srgbClr val="CC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1" name="Rectangle 8"/>
          <p:cNvSpPr>
            <a:spLocks noChangeArrowheads="1"/>
          </p:cNvSpPr>
          <p:nvPr/>
        </p:nvSpPr>
        <p:spPr bwMode="auto">
          <a:xfrm>
            <a:off x="5219700" y="4221163"/>
            <a:ext cx="3541713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b="1">
                <a:solidFill>
                  <a:srgbClr val="CC3300"/>
                </a:solidFill>
                <a:latin typeface="Arial" panose="020B0604020202020204" pitchFamily="34" charset="0"/>
              </a:rPr>
              <a:t>Change in Quantity</a:t>
            </a:r>
          </a:p>
        </p:txBody>
      </p:sp>
    </p:spTree>
    <p:extLst>
      <p:ext uri="{BB962C8B-B14F-4D97-AF65-F5344CB8AC3E}">
        <p14:creationId xmlns:p14="http://schemas.microsoft.com/office/powerpoint/2010/main" val="335912427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6200960-740E-4FA7-8420-7A67B04D3A69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2970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85800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Marginal Costs</a:t>
            </a:r>
            <a:endParaRPr lang="en-US" altLang="en-US" smtClean="0">
              <a:solidFill>
                <a:srgbClr val="002060"/>
              </a:solidFill>
            </a:endParaRPr>
          </a:p>
        </p:txBody>
      </p:sp>
      <p:grpSp>
        <p:nvGrpSpPr>
          <p:cNvPr id="29701" name="Group 3"/>
          <p:cNvGrpSpPr>
            <a:grpSpLocks/>
          </p:cNvGrpSpPr>
          <p:nvPr/>
        </p:nvGrpSpPr>
        <p:grpSpPr bwMode="auto">
          <a:xfrm>
            <a:off x="2241550" y="1211263"/>
            <a:ext cx="5135563" cy="4454525"/>
            <a:chOff x="1233" y="763"/>
            <a:chExt cx="3235" cy="2806"/>
          </a:xfrm>
        </p:grpSpPr>
        <p:sp>
          <p:nvSpPr>
            <p:cNvPr id="29717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8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7599363" y="5562600"/>
            <a:ext cx="131603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 rot="-5400000">
            <a:off x="-352424" y="3292475"/>
            <a:ext cx="462280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400">
                <a:solidFill>
                  <a:srgbClr val="000000"/>
                </a:solidFill>
                <a:latin typeface="Arial" panose="020B0604020202020204" pitchFamily="34" charset="0"/>
              </a:rPr>
              <a:t>Short-run average costs (dollars)</a:t>
            </a:r>
          </a:p>
        </p:txBody>
      </p:sp>
      <p:grpSp>
        <p:nvGrpSpPr>
          <p:cNvPr id="3" name="Group 16"/>
          <p:cNvGrpSpPr>
            <a:grpSpLocks/>
          </p:cNvGrpSpPr>
          <p:nvPr/>
        </p:nvGrpSpPr>
        <p:grpSpPr bwMode="auto">
          <a:xfrm>
            <a:off x="2339975" y="3429000"/>
            <a:ext cx="5976938" cy="2130425"/>
            <a:chOff x="1632" y="2200"/>
            <a:chExt cx="3765" cy="1342"/>
          </a:xfrm>
        </p:grpSpPr>
        <p:sp>
          <p:nvSpPr>
            <p:cNvPr id="29715" name="Freeform 8"/>
            <p:cNvSpPr>
              <a:spLocks/>
            </p:cNvSpPr>
            <p:nvPr/>
          </p:nvSpPr>
          <p:spPr bwMode="auto">
            <a:xfrm>
              <a:off x="1632" y="2200"/>
              <a:ext cx="2983" cy="1144"/>
            </a:xfrm>
            <a:custGeom>
              <a:avLst/>
              <a:gdLst>
                <a:gd name="T0" fmla="*/ 0 w 2983"/>
                <a:gd name="T1" fmla="*/ 0 h 1144"/>
                <a:gd name="T2" fmla="*/ 125 w 2983"/>
                <a:gd name="T3" fmla="*/ 257 h 1144"/>
                <a:gd name="T4" fmla="*/ 267 w 2983"/>
                <a:gd name="T5" fmla="*/ 457 h 1144"/>
                <a:gd name="T6" fmla="*/ 397 w 2983"/>
                <a:gd name="T7" fmla="*/ 605 h 1144"/>
                <a:gd name="T8" fmla="*/ 493 w 2983"/>
                <a:gd name="T9" fmla="*/ 690 h 1144"/>
                <a:gd name="T10" fmla="*/ 610 w 2983"/>
                <a:gd name="T11" fmla="*/ 751 h 1144"/>
                <a:gd name="T12" fmla="*/ 756 w 2983"/>
                <a:gd name="T13" fmla="*/ 809 h 1144"/>
                <a:gd name="T14" fmla="*/ 1025 w 2983"/>
                <a:gd name="T15" fmla="*/ 883 h 1144"/>
                <a:gd name="T16" fmla="*/ 1607 w 2983"/>
                <a:gd name="T17" fmla="*/ 1009 h 1144"/>
                <a:gd name="T18" fmla="*/ 1985 w 2983"/>
                <a:gd name="T19" fmla="*/ 1055 h 1144"/>
                <a:gd name="T20" fmla="*/ 2571 w 2983"/>
                <a:gd name="T21" fmla="*/ 1114 h 1144"/>
                <a:gd name="T22" fmla="*/ 2982 w 2983"/>
                <a:gd name="T23" fmla="*/ 1143 h 114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983"/>
                <a:gd name="T37" fmla="*/ 0 h 1144"/>
                <a:gd name="T38" fmla="*/ 2983 w 2983"/>
                <a:gd name="T39" fmla="*/ 1144 h 114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983" h="1144">
                  <a:moveTo>
                    <a:pt x="0" y="0"/>
                  </a:moveTo>
                  <a:lnTo>
                    <a:pt x="125" y="257"/>
                  </a:lnTo>
                  <a:lnTo>
                    <a:pt x="267" y="457"/>
                  </a:lnTo>
                  <a:lnTo>
                    <a:pt x="397" y="605"/>
                  </a:lnTo>
                  <a:lnTo>
                    <a:pt x="493" y="690"/>
                  </a:lnTo>
                  <a:lnTo>
                    <a:pt x="610" y="751"/>
                  </a:lnTo>
                  <a:lnTo>
                    <a:pt x="756" y="809"/>
                  </a:lnTo>
                  <a:lnTo>
                    <a:pt x="1025" y="883"/>
                  </a:lnTo>
                  <a:lnTo>
                    <a:pt x="1607" y="1009"/>
                  </a:lnTo>
                  <a:lnTo>
                    <a:pt x="1985" y="1055"/>
                  </a:lnTo>
                  <a:lnTo>
                    <a:pt x="2571" y="1114"/>
                  </a:lnTo>
                  <a:lnTo>
                    <a:pt x="2982" y="1143"/>
                  </a:lnTo>
                </a:path>
              </a:pathLst>
            </a:custGeom>
            <a:noFill/>
            <a:ln w="38100" cap="rnd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6" name="Rectangle 9"/>
            <p:cNvSpPr>
              <a:spLocks noChangeArrowheads="1"/>
            </p:cNvSpPr>
            <p:nvPr/>
          </p:nvSpPr>
          <p:spPr bwMode="auto">
            <a:xfrm>
              <a:off x="4771" y="3179"/>
              <a:ext cx="626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AFC</a:t>
              </a:r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2627313" y="2205038"/>
            <a:ext cx="5905500" cy="1895475"/>
            <a:chOff x="1612" y="1858"/>
            <a:chExt cx="3740" cy="741"/>
          </a:xfrm>
        </p:grpSpPr>
        <p:sp>
          <p:nvSpPr>
            <p:cNvPr id="29713" name="Freeform 10"/>
            <p:cNvSpPr>
              <a:spLocks/>
            </p:cNvSpPr>
            <p:nvPr/>
          </p:nvSpPr>
          <p:spPr bwMode="auto">
            <a:xfrm>
              <a:off x="1612" y="2027"/>
              <a:ext cx="3034" cy="572"/>
            </a:xfrm>
            <a:custGeom>
              <a:avLst/>
              <a:gdLst>
                <a:gd name="T0" fmla="*/ 0 w 3034"/>
                <a:gd name="T1" fmla="*/ 360 h 572"/>
                <a:gd name="T2" fmla="*/ 381 w 3034"/>
                <a:gd name="T3" fmla="*/ 458 h 572"/>
                <a:gd name="T4" fmla="*/ 765 w 3034"/>
                <a:gd name="T5" fmla="*/ 514 h 572"/>
                <a:gd name="T6" fmla="*/ 949 w 3034"/>
                <a:gd name="T7" fmla="*/ 541 h 572"/>
                <a:gd name="T8" fmla="*/ 1111 w 3034"/>
                <a:gd name="T9" fmla="*/ 565 h 572"/>
                <a:gd name="T10" fmla="*/ 1279 w 3034"/>
                <a:gd name="T11" fmla="*/ 571 h 572"/>
                <a:gd name="T12" fmla="*/ 1531 w 3034"/>
                <a:gd name="T13" fmla="*/ 523 h 572"/>
                <a:gd name="T14" fmla="*/ 1915 w 3034"/>
                <a:gd name="T15" fmla="*/ 440 h 572"/>
                <a:gd name="T16" fmla="*/ 2292 w 3034"/>
                <a:gd name="T17" fmla="*/ 334 h 572"/>
                <a:gd name="T18" fmla="*/ 2666 w 3034"/>
                <a:gd name="T19" fmla="*/ 188 h 572"/>
                <a:gd name="T20" fmla="*/ 3033 w 3034"/>
                <a:gd name="T21" fmla="*/ 0 h 57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034"/>
                <a:gd name="T34" fmla="*/ 0 h 572"/>
                <a:gd name="T35" fmla="*/ 3034 w 3034"/>
                <a:gd name="T36" fmla="*/ 572 h 57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034" h="572">
                  <a:moveTo>
                    <a:pt x="0" y="360"/>
                  </a:moveTo>
                  <a:lnTo>
                    <a:pt x="381" y="458"/>
                  </a:lnTo>
                  <a:lnTo>
                    <a:pt x="765" y="514"/>
                  </a:lnTo>
                  <a:lnTo>
                    <a:pt x="949" y="541"/>
                  </a:lnTo>
                  <a:lnTo>
                    <a:pt x="1111" y="565"/>
                  </a:lnTo>
                  <a:lnTo>
                    <a:pt x="1279" y="571"/>
                  </a:lnTo>
                  <a:lnTo>
                    <a:pt x="1531" y="523"/>
                  </a:lnTo>
                  <a:lnTo>
                    <a:pt x="1915" y="440"/>
                  </a:lnTo>
                  <a:lnTo>
                    <a:pt x="2292" y="334"/>
                  </a:lnTo>
                  <a:lnTo>
                    <a:pt x="2666" y="188"/>
                  </a:lnTo>
                  <a:lnTo>
                    <a:pt x="3033" y="0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4" name="Rectangle 11"/>
            <p:cNvSpPr>
              <a:spLocks noChangeArrowheads="1"/>
            </p:cNvSpPr>
            <p:nvPr/>
          </p:nvSpPr>
          <p:spPr bwMode="auto">
            <a:xfrm>
              <a:off x="4711" y="1858"/>
              <a:ext cx="641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AVC</a:t>
              </a:r>
            </a:p>
          </p:txBody>
        </p:sp>
      </p:grpSp>
      <p:grpSp>
        <p:nvGrpSpPr>
          <p:cNvPr id="5" name="Group 18"/>
          <p:cNvGrpSpPr>
            <a:grpSpLocks/>
          </p:cNvGrpSpPr>
          <p:nvPr/>
        </p:nvGrpSpPr>
        <p:grpSpPr bwMode="auto">
          <a:xfrm>
            <a:off x="2844800" y="1844675"/>
            <a:ext cx="5532438" cy="1766888"/>
            <a:chOff x="1792" y="1162"/>
            <a:chExt cx="3485" cy="1113"/>
          </a:xfrm>
        </p:grpSpPr>
        <p:sp>
          <p:nvSpPr>
            <p:cNvPr id="29711" name="Freeform 12"/>
            <p:cNvSpPr>
              <a:spLocks/>
            </p:cNvSpPr>
            <p:nvPr/>
          </p:nvSpPr>
          <p:spPr bwMode="auto">
            <a:xfrm>
              <a:off x="1792" y="1175"/>
              <a:ext cx="2732" cy="1100"/>
            </a:xfrm>
            <a:custGeom>
              <a:avLst/>
              <a:gdLst>
                <a:gd name="T0" fmla="*/ 0 w 2732"/>
                <a:gd name="T1" fmla="*/ 0 h 1100"/>
                <a:gd name="T2" fmla="*/ 153 w 2732"/>
                <a:gd name="T3" fmla="*/ 254 h 1100"/>
                <a:gd name="T4" fmla="*/ 289 w 2732"/>
                <a:gd name="T5" fmla="*/ 445 h 1100"/>
                <a:gd name="T6" fmla="*/ 421 w 2732"/>
                <a:gd name="T7" fmla="*/ 595 h 1100"/>
                <a:gd name="T8" fmla="*/ 614 w 2732"/>
                <a:gd name="T9" fmla="*/ 757 h 1100"/>
                <a:gd name="T10" fmla="*/ 787 w 2732"/>
                <a:gd name="T11" fmla="*/ 864 h 1100"/>
                <a:gd name="T12" fmla="*/ 919 w 2732"/>
                <a:gd name="T13" fmla="*/ 935 h 1100"/>
                <a:gd name="T14" fmla="*/ 1003 w 2732"/>
                <a:gd name="T15" fmla="*/ 978 h 1100"/>
                <a:gd name="T16" fmla="*/ 1075 w 2732"/>
                <a:gd name="T17" fmla="*/ 1009 h 1100"/>
                <a:gd name="T18" fmla="*/ 1207 w 2732"/>
                <a:gd name="T19" fmla="*/ 1051 h 1100"/>
                <a:gd name="T20" fmla="*/ 1351 w 2732"/>
                <a:gd name="T21" fmla="*/ 1087 h 1100"/>
                <a:gd name="T22" fmla="*/ 1507 w 2732"/>
                <a:gd name="T23" fmla="*/ 1099 h 1100"/>
                <a:gd name="T24" fmla="*/ 1711 w 2732"/>
                <a:gd name="T25" fmla="*/ 1045 h 1100"/>
                <a:gd name="T26" fmla="*/ 1921 w 2732"/>
                <a:gd name="T27" fmla="*/ 961 h 1100"/>
                <a:gd name="T28" fmla="*/ 2149 w 2732"/>
                <a:gd name="T29" fmla="*/ 859 h 1100"/>
                <a:gd name="T30" fmla="*/ 2377 w 2732"/>
                <a:gd name="T31" fmla="*/ 745 h 1100"/>
                <a:gd name="T32" fmla="*/ 2575 w 2732"/>
                <a:gd name="T33" fmla="*/ 619 h 1100"/>
                <a:gd name="T34" fmla="*/ 2731 w 2732"/>
                <a:gd name="T35" fmla="*/ 487 h 1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2732"/>
                <a:gd name="T55" fmla="*/ 0 h 1100"/>
                <a:gd name="T56" fmla="*/ 2732 w 2732"/>
                <a:gd name="T57" fmla="*/ 1100 h 1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2732" h="1100">
                  <a:moveTo>
                    <a:pt x="0" y="0"/>
                  </a:moveTo>
                  <a:lnTo>
                    <a:pt x="153" y="254"/>
                  </a:lnTo>
                  <a:lnTo>
                    <a:pt x="289" y="445"/>
                  </a:lnTo>
                  <a:lnTo>
                    <a:pt x="421" y="595"/>
                  </a:lnTo>
                  <a:lnTo>
                    <a:pt x="614" y="757"/>
                  </a:lnTo>
                  <a:lnTo>
                    <a:pt x="787" y="864"/>
                  </a:lnTo>
                  <a:lnTo>
                    <a:pt x="919" y="935"/>
                  </a:lnTo>
                  <a:lnTo>
                    <a:pt x="1003" y="978"/>
                  </a:lnTo>
                  <a:lnTo>
                    <a:pt x="1075" y="1009"/>
                  </a:lnTo>
                  <a:lnTo>
                    <a:pt x="1207" y="1051"/>
                  </a:lnTo>
                  <a:lnTo>
                    <a:pt x="1351" y="1087"/>
                  </a:lnTo>
                  <a:lnTo>
                    <a:pt x="1507" y="1099"/>
                  </a:lnTo>
                  <a:lnTo>
                    <a:pt x="1711" y="1045"/>
                  </a:lnTo>
                  <a:lnTo>
                    <a:pt x="1921" y="961"/>
                  </a:lnTo>
                  <a:lnTo>
                    <a:pt x="2149" y="859"/>
                  </a:lnTo>
                  <a:lnTo>
                    <a:pt x="2377" y="745"/>
                  </a:lnTo>
                  <a:lnTo>
                    <a:pt x="2575" y="619"/>
                  </a:lnTo>
                  <a:lnTo>
                    <a:pt x="2731" y="487"/>
                  </a:lnTo>
                </a:path>
              </a:pathLst>
            </a:custGeom>
            <a:noFill/>
            <a:ln w="38100" cap="rnd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2" name="Rectangle 13"/>
            <p:cNvSpPr>
              <a:spLocks noChangeArrowheads="1"/>
            </p:cNvSpPr>
            <p:nvPr/>
          </p:nvSpPr>
          <p:spPr bwMode="auto">
            <a:xfrm>
              <a:off x="4651" y="1162"/>
              <a:ext cx="626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ATC</a:t>
              </a:r>
            </a:p>
          </p:txBody>
        </p:sp>
      </p:grpSp>
      <p:grpSp>
        <p:nvGrpSpPr>
          <p:cNvPr id="6" name="Group 19"/>
          <p:cNvGrpSpPr>
            <a:grpSpLocks/>
          </p:cNvGrpSpPr>
          <p:nvPr/>
        </p:nvGrpSpPr>
        <p:grpSpPr bwMode="auto">
          <a:xfrm>
            <a:off x="2782888" y="1004888"/>
            <a:ext cx="4616450" cy="3257550"/>
            <a:chOff x="1753" y="633"/>
            <a:chExt cx="2908" cy="2052"/>
          </a:xfrm>
        </p:grpSpPr>
        <p:sp>
          <p:nvSpPr>
            <p:cNvPr id="29709" name="Freeform 14"/>
            <p:cNvSpPr>
              <a:spLocks/>
            </p:cNvSpPr>
            <p:nvPr/>
          </p:nvSpPr>
          <p:spPr bwMode="auto">
            <a:xfrm>
              <a:off x="1753" y="719"/>
              <a:ext cx="2400" cy="1966"/>
            </a:xfrm>
            <a:custGeom>
              <a:avLst/>
              <a:gdLst>
                <a:gd name="T0" fmla="*/ 0 w 2400"/>
                <a:gd name="T1" fmla="*/ 1724 h 1966"/>
                <a:gd name="T2" fmla="*/ 175 w 2400"/>
                <a:gd name="T3" fmla="*/ 1852 h 1966"/>
                <a:gd name="T4" fmla="*/ 268 w 2400"/>
                <a:gd name="T5" fmla="*/ 1909 h 1966"/>
                <a:gd name="T6" fmla="*/ 424 w 2400"/>
                <a:gd name="T7" fmla="*/ 1952 h 1966"/>
                <a:gd name="T8" fmla="*/ 623 w 2400"/>
                <a:gd name="T9" fmla="*/ 1965 h 1966"/>
                <a:gd name="T10" fmla="*/ 780 w 2400"/>
                <a:gd name="T11" fmla="*/ 1965 h 1966"/>
                <a:gd name="T12" fmla="*/ 929 w 2400"/>
                <a:gd name="T13" fmla="*/ 1940 h 1966"/>
                <a:gd name="T14" fmla="*/ 1082 w 2400"/>
                <a:gd name="T15" fmla="*/ 1899 h 1966"/>
                <a:gd name="T16" fmla="*/ 1235 w 2400"/>
                <a:gd name="T17" fmla="*/ 1829 h 1966"/>
                <a:gd name="T18" fmla="*/ 1377 w 2400"/>
                <a:gd name="T19" fmla="*/ 1734 h 1966"/>
                <a:gd name="T20" fmla="*/ 1484 w 2400"/>
                <a:gd name="T21" fmla="*/ 1621 h 1966"/>
                <a:gd name="T22" fmla="*/ 1588 w 2400"/>
                <a:gd name="T23" fmla="*/ 1465 h 1966"/>
                <a:gd name="T24" fmla="*/ 1771 w 2400"/>
                <a:gd name="T25" fmla="*/ 1172 h 1966"/>
                <a:gd name="T26" fmla="*/ 2053 w 2400"/>
                <a:gd name="T27" fmla="*/ 664 h 1966"/>
                <a:gd name="T28" fmla="*/ 2322 w 2400"/>
                <a:gd name="T29" fmla="*/ 149 h 1966"/>
                <a:gd name="T30" fmla="*/ 2399 w 2400"/>
                <a:gd name="T31" fmla="*/ 0 h 196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400"/>
                <a:gd name="T49" fmla="*/ 0 h 1966"/>
                <a:gd name="T50" fmla="*/ 2400 w 2400"/>
                <a:gd name="T51" fmla="*/ 1966 h 196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400" h="1966">
                  <a:moveTo>
                    <a:pt x="0" y="1724"/>
                  </a:moveTo>
                  <a:lnTo>
                    <a:pt x="175" y="1852"/>
                  </a:lnTo>
                  <a:lnTo>
                    <a:pt x="268" y="1909"/>
                  </a:lnTo>
                  <a:lnTo>
                    <a:pt x="424" y="1952"/>
                  </a:lnTo>
                  <a:lnTo>
                    <a:pt x="623" y="1965"/>
                  </a:lnTo>
                  <a:lnTo>
                    <a:pt x="780" y="1965"/>
                  </a:lnTo>
                  <a:lnTo>
                    <a:pt x="929" y="1940"/>
                  </a:lnTo>
                  <a:lnTo>
                    <a:pt x="1082" y="1899"/>
                  </a:lnTo>
                  <a:lnTo>
                    <a:pt x="1235" y="1829"/>
                  </a:lnTo>
                  <a:lnTo>
                    <a:pt x="1377" y="1734"/>
                  </a:lnTo>
                  <a:lnTo>
                    <a:pt x="1484" y="1621"/>
                  </a:lnTo>
                  <a:lnTo>
                    <a:pt x="1588" y="1465"/>
                  </a:lnTo>
                  <a:lnTo>
                    <a:pt x="1771" y="1172"/>
                  </a:lnTo>
                  <a:lnTo>
                    <a:pt x="2053" y="664"/>
                  </a:lnTo>
                  <a:lnTo>
                    <a:pt x="2322" y="149"/>
                  </a:lnTo>
                  <a:lnTo>
                    <a:pt x="2399" y="0"/>
                  </a:lnTo>
                </a:path>
              </a:pathLst>
            </a:custGeom>
            <a:noFill/>
            <a:ln w="38100" cap="rnd">
              <a:solidFill>
                <a:srgbClr val="31650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10" name="Rectangle 15"/>
            <p:cNvSpPr>
              <a:spLocks noChangeArrowheads="1"/>
            </p:cNvSpPr>
            <p:nvPr/>
          </p:nvSpPr>
          <p:spPr bwMode="auto">
            <a:xfrm>
              <a:off x="4149" y="633"/>
              <a:ext cx="512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29708" name="TextBox 23"/>
          <p:cNvSpPr txBox="1">
            <a:spLocks noChangeArrowheads="1"/>
          </p:cNvSpPr>
          <p:nvPr/>
        </p:nvSpPr>
        <p:spPr bwMode="auto">
          <a:xfrm>
            <a:off x="219104" y="5759719"/>
            <a:ext cx="881739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AU" altLang="en-US" sz="2000" dirty="0">
                <a:solidFill>
                  <a:schemeClr val="tx1"/>
                </a:solidFill>
                <a:latin typeface="Times New Roman" panose="02020603050405020304" pitchFamily="18" charset="0"/>
              </a:rPr>
              <a:t>The distance between ATC and AVC is AFC so these two curves should converge.</a:t>
            </a:r>
          </a:p>
        </p:txBody>
      </p:sp>
    </p:spTree>
    <p:extLst>
      <p:ext uri="{BB962C8B-B14F-4D97-AF65-F5344CB8AC3E}">
        <p14:creationId xmlns:p14="http://schemas.microsoft.com/office/powerpoint/2010/main" val="1104409150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91A2E476-72B1-49B2-B95D-9690C84C329B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072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85639"/>
            <a:ext cx="8229600" cy="77809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Costs &amp; Marginal Products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998" y="1063737"/>
            <a:ext cx="8663880" cy="459898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Given the price of the variable resource, increasing returns (marginal product) will be reflected in a declining marginal cost, and diminishing returns (marginal product) in a rising marginal cost.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Marginal costs are driven by variable and not fixed costs.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Marginal costs curve is the supply curve.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57483122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11188" y="304801"/>
            <a:ext cx="5329237" cy="60392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ADVERTISING</a:t>
            </a:r>
            <a:r>
              <a:rPr lang="en-AU" altLang="en-US" sz="3200" dirty="0" smtClean="0"/>
              <a:t> 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72232" y="1196974"/>
            <a:ext cx="5183187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Advertising is used by firms to change tastes and preferences and so increase demand, and may be P and Q and hence TR.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</a:t>
            </a:r>
          </a:p>
        </p:txBody>
      </p:sp>
      <p:sp>
        <p:nvSpPr>
          <p:cNvPr id="3174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7DEE8ABA-C390-40A7-B191-4084CA7390AD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 bwMode="auto">
          <a:xfrm rot="5400000">
            <a:off x="4104482" y="3104356"/>
            <a:ext cx="3816350" cy="1587"/>
          </a:xfrm>
          <a:prstGeom prst="line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751" name="Straight Connector 8"/>
          <p:cNvCxnSpPr>
            <a:cxnSpLocks noChangeShapeType="1"/>
          </p:cNvCxnSpPr>
          <p:nvPr/>
        </p:nvCxnSpPr>
        <p:spPr bwMode="auto">
          <a:xfrm>
            <a:off x="6011863" y="5013325"/>
            <a:ext cx="2808287" cy="1588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2" name="Straight Connector 10"/>
          <p:cNvCxnSpPr>
            <a:cxnSpLocks noChangeShapeType="1"/>
          </p:cNvCxnSpPr>
          <p:nvPr/>
        </p:nvCxnSpPr>
        <p:spPr bwMode="auto">
          <a:xfrm rot="16200000" flipH="1">
            <a:off x="5976937" y="2744788"/>
            <a:ext cx="2087563" cy="1728788"/>
          </a:xfrm>
          <a:prstGeom prst="line">
            <a:avLst/>
          </a:prstGeom>
          <a:noFill/>
          <a:ln w="28575" algn="ctr">
            <a:solidFill>
              <a:srgbClr val="C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3" name="Straight Connector 12"/>
          <p:cNvCxnSpPr>
            <a:cxnSpLocks noChangeShapeType="1"/>
          </p:cNvCxnSpPr>
          <p:nvPr/>
        </p:nvCxnSpPr>
        <p:spPr bwMode="auto">
          <a:xfrm rot="16200000" flipH="1">
            <a:off x="6192044" y="1951832"/>
            <a:ext cx="2592387" cy="2089150"/>
          </a:xfrm>
          <a:prstGeom prst="line">
            <a:avLst/>
          </a:prstGeom>
          <a:noFill/>
          <a:ln w="28575" algn="ctr">
            <a:solidFill>
              <a:srgbClr val="C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4" name="Straight Arrow Connector 14"/>
          <p:cNvCxnSpPr>
            <a:cxnSpLocks noChangeShapeType="1"/>
          </p:cNvCxnSpPr>
          <p:nvPr/>
        </p:nvCxnSpPr>
        <p:spPr bwMode="auto">
          <a:xfrm rot="5400000" flipH="1" flipV="1">
            <a:off x="6192044" y="2385219"/>
            <a:ext cx="2160588" cy="1511300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5" name="Straight Arrow Connector 16"/>
          <p:cNvCxnSpPr>
            <a:cxnSpLocks noChangeShapeType="1"/>
          </p:cNvCxnSpPr>
          <p:nvPr/>
        </p:nvCxnSpPr>
        <p:spPr bwMode="auto">
          <a:xfrm rot="5400000" flipH="1" flipV="1">
            <a:off x="4211638" y="2708275"/>
            <a:ext cx="2592388" cy="1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756" name="Straight Arrow Connector 18"/>
          <p:cNvCxnSpPr>
            <a:cxnSpLocks noChangeShapeType="1"/>
          </p:cNvCxnSpPr>
          <p:nvPr/>
        </p:nvCxnSpPr>
        <p:spPr bwMode="auto">
          <a:xfrm>
            <a:off x="6227763" y="5516563"/>
            <a:ext cx="2520950" cy="1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700701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ceosleepout.org.au/wp-content/uploads/2011/03/Qantas2-e130440703378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333375"/>
            <a:ext cx="4321175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itle 1"/>
          <p:cNvSpPr>
            <a:spLocks noGrp="1"/>
          </p:cNvSpPr>
          <p:nvPr>
            <p:ph type="title"/>
          </p:nvPr>
        </p:nvSpPr>
        <p:spPr>
          <a:xfrm>
            <a:off x="467544" y="94224"/>
            <a:ext cx="8447087" cy="60392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QANTAS</a:t>
            </a:r>
          </a:p>
        </p:txBody>
      </p:sp>
      <p:sp>
        <p:nvSpPr>
          <p:cNvPr id="32772" name="Content Placeholder 2"/>
          <p:cNvSpPr>
            <a:spLocks noGrp="1"/>
          </p:cNvSpPr>
          <p:nvPr>
            <p:ph idx="1"/>
          </p:nvPr>
        </p:nvSpPr>
        <p:spPr>
          <a:xfrm>
            <a:off x="251520" y="1196975"/>
            <a:ext cx="8496944" cy="46704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The focus of Qantas adverting seems to be brand promotion rather then encouraging sales.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See for example the huge sums of money spent on sponsor ship, </a:t>
            </a:r>
            <a:r>
              <a:rPr lang="en-AU" altLang="en-US" dirty="0" err="1" smtClean="0"/>
              <a:t>eg</a:t>
            </a:r>
            <a:r>
              <a:rPr lang="en-AU" altLang="en-US" dirty="0" smtClean="0"/>
              <a:t> the Qantas Wallabies, the Australian girls’ choir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advertising tends to be a fixed cost.</a:t>
            </a:r>
          </a:p>
        </p:txBody>
      </p:sp>
      <p:sp>
        <p:nvSpPr>
          <p:cNvPr id="32774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336CCB20-7A98-47DD-A5C4-17754881C28A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19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38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4" descr="http://www.techdigest.tv/virgin%20tex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015318"/>
            <a:ext cx="3035299" cy="4080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itle 1"/>
          <p:cNvSpPr>
            <a:spLocks noGrp="1"/>
          </p:cNvSpPr>
          <p:nvPr>
            <p:ph type="title"/>
          </p:nvPr>
        </p:nvSpPr>
        <p:spPr>
          <a:xfrm>
            <a:off x="684213" y="267382"/>
            <a:ext cx="8159750" cy="747936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VIRGIN</a:t>
            </a:r>
          </a:p>
        </p:txBody>
      </p:sp>
      <p:sp>
        <p:nvSpPr>
          <p:cNvPr id="33796" name="Content Placeholder 2"/>
          <p:cNvSpPr>
            <a:spLocks noGrp="1"/>
          </p:cNvSpPr>
          <p:nvPr>
            <p:ph idx="1"/>
          </p:nvPr>
        </p:nvSpPr>
        <p:spPr>
          <a:xfrm>
            <a:off x="323529" y="1412875"/>
            <a:ext cx="5327972" cy="42483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The focus of Virgin adverts seems to be putting bums on seats.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extra adverting tends to increase sales.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adverting tends to be a variable cost.</a:t>
            </a:r>
          </a:p>
        </p:txBody>
      </p:sp>
      <p:sp>
        <p:nvSpPr>
          <p:cNvPr id="33798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1564526-7D5B-4253-B14D-6CD5CD87203B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128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www.eglobaltravelnews.com.au/wp-content/uploads/2010/02/Qantas747-400ERTakeOffK62160-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133600"/>
            <a:ext cx="588645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itle 1"/>
          <p:cNvSpPr>
            <a:spLocks noGrp="1"/>
          </p:cNvSpPr>
          <p:nvPr>
            <p:ph type="title"/>
          </p:nvPr>
        </p:nvSpPr>
        <p:spPr>
          <a:xfrm>
            <a:off x="616308" y="175571"/>
            <a:ext cx="8304212" cy="60325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PLANE OWNERSHIP</a:t>
            </a:r>
            <a:endParaRPr lang="en-AU" altLang="en-US" sz="3200" dirty="0" smtClean="0"/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323528" y="1052513"/>
            <a:ext cx="5256584" cy="324058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Until recently Qantas has owned all of its planes.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are planes a fixed cost?</a:t>
            </a:r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7B3A042D-3AF5-4BD0-A7D0-545DA045B97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21</a:t>
            </a:fld>
            <a:endParaRPr kumimoji="0" lang="en-US" altLang="en-US" sz="1800" dirty="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139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t0.gstatic.com/images?q=tbn:ANd9GcQ4dCZxWxf9sG5gSl_f4EAyuxc7aYBCLjKE06BMF-SkLnvIx7D8o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2560638"/>
            <a:ext cx="6011862" cy="396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itle 1"/>
          <p:cNvSpPr>
            <a:spLocks noGrp="1"/>
          </p:cNvSpPr>
          <p:nvPr>
            <p:ph type="title"/>
          </p:nvPr>
        </p:nvSpPr>
        <p:spPr>
          <a:xfrm>
            <a:off x="395288" y="304800"/>
            <a:ext cx="8520112" cy="66198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43CA2"/>
                </a:solidFill>
              </a:rPr>
              <a:t>PLANE OWNERSHIP</a:t>
            </a:r>
          </a:p>
        </p:txBody>
      </p:sp>
      <p:sp>
        <p:nvSpPr>
          <p:cNvPr id="35844" name="Content Placeholder 2"/>
          <p:cNvSpPr>
            <a:spLocks noGrp="1"/>
          </p:cNvSpPr>
          <p:nvPr>
            <p:ph idx="1"/>
          </p:nvPr>
        </p:nvSpPr>
        <p:spPr>
          <a:xfrm>
            <a:off x="179512" y="1268413"/>
            <a:ext cx="8064376" cy="266464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Fixed or variable costs.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Virgin does not own any of its planes.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So, are planes a variable cost? </a:t>
            </a:r>
          </a:p>
        </p:txBody>
      </p:sp>
      <p:sp>
        <p:nvSpPr>
          <p:cNvPr id="3584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31D1EF4-DE52-4F47-BC51-74634A3CF3C7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194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DEEAB293-7CBF-4CA1-918B-48E7803DDA22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686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188640"/>
            <a:ext cx="7812087" cy="95436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Marginal Cost Relationships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en-US" smtClean="0"/>
              <a:t>When MC  &gt;  ATC</a:t>
            </a:r>
          </a:p>
          <a:p>
            <a:pPr lvl="1"/>
            <a:r>
              <a:rPr lang="en-AU" altLang="en-US" smtClean="0"/>
              <a:t>ATC increases</a:t>
            </a:r>
          </a:p>
          <a:p>
            <a:r>
              <a:rPr lang="en-AU" altLang="en-US" smtClean="0"/>
              <a:t>When MC  &lt;  AC</a:t>
            </a:r>
          </a:p>
          <a:p>
            <a:pPr lvl="1"/>
            <a:r>
              <a:rPr lang="en-AU" altLang="en-US" smtClean="0"/>
              <a:t>ATC falls</a:t>
            </a:r>
          </a:p>
          <a:p>
            <a:r>
              <a:rPr lang="en-AU" altLang="en-US" smtClean="0"/>
              <a:t>When ATC  =  MC</a:t>
            </a:r>
          </a:p>
          <a:p>
            <a:pPr lvl="1"/>
            <a:r>
              <a:rPr lang="en-AU" altLang="en-US" smtClean="0"/>
              <a:t>ATC is at its minimum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9020317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35DA6A7-1B6B-4D9A-A6D1-9F14A3F7B67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7892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188913"/>
            <a:ext cx="6004520" cy="791815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AU" altLang="en-US" dirty="0" smtClean="0"/>
              <a:t>All factors variable </a:t>
            </a:r>
          </a:p>
          <a:p>
            <a:pPr lvl="1"/>
            <a:r>
              <a:rPr lang="en-AU" altLang="en-US" dirty="0" smtClean="0"/>
              <a:t>all costs are variable</a:t>
            </a:r>
          </a:p>
          <a:p>
            <a:pPr marL="0" indent="0">
              <a:buNone/>
            </a:pPr>
            <a:endParaRPr lang="en-AU" altLang="en-US" dirty="0" smtClean="0"/>
          </a:p>
          <a:p>
            <a:pPr marL="0" indent="0">
              <a:buNone/>
            </a:pPr>
            <a:r>
              <a:rPr lang="en-AU" altLang="en-US" dirty="0" smtClean="0"/>
              <a:t>Long-run cost curve</a:t>
            </a:r>
          </a:p>
          <a:p>
            <a:pPr lvl="1"/>
            <a:r>
              <a:rPr lang="en-AU" altLang="en-US" dirty="0" smtClean="0"/>
              <a:t>shape depends on economies of scale</a:t>
            </a:r>
          </a:p>
          <a:p>
            <a:pPr lvl="1"/>
            <a:r>
              <a:rPr lang="en-AU" altLang="en-US" dirty="0" smtClean="0"/>
              <a:t>scale is defined as different levels of plant utilisation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8880289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446A38DF-288A-4D69-B510-4A16137E940F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8916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696200" cy="5334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 (cont.)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grpSp>
        <p:nvGrpSpPr>
          <p:cNvPr id="38917" name="Group 3"/>
          <p:cNvGrpSpPr>
            <a:grpSpLocks/>
          </p:cNvGrpSpPr>
          <p:nvPr/>
        </p:nvGrpSpPr>
        <p:grpSpPr bwMode="auto">
          <a:xfrm>
            <a:off x="1987550" y="1431925"/>
            <a:ext cx="6742113" cy="4016375"/>
            <a:chOff x="772" y="886"/>
            <a:chExt cx="4247" cy="2530"/>
          </a:xfrm>
        </p:grpSpPr>
        <p:sp>
          <p:nvSpPr>
            <p:cNvPr id="38931" name="Line 4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2" name="Line 5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918" name="Freeform 6"/>
          <p:cNvSpPr>
            <a:spLocks/>
          </p:cNvSpPr>
          <p:nvPr/>
        </p:nvSpPr>
        <p:spPr bwMode="auto">
          <a:xfrm>
            <a:off x="2265363" y="26939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Freeform 7"/>
          <p:cNvSpPr>
            <a:spLocks/>
          </p:cNvSpPr>
          <p:nvPr/>
        </p:nvSpPr>
        <p:spPr bwMode="auto">
          <a:xfrm>
            <a:off x="4749800" y="3832225"/>
            <a:ext cx="1176338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0" name="Freeform 8"/>
          <p:cNvSpPr>
            <a:spLocks/>
          </p:cNvSpPr>
          <p:nvPr/>
        </p:nvSpPr>
        <p:spPr bwMode="auto">
          <a:xfrm>
            <a:off x="7192963" y="30194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1" name="Freeform 9"/>
          <p:cNvSpPr>
            <a:spLocks/>
          </p:cNvSpPr>
          <p:nvPr/>
        </p:nvSpPr>
        <p:spPr bwMode="auto">
          <a:xfrm>
            <a:off x="3346450" y="32385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Freeform 10"/>
          <p:cNvSpPr>
            <a:spLocks/>
          </p:cNvSpPr>
          <p:nvPr/>
        </p:nvSpPr>
        <p:spPr bwMode="auto">
          <a:xfrm>
            <a:off x="6086475" y="34401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1" name="Rectangle 11"/>
          <p:cNvSpPr>
            <a:spLocks noChangeArrowheads="1"/>
          </p:cNvSpPr>
          <p:nvPr/>
        </p:nvSpPr>
        <p:spPr bwMode="auto">
          <a:xfrm rot="16200000">
            <a:off x="735807" y="3245644"/>
            <a:ext cx="18224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Costs</a:t>
            </a:r>
          </a:p>
        </p:txBody>
      </p:sp>
      <p:sp>
        <p:nvSpPr>
          <p:cNvPr id="61452" name="Rectangle 12"/>
          <p:cNvSpPr>
            <a:spLocks noChangeArrowheads="1"/>
          </p:cNvSpPr>
          <p:nvPr/>
        </p:nvSpPr>
        <p:spPr bwMode="auto">
          <a:xfrm>
            <a:off x="4649788" y="5486400"/>
            <a:ext cx="1249362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Output</a:t>
            </a:r>
          </a:p>
        </p:txBody>
      </p:sp>
      <p:sp>
        <p:nvSpPr>
          <p:cNvPr id="38925" name="Line 13"/>
          <p:cNvSpPr>
            <a:spLocks noChangeShapeType="1"/>
          </p:cNvSpPr>
          <p:nvPr/>
        </p:nvSpPr>
        <p:spPr bwMode="auto">
          <a:xfrm>
            <a:off x="2887663" y="3375025"/>
            <a:ext cx="0" cy="2001838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Line 14"/>
          <p:cNvSpPr>
            <a:spLocks noChangeShapeType="1"/>
          </p:cNvSpPr>
          <p:nvPr/>
        </p:nvSpPr>
        <p:spPr bwMode="auto">
          <a:xfrm>
            <a:off x="3983038" y="3919538"/>
            <a:ext cx="0" cy="14668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Line 15"/>
          <p:cNvSpPr>
            <a:spLocks noChangeShapeType="1"/>
          </p:cNvSpPr>
          <p:nvPr/>
        </p:nvSpPr>
        <p:spPr bwMode="auto">
          <a:xfrm>
            <a:off x="5345113" y="4148138"/>
            <a:ext cx="0" cy="12382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Line 16"/>
          <p:cNvSpPr>
            <a:spLocks noChangeShapeType="1"/>
          </p:cNvSpPr>
          <p:nvPr/>
        </p:nvSpPr>
        <p:spPr bwMode="auto">
          <a:xfrm>
            <a:off x="6478588" y="4052888"/>
            <a:ext cx="0" cy="13335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9" name="Line 17"/>
          <p:cNvSpPr>
            <a:spLocks noChangeShapeType="1"/>
          </p:cNvSpPr>
          <p:nvPr/>
        </p:nvSpPr>
        <p:spPr bwMode="auto">
          <a:xfrm>
            <a:off x="7612063" y="3633788"/>
            <a:ext cx="0" cy="17526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Rectangle 18"/>
          <p:cNvSpPr>
            <a:spLocks noChangeArrowheads="1"/>
          </p:cNvSpPr>
          <p:nvPr/>
        </p:nvSpPr>
        <p:spPr bwMode="auto">
          <a:xfrm>
            <a:off x="2590800" y="1219200"/>
            <a:ext cx="6096000" cy="16002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latin typeface="Arial" charset="0"/>
              </a:rPr>
              <a:t>For every plant capacity size...</a:t>
            </a:r>
          </a:p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latin typeface="Arial" charset="0"/>
              </a:rPr>
              <a:t>  there is a short-run ATC curve,</a:t>
            </a:r>
            <a:r>
              <a:rPr 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</a:p>
          <a:p>
            <a:pPr algn="ctr">
              <a:defRPr/>
            </a:pPr>
            <a:r>
              <a:rPr 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  </a:t>
            </a:r>
            <a:r>
              <a:rPr lang="en-US" sz="2800">
                <a:solidFill>
                  <a:schemeClr val="bg1"/>
                </a:solidFill>
                <a:latin typeface="Arial" charset="0"/>
              </a:rPr>
              <a:t>and every ATC has a minimum cost</a:t>
            </a:r>
            <a:endParaRPr lang="en-AU" sz="2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313177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1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1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5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75"/>
                                        <p:tgtEl>
                                          <p:spTgt spid="61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8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D5CBAA29-9AF2-4149-8DCD-8AF934DD257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26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3994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533400"/>
          </a:xfrm>
        </p:spPr>
        <p:txBody>
          <a:bodyPr/>
          <a:lstStyle/>
          <a:p>
            <a:r>
              <a:rPr lang="en-AU" altLang="en-US" sz="320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smtClean="0">
              <a:solidFill>
                <a:srgbClr val="002060"/>
              </a:solidFill>
            </a:endParaRPr>
          </a:p>
        </p:txBody>
      </p:sp>
      <p:sp>
        <p:nvSpPr>
          <p:cNvPr id="39941" name="Rectangle 3"/>
          <p:cNvSpPr>
            <a:spLocks noChangeArrowheads="1"/>
          </p:cNvSpPr>
          <p:nvPr/>
        </p:nvSpPr>
        <p:spPr bwMode="auto">
          <a:xfrm rot="-5400000">
            <a:off x="812007" y="3220244"/>
            <a:ext cx="182245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39942" name="Rectangle 4"/>
          <p:cNvSpPr>
            <a:spLocks noChangeArrowheads="1"/>
          </p:cNvSpPr>
          <p:nvPr/>
        </p:nvSpPr>
        <p:spPr bwMode="auto">
          <a:xfrm>
            <a:off x="4818063" y="5486400"/>
            <a:ext cx="1249362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39943" name="Line 5"/>
          <p:cNvSpPr>
            <a:spLocks noChangeShapeType="1"/>
          </p:cNvSpPr>
          <p:nvPr/>
        </p:nvSpPr>
        <p:spPr bwMode="auto">
          <a:xfrm>
            <a:off x="3055938" y="3349625"/>
            <a:ext cx="0" cy="2001838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Line 6"/>
          <p:cNvSpPr>
            <a:spLocks noChangeShapeType="1"/>
          </p:cNvSpPr>
          <p:nvPr/>
        </p:nvSpPr>
        <p:spPr bwMode="auto">
          <a:xfrm>
            <a:off x="4151313" y="3894138"/>
            <a:ext cx="0" cy="14668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Line 7"/>
          <p:cNvSpPr>
            <a:spLocks noChangeShapeType="1"/>
          </p:cNvSpPr>
          <p:nvPr/>
        </p:nvSpPr>
        <p:spPr bwMode="auto">
          <a:xfrm>
            <a:off x="5513388" y="4122738"/>
            <a:ext cx="0" cy="123825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Line 8"/>
          <p:cNvSpPr>
            <a:spLocks noChangeShapeType="1"/>
          </p:cNvSpPr>
          <p:nvPr/>
        </p:nvSpPr>
        <p:spPr bwMode="auto">
          <a:xfrm>
            <a:off x="6646863" y="4027488"/>
            <a:ext cx="0" cy="13335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7" name="Line 9"/>
          <p:cNvSpPr>
            <a:spLocks noChangeShapeType="1"/>
          </p:cNvSpPr>
          <p:nvPr/>
        </p:nvSpPr>
        <p:spPr bwMode="auto">
          <a:xfrm>
            <a:off x="7780338" y="3608388"/>
            <a:ext cx="0" cy="1752600"/>
          </a:xfrm>
          <a:prstGeom prst="line">
            <a:avLst/>
          </a:prstGeom>
          <a:noFill/>
          <a:ln w="25400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Freeform 10"/>
          <p:cNvSpPr>
            <a:spLocks/>
          </p:cNvSpPr>
          <p:nvPr/>
        </p:nvSpPr>
        <p:spPr bwMode="auto">
          <a:xfrm>
            <a:off x="2433638" y="26685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9" name="Freeform 11"/>
          <p:cNvSpPr>
            <a:spLocks/>
          </p:cNvSpPr>
          <p:nvPr/>
        </p:nvSpPr>
        <p:spPr bwMode="auto">
          <a:xfrm>
            <a:off x="5540375" y="4059238"/>
            <a:ext cx="554038" cy="26987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0" name="Freeform 12"/>
          <p:cNvSpPr>
            <a:spLocks/>
          </p:cNvSpPr>
          <p:nvPr/>
        </p:nvSpPr>
        <p:spPr bwMode="auto">
          <a:xfrm>
            <a:off x="7361238" y="29940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1" name="Freeform 13"/>
          <p:cNvSpPr>
            <a:spLocks/>
          </p:cNvSpPr>
          <p:nvPr/>
        </p:nvSpPr>
        <p:spPr bwMode="auto">
          <a:xfrm>
            <a:off x="3514725" y="32131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2" name="Freeform 14"/>
          <p:cNvSpPr>
            <a:spLocks/>
          </p:cNvSpPr>
          <p:nvPr/>
        </p:nvSpPr>
        <p:spPr bwMode="auto">
          <a:xfrm>
            <a:off x="6254750" y="34147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3" name="Freeform 15"/>
          <p:cNvSpPr>
            <a:spLocks/>
          </p:cNvSpPr>
          <p:nvPr/>
        </p:nvSpPr>
        <p:spPr bwMode="auto">
          <a:xfrm>
            <a:off x="2586038" y="28003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4" name="Freeform 16"/>
          <p:cNvSpPr>
            <a:spLocks/>
          </p:cNvSpPr>
          <p:nvPr/>
        </p:nvSpPr>
        <p:spPr bwMode="auto">
          <a:xfrm>
            <a:off x="2738438" y="29114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5" name="Freeform 17"/>
          <p:cNvSpPr>
            <a:spLocks/>
          </p:cNvSpPr>
          <p:nvPr/>
        </p:nvSpPr>
        <p:spPr bwMode="auto">
          <a:xfrm>
            <a:off x="2890838" y="30019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6" name="Freeform 18"/>
          <p:cNvSpPr>
            <a:spLocks/>
          </p:cNvSpPr>
          <p:nvPr/>
        </p:nvSpPr>
        <p:spPr bwMode="auto">
          <a:xfrm>
            <a:off x="3043238" y="307181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7" name="Freeform 19"/>
          <p:cNvSpPr>
            <a:spLocks/>
          </p:cNvSpPr>
          <p:nvPr/>
        </p:nvSpPr>
        <p:spPr bwMode="auto">
          <a:xfrm>
            <a:off x="3195638" y="312102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8" name="Freeform 20"/>
          <p:cNvSpPr>
            <a:spLocks/>
          </p:cNvSpPr>
          <p:nvPr/>
        </p:nvSpPr>
        <p:spPr bwMode="auto">
          <a:xfrm>
            <a:off x="3348038" y="31496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9" name="Freeform 21"/>
          <p:cNvSpPr>
            <a:spLocks/>
          </p:cNvSpPr>
          <p:nvPr/>
        </p:nvSpPr>
        <p:spPr bwMode="auto">
          <a:xfrm>
            <a:off x="3667125" y="33035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0" name="Freeform 22"/>
          <p:cNvSpPr>
            <a:spLocks/>
          </p:cNvSpPr>
          <p:nvPr/>
        </p:nvSpPr>
        <p:spPr bwMode="auto">
          <a:xfrm>
            <a:off x="3819525" y="33321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1" name="Freeform 23"/>
          <p:cNvSpPr>
            <a:spLocks/>
          </p:cNvSpPr>
          <p:nvPr/>
        </p:nvSpPr>
        <p:spPr bwMode="auto">
          <a:xfrm>
            <a:off x="3971925" y="33813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2" name="Freeform 24"/>
          <p:cNvSpPr>
            <a:spLocks/>
          </p:cNvSpPr>
          <p:nvPr/>
        </p:nvSpPr>
        <p:spPr bwMode="auto">
          <a:xfrm>
            <a:off x="4124325" y="34099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3" name="Freeform 25"/>
          <p:cNvSpPr>
            <a:spLocks/>
          </p:cNvSpPr>
          <p:nvPr/>
        </p:nvSpPr>
        <p:spPr bwMode="auto">
          <a:xfrm>
            <a:off x="4276725" y="34178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4" name="Freeform 26"/>
          <p:cNvSpPr>
            <a:spLocks/>
          </p:cNvSpPr>
          <p:nvPr/>
        </p:nvSpPr>
        <p:spPr bwMode="auto">
          <a:xfrm>
            <a:off x="4429125" y="3405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5" name="Freeform 27"/>
          <p:cNvSpPr>
            <a:spLocks/>
          </p:cNvSpPr>
          <p:nvPr/>
        </p:nvSpPr>
        <p:spPr bwMode="auto">
          <a:xfrm>
            <a:off x="4581525" y="34544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6" name="Freeform 28"/>
          <p:cNvSpPr>
            <a:spLocks/>
          </p:cNvSpPr>
          <p:nvPr/>
        </p:nvSpPr>
        <p:spPr bwMode="auto">
          <a:xfrm>
            <a:off x="5316538" y="4022725"/>
            <a:ext cx="519112" cy="57150"/>
          </a:xfrm>
          <a:custGeom>
            <a:avLst/>
            <a:gdLst>
              <a:gd name="T0" fmla="*/ 0 w 327"/>
              <a:gd name="T1" fmla="*/ 0 h 36"/>
              <a:gd name="T2" fmla="*/ 2147483646 w 327"/>
              <a:gd name="T3" fmla="*/ 2147483646 h 36"/>
              <a:gd name="T4" fmla="*/ 2147483646 w 327"/>
              <a:gd name="T5" fmla="*/ 2147483646 h 36"/>
              <a:gd name="T6" fmla="*/ 2147483646 w 327"/>
              <a:gd name="T7" fmla="*/ 2147483646 h 36"/>
              <a:gd name="T8" fmla="*/ 2147483646 w 327"/>
              <a:gd name="T9" fmla="*/ 2147483646 h 36"/>
              <a:gd name="T10" fmla="*/ 2147483646 w 327"/>
              <a:gd name="T11" fmla="*/ 2147483646 h 36"/>
              <a:gd name="T12" fmla="*/ 2147483646 w 327"/>
              <a:gd name="T13" fmla="*/ 2147483646 h 36"/>
              <a:gd name="T14" fmla="*/ 2147483646 w 327"/>
              <a:gd name="T15" fmla="*/ 2147483646 h 36"/>
              <a:gd name="T16" fmla="*/ 2147483646 w 327"/>
              <a:gd name="T17" fmla="*/ 2147483646 h 36"/>
              <a:gd name="T18" fmla="*/ 2147483646 w 327"/>
              <a:gd name="T19" fmla="*/ 2147483646 h 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327"/>
              <a:gd name="T31" fmla="*/ 0 h 36"/>
              <a:gd name="T32" fmla="*/ 327 w 327"/>
              <a:gd name="T33" fmla="*/ 36 h 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327" h="36">
                <a:moveTo>
                  <a:pt x="0" y="0"/>
                </a:moveTo>
                <a:lnTo>
                  <a:pt x="12" y="11"/>
                </a:lnTo>
                <a:lnTo>
                  <a:pt x="24" y="20"/>
                </a:lnTo>
                <a:lnTo>
                  <a:pt x="57" y="27"/>
                </a:lnTo>
                <a:lnTo>
                  <a:pt x="106" y="32"/>
                </a:lnTo>
                <a:lnTo>
                  <a:pt x="164" y="35"/>
                </a:lnTo>
                <a:lnTo>
                  <a:pt x="193" y="35"/>
                </a:lnTo>
                <a:lnTo>
                  <a:pt x="224" y="34"/>
                </a:lnTo>
                <a:lnTo>
                  <a:pt x="280" y="31"/>
                </a:lnTo>
                <a:lnTo>
                  <a:pt x="326" y="2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7" name="Freeform 29"/>
          <p:cNvSpPr>
            <a:spLocks/>
          </p:cNvSpPr>
          <p:nvPr/>
        </p:nvSpPr>
        <p:spPr bwMode="auto">
          <a:xfrm>
            <a:off x="5692775" y="4087813"/>
            <a:ext cx="554038" cy="26987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8" name="Freeform 30"/>
          <p:cNvSpPr>
            <a:spLocks/>
          </p:cNvSpPr>
          <p:nvPr/>
        </p:nvSpPr>
        <p:spPr bwMode="auto">
          <a:xfrm>
            <a:off x="5845175" y="4054475"/>
            <a:ext cx="554038" cy="26988"/>
          </a:xfrm>
          <a:custGeom>
            <a:avLst/>
            <a:gdLst>
              <a:gd name="T0" fmla="*/ 0 w 349"/>
              <a:gd name="T1" fmla="*/ 0 h 17"/>
              <a:gd name="T2" fmla="*/ 2147483646 w 349"/>
              <a:gd name="T3" fmla="*/ 2147483646 h 17"/>
              <a:gd name="T4" fmla="*/ 2147483646 w 349"/>
              <a:gd name="T5" fmla="*/ 2147483646 h 17"/>
              <a:gd name="T6" fmla="*/ 2147483646 w 349"/>
              <a:gd name="T7" fmla="*/ 2147483646 h 17"/>
              <a:gd name="T8" fmla="*/ 2147483646 w 349"/>
              <a:gd name="T9" fmla="*/ 2147483646 h 17"/>
              <a:gd name="T10" fmla="*/ 2147483646 w 349"/>
              <a:gd name="T11" fmla="*/ 2147483646 h 17"/>
              <a:gd name="T12" fmla="*/ 2147483646 w 349"/>
              <a:gd name="T13" fmla="*/ 2147483646 h 17"/>
              <a:gd name="T14" fmla="*/ 2147483646 w 349"/>
              <a:gd name="T15" fmla="*/ 2147483646 h 17"/>
              <a:gd name="T16" fmla="*/ 2147483646 w 349"/>
              <a:gd name="T17" fmla="*/ 0 h 1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49"/>
              <a:gd name="T28" fmla="*/ 0 h 17"/>
              <a:gd name="T29" fmla="*/ 349 w 349"/>
              <a:gd name="T30" fmla="*/ 17 h 1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49" h="17">
                <a:moveTo>
                  <a:pt x="0" y="0"/>
                </a:moveTo>
                <a:lnTo>
                  <a:pt x="31" y="7"/>
                </a:lnTo>
                <a:lnTo>
                  <a:pt x="72" y="12"/>
                </a:lnTo>
                <a:lnTo>
                  <a:pt x="121" y="15"/>
                </a:lnTo>
                <a:lnTo>
                  <a:pt x="174" y="16"/>
                </a:lnTo>
                <a:lnTo>
                  <a:pt x="226" y="15"/>
                </a:lnTo>
                <a:lnTo>
                  <a:pt x="276" y="12"/>
                </a:lnTo>
                <a:lnTo>
                  <a:pt x="317" y="7"/>
                </a:lnTo>
                <a:lnTo>
                  <a:pt x="348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9" name="Freeform 31"/>
          <p:cNvSpPr>
            <a:spLocks/>
          </p:cNvSpPr>
          <p:nvPr/>
        </p:nvSpPr>
        <p:spPr bwMode="auto">
          <a:xfrm>
            <a:off x="6118225" y="34639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0" name="Freeform 32"/>
          <p:cNvSpPr>
            <a:spLocks/>
          </p:cNvSpPr>
          <p:nvPr/>
        </p:nvSpPr>
        <p:spPr bwMode="auto">
          <a:xfrm>
            <a:off x="5981700" y="34925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1" name="Freeform 33"/>
          <p:cNvSpPr>
            <a:spLocks/>
          </p:cNvSpPr>
          <p:nvPr/>
        </p:nvSpPr>
        <p:spPr bwMode="auto">
          <a:xfrm>
            <a:off x="6407150" y="338137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4"/>
          <p:cNvSpPr>
            <a:spLocks/>
          </p:cNvSpPr>
          <p:nvPr/>
        </p:nvSpPr>
        <p:spPr bwMode="auto">
          <a:xfrm>
            <a:off x="6559550" y="33274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Freeform 35"/>
          <p:cNvSpPr>
            <a:spLocks/>
          </p:cNvSpPr>
          <p:nvPr/>
        </p:nvSpPr>
        <p:spPr bwMode="auto">
          <a:xfrm>
            <a:off x="6711950" y="32734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4" name="Freeform 36"/>
          <p:cNvSpPr>
            <a:spLocks/>
          </p:cNvSpPr>
          <p:nvPr/>
        </p:nvSpPr>
        <p:spPr bwMode="auto">
          <a:xfrm>
            <a:off x="6864350" y="32400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5" name="Freeform 37"/>
          <p:cNvSpPr>
            <a:spLocks/>
          </p:cNvSpPr>
          <p:nvPr/>
        </p:nvSpPr>
        <p:spPr bwMode="auto">
          <a:xfrm>
            <a:off x="7016750" y="31861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Freeform 38"/>
          <p:cNvSpPr>
            <a:spLocks/>
          </p:cNvSpPr>
          <p:nvPr/>
        </p:nvSpPr>
        <p:spPr bwMode="auto">
          <a:xfrm>
            <a:off x="7169150" y="31115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7" name="Freeform 39"/>
          <p:cNvSpPr>
            <a:spLocks/>
          </p:cNvSpPr>
          <p:nvPr/>
        </p:nvSpPr>
        <p:spPr bwMode="auto">
          <a:xfrm>
            <a:off x="7513638" y="29194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8" name="Freeform 40"/>
          <p:cNvSpPr>
            <a:spLocks/>
          </p:cNvSpPr>
          <p:nvPr/>
        </p:nvSpPr>
        <p:spPr bwMode="auto">
          <a:xfrm>
            <a:off x="7666038" y="282416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9" name="Freeform 41"/>
          <p:cNvSpPr>
            <a:spLocks/>
          </p:cNvSpPr>
          <p:nvPr/>
        </p:nvSpPr>
        <p:spPr bwMode="auto">
          <a:xfrm>
            <a:off x="4727575" y="3435350"/>
            <a:ext cx="1071563" cy="623888"/>
          </a:xfrm>
          <a:custGeom>
            <a:avLst/>
            <a:gdLst>
              <a:gd name="T0" fmla="*/ 0 w 675"/>
              <a:gd name="T1" fmla="*/ 0 h 393"/>
              <a:gd name="T2" fmla="*/ 2147483646 w 675"/>
              <a:gd name="T3" fmla="*/ 2147483646 h 393"/>
              <a:gd name="T4" fmla="*/ 2147483646 w 675"/>
              <a:gd name="T5" fmla="*/ 2147483646 h 393"/>
              <a:gd name="T6" fmla="*/ 2147483646 w 675"/>
              <a:gd name="T7" fmla="*/ 2147483646 h 393"/>
              <a:gd name="T8" fmla="*/ 2147483646 w 675"/>
              <a:gd name="T9" fmla="*/ 2147483646 h 393"/>
              <a:gd name="T10" fmla="*/ 2147483646 w 675"/>
              <a:gd name="T11" fmla="*/ 2147483646 h 393"/>
              <a:gd name="T12" fmla="*/ 2147483646 w 675"/>
              <a:gd name="T13" fmla="*/ 2147483646 h 393"/>
              <a:gd name="T14" fmla="*/ 2147483646 w 675"/>
              <a:gd name="T15" fmla="*/ 2147483646 h 393"/>
              <a:gd name="T16" fmla="*/ 2147483646 w 675"/>
              <a:gd name="T17" fmla="*/ 2147483646 h 393"/>
              <a:gd name="T18" fmla="*/ 2147483646 w 675"/>
              <a:gd name="T19" fmla="*/ 2147483646 h 39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5"/>
              <a:gd name="T31" fmla="*/ 0 h 393"/>
              <a:gd name="T32" fmla="*/ 675 w 675"/>
              <a:gd name="T33" fmla="*/ 393 h 39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5" h="393">
                <a:moveTo>
                  <a:pt x="0" y="0"/>
                </a:moveTo>
                <a:lnTo>
                  <a:pt x="25" y="124"/>
                </a:lnTo>
                <a:lnTo>
                  <a:pt x="51" y="222"/>
                </a:lnTo>
                <a:lnTo>
                  <a:pt x="119" y="303"/>
                </a:lnTo>
                <a:lnTo>
                  <a:pt x="220" y="361"/>
                </a:lnTo>
                <a:lnTo>
                  <a:pt x="338" y="390"/>
                </a:lnTo>
                <a:lnTo>
                  <a:pt x="400" y="392"/>
                </a:lnTo>
                <a:lnTo>
                  <a:pt x="462" y="386"/>
                </a:lnTo>
                <a:lnTo>
                  <a:pt x="578" y="343"/>
                </a:lnTo>
                <a:lnTo>
                  <a:pt x="674" y="256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0" name="Freeform 42"/>
          <p:cNvSpPr>
            <a:spLocks/>
          </p:cNvSpPr>
          <p:nvPr/>
        </p:nvSpPr>
        <p:spPr bwMode="auto">
          <a:xfrm>
            <a:off x="4876800" y="3463925"/>
            <a:ext cx="1073150" cy="622300"/>
          </a:xfrm>
          <a:custGeom>
            <a:avLst/>
            <a:gdLst>
              <a:gd name="T0" fmla="*/ 0 w 676"/>
              <a:gd name="T1" fmla="*/ 0 h 392"/>
              <a:gd name="T2" fmla="*/ 2147483646 w 676"/>
              <a:gd name="T3" fmla="*/ 2147483646 h 392"/>
              <a:gd name="T4" fmla="*/ 2147483646 w 676"/>
              <a:gd name="T5" fmla="*/ 2147483646 h 392"/>
              <a:gd name="T6" fmla="*/ 2147483646 w 676"/>
              <a:gd name="T7" fmla="*/ 2147483646 h 392"/>
              <a:gd name="T8" fmla="*/ 2147483646 w 676"/>
              <a:gd name="T9" fmla="*/ 2147483646 h 392"/>
              <a:gd name="T10" fmla="*/ 2147483646 w 676"/>
              <a:gd name="T11" fmla="*/ 2147483646 h 392"/>
              <a:gd name="T12" fmla="*/ 2147483646 w 676"/>
              <a:gd name="T13" fmla="*/ 2147483646 h 392"/>
              <a:gd name="T14" fmla="*/ 2147483646 w 676"/>
              <a:gd name="T15" fmla="*/ 2147483646 h 392"/>
              <a:gd name="T16" fmla="*/ 2147483646 w 676"/>
              <a:gd name="T17" fmla="*/ 2147483646 h 392"/>
              <a:gd name="T18" fmla="*/ 2147483646 w 676"/>
              <a:gd name="T19" fmla="*/ 2147483646 h 392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6"/>
              <a:gd name="T31" fmla="*/ 0 h 392"/>
              <a:gd name="T32" fmla="*/ 676 w 676"/>
              <a:gd name="T33" fmla="*/ 392 h 392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6" h="392">
                <a:moveTo>
                  <a:pt x="0" y="0"/>
                </a:moveTo>
                <a:lnTo>
                  <a:pt x="25" y="123"/>
                </a:lnTo>
                <a:lnTo>
                  <a:pt x="51" y="222"/>
                </a:lnTo>
                <a:lnTo>
                  <a:pt x="119" y="302"/>
                </a:lnTo>
                <a:lnTo>
                  <a:pt x="220" y="360"/>
                </a:lnTo>
                <a:lnTo>
                  <a:pt x="339" y="389"/>
                </a:lnTo>
                <a:lnTo>
                  <a:pt x="400" y="391"/>
                </a:lnTo>
                <a:lnTo>
                  <a:pt x="463" y="385"/>
                </a:lnTo>
                <a:lnTo>
                  <a:pt x="579" y="342"/>
                </a:lnTo>
                <a:lnTo>
                  <a:pt x="675" y="255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1" name="Freeform 43"/>
          <p:cNvSpPr>
            <a:spLocks/>
          </p:cNvSpPr>
          <p:nvPr/>
        </p:nvSpPr>
        <p:spPr bwMode="auto">
          <a:xfrm>
            <a:off x="5054600" y="3471863"/>
            <a:ext cx="1073150" cy="623887"/>
          </a:xfrm>
          <a:custGeom>
            <a:avLst/>
            <a:gdLst>
              <a:gd name="T0" fmla="*/ 0 w 676"/>
              <a:gd name="T1" fmla="*/ 0 h 393"/>
              <a:gd name="T2" fmla="*/ 2147483646 w 676"/>
              <a:gd name="T3" fmla="*/ 2147483646 h 393"/>
              <a:gd name="T4" fmla="*/ 2147483646 w 676"/>
              <a:gd name="T5" fmla="*/ 2147483646 h 393"/>
              <a:gd name="T6" fmla="*/ 2147483646 w 676"/>
              <a:gd name="T7" fmla="*/ 2147483646 h 393"/>
              <a:gd name="T8" fmla="*/ 2147483646 w 676"/>
              <a:gd name="T9" fmla="*/ 2147483646 h 393"/>
              <a:gd name="T10" fmla="*/ 2147483646 w 676"/>
              <a:gd name="T11" fmla="*/ 2147483646 h 393"/>
              <a:gd name="T12" fmla="*/ 2147483646 w 676"/>
              <a:gd name="T13" fmla="*/ 2147483646 h 393"/>
              <a:gd name="T14" fmla="*/ 2147483646 w 676"/>
              <a:gd name="T15" fmla="*/ 2147483646 h 393"/>
              <a:gd name="T16" fmla="*/ 2147483646 w 676"/>
              <a:gd name="T17" fmla="*/ 2147483646 h 393"/>
              <a:gd name="T18" fmla="*/ 2147483646 w 676"/>
              <a:gd name="T19" fmla="*/ 2147483646 h 39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76"/>
              <a:gd name="T31" fmla="*/ 0 h 393"/>
              <a:gd name="T32" fmla="*/ 676 w 676"/>
              <a:gd name="T33" fmla="*/ 393 h 393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76" h="393">
                <a:moveTo>
                  <a:pt x="0" y="0"/>
                </a:moveTo>
                <a:lnTo>
                  <a:pt x="25" y="124"/>
                </a:lnTo>
                <a:lnTo>
                  <a:pt x="51" y="222"/>
                </a:lnTo>
                <a:lnTo>
                  <a:pt x="119" y="303"/>
                </a:lnTo>
                <a:lnTo>
                  <a:pt x="220" y="361"/>
                </a:lnTo>
                <a:lnTo>
                  <a:pt x="339" y="390"/>
                </a:lnTo>
                <a:lnTo>
                  <a:pt x="400" y="392"/>
                </a:lnTo>
                <a:lnTo>
                  <a:pt x="463" y="386"/>
                </a:lnTo>
                <a:lnTo>
                  <a:pt x="579" y="343"/>
                </a:lnTo>
                <a:lnTo>
                  <a:pt x="675" y="256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2" name="Freeform 44"/>
          <p:cNvSpPr>
            <a:spLocks/>
          </p:cNvSpPr>
          <p:nvPr/>
        </p:nvSpPr>
        <p:spPr bwMode="auto">
          <a:xfrm>
            <a:off x="5222875" y="3479800"/>
            <a:ext cx="1022350" cy="633413"/>
          </a:xfrm>
          <a:custGeom>
            <a:avLst/>
            <a:gdLst>
              <a:gd name="T0" fmla="*/ 0 w 644"/>
              <a:gd name="T1" fmla="*/ 0 h 399"/>
              <a:gd name="T2" fmla="*/ 2147483646 w 644"/>
              <a:gd name="T3" fmla="*/ 2147483646 h 399"/>
              <a:gd name="T4" fmla="*/ 2147483646 w 644"/>
              <a:gd name="T5" fmla="*/ 2147483646 h 399"/>
              <a:gd name="T6" fmla="*/ 2147483646 w 644"/>
              <a:gd name="T7" fmla="*/ 2147483646 h 399"/>
              <a:gd name="T8" fmla="*/ 2147483646 w 644"/>
              <a:gd name="T9" fmla="*/ 2147483646 h 399"/>
              <a:gd name="T10" fmla="*/ 2147483646 w 644"/>
              <a:gd name="T11" fmla="*/ 2147483646 h 399"/>
              <a:gd name="T12" fmla="*/ 2147483646 w 644"/>
              <a:gd name="T13" fmla="*/ 2147483646 h 399"/>
              <a:gd name="T14" fmla="*/ 2147483646 w 644"/>
              <a:gd name="T15" fmla="*/ 2147483646 h 399"/>
              <a:gd name="T16" fmla="*/ 2147483646 w 644"/>
              <a:gd name="T17" fmla="*/ 2147483646 h 399"/>
              <a:gd name="T18" fmla="*/ 2147483646 w 644"/>
              <a:gd name="T19" fmla="*/ 2147483646 h 39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44"/>
              <a:gd name="T31" fmla="*/ 0 h 399"/>
              <a:gd name="T32" fmla="*/ 644 w 644"/>
              <a:gd name="T33" fmla="*/ 399 h 39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44" h="399">
                <a:moveTo>
                  <a:pt x="0" y="0"/>
                </a:moveTo>
                <a:lnTo>
                  <a:pt x="24" y="125"/>
                </a:lnTo>
                <a:lnTo>
                  <a:pt x="48" y="226"/>
                </a:lnTo>
                <a:lnTo>
                  <a:pt x="113" y="307"/>
                </a:lnTo>
                <a:lnTo>
                  <a:pt x="210" y="366"/>
                </a:lnTo>
                <a:lnTo>
                  <a:pt x="323" y="396"/>
                </a:lnTo>
                <a:lnTo>
                  <a:pt x="381" y="398"/>
                </a:lnTo>
                <a:lnTo>
                  <a:pt x="441" y="391"/>
                </a:lnTo>
                <a:lnTo>
                  <a:pt x="552" y="348"/>
                </a:lnTo>
                <a:lnTo>
                  <a:pt x="643" y="26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3" name="Freeform 45"/>
          <p:cNvSpPr>
            <a:spLocks/>
          </p:cNvSpPr>
          <p:nvPr/>
        </p:nvSpPr>
        <p:spPr bwMode="auto">
          <a:xfrm>
            <a:off x="5865813" y="34798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4" name="Freeform 46"/>
          <p:cNvSpPr>
            <a:spLocks/>
          </p:cNvSpPr>
          <p:nvPr/>
        </p:nvSpPr>
        <p:spPr bwMode="auto">
          <a:xfrm>
            <a:off x="5749925" y="35290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5" name="Freeform 47"/>
          <p:cNvSpPr>
            <a:spLocks/>
          </p:cNvSpPr>
          <p:nvPr/>
        </p:nvSpPr>
        <p:spPr bwMode="auto">
          <a:xfrm>
            <a:off x="5634038" y="353695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6" name="Freeform 48"/>
          <p:cNvSpPr>
            <a:spLocks/>
          </p:cNvSpPr>
          <p:nvPr/>
        </p:nvSpPr>
        <p:spPr bwMode="auto">
          <a:xfrm>
            <a:off x="5518150" y="35448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87" name="Freeform 49"/>
          <p:cNvSpPr>
            <a:spLocks/>
          </p:cNvSpPr>
          <p:nvPr/>
        </p:nvSpPr>
        <p:spPr bwMode="auto">
          <a:xfrm>
            <a:off x="5402263" y="35321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9988" name="Group 50"/>
          <p:cNvGrpSpPr>
            <a:grpSpLocks/>
          </p:cNvGrpSpPr>
          <p:nvPr/>
        </p:nvGrpSpPr>
        <p:grpSpPr bwMode="auto">
          <a:xfrm>
            <a:off x="2155825" y="1406525"/>
            <a:ext cx="6742113" cy="4016375"/>
            <a:chOff x="772" y="886"/>
            <a:chExt cx="4247" cy="2530"/>
          </a:xfrm>
        </p:grpSpPr>
        <p:sp>
          <p:nvSpPr>
            <p:cNvPr id="39990" name="Line 51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91" name="Line 52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517" name="Rectangle 53"/>
          <p:cNvSpPr>
            <a:spLocks noChangeArrowheads="1"/>
          </p:cNvSpPr>
          <p:nvPr/>
        </p:nvSpPr>
        <p:spPr bwMode="auto">
          <a:xfrm>
            <a:off x="3048000" y="1219200"/>
            <a:ext cx="5486400" cy="13716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An infinite number of such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cost curves can be constructed</a:t>
            </a:r>
            <a:endParaRPr kumimoji="0" lang="en-AU" altLang="en-US" sz="2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741743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2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6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2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17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468FBF46-9378-4699-AC64-624763588F9E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27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1430338" y="163513"/>
            <a:ext cx="7467600" cy="6096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40965" name="Freeform 3"/>
          <p:cNvSpPr>
            <a:spLocks/>
          </p:cNvSpPr>
          <p:nvPr/>
        </p:nvSpPr>
        <p:spPr bwMode="auto">
          <a:xfrm>
            <a:off x="2374900" y="2516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6" name="Freeform 4"/>
          <p:cNvSpPr>
            <a:spLocks/>
          </p:cNvSpPr>
          <p:nvPr/>
        </p:nvSpPr>
        <p:spPr bwMode="auto">
          <a:xfrm>
            <a:off x="4859338" y="3654425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7" name="Freeform 5"/>
          <p:cNvSpPr>
            <a:spLocks/>
          </p:cNvSpPr>
          <p:nvPr/>
        </p:nvSpPr>
        <p:spPr bwMode="auto">
          <a:xfrm>
            <a:off x="7302500" y="28416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8" name="Freeform 6"/>
          <p:cNvSpPr>
            <a:spLocks/>
          </p:cNvSpPr>
          <p:nvPr/>
        </p:nvSpPr>
        <p:spPr bwMode="auto">
          <a:xfrm>
            <a:off x="3455988" y="30607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9" name="Freeform 7"/>
          <p:cNvSpPr>
            <a:spLocks/>
          </p:cNvSpPr>
          <p:nvPr/>
        </p:nvSpPr>
        <p:spPr bwMode="auto">
          <a:xfrm>
            <a:off x="6196013" y="32623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0" name="Freeform 8"/>
          <p:cNvSpPr>
            <a:spLocks/>
          </p:cNvSpPr>
          <p:nvPr/>
        </p:nvSpPr>
        <p:spPr bwMode="auto">
          <a:xfrm>
            <a:off x="2527300" y="26479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1" name="Freeform 9"/>
          <p:cNvSpPr>
            <a:spLocks/>
          </p:cNvSpPr>
          <p:nvPr/>
        </p:nvSpPr>
        <p:spPr bwMode="auto">
          <a:xfrm>
            <a:off x="2679700" y="27590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2" name="Freeform 10"/>
          <p:cNvSpPr>
            <a:spLocks/>
          </p:cNvSpPr>
          <p:nvPr/>
        </p:nvSpPr>
        <p:spPr bwMode="auto">
          <a:xfrm>
            <a:off x="2832100" y="28495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3" name="Freeform 11"/>
          <p:cNvSpPr>
            <a:spLocks/>
          </p:cNvSpPr>
          <p:nvPr/>
        </p:nvSpPr>
        <p:spPr bwMode="auto">
          <a:xfrm>
            <a:off x="2984500" y="291941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4" name="Freeform 12"/>
          <p:cNvSpPr>
            <a:spLocks/>
          </p:cNvSpPr>
          <p:nvPr/>
        </p:nvSpPr>
        <p:spPr bwMode="auto">
          <a:xfrm>
            <a:off x="3136900" y="296862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5" name="Freeform 13"/>
          <p:cNvSpPr>
            <a:spLocks/>
          </p:cNvSpPr>
          <p:nvPr/>
        </p:nvSpPr>
        <p:spPr bwMode="auto">
          <a:xfrm>
            <a:off x="3289300" y="29972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6" name="Freeform 14"/>
          <p:cNvSpPr>
            <a:spLocks/>
          </p:cNvSpPr>
          <p:nvPr/>
        </p:nvSpPr>
        <p:spPr bwMode="auto">
          <a:xfrm>
            <a:off x="3608388" y="31511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7" name="Freeform 15"/>
          <p:cNvSpPr>
            <a:spLocks/>
          </p:cNvSpPr>
          <p:nvPr/>
        </p:nvSpPr>
        <p:spPr bwMode="auto">
          <a:xfrm>
            <a:off x="3760788" y="3179763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8" name="Freeform 16"/>
          <p:cNvSpPr>
            <a:spLocks/>
          </p:cNvSpPr>
          <p:nvPr/>
        </p:nvSpPr>
        <p:spPr bwMode="auto">
          <a:xfrm>
            <a:off x="3913188" y="3228975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79" name="Freeform 17"/>
          <p:cNvSpPr>
            <a:spLocks/>
          </p:cNvSpPr>
          <p:nvPr/>
        </p:nvSpPr>
        <p:spPr bwMode="auto">
          <a:xfrm>
            <a:off x="4065588" y="325755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0" name="Freeform 18"/>
          <p:cNvSpPr>
            <a:spLocks/>
          </p:cNvSpPr>
          <p:nvPr/>
        </p:nvSpPr>
        <p:spPr bwMode="auto">
          <a:xfrm>
            <a:off x="4217988" y="32654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1" name="Freeform 19"/>
          <p:cNvSpPr>
            <a:spLocks/>
          </p:cNvSpPr>
          <p:nvPr/>
        </p:nvSpPr>
        <p:spPr bwMode="auto">
          <a:xfrm>
            <a:off x="4370388" y="325278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2" name="Freeform 20"/>
          <p:cNvSpPr>
            <a:spLocks/>
          </p:cNvSpPr>
          <p:nvPr/>
        </p:nvSpPr>
        <p:spPr bwMode="auto">
          <a:xfrm>
            <a:off x="4522788" y="3302000"/>
            <a:ext cx="1101725" cy="617538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3" name="Freeform 21"/>
          <p:cNvSpPr>
            <a:spLocks/>
          </p:cNvSpPr>
          <p:nvPr/>
        </p:nvSpPr>
        <p:spPr bwMode="auto">
          <a:xfrm>
            <a:off x="4675188" y="3309938"/>
            <a:ext cx="1101725" cy="617537"/>
          </a:xfrm>
          <a:custGeom>
            <a:avLst/>
            <a:gdLst>
              <a:gd name="T0" fmla="*/ 0 w 694"/>
              <a:gd name="T1" fmla="*/ 0 h 389"/>
              <a:gd name="T2" fmla="*/ 2147483646 w 694"/>
              <a:gd name="T3" fmla="*/ 2147483646 h 389"/>
              <a:gd name="T4" fmla="*/ 2147483646 w 694"/>
              <a:gd name="T5" fmla="*/ 2147483646 h 389"/>
              <a:gd name="T6" fmla="*/ 2147483646 w 694"/>
              <a:gd name="T7" fmla="*/ 2147483646 h 389"/>
              <a:gd name="T8" fmla="*/ 2147483646 w 694"/>
              <a:gd name="T9" fmla="*/ 2147483646 h 389"/>
              <a:gd name="T10" fmla="*/ 2147483646 w 694"/>
              <a:gd name="T11" fmla="*/ 2147483646 h 389"/>
              <a:gd name="T12" fmla="*/ 2147483646 w 694"/>
              <a:gd name="T13" fmla="*/ 2147483646 h 389"/>
              <a:gd name="T14" fmla="*/ 2147483646 w 694"/>
              <a:gd name="T15" fmla="*/ 2147483646 h 389"/>
              <a:gd name="T16" fmla="*/ 2147483646 w 694"/>
              <a:gd name="T17" fmla="*/ 2147483646 h 389"/>
              <a:gd name="T18" fmla="*/ 2147483646 w 694"/>
              <a:gd name="T19" fmla="*/ 2147483646 h 38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94"/>
              <a:gd name="T31" fmla="*/ 0 h 389"/>
              <a:gd name="T32" fmla="*/ 694 w 694"/>
              <a:gd name="T33" fmla="*/ 389 h 38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94" h="389">
                <a:moveTo>
                  <a:pt x="0" y="0"/>
                </a:moveTo>
                <a:lnTo>
                  <a:pt x="26" y="122"/>
                </a:lnTo>
                <a:lnTo>
                  <a:pt x="52" y="220"/>
                </a:lnTo>
                <a:lnTo>
                  <a:pt x="122" y="300"/>
                </a:lnTo>
                <a:lnTo>
                  <a:pt x="226" y="357"/>
                </a:lnTo>
                <a:lnTo>
                  <a:pt x="348" y="386"/>
                </a:lnTo>
                <a:lnTo>
                  <a:pt x="411" y="388"/>
                </a:lnTo>
                <a:lnTo>
                  <a:pt x="475" y="382"/>
                </a:lnTo>
                <a:lnTo>
                  <a:pt x="594" y="339"/>
                </a:lnTo>
                <a:lnTo>
                  <a:pt x="693" y="253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4" name="Freeform 22"/>
          <p:cNvSpPr>
            <a:spLocks/>
          </p:cNvSpPr>
          <p:nvPr/>
        </p:nvSpPr>
        <p:spPr bwMode="auto">
          <a:xfrm>
            <a:off x="5011738" y="36830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5" name="Freeform 23"/>
          <p:cNvSpPr>
            <a:spLocks/>
          </p:cNvSpPr>
          <p:nvPr/>
        </p:nvSpPr>
        <p:spPr bwMode="auto">
          <a:xfrm>
            <a:off x="5164138" y="3649663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6" name="Freeform 24"/>
          <p:cNvSpPr>
            <a:spLocks/>
          </p:cNvSpPr>
          <p:nvPr/>
        </p:nvSpPr>
        <p:spPr bwMode="auto">
          <a:xfrm>
            <a:off x="5316538" y="36576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7" name="Freeform 25"/>
          <p:cNvSpPr>
            <a:spLocks/>
          </p:cNvSpPr>
          <p:nvPr/>
        </p:nvSpPr>
        <p:spPr bwMode="auto">
          <a:xfrm>
            <a:off x="5468938" y="3644900"/>
            <a:ext cx="1176337" cy="279400"/>
          </a:xfrm>
          <a:custGeom>
            <a:avLst/>
            <a:gdLst>
              <a:gd name="T0" fmla="*/ 0 w 741"/>
              <a:gd name="T1" fmla="*/ 0 h 176"/>
              <a:gd name="T2" fmla="*/ 2147483646 w 741"/>
              <a:gd name="T3" fmla="*/ 2147483646 h 176"/>
              <a:gd name="T4" fmla="*/ 2147483646 w 741"/>
              <a:gd name="T5" fmla="*/ 2147483646 h 176"/>
              <a:gd name="T6" fmla="*/ 2147483646 w 741"/>
              <a:gd name="T7" fmla="*/ 2147483646 h 176"/>
              <a:gd name="T8" fmla="*/ 2147483646 w 741"/>
              <a:gd name="T9" fmla="*/ 2147483646 h 176"/>
              <a:gd name="T10" fmla="*/ 2147483646 w 741"/>
              <a:gd name="T11" fmla="*/ 2147483646 h 176"/>
              <a:gd name="T12" fmla="*/ 2147483646 w 741"/>
              <a:gd name="T13" fmla="*/ 2147483646 h 176"/>
              <a:gd name="T14" fmla="*/ 2147483646 w 741"/>
              <a:gd name="T15" fmla="*/ 2147483646 h 176"/>
              <a:gd name="T16" fmla="*/ 2147483646 w 741"/>
              <a:gd name="T17" fmla="*/ 0 h 1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741"/>
              <a:gd name="T28" fmla="*/ 0 h 176"/>
              <a:gd name="T29" fmla="*/ 741 w 741"/>
              <a:gd name="T30" fmla="*/ 176 h 1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741" h="176">
                <a:moveTo>
                  <a:pt x="0" y="0"/>
                </a:moveTo>
                <a:lnTo>
                  <a:pt x="65" y="77"/>
                </a:lnTo>
                <a:lnTo>
                  <a:pt x="152" y="132"/>
                </a:lnTo>
                <a:lnTo>
                  <a:pt x="258" y="164"/>
                </a:lnTo>
                <a:lnTo>
                  <a:pt x="370" y="175"/>
                </a:lnTo>
                <a:lnTo>
                  <a:pt x="481" y="165"/>
                </a:lnTo>
                <a:lnTo>
                  <a:pt x="586" y="132"/>
                </a:lnTo>
                <a:lnTo>
                  <a:pt x="673" y="78"/>
                </a:lnTo>
                <a:lnTo>
                  <a:pt x="740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8" name="Freeform 26"/>
          <p:cNvSpPr>
            <a:spLocks/>
          </p:cNvSpPr>
          <p:nvPr/>
        </p:nvSpPr>
        <p:spPr bwMode="auto">
          <a:xfrm>
            <a:off x="6059488" y="33115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9" name="Freeform 27"/>
          <p:cNvSpPr>
            <a:spLocks/>
          </p:cNvSpPr>
          <p:nvPr/>
        </p:nvSpPr>
        <p:spPr bwMode="auto">
          <a:xfrm>
            <a:off x="5922963" y="33401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0" name="Freeform 28"/>
          <p:cNvSpPr>
            <a:spLocks/>
          </p:cNvSpPr>
          <p:nvPr/>
        </p:nvSpPr>
        <p:spPr bwMode="auto">
          <a:xfrm>
            <a:off x="6348413" y="322897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1" name="Freeform 29"/>
          <p:cNvSpPr>
            <a:spLocks/>
          </p:cNvSpPr>
          <p:nvPr/>
        </p:nvSpPr>
        <p:spPr bwMode="auto">
          <a:xfrm>
            <a:off x="6500813" y="31750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2" name="Freeform 30"/>
          <p:cNvSpPr>
            <a:spLocks/>
          </p:cNvSpPr>
          <p:nvPr/>
        </p:nvSpPr>
        <p:spPr bwMode="auto">
          <a:xfrm>
            <a:off x="6653213" y="3121025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3" name="Freeform 31"/>
          <p:cNvSpPr>
            <a:spLocks/>
          </p:cNvSpPr>
          <p:nvPr/>
        </p:nvSpPr>
        <p:spPr bwMode="auto">
          <a:xfrm>
            <a:off x="6805613" y="3087688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4" name="Freeform 32"/>
          <p:cNvSpPr>
            <a:spLocks/>
          </p:cNvSpPr>
          <p:nvPr/>
        </p:nvSpPr>
        <p:spPr bwMode="auto">
          <a:xfrm>
            <a:off x="6958013" y="30337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5" name="Freeform 33"/>
          <p:cNvSpPr>
            <a:spLocks/>
          </p:cNvSpPr>
          <p:nvPr/>
        </p:nvSpPr>
        <p:spPr bwMode="auto">
          <a:xfrm>
            <a:off x="7110413" y="2959100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6" name="Freeform 34"/>
          <p:cNvSpPr>
            <a:spLocks/>
          </p:cNvSpPr>
          <p:nvPr/>
        </p:nvSpPr>
        <p:spPr bwMode="auto">
          <a:xfrm>
            <a:off x="7454900" y="276701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7" name="Freeform 35"/>
          <p:cNvSpPr>
            <a:spLocks/>
          </p:cNvSpPr>
          <p:nvPr/>
        </p:nvSpPr>
        <p:spPr bwMode="auto">
          <a:xfrm>
            <a:off x="7607300" y="2671763"/>
            <a:ext cx="923925" cy="549275"/>
          </a:xfrm>
          <a:custGeom>
            <a:avLst/>
            <a:gdLst>
              <a:gd name="T0" fmla="*/ 0 w 582"/>
              <a:gd name="T1" fmla="*/ 2147483646 h 346"/>
              <a:gd name="T2" fmla="*/ 2147483646 w 582"/>
              <a:gd name="T3" fmla="*/ 2147483646 h 346"/>
              <a:gd name="T4" fmla="*/ 2147483646 w 582"/>
              <a:gd name="T5" fmla="*/ 2147483646 h 346"/>
              <a:gd name="T6" fmla="*/ 2147483646 w 582"/>
              <a:gd name="T7" fmla="*/ 2147483646 h 346"/>
              <a:gd name="T8" fmla="*/ 2147483646 w 582"/>
              <a:gd name="T9" fmla="*/ 2147483646 h 346"/>
              <a:gd name="T10" fmla="*/ 2147483646 w 582"/>
              <a:gd name="T11" fmla="*/ 2147483646 h 346"/>
              <a:gd name="T12" fmla="*/ 2147483646 w 582"/>
              <a:gd name="T13" fmla="*/ 2147483646 h 346"/>
              <a:gd name="T14" fmla="*/ 2147483646 w 582"/>
              <a:gd name="T15" fmla="*/ 2147483646 h 346"/>
              <a:gd name="T16" fmla="*/ 2147483646 w 582"/>
              <a:gd name="T17" fmla="*/ 2147483646 h 346"/>
              <a:gd name="T18" fmla="*/ 2147483646 w 582"/>
              <a:gd name="T19" fmla="*/ 2147483646 h 346"/>
              <a:gd name="T20" fmla="*/ 2147483646 w 582"/>
              <a:gd name="T21" fmla="*/ 2147483646 h 346"/>
              <a:gd name="T22" fmla="*/ 2147483646 w 582"/>
              <a:gd name="T23" fmla="*/ 2147483646 h 346"/>
              <a:gd name="T24" fmla="*/ 2147483646 w 582"/>
              <a:gd name="T25" fmla="*/ 0 h 34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582"/>
              <a:gd name="T40" fmla="*/ 0 h 346"/>
              <a:gd name="T41" fmla="*/ 582 w 582"/>
              <a:gd name="T42" fmla="*/ 346 h 34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582" h="346">
                <a:moveTo>
                  <a:pt x="0" y="239"/>
                </a:moveTo>
                <a:lnTo>
                  <a:pt x="90" y="308"/>
                </a:lnTo>
                <a:lnTo>
                  <a:pt x="195" y="341"/>
                </a:lnTo>
                <a:lnTo>
                  <a:pt x="248" y="345"/>
                </a:lnTo>
                <a:lnTo>
                  <a:pt x="275" y="345"/>
                </a:lnTo>
                <a:lnTo>
                  <a:pt x="302" y="342"/>
                </a:lnTo>
                <a:lnTo>
                  <a:pt x="405" y="312"/>
                </a:lnTo>
                <a:lnTo>
                  <a:pt x="488" y="262"/>
                </a:lnTo>
                <a:lnTo>
                  <a:pt x="548" y="188"/>
                </a:lnTo>
                <a:lnTo>
                  <a:pt x="551" y="138"/>
                </a:lnTo>
                <a:lnTo>
                  <a:pt x="575" y="90"/>
                </a:lnTo>
                <a:lnTo>
                  <a:pt x="581" y="42"/>
                </a:lnTo>
                <a:lnTo>
                  <a:pt x="581" y="0"/>
                </a:lnTo>
              </a:path>
            </a:pathLst>
          </a:custGeom>
          <a:noFill/>
          <a:ln w="254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8" name="Freeform 36"/>
          <p:cNvSpPr>
            <a:spLocks/>
          </p:cNvSpPr>
          <p:nvPr/>
        </p:nvSpPr>
        <p:spPr bwMode="auto">
          <a:xfrm>
            <a:off x="2271713" y="2800350"/>
            <a:ext cx="6226175" cy="1174750"/>
          </a:xfrm>
          <a:custGeom>
            <a:avLst/>
            <a:gdLst>
              <a:gd name="T0" fmla="*/ 0 w 3922"/>
              <a:gd name="T1" fmla="*/ 0 h 740"/>
              <a:gd name="T2" fmla="*/ 2147483646 w 3922"/>
              <a:gd name="T3" fmla="*/ 2147483646 h 740"/>
              <a:gd name="T4" fmla="*/ 2147483646 w 3922"/>
              <a:gd name="T5" fmla="*/ 2147483646 h 740"/>
              <a:gd name="T6" fmla="*/ 2147483646 w 3922"/>
              <a:gd name="T7" fmla="*/ 2147483646 h 740"/>
              <a:gd name="T8" fmla="*/ 2147483646 w 3922"/>
              <a:gd name="T9" fmla="*/ 2147483646 h 740"/>
              <a:gd name="T10" fmla="*/ 2147483646 w 3922"/>
              <a:gd name="T11" fmla="*/ 2147483646 h 740"/>
              <a:gd name="T12" fmla="*/ 2147483646 w 3922"/>
              <a:gd name="T13" fmla="*/ 2147483646 h 740"/>
              <a:gd name="T14" fmla="*/ 2147483646 w 3922"/>
              <a:gd name="T15" fmla="*/ 2147483646 h 740"/>
              <a:gd name="T16" fmla="*/ 2147483646 w 3922"/>
              <a:gd name="T17" fmla="*/ 2147483646 h 740"/>
              <a:gd name="T18" fmla="*/ 2147483646 w 3922"/>
              <a:gd name="T19" fmla="*/ 2147483646 h 740"/>
              <a:gd name="T20" fmla="*/ 2147483646 w 3922"/>
              <a:gd name="T21" fmla="*/ 2147483646 h 740"/>
              <a:gd name="T22" fmla="*/ 2147483646 w 3922"/>
              <a:gd name="T23" fmla="*/ 2147483646 h 740"/>
              <a:gd name="T24" fmla="*/ 2147483646 w 3922"/>
              <a:gd name="T25" fmla="*/ 2147483646 h 740"/>
              <a:gd name="T26" fmla="*/ 2147483646 w 3922"/>
              <a:gd name="T27" fmla="*/ 2147483646 h 740"/>
              <a:gd name="T28" fmla="*/ 2147483646 w 3922"/>
              <a:gd name="T29" fmla="*/ 2147483646 h 740"/>
              <a:gd name="T30" fmla="*/ 2147483646 w 3922"/>
              <a:gd name="T31" fmla="*/ 2147483646 h 740"/>
              <a:gd name="T32" fmla="*/ 2147483646 w 3922"/>
              <a:gd name="T33" fmla="*/ 2147483646 h 740"/>
              <a:gd name="T34" fmla="*/ 2147483646 w 3922"/>
              <a:gd name="T35" fmla="*/ 2147483646 h 74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3922"/>
              <a:gd name="T55" fmla="*/ 0 h 740"/>
              <a:gd name="T56" fmla="*/ 3922 w 3922"/>
              <a:gd name="T57" fmla="*/ 740 h 74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3922" h="740">
                <a:moveTo>
                  <a:pt x="0" y="0"/>
                </a:moveTo>
                <a:lnTo>
                  <a:pt x="214" y="162"/>
                </a:lnTo>
                <a:lnTo>
                  <a:pt x="439" y="305"/>
                </a:lnTo>
                <a:lnTo>
                  <a:pt x="673" y="427"/>
                </a:lnTo>
                <a:lnTo>
                  <a:pt x="915" y="530"/>
                </a:lnTo>
                <a:lnTo>
                  <a:pt x="1162" y="611"/>
                </a:lnTo>
                <a:lnTo>
                  <a:pt x="1415" y="673"/>
                </a:lnTo>
                <a:lnTo>
                  <a:pt x="1672" y="715"/>
                </a:lnTo>
                <a:lnTo>
                  <a:pt x="1932" y="737"/>
                </a:lnTo>
                <a:lnTo>
                  <a:pt x="2060" y="739"/>
                </a:lnTo>
                <a:lnTo>
                  <a:pt x="2191" y="738"/>
                </a:lnTo>
                <a:lnTo>
                  <a:pt x="2450" y="719"/>
                </a:lnTo>
                <a:lnTo>
                  <a:pt x="2707" y="678"/>
                </a:lnTo>
                <a:lnTo>
                  <a:pt x="2962" y="616"/>
                </a:lnTo>
                <a:lnTo>
                  <a:pt x="3212" y="535"/>
                </a:lnTo>
                <a:lnTo>
                  <a:pt x="3455" y="431"/>
                </a:lnTo>
                <a:lnTo>
                  <a:pt x="3692" y="307"/>
                </a:lnTo>
                <a:lnTo>
                  <a:pt x="3921" y="162"/>
                </a:lnTo>
              </a:path>
            </a:pathLst>
          </a:custGeom>
          <a:noFill/>
          <a:ln w="508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25" name="Rectangle 37"/>
          <p:cNvSpPr>
            <a:spLocks noChangeArrowheads="1"/>
          </p:cNvSpPr>
          <p:nvPr/>
        </p:nvSpPr>
        <p:spPr bwMode="auto">
          <a:xfrm rot="16200000">
            <a:off x="942182" y="3067844"/>
            <a:ext cx="18224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Costs</a:t>
            </a:r>
          </a:p>
        </p:txBody>
      </p:sp>
      <p:sp>
        <p:nvSpPr>
          <p:cNvPr id="63526" name="Rectangle 38"/>
          <p:cNvSpPr>
            <a:spLocks noChangeArrowheads="1"/>
          </p:cNvSpPr>
          <p:nvPr/>
        </p:nvSpPr>
        <p:spPr bwMode="auto">
          <a:xfrm>
            <a:off x="5035550" y="5486400"/>
            <a:ext cx="1249363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Output</a:t>
            </a:r>
          </a:p>
        </p:txBody>
      </p:sp>
      <p:grpSp>
        <p:nvGrpSpPr>
          <p:cNvPr id="41001" name="Group 39"/>
          <p:cNvGrpSpPr>
            <a:grpSpLocks/>
          </p:cNvGrpSpPr>
          <p:nvPr/>
        </p:nvGrpSpPr>
        <p:grpSpPr bwMode="auto">
          <a:xfrm>
            <a:off x="2097088" y="1254125"/>
            <a:ext cx="6742112" cy="4016375"/>
            <a:chOff x="772" y="886"/>
            <a:chExt cx="4247" cy="2530"/>
          </a:xfrm>
        </p:grpSpPr>
        <p:sp>
          <p:nvSpPr>
            <p:cNvPr id="41003" name="Line 40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4" name="Line 41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30" name="Rectangle 42"/>
          <p:cNvSpPr>
            <a:spLocks noChangeArrowheads="1"/>
          </p:cNvSpPr>
          <p:nvPr/>
        </p:nvSpPr>
        <p:spPr bwMode="auto">
          <a:xfrm>
            <a:off x="3240088" y="1066800"/>
            <a:ext cx="5486400" cy="1371600"/>
          </a:xfrm>
          <a:prstGeom prst="rect">
            <a:avLst/>
          </a:prstGeom>
          <a:solidFill>
            <a:srgbClr val="CA210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The long-run ATC just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‘envelops’ all the short-run ATC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curves</a:t>
            </a:r>
            <a:endParaRPr kumimoji="0" lang="en-AU" altLang="en-US" sz="2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286119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3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3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"/>
                                        <p:tgtEl>
                                          <p:spTgt spid="63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45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75"/>
                                        <p:tgtEl>
                                          <p:spTgt spid="63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30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8E50BE7-8588-4255-A6A8-64D463F7699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28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1988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09600"/>
          </a:xfrm>
        </p:spPr>
        <p:txBody>
          <a:bodyPr/>
          <a:lstStyle/>
          <a:p>
            <a:r>
              <a:rPr lang="en-AU" altLang="en-US" sz="3200" smtClean="0">
                <a:solidFill>
                  <a:srgbClr val="002060"/>
                </a:solidFill>
              </a:rPr>
              <a:t>Long-Run Production Costs</a:t>
            </a:r>
            <a:endParaRPr lang="en-US" altLang="en-US" sz="3200" smtClean="0">
              <a:solidFill>
                <a:srgbClr val="002060"/>
              </a:solidFill>
            </a:endParaRPr>
          </a:p>
        </p:txBody>
      </p:sp>
      <p:sp>
        <p:nvSpPr>
          <p:cNvPr id="41989" name="Freeform 3"/>
          <p:cNvSpPr>
            <a:spLocks/>
          </p:cNvSpPr>
          <p:nvPr/>
        </p:nvSpPr>
        <p:spPr bwMode="auto">
          <a:xfrm>
            <a:off x="1981200" y="2765425"/>
            <a:ext cx="6226175" cy="1174750"/>
          </a:xfrm>
          <a:custGeom>
            <a:avLst/>
            <a:gdLst>
              <a:gd name="T0" fmla="*/ 0 w 3922"/>
              <a:gd name="T1" fmla="*/ 0 h 740"/>
              <a:gd name="T2" fmla="*/ 2147483646 w 3922"/>
              <a:gd name="T3" fmla="*/ 2147483646 h 740"/>
              <a:gd name="T4" fmla="*/ 2147483646 w 3922"/>
              <a:gd name="T5" fmla="*/ 2147483646 h 740"/>
              <a:gd name="T6" fmla="*/ 2147483646 w 3922"/>
              <a:gd name="T7" fmla="*/ 2147483646 h 740"/>
              <a:gd name="T8" fmla="*/ 2147483646 w 3922"/>
              <a:gd name="T9" fmla="*/ 2147483646 h 740"/>
              <a:gd name="T10" fmla="*/ 2147483646 w 3922"/>
              <a:gd name="T11" fmla="*/ 2147483646 h 740"/>
              <a:gd name="T12" fmla="*/ 2147483646 w 3922"/>
              <a:gd name="T13" fmla="*/ 2147483646 h 740"/>
              <a:gd name="T14" fmla="*/ 2147483646 w 3922"/>
              <a:gd name="T15" fmla="*/ 2147483646 h 740"/>
              <a:gd name="T16" fmla="*/ 2147483646 w 3922"/>
              <a:gd name="T17" fmla="*/ 2147483646 h 740"/>
              <a:gd name="T18" fmla="*/ 2147483646 w 3922"/>
              <a:gd name="T19" fmla="*/ 2147483646 h 740"/>
              <a:gd name="T20" fmla="*/ 2147483646 w 3922"/>
              <a:gd name="T21" fmla="*/ 2147483646 h 740"/>
              <a:gd name="T22" fmla="*/ 2147483646 w 3922"/>
              <a:gd name="T23" fmla="*/ 2147483646 h 740"/>
              <a:gd name="T24" fmla="*/ 2147483646 w 3922"/>
              <a:gd name="T25" fmla="*/ 2147483646 h 740"/>
              <a:gd name="T26" fmla="*/ 2147483646 w 3922"/>
              <a:gd name="T27" fmla="*/ 2147483646 h 740"/>
              <a:gd name="T28" fmla="*/ 2147483646 w 3922"/>
              <a:gd name="T29" fmla="*/ 2147483646 h 740"/>
              <a:gd name="T30" fmla="*/ 2147483646 w 3922"/>
              <a:gd name="T31" fmla="*/ 2147483646 h 740"/>
              <a:gd name="T32" fmla="*/ 2147483646 w 3922"/>
              <a:gd name="T33" fmla="*/ 2147483646 h 740"/>
              <a:gd name="T34" fmla="*/ 2147483646 w 3922"/>
              <a:gd name="T35" fmla="*/ 2147483646 h 74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3922"/>
              <a:gd name="T55" fmla="*/ 0 h 740"/>
              <a:gd name="T56" fmla="*/ 3922 w 3922"/>
              <a:gd name="T57" fmla="*/ 740 h 74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3922" h="740">
                <a:moveTo>
                  <a:pt x="0" y="0"/>
                </a:moveTo>
                <a:lnTo>
                  <a:pt x="214" y="162"/>
                </a:lnTo>
                <a:lnTo>
                  <a:pt x="439" y="305"/>
                </a:lnTo>
                <a:lnTo>
                  <a:pt x="673" y="427"/>
                </a:lnTo>
                <a:lnTo>
                  <a:pt x="915" y="530"/>
                </a:lnTo>
                <a:lnTo>
                  <a:pt x="1162" y="611"/>
                </a:lnTo>
                <a:lnTo>
                  <a:pt x="1415" y="673"/>
                </a:lnTo>
                <a:lnTo>
                  <a:pt x="1672" y="715"/>
                </a:lnTo>
                <a:lnTo>
                  <a:pt x="1932" y="737"/>
                </a:lnTo>
                <a:lnTo>
                  <a:pt x="2060" y="739"/>
                </a:lnTo>
                <a:lnTo>
                  <a:pt x="2191" y="738"/>
                </a:lnTo>
                <a:lnTo>
                  <a:pt x="2450" y="719"/>
                </a:lnTo>
                <a:lnTo>
                  <a:pt x="2707" y="678"/>
                </a:lnTo>
                <a:lnTo>
                  <a:pt x="2962" y="616"/>
                </a:lnTo>
                <a:lnTo>
                  <a:pt x="3212" y="535"/>
                </a:lnTo>
                <a:lnTo>
                  <a:pt x="3455" y="431"/>
                </a:lnTo>
                <a:lnTo>
                  <a:pt x="3692" y="307"/>
                </a:lnTo>
                <a:lnTo>
                  <a:pt x="3921" y="162"/>
                </a:lnTo>
              </a:path>
            </a:pathLst>
          </a:custGeom>
          <a:noFill/>
          <a:ln w="381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90" name="Rectangle 4"/>
          <p:cNvSpPr>
            <a:spLocks noChangeArrowheads="1"/>
          </p:cNvSpPr>
          <p:nvPr/>
        </p:nvSpPr>
        <p:spPr bwMode="auto">
          <a:xfrm>
            <a:off x="6019800" y="2251075"/>
            <a:ext cx="272891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>
                <a:solidFill>
                  <a:srgbClr val="0544B5"/>
                </a:solidFill>
                <a:latin typeface="Arial" panose="020B0604020202020204" pitchFamily="34" charset="0"/>
              </a:rPr>
              <a:t>Long-run ATC</a:t>
            </a:r>
          </a:p>
        </p:txBody>
      </p:sp>
      <p:sp>
        <p:nvSpPr>
          <p:cNvPr id="41991" name="Rectangle 5"/>
          <p:cNvSpPr>
            <a:spLocks noChangeArrowheads="1"/>
          </p:cNvSpPr>
          <p:nvPr/>
        </p:nvSpPr>
        <p:spPr bwMode="auto">
          <a:xfrm rot="-5400000">
            <a:off x="651669" y="3032919"/>
            <a:ext cx="1822450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41992" name="Rectangle 6"/>
          <p:cNvSpPr>
            <a:spLocks noChangeArrowheads="1"/>
          </p:cNvSpPr>
          <p:nvPr/>
        </p:nvSpPr>
        <p:spPr bwMode="auto">
          <a:xfrm>
            <a:off x="4745038" y="5451475"/>
            <a:ext cx="1249362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grpSp>
        <p:nvGrpSpPr>
          <p:cNvPr id="41993" name="Group 7"/>
          <p:cNvGrpSpPr>
            <a:grpSpLocks/>
          </p:cNvGrpSpPr>
          <p:nvPr/>
        </p:nvGrpSpPr>
        <p:grpSpPr bwMode="auto">
          <a:xfrm>
            <a:off x="1806575" y="1219200"/>
            <a:ext cx="6742113" cy="4016375"/>
            <a:chOff x="772" y="886"/>
            <a:chExt cx="4247" cy="2530"/>
          </a:xfrm>
        </p:grpSpPr>
        <p:sp>
          <p:nvSpPr>
            <p:cNvPr id="41994" name="Line 8"/>
            <p:cNvSpPr>
              <a:spLocks noChangeShapeType="1"/>
            </p:cNvSpPr>
            <p:nvPr/>
          </p:nvSpPr>
          <p:spPr bwMode="auto">
            <a:xfrm>
              <a:off x="772" y="886"/>
              <a:ext cx="0" cy="253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5" name="Line 9"/>
            <p:cNvSpPr>
              <a:spLocks noChangeShapeType="1"/>
            </p:cNvSpPr>
            <p:nvPr/>
          </p:nvSpPr>
          <p:spPr bwMode="auto">
            <a:xfrm>
              <a:off x="796" y="3414"/>
              <a:ext cx="4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39547318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A86AC58-BFF5-4012-BE5B-F6D6C67209B8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29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3012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381000"/>
            <a:ext cx="8129587" cy="743744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124744"/>
            <a:ext cx="8231187" cy="4679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Internal economies of scale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External economies of scale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Economies of scale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falls as plant size increases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Diseconomies of scale</a:t>
            </a:r>
            <a:endParaRPr lang="en-AU" alt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increases as plant size increases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>
                <a:solidFill>
                  <a:srgbClr val="CC3300"/>
                </a:solidFill>
              </a:rPr>
              <a:t>Constant returns of scale</a:t>
            </a:r>
            <a:endParaRPr lang="en-AU" alt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AU" altLang="en-US" dirty="0" smtClean="0"/>
              <a:t>ATC constant as plant size increases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66518635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655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9" descr="http://t0.gstatic.com/images?q=tbn:ANd9GcRyLTKmTAI3Hd4Jrp5lE7eVRynnF6-WUzRykXcfZgxwH_MbP2hz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4868863"/>
            <a:ext cx="47117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5C55E7D-2E97-4A39-B82F-6B289BB054A3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30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4036" name="Rectangle 2"/>
          <p:cNvSpPr>
            <a:spLocks noGrp="1" noChangeArrowheads="1"/>
          </p:cNvSpPr>
          <p:nvPr>
            <p:ph type="title"/>
          </p:nvPr>
        </p:nvSpPr>
        <p:spPr>
          <a:xfrm>
            <a:off x="529733" y="123826"/>
            <a:ext cx="8229600" cy="693737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196975"/>
            <a:ext cx="8375650" cy="4670425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AU" altLang="en-US" dirty="0" smtClean="0"/>
              <a:t>Internal economies of scale arise from:</a:t>
            </a:r>
          </a:p>
          <a:p>
            <a:pPr lvl="1">
              <a:lnSpc>
                <a:spcPct val="100000"/>
              </a:lnSpc>
            </a:pPr>
            <a:r>
              <a:rPr lang="en-US" altLang="en-US" dirty="0" err="1" smtClean="0">
                <a:solidFill>
                  <a:schemeClr val="tx1"/>
                </a:solidFill>
              </a:rPr>
              <a:t>Labour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specialisation</a:t>
            </a:r>
            <a:endParaRPr lang="en-US" altLang="en-US" dirty="0" smtClean="0">
              <a:solidFill>
                <a:schemeClr val="tx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Managerial </a:t>
            </a:r>
            <a:r>
              <a:rPr lang="en-US" altLang="en-US" dirty="0" err="1" smtClean="0">
                <a:solidFill>
                  <a:schemeClr val="tx1"/>
                </a:solidFill>
              </a:rPr>
              <a:t>specialisation</a:t>
            </a:r>
            <a:endParaRPr lang="en-US" altLang="en-US" dirty="0" smtClean="0">
              <a:solidFill>
                <a:schemeClr val="tx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Efficient use of capital</a:t>
            </a:r>
          </a:p>
          <a:p>
            <a:pPr lvl="1">
              <a:lnSpc>
                <a:spcPct val="100000"/>
              </a:lnSpc>
            </a:pPr>
            <a:r>
              <a:rPr lang="en-US" altLang="en-US" dirty="0" smtClean="0">
                <a:solidFill>
                  <a:schemeClr val="tx1"/>
                </a:solidFill>
              </a:rPr>
              <a:t>By-products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dirty="0" smtClean="0">
                <a:solidFill>
                  <a:schemeClr val="tx1"/>
                </a:solidFill>
              </a:rPr>
              <a:t>A good example is a car factory</a:t>
            </a:r>
            <a:r>
              <a:rPr lang="en-AU" altLang="en-US" b="1" dirty="0" smtClean="0"/>
              <a:t> </a:t>
            </a:r>
            <a:endParaRPr lang="en-AU" altLang="en-US" dirty="0" smtClean="0"/>
          </a:p>
          <a:p>
            <a:pPr marL="0" indent="0">
              <a:lnSpc>
                <a:spcPct val="100000"/>
              </a:lnSpc>
              <a:buNone/>
            </a:pPr>
            <a:r>
              <a:rPr lang="en-AU" altLang="en-US" sz="2400" u="sng" dirty="0" smtClean="0">
                <a:hlinkClick r:id="rId3"/>
              </a:rPr>
              <a:t>http://www.youtube.com/watch?v=S4KrIMZpwCY</a:t>
            </a:r>
            <a:r>
              <a:rPr lang="en-AU" altLang="en-US" sz="2400" dirty="0" smtClean="0"/>
              <a:t> </a:t>
            </a:r>
          </a:p>
        </p:txBody>
      </p:sp>
      <p:pic>
        <p:nvPicPr>
          <p:cNvPr id="44038" name="Picture 7" descr="http://t2.gstatic.com/images?q=tbn:ANd9GcQMXXQy81XOEn7px8rHdZ6-vpuUvV1wp8s4GwyykfXMmCvxVQdvx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00213"/>
            <a:ext cx="2895600" cy="192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Picture 9" descr="http://t0.gstatic.com/images?q=tbn:ANd9GcQLcees-CCnibJKPkyPh9Qqs7lBhCQCcOSwxgzdh-E8-tR51m-buQ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508500"/>
            <a:ext cx="4302125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063794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Economies and Diseconomies of Scale</a:t>
            </a:r>
            <a:endParaRPr lang="en-AU" altLang="en-US" sz="3200" dirty="0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A7ECC12-9E17-4208-8AF0-E0C89015EC66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31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4031" y="1048014"/>
            <a:ext cx="8135938" cy="51641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AU" sz="3200" dirty="0">
                <a:solidFill>
                  <a:schemeClr val="tx2"/>
                </a:solidFill>
                <a:latin typeface="+mn-lt"/>
              </a:rPr>
              <a:t>External economies of scale arise from the development of networks and clusters, which increase productivity and lower costs by making better use of infrastructure or knowledge</a:t>
            </a:r>
          </a:p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AU" sz="3200" dirty="0">
                <a:solidFill>
                  <a:schemeClr val="tx2"/>
                </a:solidFill>
                <a:latin typeface="+mn-lt"/>
              </a:rPr>
              <a:t>Also know as agglomeration economies</a:t>
            </a:r>
          </a:p>
          <a:p>
            <a:pPr marL="457200" indent="-4572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kumimoji="1" lang="en-US" sz="3200" dirty="0">
                <a:solidFill>
                  <a:schemeClr val="tx2"/>
                </a:solidFill>
                <a:latin typeface="+mn-lt"/>
              </a:rPr>
              <a:t>A good example is the network of component firms that surround a car factory.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14776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60148A44-F913-4658-A6A4-7C8AED4DC58C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32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6935788" y="1252538"/>
            <a:ext cx="1881187" cy="3981450"/>
            <a:chOff x="4369" y="789"/>
            <a:chExt cx="1185" cy="2508"/>
          </a:xfrm>
        </p:grpSpPr>
        <p:sp>
          <p:nvSpPr>
            <p:cNvPr id="46102" name="Rectangle 3"/>
            <p:cNvSpPr>
              <a:spLocks noChangeArrowheads="1"/>
            </p:cNvSpPr>
            <p:nvPr/>
          </p:nvSpPr>
          <p:spPr bwMode="auto">
            <a:xfrm>
              <a:off x="4383" y="789"/>
              <a:ext cx="1171" cy="250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103" name="Rectangle 10"/>
            <p:cNvSpPr>
              <a:spLocks noChangeArrowheads="1"/>
            </p:cNvSpPr>
            <p:nvPr/>
          </p:nvSpPr>
          <p:spPr bwMode="auto">
            <a:xfrm>
              <a:off x="4369" y="895"/>
              <a:ext cx="1166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Diseconomies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of scale</a:t>
              </a:r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3511550" y="1252538"/>
            <a:ext cx="3443288" cy="3981450"/>
            <a:chOff x="2212" y="789"/>
            <a:chExt cx="2169" cy="2508"/>
          </a:xfrm>
        </p:grpSpPr>
        <p:sp>
          <p:nvSpPr>
            <p:cNvPr id="46100" name="Rectangle 4"/>
            <p:cNvSpPr>
              <a:spLocks noChangeArrowheads="1"/>
            </p:cNvSpPr>
            <p:nvPr/>
          </p:nvSpPr>
          <p:spPr bwMode="auto">
            <a:xfrm>
              <a:off x="2212" y="789"/>
              <a:ext cx="2169" cy="2508"/>
            </a:xfrm>
            <a:prstGeom prst="rect">
              <a:avLst/>
            </a:prstGeom>
            <a:solidFill>
              <a:srgbClr val="CA21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101" name="Rectangle 11"/>
            <p:cNvSpPr>
              <a:spLocks noChangeArrowheads="1"/>
            </p:cNvSpPr>
            <p:nvPr/>
          </p:nvSpPr>
          <p:spPr bwMode="auto">
            <a:xfrm>
              <a:off x="2594" y="895"/>
              <a:ext cx="1354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Constant returns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rgbClr val="000000"/>
                  </a:solidFill>
                  <a:latin typeface="Arial" panose="020B0604020202020204" pitchFamily="34" charset="0"/>
                </a:rPr>
                <a:t>to scale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1905000" y="1241425"/>
            <a:ext cx="1651000" cy="3981450"/>
            <a:chOff x="1200" y="782"/>
            <a:chExt cx="1040" cy="2508"/>
          </a:xfrm>
        </p:grpSpPr>
        <p:sp>
          <p:nvSpPr>
            <p:cNvPr id="46098" name="Rectangle 5"/>
            <p:cNvSpPr>
              <a:spLocks noChangeArrowheads="1"/>
            </p:cNvSpPr>
            <p:nvPr/>
          </p:nvSpPr>
          <p:spPr bwMode="auto">
            <a:xfrm>
              <a:off x="1200" y="782"/>
              <a:ext cx="1040" cy="2508"/>
            </a:xfrm>
            <a:prstGeom prst="rect">
              <a:avLst/>
            </a:prstGeom>
            <a:solidFill>
              <a:srgbClr val="FE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AU" altLang="en-US" sz="2000">
                <a:solidFill>
                  <a:schemeClr val="tx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46099" name="Rectangle 9"/>
            <p:cNvSpPr>
              <a:spLocks noChangeArrowheads="1"/>
            </p:cNvSpPr>
            <p:nvPr/>
          </p:nvSpPr>
          <p:spPr bwMode="auto">
            <a:xfrm>
              <a:off x="1234" y="903"/>
              <a:ext cx="943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chemeClr val="tx1"/>
                  </a:solidFill>
                  <a:latin typeface="Arial" panose="020B0604020202020204" pitchFamily="34" charset="0"/>
                </a:rPr>
                <a:t>Economies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 sz="2100">
                  <a:solidFill>
                    <a:schemeClr val="tx1"/>
                  </a:solidFill>
                  <a:latin typeface="Arial" panose="020B0604020202020204" pitchFamily="34" charset="0"/>
                </a:rPr>
                <a:t>of scale</a:t>
              </a:r>
            </a:p>
          </p:txBody>
        </p:sp>
      </p:grpSp>
      <p:sp>
        <p:nvSpPr>
          <p:cNvPr id="46087" name="Rectangle 2"/>
          <p:cNvSpPr>
            <a:spLocks noGrp="1" noChangeArrowheads="1"/>
          </p:cNvSpPr>
          <p:nvPr>
            <p:ph type="title"/>
          </p:nvPr>
        </p:nvSpPr>
        <p:spPr>
          <a:xfrm>
            <a:off x="1447800" y="304800"/>
            <a:ext cx="7467600" cy="60960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Long-Run ATC Curves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46088" name="Rectangle 6"/>
          <p:cNvSpPr>
            <a:spLocks noChangeArrowheads="1"/>
          </p:cNvSpPr>
          <p:nvPr/>
        </p:nvSpPr>
        <p:spPr bwMode="auto">
          <a:xfrm rot="-5400000">
            <a:off x="691357" y="3028156"/>
            <a:ext cx="182245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>
                <a:solidFill>
                  <a:srgbClr val="000000"/>
                </a:solidFill>
                <a:latin typeface="Arial" panose="020B0604020202020204" pitchFamily="34" charset="0"/>
              </a:rPr>
              <a:t>Unit Costs</a:t>
            </a:r>
          </a:p>
        </p:txBody>
      </p:sp>
      <p:sp>
        <p:nvSpPr>
          <p:cNvPr id="46089" name="Rectangle 7"/>
          <p:cNvSpPr>
            <a:spLocks noChangeArrowheads="1"/>
          </p:cNvSpPr>
          <p:nvPr/>
        </p:nvSpPr>
        <p:spPr bwMode="auto">
          <a:xfrm>
            <a:off x="4708524" y="5220947"/>
            <a:ext cx="1249363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2800" dirty="0">
                <a:solidFill>
                  <a:srgbClr val="000000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46090" name="Rectangle 8"/>
          <p:cNvSpPr>
            <a:spLocks noChangeArrowheads="1"/>
          </p:cNvSpPr>
          <p:nvPr/>
        </p:nvSpPr>
        <p:spPr bwMode="auto">
          <a:xfrm>
            <a:off x="5791200" y="2232025"/>
            <a:ext cx="272891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>
                <a:solidFill>
                  <a:srgbClr val="0544B5"/>
                </a:solidFill>
                <a:latin typeface="Arial" panose="020B0604020202020204" pitchFamily="34" charset="0"/>
              </a:rPr>
              <a:t>Long-run ATC</a:t>
            </a:r>
          </a:p>
        </p:txBody>
      </p:sp>
      <p:grpSp>
        <p:nvGrpSpPr>
          <p:cNvPr id="46091" name="Group 12"/>
          <p:cNvGrpSpPr>
            <a:grpSpLocks/>
          </p:cNvGrpSpPr>
          <p:nvPr/>
        </p:nvGrpSpPr>
        <p:grpSpPr bwMode="auto">
          <a:xfrm>
            <a:off x="1858963" y="1219200"/>
            <a:ext cx="6942137" cy="3987800"/>
            <a:chOff x="780" y="889"/>
            <a:chExt cx="4373" cy="2512"/>
          </a:xfrm>
        </p:grpSpPr>
        <p:sp>
          <p:nvSpPr>
            <p:cNvPr id="46096" name="Line 13"/>
            <p:cNvSpPr>
              <a:spLocks noChangeShapeType="1"/>
            </p:cNvSpPr>
            <p:nvPr/>
          </p:nvSpPr>
          <p:spPr bwMode="auto">
            <a:xfrm>
              <a:off x="784" y="3401"/>
              <a:ext cx="4369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097" name="Line 14"/>
            <p:cNvSpPr>
              <a:spLocks noChangeShapeType="1"/>
            </p:cNvSpPr>
            <p:nvPr/>
          </p:nvSpPr>
          <p:spPr bwMode="auto">
            <a:xfrm>
              <a:off x="780" y="889"/>
              <a:ext cx="0" cy="250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6092" name="Group 15"/>
          <p:cNvGrpSpPr>
            <a:grpSpLocks/>
          </p:cNvGrpSpPr>
          <p:nvPr/>
        </p:nvGrpSpPr>
        <p:grpSpPr bwMode="auto">
          <a:xfrm>
            <a:off x="2438400" y="2917825"/>
            <a:ext cx="5716588" cy="1146175"/>
            <a:chOff x="1145" y="1959"/>
            <a:chExt cx="3601" cy="722"/>
          </a:xfrm>
        </p:grpSpPr>
        <p:sp>
          <p:nvSpPr>
            <p:cNvPr id="46093" name="Line 16"/>
            <p:cNvSpPr>
              <a:spLocks noChangeShapeType="1"/>
            </p:cNvSpPr>
            <p:nvPr/>
          </p:nvSpPr>
          <p:spPr bwMode="auto">
            <a:xfrm>
              <a:off x="1905" y="2681"/>
              <a:ext cx="2084" cy="0"/>
            </a:xfrm>
            <a:prstGeom prst="line">
              <a:avLst/>
            </a:prstGeom>
            <a:noFill/>
            <a:ln w="38100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094" name="Freeform 17"/>
            <p:cNvSpPr>
              <a:spLocks/>
            </p:cNvSpPr>
            <p:nvPr/>
          </p:nvSpPr>
          <p:spPr bwMode="auto">
            <a:xfrm>
              <a:off x="1145" y="1967"/>
              <a:ext cx="742" cy="714"/>
            </a:xfrm>
            <a:custGeom>
              <a:avLst/>
              <a:gdLst>
                <a:gd name="T0" fmla="*/ 0 w 742"/>
                <a:gd name="T1" fmla="*/ 0 h 714"/>
                <a:gd name="T2" fmla="*/ 24 w 742"/>
                <a:gd name="T3" fmla="*/ 137 h 714"/>
                <a:gd name="T4" fmla="*/ 74 w 742"/>
                <a:gd name="T5" fmla="*/ 266 h 714"/>
                <a:gd name="T6" fmla="*/ 144 w 742"/>
                <a:gd name="T7" fmla="*/ 383 h 714"/>
                <a:gd name="T8" fmla="*/ 234 w 742"/>
                <a:gd name="T9" fmla="*/ 486 h 714"/>
                <a:gd name="T10" fmla="*/ 341 w 742"/>
                <a:gd name="T11" fmla="*/ 572 h 714"/>
                <a:gd name="T12" fmla="*/ 462 w 742"/>
                <a:gd name="T13" fmla="*/ 640 h 714"/>
                <a:gd name="T14" fmla="*/ 596 w 742"/>
                <a:gd name="T15" fmla="*/ 688 h 714"/>
                <a:gd name="T16" fmla="*/ 741 w 742"/>
                <a:gd name="T17" fmla="*/ 713 h 7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42"/>
                <a:gd name="T28" fmla="*/ 0 h 714"/>
                <a:gd name="T29" fmla="*/ 742 w 742"/>
                <a:gd name="T30" fmla="*/ 714 h 71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42" h="714">
                  <a:moveTo>
                    <a:pt x="0" y="0"/>
                  </a:moveTo>
                  <a:lnTo>
                    <a:pt x="24" y="137"/>
                  </a:lnTo>
                  <a:lnTo>
                    <a:pt x="74" y="266"/>
                  </a:lnTo>
                  <a:lnTo>
                    <a:pt x="144" y="383"/>
                  </a:lnTo>
                  <a:lnTo>
                    <a:pt x="234" y="486"/>
                  </a:lnTo>
                  <a:lnTo>
                    <a:pt x="341" y="572"/>
                  </a:lnTo>
                  <a:lnTo>
                    <a:pt x="462" y="640"/>
                  </a:lnTo>
                  <a:lnTo>
                    <a:pt x="596" y="688"/>
                  </a:lnTo>
                  <a:lnTo>
                    <a:pt x="741" y="713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5" name="Freeform 18"/>
            <p:cNvSpPr>
              <a:spLocks/>
            </p:cNvSpPr>
            <p:nvPr/>
          </p:nvSpPr>
          <p:spPr bwMode="auto">
            <a:xfrm>
              <a:off x="4004" y="1959"/>
              <a:ext cx="742" cy="714"/>
            </a:xfrm>
            <a:custGeom>
              <a:avLst/>
              <a:gdLst>
                <a:gd name="T0" fmla="*/ 741 w 742"/>
                <a:gd name="T1" fmla="*/ 0 h 714"/>
                <a:gd name="T2" fmla="*/ 716 w 742"/>
                <a:gd name="T3" fmla="*/ 137 h 714"/>
                <a:gd name="T4" fmla="*/ 667 w 742"/>
                <a:gd name="T5" fmla="*/ 266 h 714"/>
                <a:gd name="T6" fmla="*/ 597 w 742"/>
                <a:gd name="T7" fmla="*/ 383 h 714"/>
                <a:gd name="T8" fmla="*/ 506 w 742"/>
                <a:gd name="T9" fmla="*/ 486 h 714"/>
                <a:gd name="T10" fmla="*/ 400 w 742"/>
                <a:gd name="T11" fmla="*/ 572 h 714"/>
                <a:gd name="T12" fmla="*/ 278 w 742"/>
                <a:gd name="T13" fmla="*/ 640 h 714"/>
                <a:gd name="T14" fmla="*/ 145 w 742"/>
                <a:gd name="T15" fmla="*/ 687 h 714"/>
                <a:gd name="T16" fmla="*/ 0 w 742"/>
                <a:gd name="T17" fmla="*/ 713 h 7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742"/>
                <a:gd name="T28" fmla="*/ 0 h 714"/>
                <a:gd name="T29" fmla="*/ 742 w 742"/>
                <a:gd name="T30" fmla="*/ 714 h 71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742" h="714">
                  <a:moveTo>
                    <a:pt x="741" y="0"/>
                  </a:moveTo>
                  <a:lnTo>
                    <a:pt x="716" y="137"/>
                  </a:lnTo>
                  <a:lnTo>
                    <a:pt x="667" y="266"/>
                  </a:lnTo>
                  <a:lnTo>
                    <a:pt x="597" y="383"/>
                  </a:lnTo>
                  <a:lnTo>
                    <a:pt x="506" y="486"/>
                  </a:lnTo>
                  <a:lnTo>
                    <a:pt x="400" y="572"/>
                  </a:lnTo>
                  <a:lnTo>
                    <a:pt x="278" y="640"/>
                  </a:lnTo>
                  <a:lnTo>
                    <a:pt x="145" y="687"/>
                  </a:lnTo>
                  <a:lnTo>
                    <a:pt x="0" y="713"/>
                  </a:lnTo>
                </a:path>
              </a:pathLst>
            </a:custGeom>
            <a:noFill/>
            <a:ln w="38100" cap="rnd">
              <a:solidFill>
                <a:srgbClr val="063DE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86070986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CFF0275D-3311-462E-8EBF-709FACA1C47A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33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4710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AU" altLang="en-US" sz="3200" dirty="0" smtClean="0">
                <a:solidFill>
                  <a:srgbClr val="002060"/>
                </a:solidFill>
              </a:rPr>
              <a:t>Minimum Efficiency Scale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1" y="1828800"/>
            <a:ext cx="8663880" cy="33283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MES is the smallest level of output at which a firm can minimise long-run average costs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dirty="0" smtClean="0"/>
              <a:t>Natural monopoly, has a MES that is large than the demand of the industry, so one firm can produce at a lower cost than if two or more firms were in the industry.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95444247"/>
      </p:ext>
    </p:ext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9113"/>
          </a:xfrm>
        </p:spPr>
        <p:txBody>
          <a:bodyPr/>
          <a:lstStyle/>
          <a:p>
            <a:r>
              <a:rPr lang="en-AU" altLang="en-US" sz="3200" dirty="0" smtClean="0">
                <a:solidFill>
                  <a:schemeClr val="tx1"/>
                </a:solidFill>
              </a:rPr>
              <a:t>Economies of scope</a:t>
            </a: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FB5AEB6-E381-46B1-89B0-C149736A0AE5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34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2625" y="908720"/>
            <a:ext cx="7273925" cy="4340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AU" sz="3200" dirty="0">
                <a:latin typeface="+mn-lt"/>
              </a:rPr>
              <a:t>In economies of scope, firms should take cost advantages by providing a variety of related products to make full use of the inputs rather than specializing in the delivery of a single product. Sharing or joint utilization of inputs among similar products are the main reason for economies of scale.</a:t>
            </a:r>
          </a:p>
          <a:p>
            <a:pPr>
              <a:defRPr/>
            </a:pP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1612383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xfrm>
            <a:off x="1447800" y="188913"/>
            <a:ext cx="7467600" cy="647700"/>
          </a:xfrm>
        </p:spPr>
        <p:txBody>
          <a:bodyPr/>
          <a:lstStyle/>
          <a:p>
            <a:r>
              <a:rPr lang="en-AU" altLang="en-US" smtClean="0">
                <a:solidFill>
                  <a:srgbClr val="002060"/>
                </a:solidFill>
              </a:rPr>
              <a:t>Firm/market diagrams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5853C5C3-B3EB-451D-BBED-334FFF64EB44}" type="slidenum">
              <a:rPr kumimoji="0" lang="en-US" altLang="en-US" sz="1800" smtClean="0">
                <a:solidFill>
                  <a:schemeClr val="bg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35</a:t>
            </a:fld>
            <a:endParaRPr kumimoji="0" lang="en-US" altLang="en-US" sz="1800" smtClean="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5" name="Footer Placeholder 2"/>
          <p:cNvSpPr txBox="1">
            <a:spLocks/>
          </p:cNvSpPr>
          <p:nvPr/>
        </p:nvSpPr>
        <p:spPr bwMode="auto">
          <a:xfrm>
            <a:off x="1371600" y="6172200"/>
            <a:ext cx="6477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defRPr/>
            </a:pP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Copyright  2004 McGraw-Hill Australia Pty Ltd </a:t>
            </a:r>
            <a:b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</a:b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PPTs t/a </a:t>
            </a:r>
            <a:r>
              <a:rPr lang="en-US" sz="1200" i="1">
                <a:solidFill>
                  <a:schemeClr val="bg1"/>
                </a:solidFill>
                <a:latin typeface="+mj-lt"/>
                <a:sym typeface="Symbol" pitchFamily="18" charset="2"/>
              </a:rPr>
              <a:t>Microeconomics 7/e </a:t>
            </a: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by Jackson and McIver</a:t>
            </a:r>
          </a:p>
          <a:p>
            <a:pPr algn="ctr">
              <a:defRPr/>
            </a:pPr>
            <a:r>
              <a:rPr lang="en-US" sz="1200">
                <a:solidFill>
                  <a:schemeClr val="bg1"/>
                </a:solidFill>
                <a:latin typeface="+mj-lt"/>
                <a:sym typeface="Symbol" pitchFamily="18" charset="2"/>
              </a:rPr>
              <a:t>Slides prepared by Muni Perumal, University of Canberra, Australia.</a:t>
            </a:r>
          </a:p>
          <a:p>
            <a:pPr algn="ctr">
              <a:defRPr/>
            </a:pPr>
            <a:endParaRPr lang="en-US" sz="1000" i="1">
              <a:solidFill>
                <a:schemeClr val="bg1"/>
              </a:solidFill>
              <a:latin typeface="+mj-lt"/>
              <a:sym typeface="Symbol" pitchFamily="18" charset="2"/>
            </a:endParaRPr>
          </a:p>
        </p:txBody>
      </p:sp>
      <p:sp>
        <p:nvSpPr>
          <p:cNvPr id="49158" name="Slide Number Placeholder 3"/>
          <p:cNvSpPr txBox="1">
            <a:spLocks/>
          </p:cNvSpPr>
          <p:nvPr/>
        </p:nvSpPr>
        <p:spPr bwMode="auto">
          <a:xfrm>
            <a:off x="8077200" y="6096000"/>
            <a:ext cx="558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90000"/>
              <a:buChar char="•"/>
              <a:defRPr kumimoji="1" sz="3200">
                <a:solidFill>
                  <a:schemeClr val="tx2"/>
                </a:solidFill>
                <a:latin typeface="Tahoma" panose="020B060403050404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kumimoji="1" sz="2400">
                <a:solidFill>
                  <a:schemeClr val="tx2"/>
                </a:solidFill>
                <a:latin typeface="Tahoma" panose="020B060403050404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SzPct val="45000"/>
              <a:buFont typeface="Webdings" panose="05030102010509060703" pitchFamily="18" charset="2"/>
              <a:buChar char="&lt;"/>
              <a:defRPr kumimoji="1" sz="2000">
                <a:solidFill>
                  <a:schemeClr val="tx2"/>
                </a:solidFill>
                <a:latin typeface="Tahoma" panose="020B060403050404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•"/>
              <a:defRPr kumimoji="1">
                <a:solidFill>
                  <a:schemeClr val="tx2"/>
                </a:solidFill>
                <a:latin typeface="Tahoma" panose="020B060403050404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kumimoji="1" sz="1400">
                <a:solidFill>
                  <a:schemeClr val="tx2"/>
                </a:solidFill>
                <a:latin typeface="Tahoma" panose="020B0604030504040204" pitchFamily="34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fld id="{0F59AF7C-3CC7-4A3A-8B6C-E3BFE88856AE}" type="slidenum">
              <a:rPr kumimoji="0" lang="en-US" altLang="en-US" sz="1800">
                <a:solidFill>
                  <a:schemeClr val="bg1"/>
                </a:solidFill>
                <a:latin typeface="Arial" panose="020B0604020202020204" pitchFamily="34" charset="0"/>
              </a:rPr>
              <a:pPr algn="r">
                <a:lnSpc>
                  <a:spcPct val="10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t>35</a:t>
            </a:fld>
            <a:endParaRPr kumimoji="0" lang="en-US" altLang="en-US" sz="1800">
              <a:solidFill>
                <a:srgbClr val="996633"/>
              </a:solidFill>
              <a:latin typeface="Arial" panose="020B0604020202020204" pitchFamily="34" charset="0"/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 bwMode="auto">
          <a:xfrm>
            <a:off x="1447800" y="304800"/>
            <a:ext cx="7467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defRPr/>
            </a:pPr>
            <a:endParaRPr kumimoji="1" lang="en-US" sz="4400" b="1" kern="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49160" name="Group 3"/>
          <p:cNvGrpSpPr>
            <a:grpSpLocks/>
          </p:cNvGrpSpPr>
          <p:nvPr/>
        </p:nvGrpSpPr>
        <p:grpSpPr bwMode="auto">
          <a:xfrm>
            <a:off x="395288" y="1211263"/>
            <a:ext cx="4608512" cy="4454525"/>
            <a:chOff x="1233" y="763"/>
            <a:chExt cx="3235" cy="2806"/>
          </a:xfrm>
        </p:grpSpPr>
        <p:sp>
          <p:nvSpPr>
            <p:cNvPr id="49173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4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61" name="Freeform 8"/>
          <p:cNvSpPr>
            <a:spLocks/>
          </p:cNvSpPr>
          <p:nvPr/>
        </p:nvSpPr>
        <p:spPr bwMode="auto">
          <a:xfrm>
            <a:off x="395288" y="3429000"/>
            <a:ext cx="4449762" cy="1816100"/>
          </a:xfrm>
          <a:custGeom>
            <a:avLst/>
            <a:gdLst>
              <a:gd name="T0" fmla="*/ 0 w 2983"/>
              <a:gd name="T1" fmla="*/ 0 h 1144"/>
              <a:gd name="T2" fmla="*/ 2147483646 w 2983"/>
              <a:gd name="T3" fmla="*/ 2147483646 h 1144"/>
              <a:gd name="T4" fmla="*/ 2147483646 w 2983"/>
              <a:gd name="T5" fmla="*/ 2147483646 h 1144"/>
              <a:gd name="T6" fmla="*/ 2147483646 w 2983"/>
              <a:gd name="T7" fmla="*/ 2147483646 h 1144"/>
              <a:gd name="T8" fmla="*/ 2147483646 w 2983"/>
              <a:gd name="T9" fmla="*/ 2147483646 h 1144"/>
              <a:gd name="T10" fmla="*/ 2147483646 w 2983"/>
              <a:gd name="T11" fmla="*/ 2147483646 h 1144"/>
              <a:gd name="T12" fmla="*/ 2147483646 w 2983"/>
              <a:gd name="T13" fmla="*/ 2147483646 h 1144"/>
              <a:gd name="T14" fmla="*/ 2147483646 w 2983"/>
              <a:gd name="T15" fmla="*/ 2147483646 h 1144"/>
              <a:gd name="T16" fmla="*/ 2147483646 w 2983"/>
              <a:gd name="T17" fmla="*/ 2147483646 h 1144"/>
              <a:gd name="T18" fmla="*/ 2147483646 w 2983"/>
              <a:gd name="T19" fmla="*/ 2147483646 h 1144"/>
              <a:gd name="T20" fmla="*/ 2147483646 w 2983"/>
              <a:gd name="T21" fmla="*/ 2147483646 h 1144"/>
              <a:gd name="T22" fmla="*/ 2147483646 w 2983"/>
              <a:gd name="T23" fmla="*/ 2147483646 h 1144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2983"/>
              <a:gd name="T37" fmla="*/ 0 h 1144"/>
              <a:gd name="T38" fmla="*/ 2983 w 2983"/>
              <a:gd name="T39" fmla="*/ 1144 h 1144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983" h="1144">
                <a:moveTo>
                  <a:pt x="0" y="0"/>
                </a:moveTo>
                <a:lnTo>
                  <a:pt x="125" y="257"/>
                </a:lnTo>
                <a:lnTo>
                  <a:pt x="267" y="457"/>
                </a:lnTo>
                <a:lnTo>
                  <a:pt x="397" y="605"/>
                </a:lnTo>
                <a:lnTo>
                  <a:pt x="493" y="690"/>
                </a:lnTo>
                <a:lnTo>
                  <a:pt x="610" y="751"/>
                </a:lnTo>
                <a:lnTo>
                  <a:pt x="756" y="809"/>
                </a:lnTo>
                <a:lnTo>
                  <a:pt x="1025" y="883"/>
                </a:lnTo>
                <a:lnTo>
                  <a:pt x="1607" y="1009"/>
                </a:lnTo>
                <a:lnTo>
                  <a:pt x="1985" y="1055"/>
                </a:lnTo>
                <a:lnTo>
                  <a:pt x="2571" y="1114"/>
                </a:lnTo>
                <a:lnTo>
                  <a:pt x="2982" y="1143"/>
                </a:lnTo>
              </a:path>
            </a:pathLst>
          </a:custGeom>
          <a:noFill/>
          <a:ln w="381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62" name="Freeform 10"/>
          <p:cNvSpPr>
            <a:spLocks/>
          </p:cNvSpPr>
          <p:nvPr/>
        </p:nvSpPr>
        <p:spPr bwMode="auto">
          <a:xfrm>
            <a:off x="539750" y="2708275"/>
            <a:ext cx="4537075" cy="1392238"/>
          </a:xfrm>
          <a:custGeom>
            <a:avLst/>
            <a:gdLst>
              <a:gd name="T0" fmla="*/ 0 w 3034"/>
              <a:gd name="T1" fmla="*/ 2147483646 h 572"/>
              <a:gd name="T2" fmla="*/ 2147483646 w 3034"/>
              <a:gd name="T3" fmla="*/ 2147483646 h 572"/>
              <a:gd name="T4" fmla="*/ 2147483646 w 3034"/>
              <a:gd name="T5" fmla="*/ 2147483646 h 572"/>
              <a:gd name="T6" fmla="*/ 2147483646 w 3034"/>
              <a:gd name="T7" fmla="*/ 2147483646 h 572"/>
              <a:gd name="T8" fmla="*/ 2147483646 w 3034"/>
              <a:gd name="T9" fmla="*/ 2147483646 h 572"/>
              <a:gd name="T10" fmla="*/ 2147483646 w 3034"/>
              <a:gd name="T11" fmla="*/ 2147483646 h 572"/>
              <a:gd name="T12" fmla="*/ 2147483646 w 3034"/>
              <a:gd name="T13" fmla="*/ 2147483646 h 572"/>
              <a:gd name="T14" fmla="*/ 2147483646 w 3034"/>
              <a:gd name="T15" fmla="*/ 2147483646 h 572"/>
              <a:gd name="T16" fmla="*/ 2147483646 w 3034"/>
              <a:gd name="T17" fmla="*/ 2147483646 h 572"/>
              <a:gd name="T18" fmla="*/ 2147483646 w 3034"/>
              <a:gd name="T19" fmla="*/ 2147483646 h 572"/>
              <a:gd name="T20" fmla="*/ 2147483646 w 3034"/>
              <a:gd name="T21" fmla="*/ 0 h 57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034"/>
              <a:gd name="T34" fmla="*/ 0 h 572"/>
              <a:gd name="T35" fmla="*/ 3034 w 3034"/>
              <a:gd name="T36" fmla="*/ 572 h 572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034" h="572">
                <a:moveTo>
                  <a:pt x="0" y="360"/>
                </a:moveTo>
                <a:lnTo>
                  <a:pt x="381" y="458"/>
                </a:lnTo>
                <a:lnTo>
                  <a:pt x="765" y="514"/>
                </a:lnTo>
                <a:lnTo>
                  <a:pt x="949" y="541"/>
                </a:lnTo>
                <a:lnTo>
                  <a:pt x="1111" y="565"/>
                </a:lnTo>
                <a:lnTo>
                  <a:pt x="1279" y="571"/>
                </a:lnTo>
                <a:lnTo>
                  <a:pt x="1531" y="523"/>
                </a:lnTo>
                <a:lnTo>
                  <a:pt x="1915" y="440"/>
                </a:lnTo>
                <a:lnTo>
                  <a:pt x="2292" y="334"/>
                </a:lnTo>
                <a:lnTo>
                  <a:pt x="2666" y="188"/>
                </a:lnTo>
                <a:lnTo>
                  <a:pt x="3033" y="0"/>
                </a:lnTo>
              </a:path>
            </a:pathLst>
          </a:custGeom>
          <a:noFill/>
          <a:ln w="38100" cap="rnd">
            <a:solidFill>
              <a:srgbClr val="063DE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63" name="Freeform 12"/>
          <p:cNvSpPr>
            <a:spLocks/>
          </p:cNvSpPr>
          <p:nvPr/>
        </p:nvSpPr>
        <p:spPr bwMode="auto">
          <a:xfrm>
            <a:off x="611188" y="1865313"/>
            <a:ext cx="4346575" cy="1746250"/>
          </a:xfrm>
          <a:custGeom>
            <a:avLst/>
            <a:gdLst>
              <a:gd name="T0" fmla="*/ 0 w 2732"/>
              <a:gd name="T1" fmla="*/ 0 h 1100"/>
              <a:gd name="T2" fmla="*/ 2147483646 w 2732"/>
              <a:gd name="T3" fmla="*/ 2147483646 h 1100"/>
              <a:gd name="T4" fmla="*/ 2147483646 w 2732"/>
              <a:gd name="T5" fmla="*/ 2147483646 h 1100"/>
              <a:gd name="T6" fmla="*/ 2147483646 w 2732"/>
              <a:gd name="T7" fmla="*/ 2147483646 h 1100"/>
              <a:gd name="T8" fmla="*/ 2147483646 w 2732"/>
              <a:gd name="T9" fmla="*/ 2147483646 h 1100"/>
              <a:gd name="T10" fmla="*/ 2147483646 w 2732"/>
              <a:gd name="T11" fmla="*/ 2147483646 h 1100"/>
              <a:gd name="T12" fmla="*/ 2147483646 w 2732"/>
              <a:gd name="T13" fmla="*/ 2147483646 h 1100"/>
              <a:gd name="T14" fmla="*/ 2147483646 w 2732"/>
              <a:gd name="T15" fmla="*/ 2147483646 h 1100"/>
              <a:gd name="T16" fmla="*/ 2147483646 w 2732"/>
              <a:gd name="T17" fmla="*/ 2147483646 h 1100"/>
              <a:gd name="T18" fmla="*/ 2147483646 w 2732"/>
              <a:gd name="T19" fmla="*/ 2147483646 h 1100"/>
              <a:gd name="T20" fmla="*/ 2147483646 w 2732"/>
              <a:gd name="T21" fmla="*/ 2147483646 h 1100"/>
              <a:gd name="T22" fmla="*/ 2147483646 w 2732"/>
              <a:gd name="T23" fmla="*/ 2147483646 h 1100"/>
              <a:gd name="T24" fmla="*/ 2147483646 w 2732"/>
              <a:gd name="T25" fmla="*/ 2147483646 h 1100"/>
              <a:gd name="T26" fmla="*/ 2147483646 w 2732"/>
              <a:gd name="T27" fmla="*/ 2147483646 h 1100"/>
              <a:gd name="T28" fmla="*/ 2147483646 w 2732"/>
              <a:gd name="T29" fmla="*/ 2147483646 h 1100"/>
              <a:gd name="T30" fmla="*/ 2147483646 w 2732"/>
              <a:gd name="T31" fmla="*/ 2147483646 h 1100"/>
              <a:gd name="T32" fmla="*/ 2147483646 w 2732"/>
              <a:gd name="T33" fmla="*/ 2147483646 h 1100"/>
              <a:gd name="T34" fmla="*/ 2147483646 w 2732"/>
              <a:gd name="T35" fmla="*/ 2147483646 h 110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2732"/>
              <a:gd name="T55" fmla="*/ 0 h 1100"/>
              <a:gd name="T56" fmla="*/ 2732 w 2732"/>
              <a:gd name="T57" fmla="*/ 1100 h 110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2732" h="1100">
                <a:moveTo>
                  <a:pt x="0" y="0"/>
                </a:moveTo>
                <a:lnTo>
                  <a:pt x="153" y="254"/>
                </a:lnTo>
                <a:lnTo>
                  <a:pt x="289" y="445"/>
                </a:lnTo>
                <a:lnTo>
                  <a:pt x="421" y="595"/>
                </a:lnTo>
                <a:lnTo>
                  <a:pt x="614" y="757"/>
                </a:lnTo>
                <a:lnTo>
                  <a:pt x="787" y="864"/>
                </a:lnTo>
                <a:lnTo>
                  <a:pt x="919" y="935"/>
                </a:lnTo>
                <a:lnTo>
                  <a:pt x="1003" y="978"/>
                </a:lnTo>
                <a:lnTo>
                  <a:pt x="1075" y="1009"/>
                </a:lnTo>
                <a:lnTo>
                  <a:pt x="1207" y="1051"/>
                </a:lnTo>
                <a:lnTo>
                  <a:pt x="1351" y="1087"/>
                </a:lnTo>
                <a:lnTo>
                  <a:pt x="1507" y="1099"/>
                </a:lnTo>
                <a:lnTo>
                  <a:pt x="1711" y="1045"/>
                </a:lnTo>
                <a:lnTo>
                  <a:pt x="1921" y="961"/>
                </a:lnTo>
                <a:lnTo>
                  <a:pt x="2149" y="859"/>
                </a:lnTo>
                <a:lnTo>
                  <a:pt x="2377" y="745"/>
                </a:lnTo>
                <a:lnTo>
                  <a:pt x="2575" y="619"/>
                </a:lnTo>
                <a:lnTo>
                  <a:pt x="2731" y="487"/>
                </a:lnTo>
              </a:path>
            </a:pathLst>
          </a:custGeom>
          <a:noFill/>
          <a:ln w="38100" cap="rnd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" name="Group 19"/>
          <p:cNvGrpSpPr>
            <a:grpSpLocks/>
          </p:cNvGrpSpPr>
          <p:nvPr/>
        </p:nvGrpSpPr>
        <p:grpSpPr bwMode="auto">
          <a:xfrm>
            <a:off x="539750" y="981075"/>
            <a:ext cx="4608513" cy="3257550"/>
            <a:chOff x="1753" y="633"/>
            <a:chExt cx="2908" cy="2052"/>
          </a:xfrm>
        </p:grpSpPr>
        <p:sp>
          <p:nvSpPr>
            <p:cNvPr id="49171" name="Freeform 14"/>
            <p:cNvSpPr>
              <a:spLocks/>
            </p:cNvSpPr>
            <p:nvPr/>
          </p:nvSpPr>
          <p:spPr bwMode="auto">
            <a:xfrm>
              <a:off x="1753" y="719"/>
              <a:ext cx="2400" cy="1966"/>
            </a:xfrm>
            <a:custGeom>
              <a:avLst/>
              <a:gdLst>
                <a:gd name="T0" fmla="*/ 0 w 2400"/>
                <a:gd name="T1" fmla="*/ 1724 h 1966"/>
                <a:gd name="T2" fmla="*/ 175 w 2400"/>
                <a:gd name="T3" fmla="*/ 1852 h 1966"/>
                <a:gd name="T4" fmla="*/ 268 w 2400"/>
                <a:gd name="T5" fmla="*/ 1909 h 1966"/>
                <a:gd name="T6" fmla="*/ 424 w 2400"/>
                <a:gd name="T7" fmla="*/ 1952 h 1966"/>
                <a:gd name="T8" fmla="*/ 623 w 2400"/>
                <a:gd name="T9" fmla="*/ 1965 h 1966"/>
                <a:gd name="T10" fmla="*/ 780 w 2400"/>
                <a:gd name="T11" fmla="*/ 1965 h 1966"/>
                <a:gd name="T12" fmla="*/ 929 w 2400"/>
                <a:gd name="T13" fmla="*/ 1940 h 1966"/>
                <a:gd name="T14" fmla="*/ 1082 w 2400"/>
                <a:gd name="T15" fmla="*/ 1899 h 1966"/>
                <a:gd name="T16" fmla="*/ 1235 w 2400"/>
                <a:gd name="T17" fmla="*/ 1829 h 1966"/>
                <a:gd name="T18" fmla="*/ 1377 w 2400"/>
                <a:gd name="T19" fmla="*/ 1734 h 1966"/>
                <a:gd name="T20" fmla="*/ 1484 w 2400"/>
                <a:gd name="T21" fmla="*/ 1621 h 1966"/>
                <a:gd name="T22" fmla="*/ 1588 w 2400"/>
                <a:gd name="T23" fmla="*/ 1465 h 1966"/>
                <a:gd name="T24" fmla="*/ 1771 w 2400"/>
                <a:gd name="T25" fmla="*/ 1172 h 1966"/>
                <a:gd name="T26" fmla="*/ 2053 w 2400"/>
                <a:gd name="T27" fmla="*/ 664 h 1966"/>
                <a:gd name="T28" fmla="*/ 2322 w 2400"/>
                <a:gd name="T29" fmla="*/ 149 h 1966"/>
                <a:gd name="T30" fmla="*/ 2399 w 2400"/>
                <a:gd name="T31" fmla="*/ 0 h 196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400"/>
                <a:gd name="T49" fmla="*/ 0 h 1966"/>
                <a:gd name="T50" fmla="*/ 2400 w 2400"/>
                <a:gd name="T51" fmla="*/ 1966 h 196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400" h="1966">
                  <a:moveTo>
                    <a:pt x="0" y="1724"/>
                  </a:moveTo>
                  <a:lnTo>
                    <a:pt x="175" y="1852"/>
                  </a:lnTo>
                  <a:lnTo>
                    <a:pt x="268" y="1909"/>
                  </a:lnTo>
                  <a:lnTo>
                    <a:pt x="424" y="1952"/>
                  </a:lnTo>
                  <a:lnTo>
                    <a:pt x="623" y="1965"/>
                  </a:lnTo>
                  <a:lnTo>
                    <a:pt x="780" y="1965"/>
                  </a:lnTo>
                  <a:lnTo>
                    <a:pt x="929" y="1940"/>
                  </a:lnTo>
                  <a:lnTo>
                    <a:pt x="1082" y="1899"/>
                  </a:lnTo>
                  <a:lnTo>
                    <a:pt x="1235" y="1829"/>
                  </a:lnTo>
                  <a:lnTo>
                    <a:pt x="1377" y="1734"/>
                  </a:lnTo>
                  <a:lnTo>
                    <a:pt x="1484" y="1621"/>
                  </a:lnTo>
                  <a:lnTo>
                    <a:pt x="1588" y="1465"/>
                  </a:lnTo>
                  <a:lnTo>
                    <a:pt x="1771" y="1172"/>
                  </a:lnTo>
                  <a:lnTo>
                    <a:pt x="2053" y="664"/>
                  </a:lnTo>
                  <a:lnTo>
                    <a:pt x="2322" y="149"/>
                  </a:lnTo>
                  <a:lnTo>
                    <a:pt x="2399" y="0"/>
                  </a:lnTo>
                </a:path>
              </a:pathLst>
            </a:custGeom>
            <a:noFill/>
            <a:ln w="38100" cap="rnd">
              <a:solidFill>
                <a:srgbClr val="31650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2" name="Rectangle 15"/>
            <p:cNvSpPr>
              <a:spLocks noChangeArrowheads="1"/>
            </p:cNvSpPr>
            <p:nvPr/>
          </p:nvSpPr>
          <p:spPr bwMode="auto">
            <a:xfrm>
              <a:off x="4149" y="633"/>
              <a:ext cx="512" cy="3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90000"/>
                <a:buChar char="•"/>
                <a:defRPr kumimoji="1" sz="3200">
                  <a:solidFill>
                    <a:schemeClr val="tx2"/>
                  </a:solidFill>
                  <a:latin typeface="Tahoma" panose="020B0604030504040204" pitchFamily="34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80000"/>
                <a:buChar char="–"/>
                <a:defRPr kumimoji="1" sz="2400">
                  <a:solidFill>
                    <a:schemeClr val="tx2"/>
                  </a:solidFill>
                  <a:latin typeface="Tahoma" panose="020B0604030504040204" pitchFamily="34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SzPct val="45000"/>
                <a:buFont typeface="Webdings" panose="05030102010509060703" pitchFamily="18" charset="2"/>
                <a:buChar char="&lt;"/>
                <a:defRPr kumimoji="1" sz="2000">
                  <a:solidFill>
                    <a:schemeClr val="tx2"/>
                  </a:solidFill>
                  <a:latin typeface="Tahoma" panose="020B0604030504040204" pitchFamily="34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•"/>
                <a:defRPr kumimoji="1">
                  <a:solidFill>
                    <a:schemeClr val="tx2"/>
                  </a:solidFill>
                  <a:latin typeface="Tahoma" panose="020B0604030504040204" pitchFamily="34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20000"/>
                </a:spcBef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Char char="–"/>
                <a:defRPr kumimoji="1" sz="1400">
                  <a:solidFill>
                    <a:schemeClr val="tx2"/>
                  </a:solidFill>
                  <a:latin typeface="Tahoma" panose="020B0604030504040204" pitchFamily="34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grpSp>
        <p:nvGrpSpPr>
          <p:cNvPr id="49165" name="Group 3"/>
          <p:cNvGrpSpPr>
            <a:grpSpLocks/>
          </p:cNvGrpSpPr>
          <p:nvPr/>
        </p:nvGrpSpPr>
        <p:grpSpPr bwMode="auto">
          <a:xfrm>
            <a:off x="5148263" y="1268413"/>
            <a:ext cx="3744912" cy="4454525"/>
            <a:chOff x="1233" y="763"/>
            <a:chExt cx="3235" cy="2806"/>
          </a:xfrm>
        </p:grpSpPr>
        <p:sp>
          <p:nvSpPr>
            <p:cNvPr id="49169" name="Line 4"/>
            <p:cNvSpPr>
              <a:spLocks noChangeShapeType="1"/>
            </p:cNvSpPr>
            <p:nvPr/>
          </p:nvSpPr>
          <p:spPr bwMode="auto">
            <a:xfrm>
              <a:off x="1233" y="763"/>
              <a:ext cx="0" cy="2796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0" name="Line 5"/>
            <p:cNvSpPr>
              <a:spLocks noChangeShapeType="1"/>
            </p:cNvSpPr>
            <p:nvPr/>
          </p:nvSpPr>
          <p:spPr bwMode="auto">
            <a:xfrm>
              <a:off x="1245" y="3569"/>
              <a:ext cx="3223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cxnSp>
        <p:nvCxnSpPr>
          <p:cNvPr id="49166" name="Straight Connector 29"/>
          <p:cNvCxnSpPr>
            <a:cxnSpLocks noChangeShapeType="1"/>
          </p:cNvCxnSpPr>
          <p:nvPr/>
        </p:nvCxnSpPr>
        <p:spPr bwMode="auto">
          <a:xfrm rot="16200000" flipH="1">
            <a:off x="5076825" y="1773238"/>
            <a:ext cx="3887787" cy="3455988"/>
          </a:xfrm>
          <a:prstGeom prst="lin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9167" name="Straight Connector 31"/>
          <p:cNvCxnSpPr>
            <a:cxnSpLocks noChangeShapeType="1"/>
          </p:cNvCxnSpPr>
          <p:nvPr/>
        </p:nvCxnSpPr>
        <p:spPr bwMode="auto">
          <a:xfrm rot="5400000" flipH="1" flipV="1">
            <a:off x="5291932" y="1845469"/>
            <a:ext cx="3600450" cy="3455987"/>
          </a:xfrm>
          <a:prstGeom prst="lin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49168" name="Straight Connector 38"/>
          <p:cNvCxnSpPr>
            <a:cxnSpLocks noChangeShapeType="1"/>
          </p:cNvCxnSpPr>
          <p:nvPr/>
        </p:nvCxnSpPr>
        <p:spPr bwMode="auto">
          <a:xfrm flipV="1">
            <a:off x="395288" y="3573463"/>
            <a:ext cx="8280400" cy="71437"/>
          </a:xfrm>
          <a:prstGeom prst="line">
            <a:avLst/>
          </a:prstGeom>
          <a:noFill/>
          <a:ln w="38100" algn="ctr">
            <a:solidFill>
              <a:srgbClr val="C6123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90695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 (40 Minutes)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07/11/2021</a:t>
            </a:fld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250825" y="2060848"/>
            <a:ext cx="85696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+mj-lt"/>
              </a:rPr>
              <a:t>Complete the task sheets titled </a:t>
            </a:r>
            <a:r>
              <a:rPr lang="en-GB" sz="4000" smtClean="0">
                <a:latin typeface="+mj-lt"/>
              </a:rPr>
              <a:t>– </a:t>
            </a:r>
            <a:r>
              <a:rPr lang="en-GB" sz="4000" smtClean="0">
                <a:latin typeface="+mj-lt"/>
              </a:rPr>
              <a:t>Tasks 1, 2 &amp; 3. </a:t>
            </a:r>
            <a:r>
              <a:rPr lang="en-GB" sz="4000" dirty="0" smtClean="0">
                <a:latin typeface="+mj-lt"/>
              </a:rPr>
              <a:t>You will find the task sheets on Moodle in week 5 section.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143259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07/11/2021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57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1386</Words>
  <Application>Microsoft Office PowerPoint</Application>
  <PresentationFormat>On-screen Show (4:3)</PresentationFormat>
  <Paragraphs>315</Paragraphs>
  <Slides>37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Myriad Pro</vt:lpstr>
      <vt:lpstr>Symbol</vt:lpstr>
      <vt:lpstr>Times New Roman</vt:lpstr>
      <vt:lpstr>Verdana</vt:lpstr>
      <vt:lpstr>Wingdings</vt:lpstr>
      <vt:lpstr>20140311PresentationUWTSDTemplate</vt:lpstr>
      <vt:lpstr>LCBB5003</vt:lpstr>
      <vt:lpstr>Learning Objectives</vt:lpstr>
      <vt:lpstr>Discussion (10 Minutes): Watch the video clip on this slide and discuss the relationship between the cost of production and revenue</vt:lpstr>
      <vt:lpstr>Economics Costs</vt:lpstr>
      <vt:lpstr>Economic, or Pure, Profits</vt:lpstr>
      <vt:lpstr>Summary of Costs and Profits</vt:lpstr>
      <vt:lpstr>Short and Long Run</vt:lpstr>
      <vt:lpstr>Short and Long Run (cont.)</vt:lpstr>
      <vt:lpstr>Short-Run Production Costs</vt:lpstr>
      <vt:lpstr>PowerPoint Presentation</vt:lpstr>
      <vt:lpstr>Short-Run Production Costs</vt:lpstr>
      <vt:lpstr>Law of Diminishing Returns</vt:lpstr>
      <vt:lpstr>Fixed, Variable &amp; Total Costs</vt:lpstr>
      <vt:lpstr>Total Costs</vt:lpstr>
      <vt:lpstr>Marginal Costs</vt:lpstr>
      <vt:lpstr>Marginal Costs</vt:lpstr>
      <vt:lpstr>Marginal Costs &amp; Marginal Products</vt:lpstr>
      <vt:lpstr>ADVERTISING </vt:lpstr>
      <vt:lpstr>QANTAS</vt:lpstr>
      <vt:lpstr>VIRGIN</vt:lpstr>
      <vt:lpstr>PLANE OWNERSHIP</vt:lpstr>
      <vt:lpstr>PLANE OWNERSHIP</vt:lpstr>
      <vt:lpstr>Marginal Cost Relationships</vt:lpstr>
      <vt:lpstr>Long-Run Production Costs</vt:lpstr>
      <vt:lpstr>Long-Run Production Costs (cont.)</vt:lpstr>
      <vt:lpstr>Long-Run Production Costs</vt:lpstr>
      <vt:lpstr>Long-Run Production Costs</vt:lpstr>
      <vt:lpstr>Long-Run Production Costs</vt:lpstr>
      <vt:lpstr>Economies and Diseconomies of Scale</vt:lpstr>
      <vt:lpstr>Economies and Diseconomies of Scale</vt:lpstr>
      <vt:lpstr>Economies and Diseconomies of Scale</vt:lpstr>
      <vt:lpstr>Long-Run ATC Curves</vt:lpstr>
      <vt:lpstr>Minimum Efficiency Scale</vt:lpstr>
      <vt:lpstr>Economies of scope</vt:lpstr>
      <vt:lpstr>Firm/market diagrams</vt:lpstr>
      <vt:lpstr>Tasks (40 Minutes)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Administrator</cp:lastModifiedBy>
  <cp:revision>22</cp:revision>
  <dcterms:created xsi:type="dcterms:W3CDTF">2020-06-23T16:08:04Z</dcterms:created>
  <dcterms:modified xsi:type="dcterms:W3CDTF">2021-11-07T08:39:45Z</dcterms:modified>
</cp:coreProperties>
</file>