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62" r:id="rId9"/>
    <p:sldId id="267" r:id="rId10"/>
    <p:sldId id="263" r:id="rId11"/>
    <p:sldId id="272" r:id="rId12"/>
    <p:sldId id="273" r:id="rId13"/>
    <p:sldId id="265" r:id="rId14"/>
    <p:sldId id="278" r:id="rId15"/>
    <p:sldId id="276" r:id="rId16"/>
    <p:sldId id="275" r:id="rId17"/>
    <p:sldId id="277" r:id="rId18"/>
    <p:sldId id="274" r:id="rId19"/>
    <p:sldId id="270" r:id="rId20"/>
    <p:sldId id="268" r:id="rId21"/>
    <p:sldId id="266" r:id="rId22"/>
    <p:sldId id="279" r:id="rId23"/>
    <p:sldId id="28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93" y="4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3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94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903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42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371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85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30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8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36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89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24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4CC77A-9809-473D-AC5C-D2CC94A01BE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5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2387600"/>
          </a:xfrm>
        </p:spPr>
        <p:txBody>
          <a:bodyPr/>
          <a:lstStyle/>
          <a:p>
            <a:r>
              <a:rPr lang="en-GB" u="sng" dirty="0"/>
              <a:t>First Law of</a:t>
            </a:r>
            <a:br>
              <a:rPr lang="en-GB" u="sng" dirty="0"/>
            </a:br>
            <a:r>
              <a:rPr lang="en-GB" u="sng" dirty="0"/>
              <a:t>Thermodynamics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-1" y="2675300"/>
            <a:ext cx="12192001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GB" sz="4800" dirty="0"/>
              <a:t>Thermodynamics can be defined as the science of </a:t>
            </a:r>
            <a:r>
              <a:rPr lang="en-GB" sz="4800" b="1" i="1" dirty="0"/>
              <a:t>energy</a:t>
            </a:r>
            <a:r>
              <a:rPr lang="en-GB" sz="4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6012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Basic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36590"/>
            <a:ext cx="12192000" cy="4351338"/>
          </a:xfrm>
        </p:spPr>
        <p:txBody>
          <a:bodyPr/>
          <a:lstStyle/>
          <a:p>
            <a:r>
              <a:rPr lang="en-GB" dirty="0"/>
              <a:t>Thermodynamics is based on the </a:t>
            </a:r>
            <a:r>
              <a:rPr lang="en-GB" b="1" u="sng" dirty="0"/>
              <a:t>conservation of energy principle</a:t>
            </a:r>
          </a:p>
          <a:p>
            <a:pPr marL="450850" indent="0">
              <a:buNone/>
            </a:pPr>
            <a:r>
              <a:rPr lang="en-GB" dirty="0"/>
              <a:t>It simply states that during an interaction, energy can change from one form to another but the total amount of energy remains constant.</a:t>
            </a:r>
          </a:p>
          <a:p>
            <a:r>
              <a:rPr lang="en-GB" b="1" u="sng" dirty="0"/>
              <a:t>System</a:t>
            </a:r>
          </a:p>
          <a:p>
            <a:pPr marL="1076325" indent="0">
              <a:buNone/>
            </a:pPr>
            <a:r>
              <a:rPr lang="en-GB" dirty="0"/>
              <a:t>a </a:t>
            </a:r>
            <a:r>
              <a:rPr lang="en-GB" i="1" dirty="0"/>
              <a:t>quantity of matter or a region in space chosen for study</a:t>
            </a:r>
          </a:p>
          <a:p>
            <a:pPr marL="1076325" indent="0">
              <a:buNone/>
            </a:pPr>
            <a:endParaRPr lang="en-GB" i="1" dirty="0"/>
          </a:p>
          <a:p>
            <a:pPr marL="1076325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7651" t="58301" r="16753" b="17278"/>
          <a:stretch/>
        </p:blipFill>
        <p:spPr>
          <a:xfrm>
            <a:off x="2929766" y="3565003"/>
            <a:ext cx="5869404" cy="294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82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b="1" u="sng" dirty="0"/>
              <a:t>2 type of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74157"/>
            <a:ext cx="11353800" cy="4602806"/>
          </a:xfrm>
        </p:spPr>
        <p:txBody>
          <a:bodyPr/>
          <a:lstStyle/>
          <a:p>
            <a:r>
              <a:rPr lang="en-GB" b="1" u="sng" dirty="0"/>
              <a:t>Closed System:</a:t>
            </a:r>
          </a:p>
          <a:p>
            <a:pPr marL="450850" indent="0">
              <a:buNone/>
            </a:pPr>
            <a:r>
              <a:rPr lang="en-GB" dirty="0"/>
              <a:t>Fixed amount of mass and no mass can cross its boundary.</a:t>
            </a:r>
          </a:p>
          <a:p>
            <a:pPr marL="450850" indent="0">
              <a:buNone/>
            </a:pPr>
            <a:endParaRPr lang="en-GB" dirty="0"/>
          </a:p>
          <a:p>
            <a:pPr marL="450850" indent="0">
              <a:buNone/>
            </a:pPr>
            <a:endParaRPr lang="en-GB" dirty="0"/>
          </a:p>
          <a:p>
            <a:pPr marL="450850" indent="0">
              <a:buNone/>
            </a:pPr>
            <a:endParaRPr lang="en-GB" dirty="0"/>
          </a:p>
          <a:p>
            <a:pPr marL="45085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8755" t="23705" r="27422" b="46834"/>
          <a:stretch/>
        </p:blipFill>
        <p:spPr>
          <a:xfrm>
            <a:off x="1360616" y="2887363"/>
            <a:ext cx="8543308" cy="312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56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48238"/>
            <a:ext cx="12095544" cy="4351338"/>
          </a:xfrm>
        </p:spPr>
        <p:txBody>
          <a:bodyPr/>
          <a:lstStyle/>
          <a:p>
            <a:r>
              <a:rPr lang="en-GB" b="1" u="sng" dirty="0"/>
              <a:t>Open System:</a:t>
            </a:r>
          </a:p>
          <a:p>
            <a:pPr marL="717550" indent="0">
              <a:buNone/>
            </a:pPr>
            <a:r>
              <a:rPr lang="en-GB" dirty="0"/>
              <a:t>A properly selected region in space. Both mass and energy can cross the boundary of a control volume.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3337" t="30993" r="23800" b="46030"/>
          <a:stretch/>
        </p:blipFill>
        <p:spPr>
          <a:xfrm>
            <a:off x="1911699" y="2508521"/>
            <a:ext cx="7083928" cy="405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>
            <a:normAutofit fontScale="90000"/>
          </a:bodyPr>
          <a:lstStyle/>
          <a:p>
            <a:r>
              <a:rPr lang="en-GB" dirty="0"/>
              <a:t>Properties of a system are considered to be either </a:t>
            </a:r>
            <a:r>
              <a:rPr lang="en-GB" i="1" dirty="0"/>
              <a:t>intensive</a:t>
            </a:r>
            <a:r>
              <a:rPr lang="en-GB" dirty="0"/>
              <a:t> or </a:t>
            </a:r>
            <a:r>
              <a:rPr lang="en-GB" i="1" dirty="0"/>
              <a:t>extensive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b="1" u="sng" dirty="0"/>
                  <a:t>Intensive properties</a:t>
                </a:r>
                <a:r>
                  <a:rPr lang="en-GB" u="sng" dirty="0"/>
                  <a:t> </a:t>
                </a:r>
                <a:r>
                  <a:rPr lang="en-GB" dirty="0"/>
                  <a:t>are those that are independent of the mass of a system, such as temperature, pressure, and density.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b="1" u="sng" dirty="0"/>
                  <a:t>Extensive properties</a:t>
                </a:r>
                <a:r>
                  <a:rPr lang="en-GB" u="sng" dirty="0"/>
                  <a:t> </a:t>
                </a:r>
                <a:r>
                  <a:rPr lang="en-GB" dirty="0"/>
                  <a:t>are those whose values depend on the size −or extent− of the system. Volume and mechanical energy are some examples of extensive properties.</a:t>
                </a:r>
              </a:p>
              <a:p>
                <a:pPr marL="450850" indent="0">
                  <a:lnSpc>
                    <a:spcPct val="60000"/>
                  </a:lnSpc>
                  <a:spcBef>
                    <a:spcPts val="0"/>
                  </a:spcBef>
                  <a:buNone/>
                </a:pPr>
                <a:endParaRPr lang="en-GB" dirty="0"/>
              </a:p>
              <a:p>
                <a:pPr marL="45085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Extensive</a:t>
                </a:r>
                <a:r>
                  <a:rPr lang="en-GB" dirty="0"/>
                  <a:t> </a:t>
                </a:r>
                <a:r>
                  <a:rPr lang="en-GB" dirty="0">
                    <a:solidFill>
                      <a:srgbClr val="FF0000"/>
                    </a:solidFill>
                  </a:rPr>
                  <a:t>properties</a:t>
                </a:r>
                <a:r>
                  <a:rPr lang="en-GB" dirty="0"/>
                  <a:t> </a:t>
                </a:r>
                <a:r>
                  <a:rPr lang="en-GB" b="1" dirty="0">
                    <a:solidFill>
                      <a:srgbClr val="FF0000"/>
                    </a:solidFill>
                  </a:rPr>
                  <a:t>per unit mass </a:t>
                </a:r>
                <a:r>
                  <a:rPr lang="en-GB" dirty="0"/>
                  <a:t>are called </a:t>
                </a:r>
                <a:r>
                  <a:rPr lang="en-GB" b="1" i="1" u="sng" dirty="0">
                    <a:solidFill>
                      <a:srgbClr val="FF0000"/>
                    </a:solidFill>
                  </a:rPr>
                  <a:t>specific properties</a:t>
                </a:r>
                <a:r>
                  <a:rPr lang="en-GB" dirty="0"/>
                  <a:t> denoted by small letters.</a:t>
                </a:r>
              </a:p>
              <a:p>
                <a:pPr marL="450850" indent="0">
                  <a:buNone/>
                </a:pPr>
                <a:endParaRPr lang="en-GB" dirty="0"/>
              </a:p>
              <a:p>
                <a:pPr marL="450850" indent="0">
                  <a:buNone/>
                </a:pPr>
                <a:r>
                  <a:rPr lang="en-GB" dirty="0"/>
                  <a:t>Some examples of specific properties are:</a:t>
                </a:r>
              </a:p>
              <a:p>
                <a:pPr marL="450850" indent="0">
                  <a:buNone/>
                </a:pPr>
                <a:endParaRPr lang="en-GB" dirty="0"/>
              </a:p>
              <a:p>
                <a:pPr marL="1249363" lvl="0" indent="0">
                  <a:buNone/>
                </a:pPr>
                <a:r>
                  <a:rPr lang="en-GB" dirty="0"/>
                  <a:t>Specific volume v in </a:t>
                </a:r>
                <a:r>
                  <a:rPr lang="en-GB" b="1" dirty="0"/>
                  <a:t>m</a:t>
                </a:r>
                <a:r>
                  <a:rPr lang="en-GB" b="1" baseline="30000" dirty="0"/>
                  <a:t>3</a:t>
                </a:r>
                <a:r>
                  <a:rPr lang="en-GB" b="1" dirty="0"/>
                  <a:t>/kg</a:t>
                </a:r>
                <a:r>
                  <a:rPr lang="en-GB" dirty="0"/>
                  <a:t>:	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/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/>
              </a:p>
              <a:p>
                <a:pPr marL="1793875" lvl="0" indent="0">
                  <a:buNone/>
                </a:pPr>
                <a:endParaRPr lang="en-GB" dirty="0"/>
              </a:p>
              <a:p>
                <a:pPr marL="1249363" lvl="0" indent="0">
                  <a:buNone/>
                </a:pPr>
                <a:r>
                  <a:rPr lang="en-GB" dirty="0"/>
                  <a:t>Specific kinetic energy </a:t>
                </a:r>
                <a:r>
                  <a:rPr lang="en-GB" dirty="0" err="1"/>
                  <a:t>ke</a:t>
                </a:r>
                <a:r>
                  <a:rPr lang="en-GB" dirty="0"/>
                  <a:t> in </a:t>
                </a:r>
                <a:r>
                  <a:rPr lang="en-GB" b="1" dirty="0"/>
                  <a:t>J/kg</a:t>
                </a:r>
                <a:r>
                  <a:rPr lang="en-GB" dirty="0"/>
                  <a:t>: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       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type m:val="li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𝐾𝐸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  <a:blipFill>
                <a:blip r:embed="rId2"/>
                <a:stretch>
                  <a:fillRect l="-698" t="-2882" b="-1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105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</p:spPr>
            <p:txBody>
              <a:bodyPr/>
              <a:lstStyle/>
              <a:p>
                <a:pPr marL="809625" indent="0" algn="just">
                  <a:buNone/>
                </a:pPr>
                <a:r>
                  <a:rPr lang="en-GB" dirty="0"/>
                  <a:t>Any extensive property rate can be calculated by multiplying the mass flow rate by its specific property. </a:t>
                </a:r>
              </a:p>
              <a:p>
                <a:pPr marL="809625" indent="0" algn="just">
                  <a:buNone/>
                </a:pPr>
                <a:r>
                  <a:rPr lang="en-GB" dirty="0"/>
                  <a:t>Examples:</a:t>
                </a:r>
              </a:p>
              <a:p>
                <a:pPr marL="809625" indent="0" algn="just">
                  <a:buNone/>
                </a:pPr>
                <a:endParaRPr lang="en-GB" dirty="0"/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𝑣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𝑤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𝑞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  <a:blipFill>
                <a:blip r:embed="rId2"/>
                <a:stretch>
                  <a:fillRect t="-1511" r="-1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>
            <a:stCxn id="6" idx="3"/>
          </p:cNvCxnSpPr>
          <p:nvPr/>
        </p:nvCxnSpPr>
        <p:spPr>
          <a:xfrm>
            <a:off x="3657600" y="1817225"/>
            <a:ext cx="763930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022105" y="1632559"/>
            <a:ext cx="63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/s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5289632" y="1354238"/>
            <a:ext cx="185194" cy="4629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261558" y="984906"/>
            <a:ext cx="581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kg/s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5975706" y="167832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426890" y="1401065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/kg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3355359" y="2746227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921842" y="2537497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J/s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6092011" y="2583266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521467" y="2213934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J/kg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3319691" y="3583869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886174" y="3375139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J/s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6056343" y="342090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485799" y="3051576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J/kg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3319691" y="4494798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2886174" y="4286068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J/s</a:t>
            </a:r>
          </a:p>
        </p:txBody>
      </p:sp>
      <p:cxnSp>
        <p:nvCxnSpPr>
          <p:cNvPr id="25" name="Straight Arrow Connector 24"/>
          <p:cNvCxnSpPr/>
          <p:nvPr/>
        </p:nvCxnSpPr>
        <p:spPr>
          <a:xfrm flipH="1">
            <a:off x="6056343" y="4331837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485799" y="3962505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J/kg</a:t>
            </a:r>
          </a:p>
        </p:txBody>
      </p:sp>
      <p:sp>
        <p:nvSpPr>
          <p:cNvPr id="2" name="Rectangle 1"/>
          <p:cNvSpPr/>
          <p:nvPr/>
        </p:nvSpPr>
        <p:spPr>
          <a:xfrm>
            <a:off x="4218840" y="1690034"/>
            <a:ext cx="1985872" cy="64667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19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4" grpId="0"/>
      <p:bldP spid="16" grpId="0"/>
      <p:bldP spid="18" grpId="0"/>
      <p:bldP spid="20" grpId="0"/>
      <p:bldP spid="22" grpId="0"/>
      <p:bldP spid="24" grpId="0"/>
      <p:bldP spid="26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157467"/>
          </a:xfrm>
        </p:spPr>
        <p:txBody>
          <a:bodyPr/>
          <a:lstStyle/>
          <a:p>
            <a:pPr algn="ctr"/>
            <a:r>
              <a:rPr lang="en-GB" b="1" dirty="0"/>
              <a:t>Two Energy Families A and 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27858"/>
            <a:ext cx="12192000" cy="4649105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b="1" u="sng" dirty="0"/>
              <a:t>Forms of Energy Core to the System:</a:t>
            </a:r>
          </a:p>
          <a:p>
            <a:pPr marL="0" indent="0">
              <a:lnSpc>
                <a:spcPct val="50000"/>
              </a:lnSpc>
              <a:buNone/>
            </a:pP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>
                <a:solidFill>
                  <a:srgbClr val="FF0000"/>
                </a:solidFill>
              </a:rPr>
              <a:t>macroscopic</a:t>
            </a:r>
            <a:r>
              <a:rPr lang="en-GB" dirty="0"/>
              <a:t> forms of energy are those a system possesses as a whole with respect to some outside reference frame, such as </a:t>
            </a:r>
            <a:r>
              <a:rPr lang="en-GB" b="1" dirty="0">
                <a:solidFill>
                  <a:srgbClr val="FF0000"/>
                </a:solidFill>
              </a:rPr>
              <a:t>KE</a:t>
            </a:r>
            <a:r>
              <a:rPr lang="en-GB" dirty="0"/>
              <a:t> and </a:t>
            </a:r>
            <a:r>
              <a:rPr lang="en-GB" b="1" dirty="0">
                <a:solidFill>
                  <a:srgbClr val="FF0000"/>
                </a:solidFill>
              </a:rPr>
              <a:t>PE</a:t>
            </a:r>
            <a:r>
              <a:rPr lang="en-GB" b="1" dirty="0"/>
              <a:t>.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lnSpc>
                <a:spcPct val="50000"/>
              </a:lnSpc>
              <a:buNone/>
            </a:pPr>
            <a:endParaRPr lang="en-GB" u="sng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The </a:t>
            </a:r>
            <a:r>
              <a:rPr lang="en-GB" b="1" dirty="0">
                <a:solidFill>
                  <a:srgbClr val="00B050"/>
                </a:solidFill>
              </a:rPr>
              <a:t>microscopic</a:t>
            </a:r>
            <a:r>
              <a:rPr lang="en-GB" dirty="0"/>
              <a:t> forms of energy are those related to the molecular structure of a system and the degree of the molecular activity, and they are independent of outside reference frames. The sum of all microscopic forms of energy is called the </a:t>
            </a:r>
            <a:r>
              <a:rPr lang="en-GB" b="1" dirty="0">
                <a:solidFill>
                  <a:srgbClr val="00B050"/>
                </a:solidFill>
              </a:rPr>
              <a:t>internal energy </a:t>
            </a:r>
            <a:r>
              <a:rPr lang="en-GB" dirty="0"/>
              <a:t>of a system and is denoted by </a:t>
            </a:r>
            <a:r>
              <a:rPr lang="en-GB" b="1" dirty="0">
                <a:solidFill>
                  <a:srgbClr val="00B050"/>
                </a:solidFill>
              </a:rPr>
              <a:t>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0334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0471"/>
            <a:ext cx="11273589" cy="659757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 startAt="2"/>
            </a:pPr>
            <a:r>
              <a:rPr lang="en-GB" b="1" u="sng" dirty="0"/>
              <a:t>Forms of Energy Interaction between the System and the Surroundings: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Work W</a:t>
            </a:r>
          </a:p>
          <a:p>
            <a:pPr marL="450850" indent="0">
              <a:buNone/>
            </a:pPr>
            <a:r>
              <a:rPr lang="en-GB" dirty="0"/>
              <a:t>If a system exists in which a force at the boundary of the system is moved through a distance, the work is done by or on the system.</a:t>
            </a:r>
            <a:endParaRPr lang="en-GB" u="sng" dirty="0"/>
          </a:p>
          <a:p>
            <a:pPr marL="514350" indent="-514350">
              <a:buFont typeface="+mj-lt"/>
              <a:buAutoNum type="arabicPeriod" startAt="2"/>
            </a:pPr>
            <a:r>
              <a:rPr lang="en-GB" b="1" dirty="0">
                <a:solidFill>
                  <a:srgbClr val="FF0000"/>
                </a:solidFill>
              </a:rPr>
              <a:t>Heat Q</a:t>
            </a:r>
          </a:p>
          <a:p>
            <a:pPr marL="450850" indent="0">
              <a:buNone/>
            </a:pPr>
            <a:r>
              <a:rPr lang="en-GB" dirty="0"/>
              <a:t>When it exists a temperature difference between the system and the surroundings, energy is transferred in the form of heat.</a:t>
            </a:r>
          </a:p>
          <a:p>
            <a:pPr marL="45085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200" b="1" u="sng" dirty="0"/>
              <a:t>SIGN CONVENTIONS</a:t>
            </a:r>
          </a:p>
        </p:txBody>
      </p:sp>
      <p:grpSp>
        <p:nvGrpSpPr>
          <p:cNvPr id="26" name="Group 25"/>
          <p:cNvGrpSpPr/>
          <p:nvPr/>
        </p:nvGrpSpPr>
        <p:grpSpPr>
          <a:xfrm>
            <a:off x="4958312" y="3982612"/>
            <a:ext cx="4795154" cy="2411783"/>
            <a:chOff x="4669554" y="4006675"/>
            <a:chExt cx="4795154" cy="2411783"/>
          </a:xfrm>
        </p:grpSpPr>
        <p:sp>
          <p:nvSpPr>
            <p:cNvPr id="5" name="Oval 4"/>
            <p:cNvSpPr/>
            <p:nvPr/>
          </p:nvSpPr>
          <p:spPr>
            <a:xfrm>
              <a:off x="5148211" y="5110519"/>
              <a:ext cx="2245488" cy="1307939"/>
            </a:xfrm>
            <a:prstGeom prst="ellipse">
              <a:avLst/>
            </a:prstGeom>
            <a:pattFill prst="pct10">
              <a:fgClr>
                <a:schemeClr val="tx1"/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 flipV="1">
              <a:off x="5425741" y="4780936"/>
              <a:ext cx="203892" cy="78544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>
              <a:off x="6087497" y="4564159"/>
              <a:ext cx="239328" cy="1006623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5932771" y="4006675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FF0000"/>
                  </a:solidFill>
                </a:rPr>
                <a:t>Q &gt; 0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69554" y="4257716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FF0000"/>
                  </a:solidFill>
                </a:rPr>
                <a:t>Q &lt; 0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V="1">
              <a:off x="6706671" y="4780936"/>
              <a:ext cx="687028" cy="773495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7179946" y="4296987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chemeClr val="accent6">
                      <a:lumMod val="75000"/>
                    </a:schemeClr>
                  </a:solidFill>
                </a:rPr>
                <a:t>W &gt; 0</a:t>
              </a:r>
            </a:p>
          </p:txBody>
        </p:sp>
        <p:cxnSp>
          <p:nvCxnSpPr>
            <p:cNvPr id="23" name="Straight Arrow Connector 22"/>
            <p:cNvCxnSpPr/>
            <p:nvPr/>
          </p:nvCxnSpPr>
          <p:spPr>
            <a:xfrm flipH="1">
              <a:off x="6914859" y="5138170"/>
              <a:ext cx="1470759" cy="599986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8428847" y="4743470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chemeClr val="accent6">
                      <a:lumMod val="75000"/>
                    </a:schemeClr>
                  </a:solidFill>
                </a:rPr>
                <a:t>W &lt; 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717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5" y="60573"/>
            <a:ext cx="10515600" cy="1325563"/>
          </a:xfrm>
        </p:spPr>
        <p:txBody>
          <a:bodyPr/>
          <a:lstStyle/>
          <a:p>
            <a:r>
              <a:rPr lang="en-GB" b="1" u="sng" dirty="0"/>
              <a:t>TYPES OF WORK INTERRACTION</a:t>
            </a:r>
            <a:br>
              <a:rPr lang="en-GB" b="1" u="sng" dirty="0"/>
            </a:b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3999470" y="2343664"/>
            <a:ext cx="0" cy="252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6337052" y="2338975"/>
            <a:ext cx="0" cy="252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999470" y="4863664"/>
            <a:ext cx="234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999470" y="2579964"/>
            <a:ext cx="2340000" cy="215704"/>
          </a:xfrm>
          <a:prstGeom prst="rect">
            <a:avLst/>
          </a:prstGeom>
          <a:pattFill prst="ltUpDiag">
            <a:fgClr>
              <a:schemeClr val="tx1"/>
            </a:fgClr>
            <a:bgClr>
              <a:schemeClr val="bg1"/>
            </a:bgClr>
          </a:patt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086990" y="1585847"/>
            <a:ext cx="211015" cy="994117"/>
          </a:xfrm>
          <a:prstGeom prst="rect">
            <a:avLst/>
          </a:prstGeom>
          <a:pattFill prst="ltUpDiag">
            <a:fgClr>
              <a:schemeClr val="tx1"/>
            </a:fgClr>
            <a:bgClr>
              <a:schemeClr val="bg1"/>
            </a:bgClr>
          </a:patt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070569" y="2904661"/>
            <a:ext cx="2185181" cy="1871003"/>
          </a:xfrm>
          <a:prstGeom prst="rect">
            <a:avLst/>
          </a:prstGeom>
          <a:noFill/>
          <a:ln w="19050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28705" y="4424533"/>
            <a:ext cx="631396" cy="920248"/>
            <a:chOff x="6540" y="14437"/>
            <a:chExt cx="525" cy="1111"/>
          </a:xfrm>
        </p:grpSpPr>
        <p:grpSp>
          <p:nvGrpSpPr>
            <p:cNvPr id="7" name="Group 3"/>
            <p:cNvGrpSpPr>
              <a:grpSpLocks/>
            </p:cNvGrpSpPr>
            <p:nvPr/>
          </p:nvGrpSpPr>
          <p:grpSpPr bwMode="auto">
            <a:xfrm>
              <a:off x="6540" y="14453"/>
              <a:ext cx="525" cy="1095"/>
              <a:chOff x="6540" y="14453"/>
              <a:chExt cx="525" cy="1095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6735" y="14611"/>
                <a:ext cx="143" cy="937"/>
              </a:xfrm>
              <a:prstGeom prst="rect">
                <a:avLst/>
              </a:prstGeom>
              <a:solidFill>
                <a:srgbClr val="D8D8D8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3" name="Group 5"/>
              <p:cNvGrpSpPr>
                <a:grpSpLocks/>
              </p:cNvGrpSpPr>
              <p:nvPr/>
            </p:nvGrpSpPr>
            <p:grpSpPr bwMode="auto">
              <a:xfrm>
                <a:off x="6663" y="14453"/>
                <a:ext cx="274" cy="100"/>
                <a:chOff x="2430" y="4255"/>
                <a:chExt cx="1095" cy="265"/>
              </a:xfrm>
            </p:grpSpPr>
            <p:cxnSp>
              <p:nvCxnSpPr>
                <p:cNvPr id="1030" name="AutoShape 6"/>
                <p:cNvCxnSpPr>
                  <a:cxnSpLocks noChangeShapeType="1"/>
                </p:cNvCxnSpPr>
                <p:nvPr/>
              </p:nvCxnSpPr>
              <p:spPr bwMode="auto">
                <a:xfrm flipV="1">
                  <a:off x="2639" y="4274"/>
                  <a:ext cx="673" cy="229"/>
                </a:xfrm>
                <a:prstGeom prst="straightConnector1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1031" name="AutoShape 7"/>
                <p:cNvCxnSpPr>
                  <a:cxnSpLocks noChangeShapeType="1"/>
                </p:cNvCxnSpPr>
                <p:nvPr/>
              </p:nvCxnSpPr>
              <p:spPr bwMode="auto">
                <a:xfrm>
                  <a:off x="2635" y="4274"/>
                  <a:ext cx="668" cy="229"/>
                </a:xfrm>
                <a:prstGeom prst="straightConnector1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grpSp>
              <p:nvGrpSpPr>
                <p:cNvPr id="16" name="Group 8"/>
                <p:cNvGrpSpPr>
                  <a:grpSpLocks/>
                </p:cNvGrpSpPr>
                <p:nvPr/>
              </p:nvGrpSpPr>
              <p:grpSpPr bwMode="auto">
                <a:xfrm>
                  <a:off x="2430" y="4255"/>
                  <a:ext cx="216" cy="265"/>
                  <a:chOff x="2430" y="4255"/>
                  <a:chExt cx="216" cy="265"/>
                </a:xfrm>
              </p:grpSpPr>
              <p:sp>
                <p:nvSpPr>
                  <p:cNvPr id="20" name="Freeform 9"/>
                  <p:cNvSpPr>
                    <a:spLocks/>
                  </p:cNvSpPr>
                  <p:nvPr/>
                </p:nvSpPr>
                <p:spPr bwMode="auto">
                  <a:xfrm>
                    <a:off x="2430" y="4386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21" name="Freeform 10"/>
                  <p:cNvSpPr>
                    <a:spLocks/>
                  </p:cNvSpPr>
                  <p:nvPr/>
                </p:nvSpPr>
                <p:spPr bwMode="auto">
                  <a:xfrm flipV="1">
                    <a:off x="2431" y="4255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7" name="Group 11"/>
                <p:cNvGrpSpPr>
                  <a:grpSpLocks/>
                </p:cNvGrpSpPr>
                <p:nvPr/>
              </p:nvGrpSpPr>
              <p:grpSpPr bwMode="auto">
                <a:xfrm flipH="1">
                  <a:off x="3309" y="4255"/>
                  <a:ext cx="216" cy="265"/>
                  <a:chOff x="2430" y="4255"/>
                  <a:chExt cx="216" cy="265"/>
                </a:xfrm>
              </p:grpSpPr>
              <p:sp>
                <p:nvSpPr>
                  <p:cNvPr id="18" name="Freeform 12"/>
                  <p:cNvSpPr>
                    <a:spLocks/>
                  </p:cNvSpPr>
                  <p:nvPr/>
                </p:nvSpPr>
                <p:spPr bwMode="auto">
                  <a:xfrm>
                    <a:off x="2430" y="4386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9" name="Freeform 13"/>
                  <p:cNvSpPr>
                    <a:spLocks/>
                  </p:cNvSpPr>
                  <p:nvPr/>
                </p:nvSpPr>
                <p:spPr bwMode="auto">
                  <a:xfrm flipV="1">
                    <a:off x="2431" y="4255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4" name="Arc 14"/>
              <p:cNvSpPr>
                <a:spLocks/>
              </p:cNvSpPr>
              <p:nvPr/>
            </p:nvSpPr>
            <p:spPr bwMode="auto">
              <a:xfrm rot="16449626" flipH="1">
                <a:off x="6662" y="14950"/>
                <a:ext cx="282" cy="525"/>
              </a:xfrm>
              <a:custGeom>
                <a:avLst/>
                <a:gdLst>
                  <a:gd name="G0" fmla="+- 17864 0 0"/>
                  <a:gd name="G1" fmla="+- 21600 0 0"/>
                  <a:gd name="G2" fmla="+- 21600 0 0"/>
                  <a:gd name="T0" fmla="*/ 17864 w 39464"/>
                  <a:gd name="T1" fmla="*/ 0 h 43200"/>
                  <a:gd name="T2" fmla="*/ 0 w 39464"/>
                  <a:gd name="T3" fmla="*/ 33742 h 43200"/>
                  <a:gd name="T4" fmla="*/ 17864 w 39464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464" h="43200" fill="none" extrusionOk="0">
                    <a:moveTo>
                      <a:pt x="17863" y="0"/>
                    </a:moveTo>
                    <a:cubicBezTo>
                      <a:pt x="29793" y="0"/>
                      <a:pt x="39464" y="9670"/>
                      <a:pt x="39464" y="21600"/>
                    </a:cubicBezTo>
                    <a:cubicBezTo>
                      <a:pt x="39464" y="33529"/>
                      <a:pt x="29793" y="43200"/>
                      <a:pt x="17864" y="43200"/>
                    </a:cubicBezTo>
                    <a:cubicBezTo>
                      <a:pt x="10710" y="43200"/>
                      <a:pt x="4021" y="39658"/>
                      <a:pt x="-1" y="33742"/>
                    </a:cubicBezTo>
                  </a:path>
                  <a:path w="39464" h="43200" stroke="0" extrusionOk="0">
                    <a:moveTo>
                      <a:pt x="17863" y="0"/>
                    </a:moveTo>
                    <a:cubicBezTo>
                      <a:pt x="29793" y="0"/>
                      <a:pt x="39464" y="9670"/>
                      <a:pt x="39464" y="21600"/>
                    </a:cubicBezTo>
                    <a:cubicBezTo>
                      <a:pt x="39464" y="33529"/>
                      <a:pt x="29793" y="43200"/>
                      <a:pt x="17864" y="43200"/>
                    </a:cubicBezTo>
                    <a:cubicBezTo>
                      <a:pt x="10710" y="43200"/>
                      <a:pt x="4021" y="39658"/>
                      <a:pt x="-1" y="33742"/>
                    </a:cubicBezTo>
                    <a:lnTo>
                      <a:pt x="17864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cxnSp>
          <p:nvCxnSpPr>
            <p:cNvPr id="1040" name="AutoShape 16"/>
            <p:cNvCxnSpPr>
              <a:cxnSpLocks noChangeShapeType="1"/>
            </p:cNvCxnSpPr>
            <p:nvPr/>
          </p:nvCxnSpPr>
          <p:spPr bwMode="auto">
            <a:xfrm flipV="1">
              <a:off x="6816" y="14437"/>
              <a:ext cx="0" cy="1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2" name="Group 17"/>
          <p:cNvGrpSpPr>
            <a:grpSpLocks/>
          </p:cNvGrpSpPr>
          <p:nvPr/>
        </p:nvGrpSpPr>
        <p:grpSpPr bwMode="auto">
          <a:xfrm>
            <a:off x="5820875" y="3481439"/>
            <a:ext cx="959291" cy="880175"/>
            <a:chOff x="6507" y="4347"/>
            <a:chExt cx="953" cy="671"/>
          </a:xfrm>
        </p:grpSpPr>
        <p:cxnSp>
          <p:nvCxnSpPr>
            <p:cNvPr id="1042" name="AutoShape 18"/>
            <p:cNvCxnSpPr>
              <a:cxnSpLocks noChangeShapeType="1"/>
            </p:cNvCxnSpPr>
            <p:nvPr/>
          </p:nvCxnSpPr>
          <p:spPr bwMode="auto">
            <a:xfrm>
              <a:off x="6590" y="4350"/>
              <a:ext cx="870" cy="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3" name="AutoShape 19"/>
            <p:cNvCxnSpPr>
              <a:cxnSpLocks noChangeShapeType="1"/>
            </p:cNvCxnSpPr>
            <p:nvPr/>
          </p:nvCxnSpPr>
          <p:spPr bwMode="auto">
            <a:xfrm>
              <a:off x="6590" y="4350"/>
              <a:ext cx="0" cy="1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4" name="AutoShape 20"/>
            <p:cNvCxnSpPr>
              <a:cxnSpLocks noChangeShapeType="1"/>
            </p:cNvCxnSpPr>
            <p:nvPr/>
          </p:nvCxnSpPr>
          <p:spPr bwMode="auto">
            <a:xfrm>
              <a:off x="6592" y="4468"/>
              <a:ext cx="90" cy="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5" name="AutoShape 21"/>
            <p:cNvCxnSpPr>
              <a:cxnSpLocks noChangeShapeType="1"/>
            </p:cNvCxnSpPr>
            <p:nvPr/>
          </p:nvCxnSpPr>
          <p:spPr bwMode="auto">
            <a:xfrm flipH="1">
              <a:off x="6530" y="4536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6" name="AutoShape 22"/>
            <p:cNvCxnSpPr>
              <a:cxnSpLocks noChangeShapeType="1"/>
            </p:cNvCxnSpPr>
            <p:nvPr/>
          </p:nvCxnSpPr>
          <p:spPr bwMode="auto">
            <a:xfrm flipH="1" flipV="1">
              <a:off x="6523" y="4574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7" name="AutoShape 23"/>
            <p:cNvCxnSpPr>
              <a:cxnSpLocks noChangeShapeType="1"/>
            </p:cNvCxnSpPr>
            <p:nvPr/>
          </p:nvCxnSpPr>
          <p:spPr bwMode="auto">
            <a:xfrm flipH="1">
              <a:off x="6528" y="4609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8" name="AutoShape 24"/>
            <p:cNvCxnSpPr>
              <a:cxnSpLocks noChangeShapeType="1"/>
            </p:cNvCxnSpPr>
            <p:nvPr/>
          </p:nvCxnSpPr>
          <p:spPr bwMode="auto">
            <a:xfrm flipH="1" flipV="1">
              <a:off x="6521" y="4647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9" name="AutoShape 25"/>
            <p:cNvCxnSpPr>
              <a:cxnSpLocks noChangeShapeType="1"/>
            </p:cNvCxnSpPr>
            <p:nvPr/>
          </p:nvCxnSpPr>
          <p:spPr bwMode="auto">
            <a:xfrm flipH="1">
              <a:off x="6522" y="4678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0" name="AutoShape 26"/>
            <p:cNvCxnSpPr>
              <a:cxnSpLocks noChangeShapeType="1"/>
            </p:cNvCxnSpPr>
            <p:nvPr/>
          </p:nvCxnSpPr>
          <p:spPr bwMode="auto">
            <a:xfrm flipH="1" flipV="1">
              <a:off x="6515" y="4716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1" name="AutoShape 27"/>
            <p:cNvCxnSpPr>
              <a:cxnSpLocks noChangeShapeType="1"/>
            </p:cNvCxnSpPr>
            <p:nvPr/>
          </p:nvCxnSpPr>
          <p:spPr bwMode="auto">
            <a:xfrm>
              <a:off x="6576" y="4898"/>
              <a:ext cx="0" cy="1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2" name="AutoShape 28"/>
            <p:cNvCxnSpPr>
              <a:cxnSpLocks noChangeShapeType="1"/>
            </p:cNvCxnSpPr>
            <p:nvPr/>
          </p:nvCxnSpPr>
          <p:spPr bwMode="auto">
            <a:xfrm flipV="1">
              <a:off x="6572" y="4826"/>
              <a:ext cx="90" cy="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3" name="AutoShape 29"/>
            <p:cNvCxnSpPr>
              <a:cxnSpLocks noChangeShapeType="1"/>
            </p:cNvCxnSpPr>
            <p:nvPr/>
          </p:nvCxnSpPr>
          <p:spPr bwMode="auto">
            <a:xfrm flipH="1">
              <a:off x="6514" y="4751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4" name="AutoShape 30"/>
            <p:cNvCxnSpPr>
              <a:cxnSpLocks noChangeShapeType="1"/>
            </p:cNvCxnSpPr>
            <p:nvPr/>
          </p:nvCxnSpPr>
          <p:spPr bwMode="auto">
            <a:xfrm flipH="1" flipV="1">
              <a:off x="6507" y="4789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5" name="AutoShape 31"/>
            <p:cNvCxnSpPr>
              <a:cxnSpLocks noChangeShapeType="1"/>
            </p:cNvCxnSpPr>
            <p:nvPr/>
          </p:nvCxnSpPr>
          <p:spPr bwMode="auto">
            <a:xfrm>
              <a:off x="6576" y="5016"/>
              <a:ext cx="870" cy="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6" name="AutoShape 32"/>
            <p:cNvCxnSpPr>
              <a:cxnSpLocks noChangeShapeType="1"/>
            </p:cNvCxnSpPr>
            <p:nvPr/>
          </p:nvCxnSpPr>
          <p:spPr bwMode="auto">
            <a:xfrm flipH="1">
              <a:off x="7078" y="4347"/>
              <a:ext cx="170" cy="0"/>
            </a:xfrm>
            <a:prstGeom prst="straightConnector1">
              <a:avLst/>
            </a:prstGeom>
            <a:noFill/>
            <a:ln w="317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7" name="AutoShape 33"/>
            <p:cNvCxnSpPr>
              <a:cxnSpLocks noChangeShapeType="1"/>
            </p:cNvCxnSpPr>
            <p:nvPr/>
          </p:nvCxnSpPr>
          <p:spPr bwMode="auto">
            <a:xfrm>
              <a:off x="7078" y="5016"/>
              <a:ext cx="170" cy="0"/>
            </a:xfrm>
            <a:prstGeom prst="straightConnector1">
              <a:avLst/>
            </a:prstGeom>
            <a:noFill/>
            <a:ln w="317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/>
              <p:cNvSpPr txBox="1"/>
              <p:nvPr/>
            </p:nvSpPr>
            <p:spPr>
              <a:xfrm>
                <a:off x="5360101" y="1513942"/>
                <a:ext cx="16476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Boundary Work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±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3" name="TextBox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0101" y="1513942"/>
                <a:ext cx="1647695" cy="646331"/>
              </a:xfrm>
              <a:prstGeom prst="rect">
                <a:avLst/>
              </a:prstGeom>
              <a:blipFill>
                <a:blip r:embed="rId2"/>
                <a:stretch>
                  <a:fillRect l="-2583" t="-4717" r="-25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/>
              <p:cNvSpPr txBox="1"/>
              <p:nvPr/>
            </p:nvSpPr>
            <p:spPr>
              <a:xfrm>
                <a:off x="6662284" y="3558530"/>
                <a:ext cx="103233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Electrical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𝑒𝑙𝑒𝑐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3" name="TextBox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284" y="3558530"/>
                <a:ext cx="1032335" cy="646331"/>
              </a:xfrm>
              <a:prstGeom prst="rect">
                <a:avLst/>
              </a:prstGeom>
              <a:blipFill>
                <a:blip r:embed="rId3"/>
                <a:stretch>
                  <a:fillRect l="-5917" t="-5660" r="-5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/>
              <p:cNvSpPr txBox="1"/>
              <p:nvPr/>
            </p:nvSpPr>
            <p:spPr>
              <a:xfrm>
                <a:off x="5199634" y="5138788"/>
                <a:ext cx="154446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Stirring Device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𝑠h𝑎𝑓𝑡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6" name="TextBox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9634" y="5138788"/>
                <a:ext cx="1544462" cy="646331"/>
              </a:xfrm>
              <a:prstGeom prst="rect">
                <a:avLst/>
              </a:prstGeom>
              <a:blipFill>
                <a:blip r:embed="rId4"/>
                <a:stretch>
                  <a:fillRect l="-3162" t="-5660" r="-3162" b="-56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763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3" grpId="0"/>
      <p:bldP spid="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/>
              <a:t>First Law of Thermodynamics for Closed Systems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35859" y="1804896"/>
            <a:ext cx="4149133" cy="2899451"/>
            <a:chOff x="4066674" y="4006675"/>
            <a:chExt cx="4149133" cy="2899451"/>
          </a:xfrm>
        </p:grpSpPr>
        <p:sp>
          <p:nvSpPr>
            <p:cNvPr id="5" name="Oval 4"/>
            <p:cNvSpPr/>
            <p:nvPr/>
          </p:nvSpPr>
          <p:spPr>
            <a:xfrm>
              <a:off x="4066674" y="5110519"/>
              <a:ext cx="3327025" cy="1795607"/>
            </a:xfrm>
            <a:prstGeom prst="ellipse">
              <a:avLst/>
            </a:prstGeom>
            <a:pattFill prst="pct10">
              <a:fgClr>
                <a:schemeClr val="tx1"/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>
              <a:off x="6087497" y="4564159"/>
              <a:ext cx="239328" cy="1006623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>
              <a:off x="5932771" y="4006675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FF0000"/>
                  </a:solidFill>
                </a:rPr>
                <a:t>Q &gt; 0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V="1">
              <a:off x="6706671" y="4780936"/>
              <a:ext cx="687028" cy="773495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7179946" y="4296987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chemeClr val="accent6">
                      <a:lumMod val="75000"/>
                    </a:schemeClr>
                  </a:solidFill>
                </a:rPr>
                <a:t>W &gt; 0</a:t>
              </a:r>
            </a:p>
          </p:txBody>
        </p:sp>
      </p:grpSp>
      <p:sp>
        <p:nvSpPr>
          <p:cNvPr id="14" name="Content Placeholder 13"/>
          <p:cNvSpPr txBox="1">
            <a:spLocks noGrp="1"/>
          </p:cNvSpPr>
          <p:nvPr>
            <p:ph idx="1"/>
          </p:nvPr>
        </p:nvSpPr>
        <p:spPr>
          <a:xfrm>
            <a:off x="1611351" y="3615448"/>
            <a:ext cx="2451312" cy="480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70C0"/>
                </a:solidFill>
              </a:rPr>
              <a:t>E</a:t>
            </a:r>
            <a:r>
              <a:rPr lang="en-GB" sz="2800" b="1" baseline="-25000" dirty="0">
                <a:solidFill>
                  <a:srgbClr val="0070C0"/>
                </a:solidFill>
              </a:rPr>
              <a:t>T </a:t>
            </a:r>
            <a:r>
              <a:rPr lang="en-GB" sz="2800" b="1" dirty="0">
                <a:solidFill>
                  <a:srgbClr val="0070C0"/>
                </a:solidFill>
              </a:rPr>
              <a:t>= KE + PE + 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6730850" y="1763208"/>
                <a:ext cx="3435834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smtClean="0">
                          <a:latin typeface="Cambria Math" panose="02040503050406030204" pitchFamily="18" charset="0"/>
                        </a:rPr>
                        <m:t>∆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E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Q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W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0850" y="1763208"/>
                <a:ext cx="3435834" cy="707886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6490219" y="4332289"/>
                <a:ext cx="3025187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smtClean="0">
                          <a:latin typeface="Cambria Math" panose="02040503050406030204" pitchFamily="18" charset="0"/>
                        </a:rPr>
                        <m:t>∆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U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Q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W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0219" y="4332289"/>
                <a:ext cx="3025187" cy="707886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5474368" y="3540361"/>
            <a:ext cx="3554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For stationary systems,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6862" y="5308883"/>
            <a:ext cx="4048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Non-Flow Energy Equation</a:t>
            </a:r>
          </a:p>
        </p:txBody>
      </p:sp>
    </p:spTree>
    <p:extLst>
      <p:ext uri="{BB962C8B-B14F-4D97-AF65-F5344CB8AC3E}">
        <p14:creationId xmlns:p14="http://schemas.microsoft.com/office/powerpoint/2010/main" val="426370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4B1E-1DB8-4C59-A2F3-1D63CE319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6525"/>
            <a:ext cx="10515600" cy="1325563"/>
          </a:xfrm>
        </p:spPr>
        <p:txBody>
          <a:bodyPr/>
          <a:lstStyle/>
          <a:p>
            <a:r>
              <a:rPr lang="en-GB" dirty="0"/>
              <a:t>Steady Flow Open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E888AAE-696F-4AC3-8EAD-69FDD950959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8640" y="1462088"/>
                <a:ext cx="10963656" cy="4810696"/>
              </a:xfrm>
            </p:spPr>
            <p:txBody>
              <a:bodyPr>
                <a:normAutofit fontScale="92500"/>
              </a:bodyPr>
              <a:lstStyle/>
              <a:p>
                <a:r>
                  <a:rPr lang="en-GB" dirty="0"/>
                  <a:t>A large number of engineering devices (turbines, compressors, nozzles, etc.) are classified as steady-flow devices. </a:t>
                </a:r>
              </a:p>
              <a:p>
                <a:r>
                  <a:rPr lang="en-GB" dirty="0"/>
                  <a:t>During a steady-flow process, no changes occur within the control volume. Mass, Volume remain the same.</a:t>
                </a:r>
              </a:p>
              <a:p>
                <a:r>
                  <a:rPr lang="en-GB" dirty="0"/>
                  <a:t>The Heat and work interactions with the surrounding do not change with time.</a:t>
                </a:r>
              </a:p>
              <a:p>
                <a:r>
                  <a:rPr lang="en-GB" dirty="0"/>
                  <a:t>Not having to worry about any changes within the control volume with time greatly simplifies the analysis.</a:t>
                </a:r>
              </a:p>
              <a:p>
                <a:r>
                  <a:rPr lang="en-GB" dirty="0"/>
                  <a:t>When dealing with steady-flow processes, we are not interested in the amount of mass that flows in or out of a system over time.</a:t>
                </a:r>
              </a:p>
              <a:p>
                <a:r>
                  <a:rPr lang="en-GB" dirty="0"/>
                  <a:t>Instead, we are interested in the amount of mass flowing per unit time, that is, the mass flow rate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</m:acc>
                  </m:oMath>
                </a14:m>
                <a:r>
                  <a:rPr lang="en-GB" dirty="0"/>
                  <a:t>.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E888AAE-696F-4AC3-8EAD-69FDD950959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8640" y="1462088"/>
                <a:ext cx="10963656" cy="4810696"/>
              </a:xfrm>
              <a:blipFill>
                <a:blip r:embed="rId2"/>
                <a:stretch>
                  <a:fillRect l="-834" t="-1901" r="-13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493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1719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/>
              <a:t>First Law of Thermodynamics for Steady Flow Open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8343131" y="2568874"/>
                <a:ext cx="3435834" cy="98841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nary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𝑜𝑢𝑡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</m:e>
                      </m:nary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   (</m:t>
                      </m:r>
                      <m:f>
                        <m:fPr>
                          <m:type m:val="lin"/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𝑘𝑔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3131" y="2568874"/>
                <a:ext cx="3435834" cy="988412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3155125" y="5329071"/>
                <a:ext cx="8190704" cy="10117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𝑄</m:t>
                          </m:r>
                        </m:e>
                      </m:acc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̇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𝑜𝑢𝑡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.</m:t>
                          </m:r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e>
                      </m:nary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.</m:t>
                          </m:r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5125" y="5329071"/>
                <a:ext cx="8190704" cy="10117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8525825" y="1822628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/>
              <a:t>Mass Balance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372472" y="5451094"/>
            <a:ext cx="2398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/>
              <a:t>Energy Balance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67112" t="56015" r="17599" b="19564"/>
          <a:stretch/>
        </p:blipFill>
        <p:spPr>
          <a:xfrm>
            <a:off x="372472" y="1325562"/>
            <a:ext cx="6796009" cy="3475037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H="1">
            <a:off x="4944979" y="1479884"/>
            <a:ext cx="1082842" cy="505327"/>
          </a:xfrm>
          <a:prstGeom prst="straightConnector1">
            <a:avLst/>
          </a:prstGeom>
          <a:ln w="127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079583" y="1055778"/>
                <a:ext cx="1297150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</m:oMath>
                </a14:m>
                <a:r>
                  <a:rPr lang="en-GB" sz="2800" b="1" dirty="0">
                    <a:solidFill>
                      <a:srgbClr val="FF0000"/>
                    </a:solidFill>
                  </a:rPr>
                  <a:t> in J/s</a:t>
                </a:r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583" y="1055778"/>
                <a:ext cx="1297150" cy="539571"/>
              </a:xfrm>
              <a:prstGeom prst="rect">
                <a:avLst/>
              </a:prstGeom>
              <a:blipFill rotWithShape="0">
                <a:blip r:embed="rId5"/>
                <a:stretch>
                  <a:fillRect t="-6742" r="-8451" b="-3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Arrow Connector 20"/>
          <p:cNvCxnSpPr/>
          <p:nvPr/>
        </p:nvCxnSpPr>
        <p:spPr>
          <a:xfrm flipV="1">
            <a:off x="4878805" y="2269828"/>
            <a:ext cx="1215190" cy="22302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/>
              <p:cNvSpPr txBox="1"/>
              <p:nvPr/>
            </p:nvSpPr>
            <p:spPr>
              <a:xfrm>
                <a:off x="6091655" y="1956104"/>
                <a:ext cx="1386918" cy="5367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acc>
                  </m:oMath>
                </a14:m>
                <a:r>
                  <a:rPr lang="en-GB" sz="2800" b="1" dirty="0">
                    <a:solidFill>
                      <a:schemeClr val="accent6">
                        <a:lumMod val="75000"/>
                      </a:schemeClr>
                    </a:solidFill>
                  </a:rPr>
                  <a:t> in J/s</a:t>
                </a:r>
              </a:p>
            </p:txBody>
          </p:sp>
        </mc:Choice>
        <mc:Fallback xmlns="">
          <p:sp>
            <p:nvSpPr>
              <p:cNvPr id="22" name="TextBox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1655" y="1956104"/>
                <a:ext cx="1386918" cy="536750"/>
              </a:xfrm>
              <a:prstGeom prst="rect">
                <a:avLst/>
              </a:prstGeom>
              <a:blipFill rotWithShape="0">
                <a:blip r:embed="rId6"/>
                <a:stretch>
                  <a:fillRect t="-9091" r="-7456" b="-318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7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45D6-5569-4DFC-9A33-EFD109E33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72" y="319547"/>
            <a:ext cx="10515600" cy="1325563"/>
          </a:xfrm>
        </p:spPr>
        <p:txBody>
          <a:bodyPr/>
          <a:lstStyle/>
          <a:p>
            <a:pPr lvl="0"/>
            <a:r>
              <a:rPr lang="en-GB" dirty="0"/>
              <a:t>ENTHALPY – A COMBINATION PROPERTY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994049-20BB-4940-9534-817B4E87C02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5008" y="1645110"/>
            <a:ext cx="10515600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the analysis of open systems, we frequently encounter a specific combination of the internal energy, pressure and volume properties.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579E5D-4D64-4813-9B64-F51A5BEF0B88}"/>
              </a:ext>
            </a:extLst>
          </p:cNvPr>
          <p:cNvSpPr/>
          <p:nvPr/>
        </p:nvSpPr>
        <p:spPr>
          <a:xfrm>
            <a:off x="445008" y="2647507"/>
            <a:ext cx="10783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sake of simplicity and convenience, this combination is defined as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enthalpy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given the symbol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J/kg or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J.</a:t>
            </a:r>
            <a:r>
              <a:rPr lang="en-GB" i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pPr marL="2514600"/>
            <a:r>
              <a:rPr lang="en-GB" sz="2400" i="1" dirty="0"/>
              <a:t>h =u + P.V</a:t>
            </a:r>
          </a:p>
          <a:p>
            <a:pPr marL="1162050"/>
            <a:r>
              <a:rPr lang="en-GB" dirty="0"/>
              <a:t>Where:</a:t>
            </a:r>
          </a:p>
          <a:p>
            <a:pPr marL="1619250" lvl="0"/>
            <a:r>
              <a:rPr lang="en-GB" i="1" dirty="0"/>
              <a:t>u</a:t>
            </a:r>
            <a:r>
              <a:rPr lang="en-GB" dirty="0"/>
              <a:t> = specific internal energy</a:t>
            </a:r>
          </a:p>
          <a:p>
            <a:pPr marL="1619250" lvl="0"/>
            <a:r>
              <a:rPr lang="en-GB" i="1" dirty="0"/>
              <a:t>P </a:t>
            </a:r>
            <a:r>
              <a:rPr lang="en-GB" dirty="0"/>
              <a:t>= pressure</a:t>
            </a:r>
          </a:p>
          <a:p>
            <a:pPr marL="1619250" lvl="0"/>
            <a:r>
              <a:rPr lang="en-GB" i="1" dirty="0"/>
              <a:t>v </a:t>
            </a:r>
            <a:r>
              <a:rPr lang="en-GB" dirty="0"/>
              <a:t>= specific volume</a:t>
            </a:r>
          </a:p>
          <a:p>
            <a:pPr marL="2514600"/>
            <a:endParaRPr lang="en-GB" sz="2400" i="1" dirty="0"/>
          </a:p>
          <a:p>
            <a:pPr marL="2514600"/>
            <a:endParaRPr lang="en-GB" sz="2400" i="1" dirty="0"/>
          </a:p>
          <a:p>
            <a:pPr marL="285750" indent="-285750">
              <a:buFont typeface="Arial" panose="020B0604020202020204" pitchFamily="34" charset="0"/>
              <a:buChar char="•"/>
              <a:tabLst>
                <a:tab pos="2514600" algn="l"/>
              </a:tabLst>
            </a:pPr>
            <a:r>
              <a:rPr lang="en-GB" i="1" dirty="0"/>
              <a:t>Or,	</a:t>
            </a:r>
            <a:r>
              <a:rPr lang="en-GB" sz="2400" i="1" dirty="0"/>
              <a:t>H</a:t>
            </a:r>
            <a:r>
              <a:rPr lang="en-GB" sz="2400" dirty="0"/>
              <a:t> = </a:t>
            </a:r>
            <a:r>
              <a:rPr lang="en-GB" sz="2400" i="1" dirty="0"/>
              <a:t>U </a:t>
            </a:r>
            <a:r>
              <a:rPr lang="en-GB" sz="2400" dirty="0"/>
              <a:t>+ </a:t>
            </a:r>
            <a:r>
              <a:rPr lang="en-GB" sz="2400" i="1" dirty="0"/>
              <a:t>P.V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2511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3160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4B1E-1DB8-4C59-A2F3-1D63CE319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6525"/>
            <a:ext cx="10515600" cy="1325563"/>
          </a:xfrm>
        </p:spPr>
        <p:txBody>
          <a:bodyPr/>
          <a:lstStyle/>
          <a:p>
            <a:r>
              <a:rPr lang="en-GB" dirty="0"/>
              <a:t>Unsteady Flow Open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88AAE-696F-4AC3-8EAD-69FDD9509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688176"/>
            <a:ext cx="10963656" cy="4810696"/>
          </a:xfrm>
        </p:spPr>
        <p:txBody>
          <a:bodyPr>
            <a:normAutofit/>
          </a:bodyPr>
          <a:lstStyle/>
          <a:p>
            <a:r>
              <a:rPr lang="en-GB" dirty="0"/>
              <a:t>Many processes of interest involve </a:t>
            </a:r>
            <a:r>
              <a:rPr lang="en-GB" b="1" i="1" dirty="0"/>
              <a:t>changes</a:t>
            </a:r>
            <a:r>
              <a:rPr lang="en-GB" dirty="0"/>
              <a:t> within the control volume </a:t>
            </a:r>
            <a:r>
              <a:rPr lang="en-GB" b="1" i="1" dirty="0"/>
              <a:t>with time</a:t>
            </a:r>
            <a:r>
              <a:rPr lang="en-GB" dirty="0"/>
              <a:t>. Such processes are called </a:t>
            </a:r>
            <a:r>
              <a:rPr lang="en-GB" b="1" i="1" dirty="0"/>
              <a:t>unsteady-flow</a:t>
            </a:r>
            <a:r>
              <a:rPr lang="en-GB" dirty="0"/>
              <a:t>, or </a:t>
            </a:r>
            <a:r>
              <a:rPr lang="en-GB" b="1" i="1" dirty="0"/>
              <a:t>transient-flow</a:t>
            </a:r>
            <a:r>
              <a:rPr lang="en-GB" dirty="0"/>
              <a:t>, processes.</a:t>
            </a:r>
          </a:p>
          <a:p>
            <a:r>
              <a:rPr lang="en-GB" dirty="0"/>
              <a:t>Unlike steady-flow processes, unsteady-flow processes start and end over some finite time period instead of continuing indefinitely. </a:t>
            </a:r>
          </a:p>
          <a:p>
            <a:r>
              <a:rPr lang="en-GB" dirty="0"/>
              <a:t>Therefore, we deal with changes that occur over some time interval </a:t>
            </a:r>
            <a:r>
              <a:rPr lang="en-GB" dirty="0">
                <a:sym typeface="Symbol" panose="05050102010706020507" pitchFamily="18" charset="2"/>
              </a:rPr>
              <a:t></a:t>
            </a:r>
            <a:r>
              <a:rPr lang="en-GB" dirty="0"/>
              <a:t>t instead of the rate of changes. </a:t>
            </a:r>
          </a:p>
          <a:p>
            <a:r>
              <a:rPr lang="en-GB" dirty="0"/>
              <a:t>Unsteady-flow systems may involve moving boundaries and thus boundary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36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CD73C-E795-4577-941A-6FBD8C59F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168" y="163957"/>
            <a:ext cx="10515600" cy="1325563"/>
          </a:xfrm>
        </p:spPr>
        <p:txBody>
          <a:bodyPr/>
          <a:lstStyle/>
          <a:p>
            <a:r>
              <a:rPr lang="en-GB" dirty="0"/>
              <a:t>Assumption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222DF-27C4-4FE2-B23B-145207406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168" y="1569593"/>
            <a:ext cx="10515600" cy="4351338"/>
          </a:xfrm>
        </p:spPr>
        <p:txBody>
          <a:bodyPr/>
          <a:lstStyle/>
          <a:p>
            <a:pPr algn="just"/>
            <a:r>
              <a:rPr lang="en-GB" dirty="0"/>
              <a:t>The general unsteady-flow process, in general, is difficult to analyse because the properties of the mass at the inlets and exits may change during a process. </a:t>
            </a:r>
          </a:p>
          <a:p>
            <a:pPr algn="just"/>
            <a:r>
              <a:rPr lang="en-GB" dirty="0"/>
              <a:t>Most unsteady-flow processes, however, can be represented reasonably well by the </a:t>
            </a:r>
            <a:r>
              <a:rPr lang="en-GB" b="1" u="sng" dirty="0"/>
              <a:t>uniform-flow process</a:t>
            </a:r>
            <a:r>
              <a:rPr lang="en-GB" dirty="0"/>
              <a:t>, which involves the following idealisation: </a:t>
            </a:r>
          </a:p>
          <a:p>
            <a:pPr algn="just"/>
            <a:r>
              <a:rPr lang="en-GB" dirty="0"/>
              <a:t>"</a:t>
            </a:r>
            <a:r>
              <a:rPr lang="en-GB" i="1" dirty="0"/>
              <a:t>The fluid flow at any inlet or exit is uniform and steady, and thus the fluid properties do not change with time or position over the cross-section of an inlet or exit. If they do, they are averaged and treated as constants for the entire process</a:t>
            </a:r>
            <a:r>
              <a:rPr lang="en-GB" dirty="0"/>
              <a:t>".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96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32177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196" y="1708033"/>
            <a:ext cx="2608163" cy="27786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/>
              <a:t>First Law of Thermodynamics for Unsteady Steady Flow Open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7065800" y="2113868"/>
                <a:ext cx="4837876" cy="172354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sz="2400" dirty="0"/>
              </a:p>
              <a:p>
                <a:r>
                  <a:rPr lang="en-GB" sz="1600" dirty="0"/>
                  <a:t>where:</a:t>
                </a:r>
              </a:p>
              <a:p>
                <a:pPr lvl="0"/>
                <a:r>
                  <a:rPr lang="en-GB" sz="1600" i="1" dirty="0" err="1"/>
                  <a:t>i</a:t>
                </a:r>
                <a:r>
                  <a:rPr lang="en-GB" sz="1600" dirty="0"/>
                  <a:t> = inlet, and </a:t>
                </a:r>
                <a:r>
                  <a:rPr lang="en-GB" sz="1600" i="1" dirty="0"/>
                  <a:t>e</a:t>
                </a:r>
                <a:r>
                  <a:rPr lang="en-GB" sz="1600" dirty="0"/>
                  <a:t> = exit.</a:t>
                </a:r>
              </a:p>
              <a:p>
                <a:pPr lvl="0"/>
                <a:r>
                  <a:rPr lang="en-GB" sz="1600" dirty="0"/>
                  <a:t>1 = initial state, and 2 = final state of the control volume.</a:t>
                </a:r>
              </a:p>
              <a:p>
                <a:pPr lvl="0"/>
                <a:r>
                  <a:rPr lang="en-GB" sz="1600" dirty="0"/>
                  <a:t>Often one or more terms in this equation are zero.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5800" y="2113868"/>
                <a:ext cx="4837876" cy="1723549"/>
              </a:xfrm>
              <a:prstGeom prst="rect">
                <a:avLst/>
              </a:prstGeom>
              <a:blipFill>
                <a:blip r:embed="rId3"/>
                <a:stretch>
                  <a:fillRect l="-630" r="-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2977596" y="5156168"/>
                <a:ext cx="7116115" cy="104483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𝑊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hr m:val="∑"/>
                        <m:limLoc m:val="undOvr"/>
                        <m:sup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𝑜𝑢𝑡</m:t>
                        </m:r>
                      </m:sub>
                      <m:sup/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𝑚h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−</m:t>
                        </m:r>
                        <m:nary>
                          <m:naryPr>
                            <m:chr m:val="∑"/>
                            <m:limLoc m:val="undOvr"/>
                            <m:supHide m:val="on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  <m:sup/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𝑚h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nary>
                      </m:e>
                    </m:nary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𝑠𝑦𝑠𝑡𝑒𝑚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endParaRPr lang="en-GB" dirty="0"/>
              </a:p>
              <a:p>
                <a:r>
                  <a:rPr lang="en-GB" dirty="0"/>
                  <a:t>when </a:t>
                </a:r>
                <a:r>
                  <a:rPr lang="en-GB" dirty="0">
                    <a:sym typeface="Symbol" panose="05050102010706020507" pitchFamily="18" charset="2"/>
                  </a:rPr>
                  <a:t></a:t>
                </a:r>
                <a:r>
                  <a:rPr lang="en-GB" dirty="0"/>
                  <a:t>KE and </a:t>
                </a:r>
                <a:r>
                  <a:rPr lang="en-GB" dirty="0">
                    <a:sym typeface="Symbol" panose="05050102010706020507" pitchFamily="18" charset="2"/>
                  </a:rPr>
                  <a:t></a:t>
                </a:r>
                <a:r>
                  <a:rPr lang="en-GB" dirty="0"/>
                  <a:t>PE are negligible</a:t>
                </a:r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7596" y="5156168"/>
                <a:ext cx="7116115" cy="1044838"/>
              </a:xfrm>
              <a:prstGeom prst="rect">
                <a:avLst/>
              </a:prstGeom>
              <a:blipFill>
                <a:blip r:embed="rId4"/>
                <a:stretch>
                  <a:fillRect l="-685" t="-57310" b="-315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6960637" y="1590648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/>
              <a:t>Mass Balance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314807" y="5113342"/>
            <a:ext cx="2398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/>
              <a:t>Energy Balance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4230938" y="2594421"/>
            <a:ext cx="1082842" cy="505327"/>
          </a:xfrm>
          <a:prstGeom prst="straightConnector1">
            <a:avLst/>
          </a:prstGeom>
          <a:ln w="127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5313780" y="2246322"/>
                <a:ext cx="1297150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</m:oMath>
                </a14:m>
                <a:r>
                  <a:rPr lang="en-GB" sz="2800" b="1" dirty="0">
                    <a:solidFill>
                      <a:srgbClr val="FF0000"/>
                    </a:solidFill>
                  </a:rPr>
                  <a:t> in J/s</a:t>
                </a:r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3780" y="2246322"/>
                <a:ext cx="1297150" cy="539571"/>
              </a:xfrm>
              <a:prstGeom prst="rect">
                <a:avLst/>
              </a:prstGeom>
              <a:blipFill>
                <a:blip r:embed="rId5"/>
                <a:stretch>
                  <a:fillRect t="-6742" r="-8491" b="-3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Arrow Connector 20"/>
          <p:cNvCxnSpPr/>
          <p:nvPr/>
        </p:nvCxnSpPr>
        <p:spPr>
          <a:xfrm flipV="1">
            <a:off x="4306812" y="3575138"/>
            <a:ext cx="1215190" cy="22302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/>
              <p:cNvSpPr txBox="1"/>
              <p:nvPr/>
            </p:nvSpPr>
            <p:spPr>
              <a:xfrm>
                <a:off x="5441538" y="3329805"/>
                <a:ext cx="1386918" cy="5367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acc>
                  </m:oMath>
                </a14:m>
                <a:r>
                  <a:rPr lang="en-GB" sz="2800" b="1" dirty="0">
                    <a:solidFill>
                      <a:schemeClr val="accent6">
                        <a:lumMod val="75000"/>
                      </a:schemeClr>
                    </a:solidFill>
                  </a:rPr>
                  <a:t> in J/s</a:t>
                </a:r>
              </a:p>
            </p:txBody>
          </p:sp>
        </mc:Choice>
        <mc:Fallback xmlns="">
          <p:sp>
            <p:nvSpPr>
              <p:cNvPr id="22" name="TextBox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1538" y="3329805"/>
                <a:ext cx="1386918" cy="536750"/>
              </a:xfrm>
              <a:prstGeom prst="rect">
                <a:avLst/>
              </a:prstGeom>
              <a:blipFill>
                <a:blip r:embed="rId6"/>
                <a:stretch>
                  <a:fillRect t="-7955" r="-7489" b="-318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214183" y="2084238"/>
            <a:ext cx="2409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shape and size of a control volume may change during an unsteady-flow process.</a:t>
            </a:r>
          </a:p>
        </p:txBody>
      </p:sp>
    </p:spTree>
    <p:extLst>
      <p:ext uri="{BB962C8B-B14F-4D97-AF65-F5344CB8AC3E}">
        <p14:creationId xmlns:p14="http://schemas.microsoft.com/office/powerpoint/2010/main" val="23114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05" y="64349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specific properties of a system that are v, u and h can be retrieve using,</a:t>
            </a:r>
          </a:p>
          <a:p>
            <a:pPr marL="0" indent="0">
              <a:buNone/>
            </a:pPr>
            <a:endParaRPr lang="en-GB" dirty="0"/>
          </a:p>
          <a:p>
            <a:pPr marL="984250" indent="-444500">
              <a:buFont typeface="+mj-lt"/>
              <a:buAutoNum type="romanLcPeriod"/>
            </a:pPr>
            <a:r>
              <a:rPr lang="en-GB" dirty="0"/>
              <a:t>Thermodynamics Tables</a:t>
            </a:r>
          </a:p>
          <a:p>
            <a:pPr marL="984250" indent="-444500">
              <a:buNone/>
            </a:pPr>
            <a:endParaRPr lang="en-GB" dirty="0"/>
          </a:p>
          <a:p>
            <a:pPr marL="1111250" indent="-571500">
              <a:buFont typeface="+mj-lt"/>
              <a:buAutoNum type="romanLcPeriod" startAt="2"/>
            </a:pPr>
            <a:r>
              <a:rPr lang="en-GB" dirty="0"/>
              <a:t>Ideal Gas Equations if dealing with an Ideal Gas</a:t>
            </a:r>
          </a:p>
        </p:txBody>
      </p:sp>
    </p:spTree>
    <p:extLst>
      <p:ext uri="{BB962C8B-B14F-4D97-AF65-F5344CB8AC3E}">
        <p14:creationId xmlns:p14="http://schemas.microsoft.com/office/powerpoint/2010/main" val="399932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Ideal Gas Equations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22787" y="2054015"/>
                <a:ext cx="10515600" cy="888078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𝑅𝑇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2787" y="2054015"/>
                <a:ext cx="10515600" cy="888078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954779" y="3023512"/>
                <a:ext cx="3959351" cy="4308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</m:sub>
                      </m:sSub>
                      <m:d>
                        <m:d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4779" y="3023512"/>
                <a:ext cx="3959351" cy="43088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4197094" y="4107689"/>
                <a:ext cx="3474719" cy="46410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7094" y="4107689"/>
                <a:ext cx="3474719" cy="46410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809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26073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FDA53-A4A6-4F7A-92DB-E37D71F1B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Heat Capacity of a Gas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959A7-1E3D-4030-8379-36F61DAD4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specific heat is the amount of heat per unit mass required to raise the temperature by one degree Celsius.</a:t>
            </a:r>
          </a:p>
        </p:txBody>
      </p:sp>
    </p:spTree>
    <p:extLst>
      <p:ext uri="{BB962C8B-B14F-4D97-AF65-F5344CB8AC3E}">
        <p14:creationId xmlns:p14="http://schemas.microsoft.com/office/powerpoint/2010/main" val="25058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1126</Words>
  <Application>Microsoft Office PowerPoint</Application>
  <PresentationFormat>Widescreen</PresentationFormat>
  <Paragraphs>138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Office Theme</vt:lpstr>
      <vt:lpstr>First Law of Thermodynamics</vt:lpstr>
      <vt:lpstr>Basic Concepts</vt:lpstr>
      <vt:lpstr>2 type of systems</vt:lpstr>
      <vt:lpstr>PowerPoint Presentation</vt:lpstr>
      <vt:lpstr>Properties of a system are considered to be either intensive or extensive. </vt:lpstr>
      <vt:lpstr>PowerPoint Presentation</vt:lpstr>
      <vt:lpstr>Two Energy Families A and B</vt:lpstr>
      <vt:lpstr>PowerPoint Presentation</vt:lpstr>
      <vt:lpstr>TYPES OF WORK INTERRACTION </vt:lpstr>
      <vt:lpstr>First Law of Thermodynamics for Closed Systems</vt:lpstr>
      <vt:lpstr>Steady Flow Open Systems</vt:lpstr>
      <vt:lpstr>PowerPoint Presentation</vt:lpstr>
      <vt:lpstr>First Law of Thermodynamics for Steady Flow Open Systems</vt:lpstr>
      <vt:lpstr>ENTHALPY – A COMBINATION PROPERTY</vt:lpstr>
      <vt:lpstr>PowerPoint Presentation</vt:lpstr>
      <vt:lpstr>Unsteady Flow Open Systems</vt:lpstr>
      <vt:lpstr>Assumption</vt:lpstr>
      <vt:lpstr>PowerPoint Presentation</vt:lpstr>
      <vt:lpstr>First Law of Thermodynamics for Unsteady Steady Flow Open Systems</vt:lpstr>
      <vt:lpstr>PowerPoint Presentation</vt:lpstr>
      <vt:lpstr>Ideal Gas Equations</vt:lpstr>
      <vt:lpstr>PowerPoint Presentation</vt:lpstr>
      <vt:lpstr>Specific Heat Capacity of a Gas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Fist Law of Thermodynamics</dc:title>
  <dc:creator>Arnaud Marotin</dc:creator>
  <cp:lastModifiedBy>Nigel Davies (ISA)</cp:lastModifiedBy>
  <cp:revision>46</cp:revision>
  <dcterms:created xsi:type="dcterms:W3CDTF">2018-11-27T14:35:31Z</dcterms:created>
  <dcterms:modified xsi:type="dcterms:W3CDTF">2022-11-01T14:30:25Z</dcterms:modified>
</cp:coreProperties>
</file>