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3" r:id="rId1"/>
  </p:sldMasterIdLst>
  <p:sldIdLst>
    <p:sldId id="256" r:id="rId2"/>
    <p:sldId id="257" r:id="rId3"/>
    <p:sldId id="258" r:id="rId4"/>
    <p:sldId id="264" r:id="rId5"/>
    <p:sldId id="260" r:id="rId6"/>
    <p:sldId id="265" r:id="rId7"/>
    <p:sldId id="261" r:id="rId8"/>
    <p:sldId id="267" r:id="rId9"/>
    <p:sldId id="269" r:id="rId10"/>
    <p:sldId id="270" r:id="rId11"/>
    <p:sldId id="272" r:id="rId12"/>
    <p:sldId id="273" r:id="rId13"/>
    <p:sldId id="27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82670-A94B-4B28-A252-0D344EBCBBAC}" v="23" dt="2023-06-22T23:38:49.503"/>
    <p1510:client id="{806EF27C-3ABB-4431-8726-EBA94E1BE48C}" v="1" dt="2023-06-23T08:16:58.775"/>
    <p1510:client id="{E70522F1-1995-4C2F-95C7-D0FDF7D55B31}" v="77" dt="2023-06-23T07:55:03.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kra Valkova" userId="fd728cc915b8ae76" providerId="LiveId" clId="{806EF27C-3ABB-4431-8726-EBA94E1BE48C}"/>
    <pc:docChg chg="modSld">
      <pc:chgData name="Iskra Valkova" userId="fd728cc915b8ae76" providerId="LiveId" clId="{806EF27C-3ABB-4431-8726-EBA94E1BE48C}" dt="2023-06-23T08:20:54.865" v="203" actId="20577"/>
      <pc:docMkLst>
        <pc:docMk/>
      </pc:docMkLst>
      <pc:sldChg chg="modSp mod">
        <pc:chgData name="Iskra Valkova" userId="fd728cc915b8ae76" providerId="LiveId" clId="{806EF27C-3ABB-4431-8726-EBA94E1BE48C}" dt="2023-06-23T08:18:20.197" v="104" actId="14100"/>
        <pc:sldMkLst>
          <pc:docMk/>
          <pc:sldMk cId="2154680309" sldId="272"/>
        </pc:sldMkLst>
        <pc:spChg chg="mod">
          <ac:chgData name="Iskra Valkova" userId="fd728cc915b8ae76" providerId="LiveId" clId="{806EF27C-3ABB-4431-8726-EBA94E1BE48C}" dt="2023-06-23T08:18:20.197" v="104" actId="14100"/>
          <ac:spMkLst>
            <pc:docMk/>
            <pc:sldMk cId="2154680309" sldId="272"/>
            <ac:spMk id="3" creationId="{B094F560-441A-5138-8290-A2DB9F6B7488}"/>
          </ac:spMkLst>
        </pc:spChg>
      </pc:sldChg>
      <pc:sldChg chg="modSp mod">
        <pc:chgData name="Iskra Valkova" userId="fd728cc915b8ae76" providerId="LiveId" clId="{806EF27C-3ABB-4431-8726-EBA94E1BE48C}" dt="2023-06-23T08:19:44.483" v="197" actId="20577"/>
        <pc:sldMkLst>
          <pc:docMk/>
          <pc:sldMk cId="2987220974" sldId="273"/>
        </pc:sldMkLst>
        <pc:spChg chg="mod">
          <ac:chgData name="Iskra Valkova" userId="fd728cc915b8ae76" providerId="LiveId" clId="{806EF27C-3ABB-4431-8726-EBA94E1BE48C}" dt="2023-06-23T08:19:44.483" v="197" actId="20577"/>
          <ac:spMkLst>
            <pc:docMk/>
            <pc:sldMk cId="2987220974" sldId="273"/>
            <ac:spMk id="5" creationId="{B5895D33-B890-6222-A1C0-E32A31B73601}"/>
          </ac:spMkLst>
        </pc:spChg>
      </pc:sldChg>
      <pc:sldChg chg="modSp mod">
        <pc:chgData name="Iskra Valkova" userId="fd728cc915b8ae76" providerId="LiveId" clId="{806EF27C-3ABB-4431-8726-EBA94E1BE48C}" dt="2023-06-23T08:20:54.865" v="203" actId="20577"/>
        <pc:sldMkLst>
          <pc:docMk/>
          <pc:sldMk cId="1384650188" sldId="274"/>
        </pc:sldMkLst>
        <pc:spChg chg="mod">
          <ac:chgData name="Iskra Valkova" userId="fd728cc915b8ae76" providerId="LiveId" clId="{806EF27C-3ABB-4431-8726-EBA94E1BE48C}" dt="2023-06-23T08:20:54.865" v="203" actId="20577"/>
          <ac:spMkLst>
            <pc:docMk/>
            <pc:sldMk cId="1384650188" sldId="274"/>
            <ac:spMk id="3" creationId="{1A75A7AA-E5D0-FFC9-9C48-317334301EA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4C6359-9BB8-4148-8114-537E698DA205}"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190379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01712704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5677DE-DD04-48CC-9C18-7BE9FF2DEB6B}"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442882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69D389-4C4C-4FD7-9E6B-9F44477F0EB8}" type="datetime1">
              <a:rPr lang="en-US" smtClean="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40528949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69D389-4C4C-4FD7-9E6B-9F44477F0EB8}" type="datetime1">
              <a:rPr lang="en-US" smtClean="0"/>
              <a:t>6/23/2023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6542375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1A702F-6367-4FD1-89A8-3744BE6BA9A2}" type="datetime1">
              <a:rPr lang="en-US" smtClean="0"/>
              <a:t>6/23/2023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846906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6E99BD-4B4F-4460-B452-0E8146ACCF8F}" type="datetime1">
              <a:rPr lang="en-US" smtClean="0"/>
              <a:t>6/23/2023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80857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69D389-4C4C-4FD7-9E6B-9F44477F0EB8}" type="datetime1">
              <a:rPr lang="en-US" smtClean="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420736497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6133E9-A654-4C17-8C3C-DDCAC83D6EBF}" type="datetime1">
              <a:rPr lang="en-US" smtClean="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686564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425445040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8103740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81970176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6783566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98248839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133895532"/>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69D389-4C4C-4FD7-9E6B-9F44477F0EB8}" type="datetime1">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12704161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769D389-4C4C-4FD7-9E6B-9F44477F0EB8}" type="datetime1">
              <a:rPr lang="en-US" smtClean="0"/>
              <a:t>6/23/2023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961987090"/>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 id="2147484295" r:id="rId12"/>
    <p:sldLayoutId id="2147484296" r:id="rId13"/>
    <p:sldLayoutId id="2147484297" r:id="rId14"/>
    <p:sldLayoutId id="2147484298" r:id="rId15"/>
    <p:sldLayoutId id="214748429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power-of-attorney" TargetMode="External"/><Relationship Id="rId2" Type="http://schemas.openxmlformats.org/officeDocument/2006/relationships/hyperlink" Target="https://doi-org.ezproxy.uwtsd.ac.uk/10.1177/0958928717735064" TargetMode="External"/><Relationship Id="rId1" Type="http://schemas.openxmlformats.org/officeDocument/2006/relationships/slideLayout" Target="../slideLayouts/slideLayout7.xml"/><Relationship Id="rId5" Type="http://schemas.openxmlformats.org/officeDocument/2006/relationships/hyperlink" Target="https://assets.publishing.service.gov.uk/government/uploads/system/uploads/attachment_data/file/365345/Making_Sure_the_Care_Act_Works_EASY_READ.pdf" TargetMode="External"/><Relationship Id="rId4" Type="http://schemas.openxmlformats.org/officeDocument/2006/relationships/hyperlink" Target="https://www.gov.uk/guidance/equality-act-2010-guidance:text"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eur01.safelinks.protection.outlook.com/?url=https%3A%2F%2Fwww.nhs.uk%2Fconditions%2Feuthanasia-and-assisted-suicide%2F&amp;data=05%7C01%7C2026742%40student.uwtsd.ac.uk%7C55a5e2e748f4437ae5f608db737a7ab4%7C4e0f11f9046e45059cb8db2152311e21%7C0%7C0%7C638230742108087145%7CUnknown%7CTWFpbGZsb3d8eyJWIjoiMC4wLjAwMDAiLCJQIjoiV2luMzIiLCJBTiI6Ik1haWwiLCJXVCI6Mn0%3D%7C3000%7C%7C%7C&amp;sdata=SGpYPiDaMkS87CQrdStxQPZspA7fdJC%2FaaIbQ2O7HoE%3D&amp;reserved=0" TargetMode="External"/><Relationship Id="rId7" Type="http://schemas.openxmlformats.org/officeDocument/2006/relationships/hyperlink" Target="https://eur01.safelinks.protection.outlook.com/?url=https%3A%2F%2Fwww.nice.org.uk%2Fguidance%2Fng142&amp;data=05%7C01%7C2026742%40student.uwtsd.ac.uk%7C55a5e2e748f4437ae5f608db737a7ab4%7C4e0f11f9046e45059cb8db2152311e21%7C0%7C0%7C638230742108087145%7CUnknown%7CTWFpbGZsb3d8eyJWIjoiMC4wLjAwMDAiLCJQIjoiV2luMzIiLCJBTiI6Ik1haWwiLCJXVCI6Mn0%3D%7C3000%7C%7C%7C&amp;sdata=YVwOSk8wYpwtYx153oSNk%2B9Ih80bppZmI3VNFWzmXT8%3D&amp;reserved=0" TargetMode="External"/><Relationship Id="rId2" Type="http://schemas.openxmlformats.org/officeDocument/2006/relationships/hyperlink" Target="https://www.legislation.gov.uk/ukpga/2005/9/part/1/crossheadings/advance-decisions-torefuse-treatment" TargetMode="External"/><Relationship Id="rId1" Type="http://schemas.openxmlformats.org/officeDocument/2006/relationships/slideLayout" Target="../slideLayouts/slideLayout7.xml"/><Relationship Id="rId6" Type="http://schemas.openxmlformats.org/officeDocument/2006/relationships/hyperlink" Target="https://eur01.safelinks.protection.outlook.com/?url=https%3A%2F%2Fwww.nhs.uk%2Fconditions%2Fend-of-life-care%2Fwhat-it-involves-and-when-it-starts%2F&amp;data=05%7C01%7C2026742%40student.uwtsd.ac.uk%7C55a5e2e748f4437ae5f608db737a7ab4%7C4e0f11f9046e45059cb8db2152311e21%7C0%7C0%7C638230742108087145%7CUnknown%7CTWFpbGZsb3d8eyJWIjoiMC4wLjAwMDAiLCJQIjoiV2luMzIiLCJBTiI6Ik1haWwiLCJXVCI6Mn0%3D%7C3000%7C%7C%7C&amp;sdata=VWMOuseuGbaQFaVaAcbN5KuNTsOfsP%2BhEAjTwScmZSo%3D&amp;reserved=0" TargetMode="External"/><Relationship Id="rId5" Type="http://schemas.openxmlformats.org/officeDocument/2006/relationships/hyperlink" Target="https://eur01.safelinks.protection.outlook.com/?url=https%3A%2F%2Fwww.nhs.uk%2Fconditions%2Fdo-not-attempt-cardiopulmonary-resuscitation-dnacpr-decisions%2F&amp;data=05%7C01%7C2026742%40student.uwtsd.ac.uk%7C55a5e2e748f4437ae5f608db737a7ab4%7C4e0f11f9046e45059cb8db2152311e21%7C0%7C0%7C638230742108087145%7CUnknown%7CTWFpbGZsb3d8eyJWIjoiMC4wLjAwMDAiLCJQIjoiV2luMzIiLCJBTiI6Ik1haWwiLCJXVCI6Mn0%3D%7C3000%7C%7C%7C&amp;sdata=MGk4uG6gX64MX1dLjds7tuPL1cDfPLcVhn1ftCqd72I%3D&amp;reserved=0" TargetMode="External"/><Relationship Id="rId4" Type="http://schemas.openxmlformats.org/officeDocument/2006/relationships/hyperlink" Target="https://eur01.safelinks.protection.outlook.com/?url=https%3A%2F%2Fwww.nhs.uk%2Fconditions%2Fend-of-life-care%2Fadvance-decision-to-refuse-treatment%2F&amp;data=05%7C01%7C2026742%40student.uwtsd.ac.uk%7C55a5e2e748f4437ae5f608db737a7ab4%7C4e0f11f9046e45059cb8db2152311e21%7C0%7C0%7C638230742108087145%7CUnknown%7CTWFpbGZsb3d8eyJWIjoiMC4wLjAwMDAiLCJQIjoiV2luMzIiLCJBTiI6Ik1haWwiLCJXVCI6Mn0%3D%7C3000%7C%7C%7C&amp;sdata=OAqq27Ikzny2INbqDW9ylDST5buKuxFCYKJfZtrg4LQ%3D&amp;reserved=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eur01.safelinks.protection.outlook.com/?url=https%3A%2F%2Fwww.themedicportal.com%2Fapplication-guide%2Fmedical-school-interview%2Fnhs-hot-topics%2Feuthanasia-and-assisted-dying%2F%3Fv%3D79cba1185463&amp;data=05%7C01%7C2026742%40student.uwtsd.ac.uk%7C55a5e2e748f4437ae5f608db737a7ab4%7C4e0f11f9046e45059cb8db2152311e21%7C0%7C0%7C638230742108087145%7CUnknown%7CTWFpbGZsb3d8eyJWIjoiMC4wLjAwMDAiLCJQIjoiV2luMzIiLCJBTiI6Ik1haWwiLCJXVCI6Mn0%3D%7C3000%7C%7C%7C&amp;sdata=hhb9Y7RyqJZV%2BXShmZj91Cy2eL3UPvr%2F8l7KOwsVY50%3D&amp;reserved=0" TargetMode="External"/><Relationship Id="rId2" Type="http://schemas.openxmlformats.org/officeDocument/2006/relationships/hyperlink" Target="https://eur01.safelinks.protection.outlook.com/?url=https%3A%2F%2Fpost.parliament.uk%2Fresearch-briefings%2Fpost-pn-0675%2F&amp;data=05%7C01%7C2026742%40student.uwtsd.ac.uk%7C55a5e2e748f4437ae5f608db737a7ab4%7C4e0f11f9046e45059cb8db2152311e21%7C0%7C0%7C638230742108087145%7CUnknown%7CTWFpbGZsb3d8eyJWIjoiMC4wLjAwMDAiLCJQIjoiV2luMzIiLCJBTiI6Ik1haWwiLCJXVCI6Mn0%3D%7C3000%7C%7C%7C&amp;sdata=pkxgcqg93taajXNfQvMyYNu26KJ0JbBAm1qpHPPfxEE%3D&amp;reserved=0" TargetMode="External"/><Relationship Id="rId1" Type="http://schemas.openxmlformats.org/officeDocument/2006/relationships/slideLayout" Target="../slideLayouts/slideLayout7.xml"/><Relationship Id="rId4" Type="http://schemas.openxmlformats.org/officeDocument/2006/relationships/hyperlink" Target="https://www.westgatehealthcare.co.uk/news-article/the-difference-between-palliative-care-and-end-of-life-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62E0F-680C-F4A7-51CF-CC760BCCAAE2}"/>
              </a:ext>
            </a:extLst>
          </p:cNvPr>
          <p:cNvSpPr>
            <a:spLocks noGrp="1"/>
          </p:cNvSpPr>
          <p:nvPr>
            <p:ph type="ctrTitle"/>
          </p:nvPr>
        </p:nvSpPr>
        <p:spPr>
          <a:xfrm>
            <a:off x="659301" y="1474969"/>
            <a:ext cx="2823919" cy="1868760"/>
          </a:xfrm>
        </p:spPr>
        <p:txBody>
          <a:bodyPr>
            <a:normAutofit fontScale="90000"/>
          </a:bodyPr>
          <a:lstStyle/>
          <a:p>
            <a:r>
              <a:rPr lang="en-GB" sz="2800" dirty="0">
                <a:latin typeface="Arial" panose="020B0604020202020204" pitchFamily="34" charset="0"/>
                <a:cs typeface="Arial" panose="020B0604020202020204" pitchFamily="34" charset="0"/>
              </a:rPr>
              <a:t>Debate Presentation</a:t>
            </a:r>
            <a:br>
              <a:rPr lang="en-GB" sz="1700" dirty="0"/>
            </a:br>
            <a:r>
              <a:rPr lang="en-GB" sz="2400" dirty="0">
                <a:latin typeface="Arial" panose="020B0604020202020204" pitchFamily="34" charset="0"/>
                <a:cs typeface="Arial" panose="020B0604020202020204" pitchFamily="34" charset="0"/>
              </a:rPr>
              <a:t>Module: Living with Care: The older person</a:t>
            </a:r>
            <a:br>
              <a:rPr lang="en-GB" sz="1700" dirty="0"/>
            </a:br>
            <a:r>
              <a:rPr lang="en-GB" sz="2200" dirty="0">
                <a:latin typeface="Arial" panose="020B0604020202020204" pitchFamily="34" charset="0"/>
                <a:cs typeface="Arial" panose="020B0604020202020204" pitchFamily="34" charset="0"/>
              </a:rPr>
              <a:t>Module code: </a:t>
            </a:r>
            <a:r>
              <a:rPr lang="en-GB" sz="2200" dirty="0" err="1">
                <a:latin typeface="Arial" panose="020B0604020202020204" pitchFamily="34" charset="0"/>
                <a:cs typeface="Arial" panose="020B0604020202020204" pitchFamily="34" charset="0"/>
              </a:rPr>
              <a:t>BMHP_Birm</a:t>
            </a:r>
            <a:endParaRPr lang="en-GB" sz="2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7CF61C3-01D2-24B8-3A36-FE246C9E39E9}"/>
              </a:ext>
            </a:extLst>
          </p:cNvPr>
          <p:cNvSpPr>
            <a:spLocks noGrp="1"/>
          </p:cNvSpPr>
          <p:nvPr>
            <p:ph type="subTitle" idx="1"/>
          </p:nvPr>
        </p:nvSpPr>
        <p:spPr>
          <a:xfrm>
            <a:off x="659302" y="3531204"/>
            <a:ext cx="2823919" cy="1610643"/>
          </a:xfrm>
        </p:spPr>
        <p:txBody>
          <a:bodyPr>
            <a:normAutofit/>
          </a:bodyPr>
          <a:lstStyle/>
          <a:p>
            <a:r>
              <a:rPr lang="en-GB" dirty="0">
                <a:latin typeface="Arial" panose="020B0604020202020204" pitchFamily="34" charset="0"/>
                <a:cs typeface="Arial" panose="020B0604020202020204" pitchFamily="34" charset="0"/>
              </a:rPr>
              <a:t>Lecturer: Joanne Davies</a:t>
            </a:r>
          </a:p>
          <a:p>
            <a:r>
              <a:rPr lang="en-GB" dirty="0">
                <a:latin typeface="Arial" panose="020B0604020202020204" pitchFamily="34" charset="0"/>
                <a:cs typeface="Arial" panose="020B0604020202020204" pitchFamily="34" charset="0"/>
              </a:rPr>
              <a:t>Students: </a:t>
            </a:r>
          </a:p>
          <a:p>
            <a:r>
              <a:rPr lang="en-GB" dirty="0">
                <a:latin typeface="Arial" panose="020B0604020202020204" pitchFamily="34" charset="0"/>
                <a:cs typeface="Arial" panose="020B0604020202020204" pitchFamily="34" charset="0"/>
              </a:rPr>
              <a:t>Iskra Valkova( 2026742)</a:t>
            </a:r>
          </a:p>
          <a:p>
            <a:r>
              <a:rPr lang="en-GB" dirty="0">
                <a:latin typeface="Arial" panose="020B0604020202020204" pitchFamily="34" charset="0"/>
                <a:cs typeface="Arial" panose="020B0604020202020204" pitchFamily="34" charset="0"/>
              </a:rPr>
              <a:t>Selina Shafiq (2028762)</a:t>
            </a:r>
          </a:p>
        </p:txBody>
      </p:sp>
      <p:pic>
        <p:nvPicPr>
          <p:cNvPr id="4" name="Picture 3">
            <a:extLst>
              <a:ext uri="{FF2B5EF4-FFF2-40B4-BE49-F238E27FC236}">
                <a16:creationId xmlns:a16="http://schemas.microsoft.com/office/drawing/2014/main" id="{50455B48-3A1E-6BAD-571A-30A39A0506D3}"/>
              </a:ext>
            </a:extLst>
          </p:cNvPr>
          <p:cNvPicPr>
            <a:picLocks noChangeAspect="1"/>
          </p:cNvPicPr>
          <p:nvPr/>
        </p:nvPicPr>
        <p:blipFill rotWithShape="1">
          <a:blip r:embed="rId2"/>
          <a:srcRect r="-2" b="20854"/>
          <a:stretch/>
        </p:blipFill>
        <p:spPr>
          <a:xfrm>
            <a:off x="4618374" y="1116345"/>
            <a:ext cx="6282919" cy="3866172"/>
          </a:xfrm>
          <a:prstGeom prst="rect">
            <a:avLst/>
          </a:prstGeom>
        </p:spPr>
      </p:pic>
    </p:spTree>
    <p:extLst>
      <p:ext uri="{BB962C8B-B14F-4D97-AF65-F5344CB8AC3E}">
        <p14:creationId xmlns:p14="http://schemas.microsoft.com/office/powerpoint/2010/main" val="2110473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 name="Group 10">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11">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6" name="Straight Connector 12">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20">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6" name="Content Placeholder 5" descr="A picture containing screenshot, person, hand">
            <a:extLst>
              <a:ext uri="{FF2B5EF4-FFF2-40B4-BE49-F238E27FC236}">
                <a16:creationId xmlns:a16="http://schemas.microsoft.com/office/drawing/2014/main" id="{D2EAB588-5D3F-443D-0157-A036BD22CA7C}"/>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13627" r="17063"/>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D105016F-E2F9-EA7F-25C6-F4225951468F}"/>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Euthanasia and Assisted Suicide</a:t>
            </a:r>
          </a:p>
        </p:txBody>
      </p:sp>
      <p:cxnSp>
        <p:nvCxnSpPr>
          <p:cNvPr id="23" name="Straight Connector 22">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48750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4B796-F52E-D6A9-58EB-7BB5714432EA}"/>
              </a:ext>
            </a:extLst>
          </p:cNvPr>
          <p:cNvSpPr>
            <a:spLocks noGrp="1"/>
          </p:cNvSpPr>
          <p:nvPr>
            <p:ph type="title"/>
          </p:nvPr>
        </p:nvSpPr>
        <p:spPr>
          <a:xfrm>
            <a:off x="1422400" y="1003300"/>
            <a:ext cx="8685574" cy="664831"/>
          </a:xfrm>
        </p:spPr>
        <p:txBody>
          <a:bodyPr>
            <a:normAutofit/>
          </a:bodyPr>
          <a:lstStyle/>
          <a:p>
            <a:r>
              <a:rPr lang="en-GB" dirty="0"/>
              <a:t>Definitions:</a:t>
            </a:r>
          </a:p>
        </p:txBody>
      </p:sp>
      <p:sp>
        <p:nvSpPr>
          <p:cNvPr id="3" name="Content Placeholder 2">
            <a:extLst>
              <a:ext uri="{FF2B5EF4-FFF2-40B4-BE49-F238E27FC236}">
                <a16:creationId xmlns:a16="http://schemas.microsoft.com/office/drawing/2014/main" id="{E2213C58-6DDA-9901-2D17-04342B60E289}"/>
              </a:ext>
            </a:extLst>
          </p:cNvPr>
          <p:cNvSpPr>
            <a:spLocks noGrp="1"/>
          </p:cNvSpPr>
          <p:nvPr>
            <p:ph sz="half" idx="1"/>
          </p:nvPr>
        </p:nvSpPr>
        <p:spPr>
          <a:xfrm>
            <a:off x="774637" y="2877485"/>
            <a:ext cx="4645152" cy="3655077"/>
          </a:xfrm>
        </p:spPr>
        <p:txBody>
          <a:bodyPr>
            <a:normAutofit lnSpcReduction="10000"/>
          </a:bodyPr>
          <a:lstStyle/>
          <a:p>
            <a:pPr>
              <a:lnSpc>
                <a:spcPct val="150000"/>
              </a:lnSpc>
            </a:pPr>
            <a:r>
              <a:rPr lang="en-GB" sz="1200" dirty="0">
                <a:latin typeface="Arial" panose="020B0604020202020204" pitchFamily="34" charset="0"/>
                <a:cs typeface="Arial" panose="020B0604020202020204" pitchFamily="34" charset="0"/>
              </a:rPr>
              <a:t>Euthanasia is deliberately ending someone’s life in order to relieve their suffering. It is usually performed by a medical professional.(NHS,2020)</a:t>
            </a:r>
          </a:p>
          <a:p>
            <a:pPr>
              <a:lnSpc>
                <a:spcPct val="150000"/>
              </a:lnSpc>
            </a:pPr>
            <a:r>
              <a:rPr lang="en-GB" sz="1200" dirty="0">
                <a:latin typeface="Arial" panose="020B0604020202020204" pitchFamily="34" charset="0"/>
                <a:cs typeface="Arial" panose="020B0604020202020204" pitchFamily="34" charset="0"/>
              </a:rPr>
              <a:t>Euthanasia is the act of intentionally taking a person’s life, for instance with a lethal injection, to relieve his pain and suffering. (BBC News,2019)</a:t>
            </a:r>
          </a:p>
          <a:p>
            <a:pPr>
              <a:lnSpc>
                <a:spcPct val="150000"/>
              </a:lnSpc>
            </a:pPr>
            <a:r>
              <a:rPr lang="en-GB" sz="1200" dirty="0">
                <a:latin typeface="Arial" panose="020B0604020202020204" pitchFamily="34" charset="0"/>
                <a:cs typeface="Arial" panose="020B0604020202020204" pitchFamily="34" charset="0"/>
              </a:rPr>
              <a:t> It could also be withdrawing life-saving treatment from a patient who is in a permanent vegetative state.(BBC News,2018)</a:t>
            </a:r>
          </a:p>
          <a:p>
            <a:pPr>
              <a:lnSpc>
                <a:spcPct val="150000"/>
              </a:lnSpc>
            </a:pPr>
            <a:r>
              <a:rPr lang="en-GB" sz="1200" dirty="0">
                <a:latin typeface="Arial" panose="020B0604020202020204" pitchFamily="34" charset="0"/>
                <a:cs typeface="Arial" panose="020B0604020202020204" pitchFamily="34" charset="0"/>
              </a:rPr>
              <a:t>Euthanasia refers to ending a person’s life who is suffering from an incurable or painful disease or is in irreversible coma. (Premela,2022).</a:t>
            </a:r>
          </a:p>
          <a:p>
            <a:endParaRPr lang="en-GB" dirty="0"/>
          </a:p>
        </p:txBody>
      </p:sp>
      <p:sp>
        <p:nvSpPr>
          <p:cNvPr id="4" name="Content Placeholder 3">
            <a:extLst>
              <a:ext uri="{FF2B5EF4-FFF2-40B4-BE49-F238E27FC236}">
                <a16:creationId xmlns:a16="http://schemas.microsoft.com/office/drawing/2014/main" id="{E1A21732-321B-BC02-EFF2-B5301E728727}"/>
              </a:ext>
            </a:extLst>
          </p:cNvPr>
          <p:cNvSpPr>
            <a:spLocks noGrp="1"/>
          </p:cNvSpPr>
          <p:nvPr>
            <p:ph sz="half" idx="2"/>
          </p:nvPr>
        </p:nvSpPr>
        <p:spPr>
          <a:xfrm>
            <a:off x="5992136" y="2877484"/>
            <a:ext cx="4611138" cy="3655077"/>
          </a:xfrm>
        </p:spPr>
        <p:txBody>
          <a:bodyPr>
            <a:normAutofit lnSpcReduction="10000"/>
          </a:bodyPr>
          <a:lstStyle/>
          <a:p>
            <a:pPr>
              <a:lnSpc>
                <a:spcPct val="160000"/>
              </a:lnSpc>
            </a:pPr>
            <a:r>
              <a:rPr lang="en-GB" sz="1200" dirty="0">
                <a:latin typeface="Arial" panose="020B0604020202020204" pitchFamily="34" charset="0"/>
                <a:cs typeface="Arial" panose="020B0604020202020204" pitchFamily="34" charset="0"/>
              </a:rPr>
              <a:t>Assisted suicide is deliberately helping someone to end their own life. (NHS,2020)</a:t>
            </a:r>
          </a:p>
          <a:p>
            <a:pPr>
              <a:lnSpc>
                <a:spcPct val="160000"/>
              </a:lnSpc>
            </a:pPr>
            <a:r>
              <a:rPr lang="en-GB" sz="1200" dirty="0">
                <a:latin typeface="Arial" panose="020B0604020202020204" pitchFamily="34" charset="0"/>
                <a:cs typeface="Arial" panose="020B0604020202020204" pitchFamily="34" charset="0"/>
              </a:rPr>
              <a:t>Assisted suicide is intentionally helping a person to end their own life. (BBC News,2019)</a:t>
            </a:r>
          </a:p>
          <a:p>
            <a:pPr>
              <a:lnSpc>
                <a:spcPct val="160000"/>
              </a:lnSpc>
            </a:pPr>
            <a:r>
              <a:rPr lang="en-GB" sz="1200" dirty="0">
                <a:latin typeface="Arial" panose="020B0604020202020204" pitchFamily="34" charset="0"/>
                <a:cs typeface="Arial" panose="020B0604020202020204" pitchFamily="34" charset="0"/>
              </a:rPr>
              <a:t>Assisted suicide relates to helping someone to die who suffers from a long-term, progressive condition or terminal illness. (RightToLife,2023).</a:t>
            </a:r>
          </a:p>
          <a:p>
            <a:pPr>
              <a:lnSpc>
                <a:spcPct val="160000"/>
              </a:lnSpc>
            </a:pPr>
            <a:r>
              <a:rPr lang="en-GB" sz="1200" dirty="0">
                <a:latin typeface="Arial" panose="020B0604020202020204" pitchFamily="34" charset="0"/>
                <a:cs typeface="Arial" panose="020B0604020202020204" pitchFamily="34" charset="0"/>
              </a:rPr>
              <a:t>According to Section 2 of the Suicide Act of 1961, as amended by the Coroners and Justice Act of 2009, it is illegal to help or encourage someone else to commit suicide. (Suicide Act,1961).</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5" name="TextBox 4"/>
          <p:cNvSpPr txBox="1"/>
          <p:nvPr/>
        </p:nvSpPr>
        <p:spPr>
          <a:xfrm>
            <a:off x="2070100" y="2310391"/>
            <a:ext cx="175260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EUTHANASIA</a:t>
            </a:r>
            <a:r>
              <a:rPr lang="en-GB" dirty="0"/>
              <a:t> </a:t>
            </a:r>
          </a:p>
        </p:txBody>
      </p:sp>
      <p:sp>
        <p:nvSpPr>
          <p:cNvPr id="6" name="TextBox 5"/>
          <p:cNvSpPr txBox="1"/>
          <p:nvPr/>
        </p:nvSpPr>
        <p:spPr>
          <a:xfrm>
            <a:off x="6527800" y="2310391"/>
            <a:ext cx="2540000" cy="369332"/>
          </a:xfrm>
          <a:prstGeom prst="rect">
            <a:avLst/>
          </a:prstGeom>
          <a:noFill/>
        </p:spPr>
        <p:txBody>
          <a:bodyPr wrap="square" rtlCol="0">
            <a:spAutoFit/>
          </a:bodyPr>
          <a:lstStyle/>
          <a:p>
            <a:r>
              <a:rPr lang="en-GB" b="1" dirty="0"/>
              <a:t>ASSISTED SUICIDE </a:t>
            </a:r>
          </a:p>
        </p:txBody>
      </p:sp>
    </p:spTree>
    <p:extLst>
      <p:ext uri="{BB962C8B-B14F-4D97-AF65-F5344CB8AC3E}">
        <p14:creationId xmlns:p14="http://schemas.microsoft.com/office/powerpoint/2010/main" val="3755999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66701" y="126999"/>
            <a:ext cx="10400074" cy="1016001"/>
          </a:xfrm>
        </p:spPr>
        <p:txBody>
          <a:bodyPr>
            <a:normAutofit fontScale="90000"/>
          </a:bodyPr>
          <a:lstStyle/>
          <a:p>
            <a:pPr algn="ctr"/>
            <a:r>
              <a:rPr lang="en-GB" dirty="0"/>
              <a:t>The LAW on Euthanasia &amp; Assisted Suicide in the UK</a:t>
            </a:r>
          </a:p>
        </p:txBody>
      </p:sp>
      <p:sp>
        <p:nvSpPr>
          <p:cNvPr id="6" name="Content Placeholder 5"/>
          <p:cNvSpPr>
            <a:spLocks noGrp="1"/>
          </p:cNvSpPr>
          <p:nvPr>
            <p:ph idx="1"/>
          </p:nvPr>
        </p:nvSpPr>
        <p:spPr>
          <a:xfrm>
            <a:off x="8470900" y="2468880"/>
            <a:ext cx="3606799" cy="2928619"/>
          </a:xfrm>
        </p:spPr>
        <p:txBody>
          <a:bodyPr>
            <a:normAutofit/>
          </a:bodyPr>
          <a:lstStyle/>
          <a:p>
            <a:pPr marL="342900" indent="-342900" algn="just">
              <a:lnSpc>
                <a:spcPct val="150000"/>
              </a:lnSpc>
              <a:buFont typeface="Arial" panose="020B0604020202020204" pitchFamily="34" charset="0"/>
              <a:buChar char="•"/>
            </a:pPr>
            <a:r>
              <a:rPr lang="en-GB" sz="1200" b="1" dirty="0">
                <a:latin typeface="Arial" panose="020B0604020202020204" pitchFamily="34" charset="0"/>
                <a:cs typeface="Arial" panose="020B0604020202020204" pitchFamily="34" charset="0"/>
              </a:rPr>
              <a:t>Euthanasia</a:t>
            </a:r>
            <a:r>
              <a:rPr lang="en-GB" sz="1200" dirty="0">
                <a:latin typeface="Arial" panose="020B0604020202020204" pitchFamily="34" charset="0"/>
                <a:cs typeface="Arial" panose="020B0604020202020204" pitchFamily="34" charset="0"/>
              </a:rPr>
              <a:t> and </a:t>
            </a:r>
            <a:r>
              <a:rPr lang="en-GB" sz="1200" b="1" dirty="0">
                <a:latin typeface="Arial" panose="020B0604020202020204" pitchFamily="34" charset="0"/>
                <a:cs typeface="Arial" panose="020B0604020202020204" pitchFamily="34" charset="0"/>
              </a:rPr>
              <a:t>Assisted Suicide</a:t>
            </a:r>
            <a:r>
              <a:rPr lang="en-GB" sz="1200" dirty="0">
                <a:latin typeface="Arial" panose="020B0604020202020204" pitchFamily="34" charset="0"/>
                <a:cs typeface="Arial" panose="020B0604020202020204" pitchFamily="34" charset="0"/>
              </a:rPr>
              <a:t> are </a:t>
            </a:r>
            <a:r>
              <a:rPr lang="en-GB" sz="1200" dirty="0">
                <a:solidFill>
                  <a:srgbClr val="FF0000"/>
                </a:solidFill>
                <a:latin typeface="Arial" panose="020B0604020202020204" pitchFamily="34" charset="0"/>
                <a:cs typeface="Arial" panose="020B0604020202020204" pitchFamily="34" charset="0"/>
              </a:rPr>
              <a:t>illegal</a:t>
            </a:r>
            <a:r>
              <a:rPr lang="en-GB" sz="1200" dirty="0">
                <a:latin typeface="Arial" panose="020B0604020202020204" pitchFamily="34" charset="0"/>
                <a:cs typeface="Arial" panose="020B0604020202020204" pitchFamily="34" charset="0"/>
              </a:rPr>
              <a:t> under English law (NHS, 2020).</a:t>
            </a:r>
          </a:p>
          <a:p>
            <a:pPr marL="342900" indent="-342900" algn="just">
              <a:lnSpc>
                <a:spcPct val="150000"/>
              </a:lnSpc>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342900" indent="-34290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According to the Suicide Act 1961 assisted suicide is against the law (</a:t>
            </a:r>
            <a:r>
              <a:rPr lang="en-GB" sz="1200" i="1" dirty="0">
                <a:latin typeface="Arial" panose="020B0604020202020204" pitchFamily="34" charset="0"/>
                <a:cs typeface="Arial" panose="020B0604020202020204" pitchFamily="34" charset="0"/>
              </a:rPr>
              <a:t>Legislation.gov.uk</a:t>
            </a:r>
            <a:r>
              <a:rPr lang="en-GB" sz="1200" dirty="0">
                <a:latin typeface="Arial" panose="020B0604020202020204" pitchFamily="34" charset="0"/>
                <a:cs typeface="Arial" panose="020B0604020202020204" pitchFamily="34" charset="0"/>
              </a:rPr>
              <a:t>, 1978). </a:t>
            </a:r>
          </a:p>
          <a:p>
            <a:endParaRPr lang="en-GB" dirty="0"/>
          </a:p>
        </p:txBody>
      </p:sp>
      <p:sp>
        <p:nvSpPr>
          <p:cNvPr id="9" name="TextBox 8"/>
          <p:cNvSpPr txBox="1"/>
          <p:nvPr/>
        </p:nvSpPr>
        <p:spPr>
          <a:xfrm>
            <a:off x="8013699" y="6076950"/>
            <a:ext cx="3711575" cy="646331"/>
          </a:xfrm>
          <a:prstGeom prst="rect">
            <a:avLst/>
          </a:prstGeom>
          <a:noFill/>
        </p:spPr>
        <p:txBody>
          <a:bodyPr wrap="square" rtlCol="0">
            <a:spAutoFit/>
          </a:bodyPr>
          <a:lstStyle/>
          <a:p>
            <a:pPr algn="just"/>
            <a:r>
              <a:rPr lang="en-GB" i="1" dirty="0"/>
              <a:t>(Countries Where Euthanasia is Legal </a:t>
            </a:r>
            <a:r>
              <a:rPr lang="en-GB" dirty="0"/>
              <a:t>no date)</a:t>
            </a:r>
            <a:endParaRPr lang="en-GB" dirty="0">
              <a:latin typeface="Arial" panose="020B0604020202020204" pitchFamily="34" charset="0"/>
              <a:cs typeface="Arial" panose="020B0604020202020204" pitchFamily="34" charset="0"/>
            </a:endParaRPr>
          </a:p>
        </p:txBody>
      </p:sp>
      <p:sp>
        <p:nvSpPr>
          <p:cNvPr id="2" name="TextBox 1"/>
          <p:cNvSpPr txBox="1"/>
          <p:nvPr/>
        </p:nvSpPr>
        <p:spPr>
          <a:xfrm>
            <a:off x="10858500" y="0"/>
            <a:ext cx="184731" cy="369332"/>
          </a:xfrm>
          <a:prstGeom prst="rect">
            <a:avLst/>
          </a:prstGeom>
          <a:noFill/>
        </p:spPr>
        <p:txBody>
          <a:bodyPr wrap="none" rtlCol="0">
            <a:spAutoFit/>
          </a:bodyPr>
          <a:lstStyle/>
          <a:p>
            <a:endParaRPr lang="en-GB"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4725" t="17284" r="38934" b="20875"/>
          <a:stretch/>
        </p:blipFill>
        <p:spPr>
          <a:xfrm>
            <a:off x="266700" y="1266825"/>
            <a:ext cx="7677149" cy="5350907"/>
          </a:xfrm>
          <a:prstGeom prst="rect">
            <a:avLst/>
          </a:prstGeom>
        </p:spPr>
      </p:pic>
    </p:spTree>
    <p:extLst>
      <p:ext uri="{BB962C8B-B14F-4D97-AF65-F5344CB8AC3E}">
        <p14:creationId xmlns:p14="http://schemas.microsoft.com/office/powerpoint/2010/main" val="1565746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21113-FF06-56EA-9D89-775FCFE983A6}"/>
              </a:ext>
            </a:extLst>
          </p:cNvPr>
          <p:cNvSpPr>
            <a:spLocks noGrp="1"/>
          </p:cNvSpPr>
          <p:nvPr>
            <p:ph type="title"/>
          </p:nvPr>
        </p:nvSpPr>
        <p:spPr>
          <a:xfrm>
            <a:off x="853330" y="1134681"/>
            <a:ext cx="2743310" cy="4255025"/>
          </a:xfrm>
        </p:spPr>
        <p:txBody>
          <a:bodyPr vert="horz" lIns="91440" tIns="45720" rIns="91440" bIns="45720" rtlCol="0" anchor="ctr">
            <a:normAutofit/>
          </a:bodyPr>
          <a:lstStyle/>
          <a:p>
            <a:r>
              <a:rPr lang="en-US" dirty="0">
                <a:solidFill>
                  <a:srgbClr val="FFFFFF"/>
                </a:solidFill>
              </a:rPr>
              <a:t>End of Life and Palliative Care</a:t>
            </a:r>
          </a:p>
        </p:txBody>
      </p:sp>
      <p:sp>
        <p:nvSpPr>
          <p:cNvPr id="3" name="Content Placeholder 2">
            <a:extLst>
              <a:ext uri="{FF2B5EF4-FFF2-40B4-BE49-F238E27FC236}">
                <a16:creationId xmlns:a16="http://schemas.microsoft.com/office/drawing/2014/main" id="{B435C297-5665-778E-2D9B-3414621D1F28}"/>
              </a:ext>
            </a:extLst>
          </p:cNvPr>
          <p:cNvSpPr>
            <a:spLocks noGrp="1"/>
          </p:cNvSpPr>
          <p:nvPr>
            <p:ph sz="half" idx="1"/>
          </p:nvPr>
        </p:nvSpPr>
        <p:spPr>
          <a:xfrm>
            <a:off x="314961" y="1737360"/>
            <a:ext cx="5191759" cy="3652346"/>
          </a:xfrm>
        </p:spPr>
        <p:txBody>
          <a:bodyPr>
            <a:noAutofit/>
          </a:bodyPr>
          <a:lstStyle/>
          <a:p>
            <a:pPr marL="149162" indent="-149162" defTabSz="596646">
              <a:lnSpc>
                <a:spcPct val="150000"/>
              </a:lnSpc>
              <a:spcBef>
                <a:spcPts val="653"/>
              </a:spcBef>
            </a:pPr>
            <a:r>
              <a:rPr lang="en-GB" sz="1200" kern="1200" dirty="0">
                <a:solidFill>
                  <a:schemeClr val="tx1"/>
                </a:solidFill>
                <a:effectLst/>
                <a:latin typeface="Arial" panose="020B0604020202020204" pitchFamily="34" charset="0"/>
                <a:ea typeface="+mn-ea"/>
                <a:cs typeface="Arial" panose="020B0604020202020204" pitchFamily="34" charset="0"/>
              </a:rPr>
              <a:t>End-of-life care supports people in the last months of their life. It includes dying with dignity and following your wishes and preferences. It also relates to supporting your friends and family. (NHS Choices,2022).</a:t>
            </a:r>
          </a:p>
          <a:p>
            <a:pPr marL="149162" indent="-149162" defTabSz="596646">
              <a:lnSpc>
                <a:spcPct val="150000"/>
              </a:lnSpc>
              <a:spcBef>
                <a:spcPts val="653"/>
              </a:spcBef>
            </a:pPr>
            <a:r>
              <a:rPr lang="en-GB" sz="1200" kern="1200" dirty="0">
                <a:solidFill>
                  <a:schemeClr val="tx1"/>
                </a:solidFill>
                <a:effectLst/>
                <a:latin typeface="Arial" panose="020B0604020202020204" pitchFamily="34" charset="0"/>
                <a:ea typeface="+mn-ea"/>
                <a:cs typeface="Arial" panose="020B0604020202020204" pitchFamily="34" charset="0"/>
              </a:rPr>
              <a:t>End of Life and Palliative Care and considered if a person’s life expectancy is approximately 12 months to live.(NHS Choices,2022)</a:t>
            </a:r>
          </a:p>
          <a:p>
            <a:pPr marL="149162" indent="-149162" defTabSz="596646">
              <a:lnSpc>
                <a:spcPct val="150000"/>
              </a:lnSpc>
              <a:spcBef>
                <a:spcPts val="653"/>
              </a:spcBef>
            </a:pPr>
            <a:r>
              <a:rPr lang="en-GB" sz="1200" kern="1200" dirty="0">
                <a:solidFill>
                  <a:schemeClr val="tx1"/>
                </a:solidFill>
                <a:effectLst/>
                <a:latin typeface="Arial" panose="020B0604020202020204" pitchFamily="34" charset="0"/>
                <a:ea typeface="+mn-ea"/>
                <a:cs typeface="Arial" panose="020B0604020202020204" pitchFamily="34" charset="0"/>
              </a:rPr>
              <a:t>End-of-life care can be provided at home, in a care home, hospice, or hospital depending on needs and preferences. (NHS Choices,2022).</a:t>
            </a:r>
          </a:p>
          <a:p>
            <a:pPr marL="149162" indent="-149162" defTabSz="596646">
              <a:lnSpc>
                <a:spcPct val="150000"/>
              </a:lnSpc>
              <a:spcBef>
                <a:spcPts val="653"/>
              </a:spcBef>
            </a:pPr>
            <a:r>
              <a:rPr lang="en-GB" sz="1200" kern="1200" dirty="0">
                <a:solidFill>
                  <a:schemeClr val="tx1"/>
                </a:solidFill>
                <a:effectLst/>
                <a:latin typeface="Arial" panose="020B0604020202020204" pitchFamily="34" charset="0"/>
                <a:ea typeface="+mn-ea"/>
                <a:cs typeface="Arial" panose="020B0604020202020204" pitchFamily="34" charset="0"/>
              </a:rPr>
              <a:t>End-of-life care focuses on providing physical( Pain treatment), as well as psychological, emotional, and spiritual support for people and their families.(Westgate,2019).</a:t>
            </a:r>
            <a:endParaRPr lang="en-GB" sz="12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B7298ACF-7930-D065-A0AD-3593BA8AE109}"/>
              </a:ext>
            </a:extLst>
          </p:cNvPr>
          <p:cNvSpPr>
            <a:spLocks noGrp="1"/>
          </p:cNvSpPr>
          <p:nvPr>
            <p:ph sz="half" idx="2"/>
          </p:nvPr>
        </p:nvSpPr>
        <p:spPr>
          <a:xfrm>
            <a:off x="6563250" y="1737360"/>
            <a:ext cx="4791687" cy="3652345"/>
          </a:xfrm>
        </p:spPr>
        <p:txBody>
          <a:bodyPr>
            <a:noAutofit/>
          </a:bodyPr>
          <a:lstStyle/>
          <a:p>
            <a:pPr marL="149162" indent="-149162" defTabSz="596646">
              <a:lnSpc>
                <a:spcPct val="150000"/>
              </a:lnSpc>
              <a:spcBef>
                <a:spcPts val="653"/>
              </a:spcBef>
            </a:pPr>
            <a:r>
              <a:rPr lang="en-GB" sz="1200" kern="1200" dirty="0">
                <a:solidFill>
                  <a:schemeClr val="tx1"/>
                </a:solidFill>
                <a:effectLst/>
                <a:latin typeface="Arial" panose="020B0604020202020204" pitchFamily="34" charset="0"/>
                <a:ea typeface="+mn-ea"/>
                <a:cs typeface="Arial" panose="020B0604020202020204" pitchFamily="34" charset="0"/>
              </a:rPr>
              <a:t>Palliative care can be received for a longer period of time for prolonged illnesses. It can also be used at any time during the treatment process.</a:t>
            </a:r>
            <a:r>
              <a:rPr lang="en-GB" sz="1200" kern="1200" dirty="0">
                <a:solidFill>
                  <a:srgbClr val="000000"/>
                </a:solidFill>
                <a:effectLst/>
                <a:latin typeface="Arial" panose="020B0604020202020204" pitchFamily="34" charset="0"/>
                <a:ea typeface="+mn-ea"/>
                <a:cs typeface="Arial" panose="020B0604020202020204" pitchFamily="34" charset="0"/>
              </a:rPr>
              <a:t> (Westgate,2019).</a:t>
            </a:r>
          </a:p>
          <a:p>
            <a:pPr marL="149162" indent="-149162" defTabSz="596646">
              <a:lnSpc>
                <a:spcPct val="150000"/>
              </a:lnSpc>
              <a:spcBef>
                <a:spcPts val="653"/>
              </a:spcBef>
            </a:pPr>
            <a:r>
              <a:rPr lang="en-GB" sz="1200" kern="1200" dirty="0">
                <a:solidFill>
                  <a:srgbClr val="000000"/>
                </a:solidFill>
                <a:effectLst/>
                <a:latin typeface="Arial" panose="020B0604020202020204" pitchFamily="34" charset="0"/>
                <a:ea typeface="+mn-ea"/>
                <a:cs typeface="Arial" panose="020B0604020202020204" pitchFamily="34" charset="0"/>
              </a:rPr>
              <a:t>Palliative care improves the quality of life.</a:t>
            </a:r>
            <a:r>
              <a:rPr lang="en-GB" sz="1200" i="1" kern="1200" dirty="0">
                <a:solidFill>
                  <a:srgbClr val="000000"/>
                </a:solidFill>
                <a:effectLst/>
                <a:latin typeface="Arial" panose="020B0604020202020204" pitchFamily="34" charset="0"/>
                <a:ea typeface="+mn-ea"/>
                <a:cs typeface="Arial" panose="020B0604020202020204" pitchFamily="34" charset="0"/>
              </a:rPr>
              <a:t> (Palliative and end of life care – post</a:t>
            </a:r>
            <a:r>
              <a:rPr lang="en-GB" sz="1200" kern="1200" dirty="0">
                <a:solidFill>
                  <a:srgbClr val="000000"/>
                </a:solidFill>
                <a:effectLst/>
                <a:latin typeface="Arial" panose="020B0604020202020204" pitchFamily="34" charset="0"/>
                <a:ea typeface="+mn-ea"/>
                <a:cs typeface="Arial" panose="020B0604020202020204" pitchFamily="34" charset="0"/>
              </a:rPr>
              <a:t>,2022). </a:t>
            </a:r>
          </a:p>
          <a:p>
            <a:pPr marL="149162" indent="-149162" defTabSz="596646">
              <a:lnSpc>
                <a:spcPct val="150000"/>
              </a:lnSpc>
              <a:spcBef>
                <a:spcPts val="653"/>
              </a:spcBef>
            </a:pPr>
            <a:r>
              <a:rPr lang="en-GB" sz="1200" kern="1200" dirty="0">
                <a:solidFill>
                  <a:srgbClr val="000000"/>
                </a:solidFill>
                <a:effectLst/>
                <a:latin typeface="Arial" panose="020B0604020202020204" pitchFamily="34" charset="0"/>
                <a:ea typeface="+mn-ea"/>
                <a:cs typeface="Arial" panose="020B0604020202020204" pitchFamily="34" charset="0"/>
              </a:rPr>
              <a:t>According to the World Health Organisation, around 56.8 millions people are in need of palliative care each year with only 14% of them actually receiving it. (WHO,2020).</a:t>
            </a:r>
          </a:p>
          <a:p>
            <a:pPr marL="149162" indent="-149162" defTabSz="596646">
              <a:lnSpc>
                <a:spcPct val="150000"/>
              </a:lnSpc>
              <a:spcBef>
                <a:spcPts val="653"/>
              </a:spcBef>
            </a:pPr>
            <a:r>
              <a:rPr lang="en-GB" sz="1200" kern="1200" dirty="0">
                <a:solidFill>
                  <a:srgbClr val="000000"/>
                </a:solidFill>
                <a:effectLst/>
                <a:latin typeface="Arial" panose="020B0604020202020204" pitchFamily="34" charset="0"/>
                <a:ea typeface="+mn-ea"/>
                <a:cs typeface="Arial" panose="020B0604020202020204" pitchFamily="34" charset="0"/>
              </a:rPr>
              <a:t>According to the NICE guidelines,(2019),people should have access to the care they want and need in all types of care settings.</a:t>
            </a:r>
          </a:p>
          <a:p>
            <a:pPr marL="149162" indent="-149162" defTabSz="596646">
              <a:lnSpc>
                <a:spcPct val="150000"/>
              </a:lnSpc>
              <a:spcBef>
                <a:spcPts val="653"/>
              </a:spcBef>
            </a:pPr>
            <a:r>
              <a:rPr lang="en-GB" sz="1200" kern="1200" dirty="0">
                <a:solidFill>
                  <a:srgbClr val="000000"/>
                </a:solidFill>
                <a:effectLst/>
                <a:latin typeface="Arial" panose="020B0604020202020204" pitchFamily="34" charset="0"/>
                <a:ea typeface="+mn-ea"/>
                <a:cs typeface="Arial" panose="020B0604020202020204" pitchFamily="34" charset="0"/>
              </a:rPr>
              <a:t>The National End of Life Care Intelligence Network (</a:t>
            </a:r>
            <a:r>
              <a:rPr lang="en-GB" sz="1200" kern="1200" dirty="0" err="1">
                <a:solidFill>
                  <a:srgbClr val="000000"/>
                </a:solidFill>
                <a:effectLst/>
                <a:latin typeface="Arial" panose="020B0604020202020204" pitchFamily="34" charset="0"/>
                <a:ea typeface="+mn-ea"/>
                <a:cs typeface="Arial" panose="020B0604020202020204" pitchFamily="34" charset="0"/>
              </a:rPr>
              <a:t>NEoLCIN</a:t>
            </a:r>
            <a:r>
              <a:rPr lang="en-GB" sz="1200" kern="1200" dirty="0">
                <a:solidFill>
                  <a:srgbClr val="000000"/>
                </a:solidFill>
                <a:effectLst/>
                <a:latin typeface="Arial" panose="020B0604020202020204" pitchFamily="34" charset="0"/>
                <a:ea typeface="+mn-ea"/>
                <a:cs typeface="Arial" panose="020B0604020202020204" pitchFamily="34" charset="0"/>
              </a:rPr>
              <a:t>), launched by Public Health England in 2019, aims to enhance data collection and analysis on the quantity, quality, and cost of care given to adults who are nearing the end of their lives by the NHS, social services, and nonprofit sector. </a:t>
            </a:r>
            <a:endParaRPr lang="en-GB" sz="1200" dirty="0">
              <a:solidFill>
                <a:srgbClr val="00000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9242170-149F-1C46-B8E5-5AB59291BC85}"/>
              </a:ext>
            </a:extLst>
          </p:cNvPr>
          <p:cNvSpPr txBox="1"/>
          <p:nvPr/>
        </p:nvSpPr>
        <p:spPr>
          <a:xfrm flipH="1">
            <a:off x="3356760" y="447040"/>
            <a:ext cx="6465134" cy="584775"/>
          </a:xfrm>
          <a:prstGeom prst="rect">
            <a:avLst/>
          </a:prstGeom>
          <a:noFill/>
        </p:spPr>
        <p:txBody>
          <a:bodyPr wrap="square" rtlCol="0">
            <a:spAutoFit/>
          </a:bodyPr>
          <a:lstStyle/>
          <a:p>
            <a:r>
              <a:rPr lang="en-GB" sz="3200" dirty="0">
                <a:solidFill>
                  <a:srgbClr val="FF0000"/>
                </a:solidFill>
                <a:latin typeface="Arial" panose="020B0604020202020204" pitchFamily="34" charset="0"/>
                <a:cs typeface="Arial" panose="020B0604020202020204" pitchFamily="34" charset="0"/>
              </a:rPr>
              <a:t>End of Life and Palliative Care</a:t>
            </a:r>
          </a:p>
        </p:txBody>
      </p:sp>
    </p:spTree>
    <p:extLst>
      <p:ext uri="{BB962C8B-B14F-4D97-AF65-F5344CB8AC3E}">
        <p14:creationId xmlns:p14="http://schemas.microsoft.com/office/powerpoint/2010/main" val="2702591925"/>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578" y="83128"/>
            <a:ext cx="10029696" cy="964276"/>
          </a:xfrm>
        </p:spPr>
        <p:txBody>
          <a:bodyPr>
            <a:normAutofit fontScale="90000"/>
          </a:bodyPr>
          <a:lstStyle/>
          <a:p>
            <a:pPr algn="ctr"/>
            <a:r>
              <a:rPr lang="en-GB" dirty="0"/>
              <a:t>The Gap between the NEEDS and AVAILABILITY  of End- of-Life Care</a:t>
            </a:r>
          </a:p>
        </p:txBody>
      </p:sp>
      <p:pic>
        <p:nvPicPr>
          <p:cNvPr id="8" name="Picture 7"/>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6280" y="785794"/>
            <a:ext cx="2123619" cy="1415400"/>
          </a:xfrm>
          <a:prstGeom prst="rect">
            <a:avLst/>
          </a:prstGeom>
        </p:spPr>
      </p:pic>
      <p:sp>
        <p:nvSpPr>
          <p:cNvPr id="9" name="TextBox 8"/>
          <p:cNvSpPr txBox="1"/>
          <p:nvPr/>
        </p:nvSpPr>
        <p:spPr>
          <a:xfrm>
            <a:off x="2319251" y="2041467"/>
            <a:ext cx="1487978" cy="261610"/>
          </a:xfrm>
          <a:prstGeom prst="rect">
            <a:avLst/>
          </a:prstGeom>
          <a:noFill/>
        </p:spPr>
        <p:txBody>
          <a:bodyPr wrap="square" rtlCol="0">
            <a:spAutoFit/>
          </a:bodyPr>
          <a:lstStyle/>
          <a:p>
            <a:r>
              <a:rPr lang="en-GB" sz="1100" i="1" dirty="0">
                <a:latin typeface="Arial" panose="020B0604020202020204" pitchFamily="34" charset="0"/>
                <a:cs typeface="Arial" panose="020B0604020202020204" pitchFamily="34" charset="0"/>
              </a:rPr>
              <a:t>(NHS workers, </a:t>
            </a:r>
            <a:r>
              <a:rPr lang="en-GB" sz="1100" dirty="0">
                <a:latin typeface="Arial" panose="020B0604020202020204" pitchFamily="34" charset="0"/>
                <a:cs typeface="Arial" panose="020B0604020202020204" pitchFamily="34" charset="0"/>
              </a:rPr>
              <a:t>2022)</a:t>
            </a:r>
          </a:p>
        </p:txBody>
      </p:sp>
      <p:pic>
        <p:nvPicPr>
          <p:cNvPr id="10" name="Picture 9"/>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51604" y="2327493"/>
            <a:ext cx="2123619" cy="1283999"/>
          </a:xfrm>
          <a:prstGeom prst="rect">
            <a:avLst/>
          </a:prstGeom>
        </p:spPr>
      </p:pic>
      <p:sp>
        <p:nvSpPr>
          <p:cNvPr id="11" name="TextBox 10"/>
          <p:cNvSpPr txBox="1"/>
          <p:nvPr/>
        </p:nvSpPr>
        <p:spPr>
          <a:xfrm>
            <a:off x="2319251" y="3409729"/>
            <a:ext cx="1608511"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t>
            </a:r>
            <a:r>
              <a:rPr lang="en-GB" sz="1100" dirty="0" err="1">
                <a:latin typeface="Arial" panose="020B0604020202020204" pitchFamily="34" charset="0"/>
                <a:cs typeface="Arial" panose="020B0604020202020204" pitchFamily="34" charset="0"/>
              </a:rPr>
              <a:t>Bondcare</a:t>
            </a:r>
            <a:r>
              <a:rPr lang="en-GB" sz="1100" dirty="0">
                <a:latin typeface="Arial" panose="020B0604020202020204" pitchFamily="34" charset="0"/>
                <a:cs typeface="Arial" panose="020B0604020202020204" pitchFamily="34" charset="0"/>
              </a:rPr>
              <a:t>, 2023) </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094" y="3737791"/>
            <a:ext cx="2152969" cy="1313311"/>
          </a:xfrm>
          <a:prstGeom prst="rect">
            <a:avLst/>
          </a:prstGeom>
        </p:spPr>
      </p:pic>
      <p:sp>
        <p:nvSpPr>
          <p:cNvPr id="13" name="TextBox 12"/>
          <p:cNvSpPr txBox="1"/>
          <p:nvPr/>
        </p:nvSpPr>
        <p:spPr>
          <a:xfrm>
            <a:off x="2319251" y="4826961"/>
            <a:ext cx="1670858"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(Temple, 2023)</a:t>
            </a:r>
            <a:endParaRPr lang="en-GB" dirty="0"/>
          </a:p>
        </p:txBody>
      </p:sp>
      <p:pic>
        <p:nvPicPr>
          <p:cNvPr id="15" name="Picture 14"/>
          <p:cNvPicPr>
            <a:picLocks noChangeAspect="1"/>
          </p:cNvPicPr>
          <p:nvPr/>
        </p:nvPicPr>
        <p:blipFill>
          <a:blip r:embed="rId5"/>
          <a:stretch>
            <a:fillRect/>
          </a:stretch>
        </p:blipFill>
        <p:spPr>
          <a:xfrm>
            <a:off x="113094" y="5235360"/>
            <a:ext cx="2206157" cy="1490782"/>
          </a:xfrm>
          <a:prstGeom prst="rect">
            <a:avLst/>
          </a:prstGeom>
        </p:spPr>
      </p:pic>
      <p:sp>
        <p:nvSpPr>
          <p:cNvPr id="16" name="TextBox 15"/>
          <p:cNvSpPr txBox="1"/>
          <p:nvPr/>
        </p:nvSpPr>
        <p:spPr>
          <a:xfrm>
            <a:off x="2324966" y="6450829"/>
            <a:ext cx="1087582"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(NHS, 2019)</a:t>
            </a:r>
          </a:p>
        </p:txBody>
      </p:sp>
      <p:sp>
        <p:nvSpPr>
          <p:cNvPr id="18" name="Curved Left Arrow 17"/>
          <p:cNvSpPr/>
          <p:nvPr/>
        </p:nvSpPr>
        <p:spPr>
          <a:xfrm>
            <a:off x="4095750" y="1666875"/>
            <a:ext cx="1724025" cy="4914759"/>
          </a:xfrm>
          <a:prstGeom prst="curvedLef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solidFill>
                <a:schemeClr val="tx1"/>
              </a:solidFill>
            </a:endParaRPr>
          </a:p>
        </p:txBody>
      </p:sp>
      <p:sp>
        <p:nvSpPr>
          <p:cNvPr id="19" name="TextBox 18"/>
          <p:cNvSpPr txBox="1"/>
          <p:nvPr/>
        </p:nvSpPr>
        <p:spPr>
          <a:xfrm>
            <a:off x="4229964" y="2614406"/>
            <a:ext cx="381000" cy="2246769"/>
          </a:xfrm>
          <a:prstGeom prst="rect">
            <a:avLst/>
          </a:prstGeom>
          <a:noFill/>
        </p:spPr>
        <p:txBody>
          <a:bodyPr wrap="square" rtlCol="0">
            <a:spAutoFit/>
          </a:bodyPr>
          <a:lstStyle/>
          <a:p>
            <a:r>
              <a:rPr lang="en-GB" sz="2800" dirty="0">
                <a:latin typeface="Arial Black" panose="020B0A04020102020204" pitchFamily="34" charset="0"/>
              </a:rPr>
              <a:t>NEEDS</a:t>
            </a:r>
          </a:p>
        </p:txBody>
      </p:sp>
      <p:pic>
        <p:nvPicPr>
          <p:cNvPr id="21" name="Picture 20"/>
          <p:cNvPicPr>
            <a:picLocks noChangeAspect="1"/>
          </p:cNvPicPr>
          <p:nvPr/>
        </p:nvPicPr>
        <p:blipFill>
          <a:blip r:embed="rId6"/>
          <a:stretch>
            <a:fillRect/>
          </a:stretch>
        </p:blipFill>
        <p:spPr>
          <a:xfrm>
            <a:off x="9520412" y="785794"/>
            <a:ext cx="2165724" cy="1543843"/>
          </a:xfrm>
          <a:prstGeom prst="rect">
            <a:avLst/>
          </a:prstGeom>
        </p:spPr>
      </p:pic>
      <p:sp>
        <p:nvSpPr>
          <p:cNvPr id="23" name="TextBox 22"/>
          <p:cNvSpPr txBox="1"/>
          <p:nvPr/>
        </p:nvSpPr>
        <p:spPr>
          <a:xfrm>
            <a:off x="8227178" y="2148503"/>
            <a:ext cx="1293234"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t>
            </a:r>
            <a:r>
              <a:rPr lang="en-GB" sz="1100" dirty="0" err="1">
                <a:latin typeface="Arial" panose="020B0604020202020204" pitchFamily="34" charset="0"/>
                <a:cs typeface="Arial" panose="020B0604020202020204" pitchFamily="34" charset="0"/>
              </a:rPr>
              <a:t>Triggle</a:t>
            </a:r>
            <a:r>
              <a:rPr lang="en-GB" sz="1100" dirty="0">
                <a:latin typeface="Arial" panose="020B0604020202020204" pitchFamily="34" charset="0"/>
                <a:cs typeface="Arial" panose="020B0604020202020204" pitchFamily="34" charset="0"/>
              </a:rPr>
              <a:t>, 2019)</a:t>
            </a:r>
          </a:p>
        </p:txBody>
      </p:sp>
      <p:pic>
        <p:nvPicPr>
          <p:cNvPr id="24" name="Picture 23"/>
          <p:cNvPicPr>
            <a:picLocks noChangeAspect="1"/>
          </p:cNvPicPr>
          <p:nvPr/>
        </p:nvPicPr>
        <p:blipFill>
          <a:blip r:embed="rId7"/>
          <a:stretch>
            <a:fillRect/>
          </a:stretch>
        </p:blipFill>
        <p:spPr>
          <a:xfrm>
            <a:off x="10010775" y="2444534"/>
            <a:ext cx="1449277" cy="1930389"/>
          </a:xfrm>
          <a:prstGeom prst="rect">
            <a:avLst/>
          </a:prstGeom>
        </p:spPr>
      </p:pic>
      <p:sp>
        <p:nvSpPr>
          <p:cNvPr id="25" name="TextBox 24"/>
          <p:cNvSpPr txBox="1"/>
          <p:nvPr/>
        </p:nvSpPr>
        <p:spPr>
          <a:xfrm>
            <a:off x="8671472" y="4025114"/>
            <a:ext cx="1339303"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t>
            </a:r>
            <a:r>
              <a:rPr lang="en-GB" sz="1100" dirty="0" err="1">
                <a:latin typeface="Arial" panose="020B0604020202020204" pitchFamily="34" charset="0"/>
                <a:cs typeface="Arial" panose="020B0604020202020204" pitchFamily="34" charset="0"/>
              </a:rPr>
              <a:t>Cawley</a:t>
            </a:r>
            <a:r>
              <a:rPr lang="en-GB" sz="1100" dirty="0">
                <a:latin typeface="Arial" panose="020B0604020202020204" pitchFamily="34" charset="0"/>
                <a:cs typeface="Arial" panose="020B0604020202020204" pitchFamily="34" charset="0"/>
              </a:rPr>
              <a:t>, 2018)</a:t>
            </a:r>
            <a:endParaRPr lang="en-GB" dirty="0"/>
          </a:p>
        </p:txBody>
      </p:sp>
      <p:pic>
        <p:nvPicPr>
          <p:cNvPr id="28" name="Picture 27"/>
          <p:cNvPicPr>
            <a:picLocks noChangeAspect="1"/>
          </p:cNvPicPr>
          <p:nvPr/>
        </p:nvPicPr>
        <p:blipFill>
          <a:blip r:embed="rId8"/>
          <a:stretch>
            <a:fillRect/>
          </a:stretch>
        </p:blipFill>
        <p:spPr>
          <a:xfrm>
            <a:off x="9327292" y="4608928"/>
            <a:ext cx="2358844" cy="1713500"/>
          </a:xfrm>
          <a:prstGeom prst="rect">
            <a:avLst/>
          </a:prstGeom>
        </p:spPr>
      </p:pic>
      <p:sp>
        <p:nvSpPr>
          <p:cNvPr id="29" name="TextBox 28"/>
          <p:cNvSpPr txBox="1"/>
          <p:nvPr/>
        </p:nvSpPr>
        <p:spPr>
          <a:xfrm>
            <a:off x="7640302" y="6097276"/>
            <a:ext cx="1695450"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t>
            </a:r>
            <a:r>
              <a:rPr lang="en-GB" sz="1100" dirty="0" err="1">
                <a:latin typeface="Arial" panose="020B0604020202020204" pitchFamily="34" charset="0"/>
                <a:cs typeface="Arial" panose="020B0604020202020204" pitchFamily="34" charset="0"/>
              </a:rPr>
              <a:t>Ewbank</a:t>
            </a:r>
            <a:r>
              <a:rPr lang="en-GB" sz="1100" dirty="0">
                <a:latin typeface="Arial" panose="020B0604020202020204" pitchFamily="34" charset="0"/>
                <a:cs typeface="Arial" panose="020B0604020202020204" pitchFamily="34" charset="0"/>
              </a:rPr>
              <a:t> </a:t>
            </a:r>
            <a:r>
              <a:rPr lang="en-GB" sz="1100" i="1" dirty="0">
                <a:latin typeface="Arial" panose="020B0604020202020204" pitchFamily="34" charset="0"/>
                <a:cs typeface="Arial" panose="020B0604020202020204" pitchFamily="34" charset="0"/>
              </a:rPr>
              <a:t>et al, </a:t>
            </a:r>
            <a:r>
              <a:rPr lang="en-GB" sz="1100" dirty="0">
                <a:latin typeface="Arial" panose="020B0604020202020204" pitchFamily="34" charset="0"/>
                <a:cs typeface="Arial" panose="020B0604020202020204" pitchFamily="34" charset="0"/>
              </a:rPr>
              <a:t>2021)</a:t>
            </a:r>
          </a:p>
        </p:txBody>
      </p:sp>
      <p:sp>
        <p:nvSpPr>
          <p:cNvPr id="30" name="Curved Right Arrow 29"/>
          <p:cNvSpPr/>
          <p:nvPr/>
        </p:nvSpPr>
        <p:spPr>
          <a:xfrm>
            <a:off x="5933274" y="1577467"/>
            <a:ext cx="1712334" cy="4873361"/>
          </a:xfrm>
          <a:prstGeom prst="curved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solidFill>
                <a:schemeClr val="tx1"/>
              </a:solidFill>
            </a:endParaRPr>
          </a:p>
        </p:txBody>
      </p:sp>
      <p:sp>
        <p:nvSpPr>
          <p:cNvPr id="32" name="Rectangle 31"/>
          <p:cNvSpPr/>
          <p:nvPr/>
        </p:nvSpPr>
        <p:spPr>
          <a:xfrm>
            <a:off x="6371560" y="3368458"/>
            <a:ext cx="1979709" cy="369332"/>
          </a:xfrm>
          <a:prstGeom prst="rect">
            <a:avLst/>
          </a:prstGeom>
        </p:spPr>
        <p:txBody>
          <a:bodyPr wrap="none">
            <a:spAutoFit/>
          </a:bodyPr>
          <a:lstStyle/>
          <a:p>
            <a:r>
              <a:rPr lang="en-GB" b="1" dirty="0">
                <a:latin typeface="Arial Black" panose="020B0A04020102020204" pitchFamily="34" charset="0"/>
              </a:rPr>
              <a:t>AVAILABILITY</a:t>
            </a:r>
          </a:p>
        </p:txBody>
      </p:sp>
    </p:spTree>
    <p:extLst>
      <p:ext uri="{BB962C8B-B14F-4D97-AF65-F5344CB8AC3E}">
        <p14:creationId xmlns:p14="http://schemas.microsoft.com/office/powerpoint/2010/main" val="2357698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E6C1A-79F9-3A9B-D3ED-FEA780C6AB33}"/>
              </a:ext>
            </a:extLst>
          </p:cNvPr>
          <p:cNvSpPr>
            <a:spLocks noGrp="1"/>
          </p:cNvSpPr>
          <p:nvPr>
            <p:ph type="title"/>
          </p:nvPr>
        </p:nvSpPr>
        <p:spPr/>
        <p:txBody>
          <a:bodyPr/>
          <a:lstStyle/>
          <a:p>
            <a:r>
              <a:rPr lang="en-GB"/>
              <a:t>Planning for end of life</a:t>
            </a:r>
          </a:p>
        </p:txBody>
      </p:sp>
      <p:sp>
        <p:nvSpPr>
          <p:cNvPr id="3" name="Content Placeholder 2">
            <a:extLst>
              <a:ext uri="{FF2B5EF4-FFF2-40B4-BE49-F238E27FC236}">
                <a16:creationId xmlns:a16="http://schemas.microsoft.com/office/drawing/2014/main" id="{38FE40B8-3FE9-3990-D41B-3D18D339D033}"/>
              </a:ext>
            </a:extLst>
          </p:cNvPr>
          <p:cNvSpPr>
            <a:spLocks noGrp="1"/>
          </p:cNvSpPr>
          <p:nvPr>
            <p:ph sz="half" idx="1"/>
          </p:nvPr>
        </p:nvSpPr>
        <p:spPr/>
        <p:txBody>
          <a:bodyPr>
            <a:normAutofit fontScale="77500" lnSpcReduction="20000"/>
          </a:bodyPr>
          <a:lstStyle/>
          <a:p>
            <a:pPr marL="0" indent="0">
              <a:buNone/>
            </a:pPr>
            <a:r>
              <a:rPr lang="en-GB" sz="2900" dirty="0">
                <a:latin typeface="Arial" panose="020B0604020202020204" pitchFamily="34" charset="0"/>
                <a:cs typeface="Arial" panose="020B0604020202020204" pitchFamily="34" charset="0"/>
              </a:rPr>
              <a:t>Living wills</a:t>
            </a:r>
          </a:p>
          <a:p>
            <a:pPr>
              <a:lnSpc>
                <a:spcPct val="170000"/>
              </a:lnSpc>
            </a:pPr>
            <a:r>
              <a:rPr lang="en-GB" sz="1500" dirty="0">
                <a:latin typeface="Arial" panose="020B0604020202020204" pitchFamily="34" charset="0"/>
                <a:cs typeface="Arial" panose="020B0604020202020204" pitchFamily="34" charset="0"/>
              </a:rPr>
              <a:t>These are advanced decisions to refuse treatment when you are no longer able to communicate your needs. A living will allow you to accept or refuse treatment. Living wills should be written, and signed by you, and a witness. (NHS,2020).</a:t>
            </a:r>
          </a:p>
          <a:p>
            <a:pPr>
              <a:lnSpc>
                <a:spcPct val="170000"/>
              </a:lnSpc>
            </a:pPr>
            <a:r>
              <a:rPr lang="en-GB" sz="1500" dirty="0">
                <a:latin typeface="Arial" panose="020B0604020202020204" pitchFamily="34" charset="0"/>
                <a:cs typeface="Arial" panose="020B0604020202020204" pitchFamily="34" charset="0"/>
              </a:rPr>
              <a:t>Advances decision is bound by the Mental Capacity Act,(2005) –you should be over 18 and have the mental capacity to decide.</a:t>
            </a:r>
            <a:r>
              <a:rPr lang="en-GB" sz="1500" dirty="0">
                <a:solidFill>
                  <a:srgbClr val="000000"/>
                </a:solidFill>
                <a:latin typeface="Arial" panose="020B0604020202020204" pitchFamily="34" charset="0"/>
                <a:cs typeface="Arial" panose="020B0604020202020204" pitchFamily="34" charset="0"/>
              </a:rPr>
              <a:t> (GOV.UK ,2011)</a:t>
            </a:r>
          </a:p>
          <a:p>
            <a:pPr>
              <a:lnSpc>
                <a:spcPct val="170000"/>
              </a:lnSpc>
            </a:pPr>
            <a:r>
              <a:rPr lang="en-GB" sz="1500" dirty="0">
                <a:solidFill>
                  <a:srgbClr val="000000"/>
                </a:solidFill>
                <a:latin typeface="Arial" panose="020B0604020202020204" pitchFamily="34" charset="0"/>
                <a:cs typeface="Arial" panose="020B0604020202020204" pitchFamily="34" charset="0"/>
              </a:rPr>
              <a:t>You can appoint a lasting power of attorney (LPA) to take decisions on your behalf when you are no longer able to decide for yourself.(GOV.UK,2011).</a:t>
            </a:r>
            <a:endParaRPr lang="en-GB" sz="15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10146BC-5E80-EA1F-23E7-764BDE9527FA}"/>
              </a:ext>
            </a:extLst>
          </p:cNvPr>
          <p:cNvSpPr>
            <a:spLocks noGrp="1"/>
          </p:cNvSpPr>
          <p:nvPr>
            <p:ph sz="half" idx="2"/>
          </p:nvPr>
        </p:nvSpPr>
        <p:spPr/>
        <p:txBody>
          <a:bodyPr>
            <a:normAutofit fontScale="77500" lnSpcReduction="20000"/>
          </a:bodyPr>
          <a:lstStyle/>
          <a:p>
            <a:pPr marL="0" indent="0">
              <a:buNone/>
            </a:pPr>
            <a:r>
              <a:rPr lang="en-GB" sz="2600" dirty="0">
                <a:latin typeface="Arial" panose="020B0604020202020204" pitchFamily="34" charset="0"/>
                <a:cs typeface="Arial" panose="020B0604020202020204" pitchFamily="34" charset="0"/>
              </a:rPr>
              <a:t>DNR and DNAR</a:t>
            </a:r>
          </a:p>
          <a:p>
            <a:pPr>
              <a:lnSpc>
                <a:spcPct val="170000"/>
              </a:lnSpc>
            </a:pPr>
            <a:r>
              <a:rPr lang="en-GB" sz="1500" dirty="0">
                <a:latin typeface="Arial" panose="020B0604020202020204" pitchFamily="34" charset="0"/>
                <a:cs typeface="Arial" panose="020B0604020202020204" pitchFamily="34" charset="0"/>
              </a:rPr>
              <a:t>DNR stands for Do Not Resuscitate and DNAR for Do Not Attempt  Resuscitation. Cardiopulmonary Resuscitation is also known as CPR. The decision should be in line with the Mental Capacity Act 2005, Equality Act 2010, and Human Rights 1998. (Care Quality Commission,2022).</a:t>
            </a:r>
          </a:p>
          <a:p>
            <a:pPr>
              <a:lnSpc>
                <a:spcPct val="170000"/>
              </a:lnSpc>
            </a:pPr>
            <a:r>
              <a:rPr lang="en-GB" sz="1500" dirty="0">
                <a:latin typeface="Arial" panose="020B0604020202020204" pitchFamily="34" charset="0"/>
                <a:cs typeface="Arial" panose="020B0604020202020204" pitchFamily="34" charset="0"/>
              </a:rPr>
              <a:t>It is usually given when your heart stops beating and aims to get you breathing again. You should be trained to perform CPR and also you need equipment like a defibrillator available.(NHS,2021).</a:t>
            </a:r>
          </a:p>
          <a:p>
            <a:endParaRPr lang="en-GB" dirty="0"/>
          </a:p>
        </p:txBody>
      </p:sp>
    </p:spTree>
    <p:extLst>
      <p:ext uri="{BB962C8B-B14F-4D97-AF65-F5344CB8AC3E}">
        <p14:creationId xmlns:p14="http://schemas.microsoft.com/office/powerpoint/2010/main" val="1962225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9692" y="952905"/>
            <a:ext cx="5303583" cy="674356"/>
          </a:xfrm>
        </p:spPr>
        <p:txBody>
          <a:bodyPr>
            <a:normAutofit/>
          </a:bodyPr>
          <a:lstStyle/>
          <a:p>
            <a:r>
              <a:rPr lang="en-GB" dirty="0"/>
              <a:t>Legislations &amp; Policies </a:t>
            </a:r>
          </a:p>
        </p:txBody>
      </p:sp>
      <p:sp>
        <p:nvSpPr>
          <p:cNvPr id="3" name="Content Placeholder 2"/>
          <p:cNvSpPr>
            <a:spLocks noGrp="1"/>
          </p:cNvSpPr>
          <p:nvPr>
            <p:ph idx="1"/>
          </p:nvPr>
        </p:nvSpPr>
        <p:spPr>
          <a:xfrm>
            <a:off x="640017" y="2569510"/>
            <a:ext cx="10077557" cy="3549045"/>
          </a:xfrm>
        </p:spPr>
        <p:txBody>
          <a:bodyPr>
            <a:normAutofit/>
          </a:bodyPr>
          <a:lstStyle/>
          <a:p>
            <a:r>
              <a:rPr lang="en-GB" dirty="0"/>
              <a:t>Care Act 2014 – (GOV.UK, 2014)</a:t>
            </a:r>
          </a:p>
          <a:p>
            <a:endParaRPr lang="en-GB" dirty="0"/>
          </a:p>
          <a:p>
            <a:r>
              <a:rPr lang="en-GB" dirty="0"/>
              <a:t>Equality Act 2010 – (GOV.UK, 2013)</a:t>
            </a:r>
          </a:p>
          <a:p>
            <a:endParaRPr lang="en-GB" dirty="0"/>
          </a:p>
          <a:p>
            <a:r>
              <a:rPr lang="en-GB" dirty="0"/>
              <a:t>Human Rights Act 1998 – (Legislation.gov.uk, 1998)</a:t>
            </a:r>
          </a:p>
          <a:p>
            <a:endParaRPr lang="en-GB" dirty="0"/>
          </a:p>
          <a:p>
            <a:endParaRPr lang="en-GB" dirty="0"/>
          </a:p>
          <a:p>
            <a:endParaRPr lang="en-GB" dirty="0"/>
          </a:p>
          <a:p>
            <a:endParaRPr lang="en-GB" dirty="0"/>
          </a:p>
        </p:txBody>
      </p:sp>
      <p:sp>
        <p:nvSpPr>
          <p:cNvPr id="5" name="Rectangle 4"/>
          <p:cNvSpPr/>
          <p:nvPr/>
        </p:nvSpPr>
        <p:spPr>
          <a:xfrm>
            <a:off x="3716318" y="4454009"/>
            <a:ext cx="179408" cy="369332"/>
          </a:xfrm>
          <a:prstGeom prst="rect">
            <a:avLst/>
          </a:prstGeom>
        </p:spPr>
        <p:txBody>
          <a:bodyPr wrap="square">
            <a:spAutoFit/>
          </a:bodyPr>
          <a:lstStyle/>
          <a:p>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2312" y="2569510"/>
            <a:ext cx="4814888" cy="3209925"/>
          </a:xfrm>
          <a:prstGeom prst="rect">
            <a:avLst/>
          </a:prstGeom>
        </p:spPr>
      </p:pic>
      <p:sp>
        <p:nvSpPr>
          <p:cNvPr id="7" name="TextBox 6"/>
          <p:cNvSpPr txBox="1"/>
          <p:nvPr/>
        </p:nvSpPr>
        <p:spPr>
          <a:xfrm>
            <a:off x="7598093" y="6010088"/>
            <a:ext cx="3736657" cy="369332"/>
          </a:xfrm>
          <a:prstGeom prst="rect">
            <a:avLst/>
          </a:prstGeom>
          <a:noFill/>
        </p:spPr>
        <p:txBody>
          <a:bodyPr wrap="square" rtlCol="0">
            <a:spAutoFit/>
          </a:bodyPr>
          <a:lstStyle/>
          <a:p>
            <a:r>
              <a:rPr lang="en-GB" i="1" dirty="0"/>
              <a:t>(Legislation and policy</a:t>
            </a:r>
            <a:r>
              <a:rPr lang="en-GB" dirty="0"/>
              <a:t>, 2021)</a:t>
            </a:r>
          </a:p>
        </p:txBody>
      </p:sp>
    </p:spTree>
    <p:extLst>
      <p:ext uri="{BB962C8B-B14F-4D97-AF65-F5344CB8AC3E}">
        <p14:creationId xmlns:p14="http://schemas.microsoft.com/office/powerpoint/2010/main" val="2591587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6327" y="533400"/>
            <a:ext cx="7546848" cy="683880"/>
          </a:xfrm>
        </p:spPr>
        <p:txBody>
          <a:bodyPr>
            <a:normAutofit/>
          </a:bodyPr>
          <a:lstStyle/>
          <a:p>
            <a:r>
              <a:rPr lang="en-GB" dirty="0"/>
              <a:t>Psychological Theories of Ageing </a:t>
            </a:r>
          </a:p>
        </p:txBody>
      </p:sp>
      <p:sp>
        <p:nvSpPr>
          <p:cNvPr id="4" name="Text Placeholder 3"/>
          <p:cNvSpPr>
            <a:spLocks noGrp="1"/>
          </p:cNvSpPr>
          <p:nvPr>
            <p:ph type="body" idx="1"/>
          </p:nvPr>
        </p:nvSpPr>
        <p:spPr>
          <a:xfrm>
            <a:off x="125880" y="2159825"/>
            <a:ext cx="3051048" cy="406723"/>
          </a:xfrm>
        </p:spPr>
        <p:txBody>
          <a:bodyPr>
            <a:normAutofit fontScale="85000" lnSpcReduction="10000"/>
          </a:bodyPr>
          <a:lstStyle/>
          <a:p>
            <a:r>
              <a:rPr lang="en-GB" b="1" i="0" dirty="0">
                <a:latin typeface="Arial" panose="020B0604020202020204" pitchFamily="34" charset="0"/>
                <a:cs typeface="Arial" panose="020B0604020202020204" pitchFamily="34" charset="0"/>
              </a:rPr>
              <a:t>Disengagement Theory</a:t>
            </a:r>
          </a:p>
        </p:txBody>
      </p:sp>
      <p:pic>
        <p:nvPicPr>
          <p:cNvPr id="9" name="Content Placeholder 8"/>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97709" y="2602842"/>
            <a:ext cx="2107390" cy="2644775"/>
          </a:xfrm>
        </p:spPr>
      </p:pic>
      <p:sp>
        <p:nvSpPr>
          <p:cNvPr id="6" name="Text Placeholder 5"/>
          <p:cNvSpPr>
            <a:spLocks noGrp="1"/>
          </p:cNvSpPr>
          <p:nvPr>
            <p:ph type="body" sz="quarter" idx="3"/>
          </p:nvPr>
        </p:nvSpPr>
        <p:spPr>
          <a:xfrm>
            <a:off x="7019926" y="2923066"/>
            <a:ext cx="2143150" cy="492448"/>
          </a:xfrm>
        </p:spPr>
        <p:txBody>
          <a:bodyPr>
            <a:normAutofit fontScale="85000" lnSpcReduction="10000"/>
          </a:bodyPr>
          <a:lstStyle/>
          <a:p>
            <a:r>
              <a:rPr lang="en-GB" b="1" i="0" dirty="0"/>
              <a:t>Activity Theory </a:t>
            </a:r>
          </a:p>
        </p:txBody>
      </p:sp>
      <p:pic>
        <p:nvPicPr>
          <p:cNvPr id="11" name="Content Placeholder 10"/>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9755852" y="2954826"/>
            <a:ext cx="1743075" cy="2619375"/>
          </a:xfrm>
        </p:spPr>
      </p:pic>
      <p:sp>
        <p:nvSpPr>
          <p:cNvPr id="12" name="Rectangle 11"/>
          <p:cNvSpPr/>
          <p:nvPr/>
        </p:nvSpPr>
        <p:spPr>
          <a:xfrm>
            <a:off x="9428777" y="6106196"/>
            <a:ext cx="2339102" cy="369332"/>
          </a:xfrm>
          <a:prstGeom prst="rect">
            <a:avLst/>
          </a:prstGeom>
        </p:spPr>
        <p:txBody>
          <a:bodyPr wrap="none">
            <a:spAutoFit/>
          </a:bodyPr>
          <a:lstStyle/>
          <a:p>
            <a:r>
              <a:rPr lang="en-GB" i="1" dirty="0"/>
              <a:t>(Ellsbells48</a:t>
            </a:r>
            <a:r>
              <a:rPr lang="en-GB" dirty="0"/>
              <a:t>, no date)</a:t>
            </a:r>
          </a:p>
        </p:txBody>
      </p:sp>
      <p:sp>
        <p:nvSpPr>
          <p:cNvPr id="13" name="TextBox 12"/>
          <p:cNvSpPr txBox="1"/>
          <p:nvPr/>
        </p:nvSpPr>
        <p:spPr>
          <a:xfrm>
            <a:off x="6096001" y="3925230"/>
            <a:ext cx="3390900" cy="2246769"/>
          </a:xfrm>
          <a:prstGeom prst="rect">
            <a:avLst/>
          </a:prstGeom>
          <a:noFill/>
        </p:spPr>
        <p:txBody>
          <a:bodyPr wrap="square" rtlCol="0">
            <a:spAutoFit/>
          </a:bodyPr>
          <a:lstStyle/>
          <a:p>
            <a:pPr algn="just">
              <a:lnSpc>
                <a:spcPct val="150000"/>
              </a:lnSpc>
            </a:pPr>
            <a:r>
              <a:rPr lang="en-GB" sz="1200" dirty="0">
                <a:latin typeface="Arial" panose="020B0604020202020204" pitchFamily="34" charset="0"/>
                <a:cs typeface="Arial" panose="020B0604020202020204" pitchFamily="34" charset="0"/>
              </a:rPr>
              <a:t>The concept that roles and activities are two methods people use to form a sense of who they are shapes the grounds of the activity theory. As people age, they lose interests and responsibilities, which can contribute to a loss of identity.</a:t>
            </a:r>
          </a:p>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(Winstead </a:t>
            </a:r>
            <a:r>
              <a:rPr lang="en-GB" sz="1600" i="1" dirty="0">
                <a:latin typeface="Arial" panose="020B0604020202020204" pitchFamily="34" charset="0"/>
                <a:cs typeface="Arial" panose="020B0604020202020204" pitchFamily="34" charset="0"/>
              </a:rPr>
              <a:t>et al,</a:t>
            </a:r>
            <a:r>
              <a:rPr lang="en-GB" sz="1600" dirty="0">
                <a:latin typeface="Arial" panose="020B0604020202020204" pitchFamily="34" charset="0"/>
                <a:cs typeface="Arial" panose="020B0604020202020204" pitchFamily="34" charset="0"/>
              </a:rPr>
              <a:t> 2014)</a:t>
            </a:r>
          </a:p>
        </p:txBody>
      </p:sp>
      <p:sp>
        <p:nvSpPr>
          <p:cNvPr id="14" name="TextBox 13"/>
          <p:cNvSpPr txBox="1"/>
          <p:nvPr/>
        </p:nvSpPr>
        <p:spPr>
          <a:xfrm>
            <a:off x="3063511" y="2311507"/>
            <a:ext cx="2854792" cy="2000548"/>
          </a:xfrm>
          <a:prstGeom prst="rect">
            <a:avLst/>
          </a:prstGeom>
          <a:noFill/>
        </p:spPr>
        <p:txBody>
          <a:bodyPr wrap="square" rtlCol="0">
            <a:spAutoFit/>
          </a:bodyPr>
          <a:lstStyle/>
          <a:p>
            <a:pPr algn="just">
              <a:lnSpc>
                <a:spcPct val="150000"/>
              </a:lnSpc>
            </a:pPr>
            <a:r>
              <a:rPr lang="en-GB" sz="1200" dirty="0">
                <a:latin typeface="Arial" panose="020B0604020202020204" pitchFamily="34" charset="0"/>
                <a:cs typeface="Arial" panose="020B0604020202020204" pitchFamily="34" charset="0"/>
              </a:rPr>
              <a:t>According to HRF (2017), the disengagement theory of ageing, people experience a withdrawal as they get older from social interactions and connections to the many systems to which they belong.</a:t>
            </a:r>
          </a:p>
          <a:p>
            <a:pPr algn="just"/>
            <a:endParaRPr lang="en-GB" sz="16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14CDEF0-43BD-8683-09BD-9494B75D6833}"/>
              </a:ext>
            </a:extLst>
          </p:cNvPr>
          <p:cNvSpPr txBox="1"/>
          <p:nvPr/>
        </p:nvSpPr>
        <p:spPr>
          <a:xfrm>
            <a:off x="807165" y="5389535"/>
            <a:ext cx="6096000" cy="369332"/>
          </a:xfrm>
          <a:prstGeom prst="rect">
            <a:avLst/>
          </a:prstGeom>
          <a:noFill/>
        </p:spPr>
        <p:txBody>
          <a:bodyPr wrap="square">
            <a:spAutoFit/>
          </a:bodyPr>
          <a:lstStyle/>
          <a:p>
            <a:r>
              <a:rPr lang="en-GB" i="1" dirty="0"/>
              <a:t>Disengagement theory</a:t>
            </a:r>
            <a:r>
              <a:rPr lang="en-GB" dirty="0"/>
              <a:t>, 2022) </a:t>
            </a:r>
          </a:p>
        </p:txBody>
      </p:sp>
      <p:sp>
        <p:nvSpPr>
          <p:cNvPr id="8" name="TextBox 7">
            <a:extLst>
              <a:ext uri="{FF2B5EF4-FFF2-40B4-BE49-F238E27FC236}">
                <a16:creationId xmlns:a16="http://schemas.microsoft.com/office/drawing/2014/main" id="{C3916192-1AEF-78E9-4553-815E738EFAD0}"/>
              </a:ext>
            </a:extLst>
          </p:cNvPr>
          <p:cNvSpPr txBox="1"/>
          <p:nvPr/>
        </p:nvSpPr>
        <p:spPr>
          <a:xfrm>
            <a:off x="424121" y="5831454"/>
            <a:ext cx="8598376" cy="369332"/>
          </a:xfrm>
          <a:prstGeom prst="rect">
            <a:avLst/>
          </a:prstGeom>
          <a:noFill/>
        </p:spPr>
        <p:txBody>
          <a:bodyPr wrap="square">
            <a:spAutoFit/>
          </a:bodyPr>
          <a:lstStyle/>
          <a:p>
            <a:r>
              <a:rPr kumimoji="0" lang="en-GB" sz="1800" b="0" i="0" u="none" strike="noStrike" kern="1200" cap="none" spc="0" normalizeH="0" baseline="0" noProof="0" dirty="0">
                <a:ln>
                  <a:noFill/>
                </a:ln>
                <a:solidFill>
                  <a:prstClr val="black"/>
                </a:solidFill>
                <a:effectLst/>
                <a:uLnTx/>
                <a:uFillTx/>
                <a:latin typeface="Century Gothic" panose="020B0502020202020204"/>
                <a:ea typeface="+mn-ea"/>
                <a:cs typeface="+mn-cs"/>
              </a:rPr>
              <a:t> </a:t>
            </a:r>
            <a:endParaRPr lang="en-GB" dirty="0"/>
          </a:p>
        </p:txBody>
      </p:sp>
    </p:spTree>
    <p:extLst>
      <p:ext uri="{BB962C8B-B14F-4D97-AF65-F5344CB8AC3E}">
        <p14:creationId xmlns:p14="http://schemas.microsoft.com/office/powerpoint/2010/main" val="2918019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5510" t="6090" r="4807" b="5457"/>
          <a:stretch/>
        </p:blipFill>
        <p:spPr>
          <a:xfrm>
            <a:off x="888177" y="559452"/>
            <a:ext cx="6900430" cy="5739095"/>
          </a:xfrm>
          <a:prstGeom prst="rect">
            <a:avLst/>
          </a:prstGeom>
        </p:spPr>
      </p:pic>
      <p:sp>
        <p:nvSpPr>
          <p:cNvPr id="4" name="TextBox 3"/>
          <p:cNvSpPr txBox="1"/>
          <p:nvPr/>
        </p:nvSpPr>
        <p:spPr>
          <a:xfrm>
            <a:off x="8252565" y="1549582"/>
            <a:ext cx="574751" cy="3528614"/>
          </a:xfrm>
          <a:prstGeom prst="rect">
            <a:avLst/>
          </a:prstGeom>
          <a:noFill/>
        </p:spPr>
        <p:txBody>
          <a:bodyPr wrap="square" rtlCol="0">
            <a:spAutoFit/>
          </a:bodyPr>
          <a:lstStyle/>
          <a:p>
            <a:pPr defTabSz="306324">
              <a:spcAft>
                <a:spcPts val="600"/>
              </a:spcAft>
            </a:pPr>
            <a:r>
              <a:rPr lang="en-GB" sz="3216" kern="1200">
                <a:solidFill>
                  <a:schemeClr val="tx1"/>
                </a:solidFill>
                <a:latin typeface="Arial Black" panose="020B0A04020102020204" pitchFamily="34" charset="0"/>
                <a:ea typeface="+mn-ea"/>
                <a:cs typeface="+mn-cs"/>
              </a:rPr>
              <a:t>MASLOWS</a:t>
            </a:r>
            <a:endParaRPr lang="en-GB" sz="4800">
              <a:latin typeface="Arial Black" panose="020B0A04020102020204" pitchFamily="34" charset="0"/>
            </a:endParaRPr>
          </a:p>
        </p:txBody>
      </p:sp>
      <p:sp>
        <p:nvSpPr>
          <p:cNvPr id="5" name="TextBox 4"/>
          <p:cNvSpPr txBox="1"/>
          <p:nvPr/>
        </p:nvSpPr>
        <p:spPr>
          <a:xfrm>
            <a:off x="8776227" y="1797203"/>
            <a:ext cx="453415" cy="3033370"/>
          </a:xfrm>
          <a:prstGeom prst="rect">
            <a:avLst/>
          </a:prstGeom>
          <a:noFill/>
        </p:spPr>
        <p:txBody>
          <a:bodyPr wrap="square" rtlCol="0">
            <a:spAutoFit/>
          </a:bodyPr>
          <a:lstStyle/>
          <a:p>
            <a:pPr defTabSz="306324">
              <a:spcAft>
                <a:spcPts val="600"/>
              </a:spcAft>
            </a:pPr>
            <a:r>
              <a:rPr lang="en-GB" sz="3216" kern="1200">
                <a:solidFill>
                  <a:schemeClr val="tx1"/>
                </a:solidFill>
                <a:latin typeface="Arial Black" panose="020B0A04020102020204" pitchFamily="34" charset="0"/>
                <a:ea typeface="+mn-ea"/>
                <a:cs typeface="Arial" panose="020B0604020202020204" pitchFamily="34" charset="0"/>
              </a:rPr>
              <a:t>THEORY</a:t>
            </a:r>
            <a:endParaRPr lang="en-GB" sz="4800">
              <a:latin typeface="Arial Black" panose="020B0A04020102020204" pitchFamily="34" charset="0"/>
              <a:cs typeface="Arial" panose="020B0604020202020204" pitchFamily="34" charset="0"/>
            </a:endParaRPr>
          </a:p>
        </p:txBody>
      </p:sp>
      <p:sp>
        <p:nvSpPr>
          <p:cNvPr id="7" name="Rectangle 6"/>
          <p:cNvSpPr/>
          <p:nvPr/>
        </p:nvSpPr>
        <p:spPr>
          <a:xfrm>
            <a:off x="8190933" y="5325817"/>
            <a:ext cx="1155060" cy="277897"/>
          </a:xfrm>
          <a:prstGeom prst="rect">
            <a:avLst/>
          </a:prstGeom>
        </p:spPr>
        <p:txBody>
          <a:bodyPr wrap="none">
            <a:spAutoFit/>
          </a:bodyPr>
          <a:lstStyle/>
          <a:p>
            <a:pPr defTabSz="306324">
              <a:spcAft>
                <a:spcPts val="600"/>
              </a:spcAft>
            </a:pPr>
            <a:r>
              <a:rPr lang="en-GB" sz="1206" kern="1200">
                <a:solidFill>
                  <a:schemeClr val="tx1"/>
                </a:solidFill>
                <a:latin typeface="+mn-lt"/>
                <a:ea typeface="+mn-ea"/>
                <a:cs typeface="+mn-cs"/>
              </a:rPr>
              <a:t>(</a:t>
            </a:r>
            <a:r>
              <a:rPr lang="en-GB" sz="1206" kern="1200" err="1">
                <a:solidFill>
                  <a:schemeClr val="tx1"/>
                </a:solidFill>
                <a:latin typeface="+mn-lt"/>
                <a:ea typeface="+mn-ea"/>
                <a:cs typeface="+mn-cs"/>
              </a:rPr>
              <a:t>Mcleod</a:t>
            </a:r>
            <a:r>
              <a:rPr lang="en-GB" sz="1206" kern="1200">
                <a:solidFill>
                  <a:schemeClr val="tx1"/>
                </a:solidFill>
                <a:latin typeface="+mn-lt"/>
                <a:ea typeface="+mn-ea"/>
                <a:cs typeface="+mn-cs"/>
              </a:rPr>
              <a:t>, 2023) </a:t>
            </a:r>
            <a:endParaRPr lang="en-GB"/>
          </a:p>
        </p:txBody>
      </p:sp>
    </p:spTree>
    <p:extLst>
      <p:ext uri="{BB962C8B-B14F-4D97-AF65-F5344CB8AC3E}">
        <p14:creationId xmlns:p14="http://schemas.microsoft.com/office/powerpoint/2010/main" val="1943062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94F560-441A-5138-8290-A2DB9F6B7488}"/>
              </a:ext>
            </a:extLst>
          </p:cNvPr>
          <p:cNvSpPr txBox="1"/>
          <p:nvPr/>
        </p:nvSpPr>
        <p:spPr>
          <a:xfrm>
            <a:off x="2387600" y="156091"/>
            <a:ext cx="7884160" cy="6824369"/>
          </a:xfrm>
          <a:prstGeom prst="rect">
            <a:avLst/>
          </a:prstGeom>
          <a:noFill/>
        </p:spPr>
        <p:txBody>
          <a:bodyPr wrap="square">
            <a:spAutoFit/>
          </a:bodyPr>
          <a:lstStyle/>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Cawley, L. (2018). </a:t>
            </a:r>
            <a:r>
              <a:rPr lang="en-GB" sz="1100" i="1" kern="100" dirty="0">
                <a:effectLst/>
                <a:latin typeface="Arial" panose="020B0604020202020204" pitchFamily="34" charset="0"/>
                <a:ea typeface="Calibri" panose="020F0502020204030204" pitchFamily="34" charset="0"/>
                <a:cs typeface="Arial" panose="020B0604020202020204" pitchFamily="34" charset="0"/>
              </a:rPr>
              <a:t>Fifth of Care Homes ‘inadequate’ or ‘need improvement’</a:t>
            </a:r>
            <a:r>
              <a:rPr lang="en-GB" sz="1100" kern="100" dirty="0">
                <a:effectLst/>
                <a:latin typeface="Arial" panose="020B0604020202020204" pitchFamily="34" charset="0"/>
                <a:ea typeface="Calibri" panose="020F0502020204030204" pitchFamily="34" charset="0"/>
                <a:cs typeface="Arial" panose="020B0604020202020204" pitchFamily="34" charset="0"/>
              </a:rPr>
              <a:t>, </a:t>
            </a:r>
            <a:r>
              <a:rPr lang="en-GB" sz="1100" i="1" kern="100" dirty="0">
                <a:effectLst/>
                <a:latin typeface="Arial" panose="020B0604020202020204" pitchFamily="34" charset="0"/>
                <a:ea typeface="Calibri" panose="020F0502020204030204" pitchFamily="34" charset="0"/>
                <a:cs typeface="Arial" panose="020B0604020202020204" pitchFamily="34" charset="0"/>
              </a:rPr>
              <a:t>BBC News</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https://www.bbc.co.uk/news/uk-england-45194202 (Accessed: 22 June 2023). </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Countries Where Euthanasia is Legal</a:t>
            </a:r>
            <a:r>
              <a:rPr lang="en-GB" sz="1100" i="1" kern="100" dirty="0">
                <a:effectLst/>
                <a:latin typeface="Arial" panose="020B0604020202020204" pitchFamily="34" charset="0"/>
                <a:ea typeface="Calibri" panose="020F0502020204030204" pitchFamily="34" charset="0"/>
                <a:cs typeface="Arial" panose="020B0604020202020204" pitchFamily="34" charset="0"/>
              </a:rPr>
              <a:t> </a:t>
            </a:r>
            <a:r>
              <a:rPr lang="en-GB" sz="1100" kern="100" dirty="0">
                <a:effectLst/>
                <a:latin typeface="Arial" panose="020B0604020202020204" pitchFamily="34" charset="0"/>
                <a:ea typeface="Calibri" panose="020F0502020204030204" pitchFamily="34" charset="0"/>
                <a:cs typeface="Arial" panose="020B0604020202020204" pitchFamily="34" charset="0"/>
              </a:rPr>
              <a:t>(no date). </a:t>
            </a:r>
            <a:r>
              <a:rPr lang="en-GB" sz="1100" i="1" kern="100" dirty="0">
                <a:effectLst/>
                <a:latin typeface="Arial" panose="020B0604020202020204" pitchFamily="34" charset="0"/>
                <a:ea typeface="Calibri" panose="020F0502020204030204" pitchFamily="34" charset="0"/>
                <a:cs typeface="Arial" panose="020B0604020202020204" pitchFamily="34" charset="0"/>
              </a:rPr>
              <a:t>Countries where Euthanasia is Legal / Where is Euthanasia Legal? 2023</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https://worldpopulationreview.com/country-rankings/where-is-euthanasia-legal (Accessed: 22 June 2023). </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Disengagement Theory (2022). </a:t>
            </a:r>
            <a:r>
              <a:rPr lang="en-GB" sz="1100" i="1" kern="100" dirty="0">
                <a:effectLst/>
                <a:latin typeface="Arial" panose="020B0604020202020204" pitchFamily="34" charset="0"/>
                <a:ea typeface="Calibri" panose="020F0502020204030204" pitchFamily="34" charset="0"/>
                <a:cs typeface="Arial" panose="020B0604020202020204" pitchFamily="34" charset="0"/>
              </a:rPr>
              <a:t>Wikipedia.</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https://en.wikipedia.org/wiki/Disengagement_theory#/media/File:Elderly_Woman,_B&amp;W_image_by_Chalmers_Butterfield.jpg (Accessed: 22 June 2023). </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Ellsbells48, (no date). </a:t>
            </a:r>
            <a:r>
              <a:rPr lang="en-GB" sz="1100" i="1" kern="100" dirty="0">
                <a:effectLst/>
                <a:latin typeface="Arial" panose="020B0604020202020204" pitchFamily="34" charset="0"/>
                <a:ea typeface="Calibri" panose="020F0502020204030204" pitchFamily="34" charset="0"/>
                <a:cs typeface="Arial" panose="020B0604020202020204" pitchFamily="34" charset="0"/>
              </a:rPr>
              <a:t>ellsbells48</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https://ellsbells48.wordpress.com/ (Accessed: 22 June 2023). </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Els van </a:t>
            </a:r>
            <a:r>
              <a:rPr lang="en-GB" sz="1100" kern="100" dirty="0" err="1">
                <a:effectLst/>
                <a:latin typeface="Arial" panose="020B0604020202020204" pitchFamily="34" charset="0"/>
                <a:ea typeface="Calibri" panose="020F0502020204030204" pitchFamily="34" charset="0"/>
                <a:cs typeface="Arial" panose="020B0604020202020204" pitchFamily="34" charset="0"/>
              </a:rPr>
              <a:t>Wijngaarden</a:t>
            </a:r>
            <a:r>
              <a:rPr lang="en-GB" sz="1100" kern="100" dirty="0">
                <a:effectLst/>
                <a:latin typeface="Arial" panose="020B0604020202020204" pitchFamily="34" charset="0"/>
                <a:ea typeface="Calibri" panose="020F0502020204030204" pitchFamily="34" charset="0"/>
                <a:cs typeface="Arial" panose="020B0604020202020204" pitchFamily="34" charset="0"/>
              </a:rPr>
              <a:t>, E., </a:t>
            </a:r>
            <a:r>
              <a:rPr lang="en-GB" sz="1100" kern="100" dirty="0" err="1">
                <a:effectLst/>
                <a:latin typeface="Arial" panose="020B0604020202020204" pitchFamily="34" charset="0"/>
                <a:ea typeface="Calibri" panose="020F0502020204030204" pitchFamily="34" charset="0"/>
                <a:cs typeface="Arial" panose="020B0604020202020204" pitchFamily="34" charset="0"/>
              </a:rPr>
              <a:t>Goossensen</a:t>
            </a:r>
            <a:r>
              <a:rPr lang="en-GB" sz="1100" kern="100" dirty="0">
                <a:effectLst/>
                <a:latin typeface="Arial" panose="020B0604020202020204" pitchFamily="34" charset="0"/>
                <a:ea typeface="Calibri" panose="020F0502020204030204" pitchFamily="34" charset="0"/>
                <a:cs typeface="Arial" panose="020B0604020202020204" pitchFamily="34" charset="0"/>
              </a:rPr>
              <a:t>, A., &amp; </a:t>
            </a:r>
            <a:r>
              <a:rPr lang="en-GB" sz="1100" kern="100" dirty="0" err="1">
                <a:effectLst/>
                <a:latin typeface="Arial" panose="020B0604020202020204" pitchFamily="34" charset="0"/>
                <a:ea typeface="Calibri" panose="020F0502020204030204" pitchFamily="34" charset="0"/>
                <a:cs typeface="Arial" panose="020B0604020202020204" pitchFamily="34" charset="0"/>
              </a:rPr>
              <a:t>Leget</a:t>
            </a:r>
            <a:r>
              <a:rPr lang="en-GB" sz="1100" kern="100" dirty="0">
                <a:effectLst/>
                <a:latin typeface="Arial" panose="020B0604020202020204" pitchFamily="34" charset="0"/>
                <a:ea typeface="Calibri" panose="020F0502020204030204" pitchFamily="34" charset="0"/>
                <a:cs typeface="Arial" panose="020B0604020202020204" pitchFamily="34" charset="0"/>
              </a:rPr>
              <a:t>, C. (2018) 'The social–political challenges behind the wish to die in older people who consider their lives to be completed and no longer worth living'. </a:t>
            </a:r>
            <a:r>
              <a:rPr lang="en-GB" sz="1100" i="1" kern="100" dirty="0">
                <a:effectLst/>
                <a:latin typeface="Arial" panose="020B0604020202020204" pitchFamily="34" charset="0"/>
                <a:ea typeface="Calibri" panose="020F0502020204030204" pitchFamily="34" charset="0"/>
                <a:cs typeface="Arial" panose="020B0604020202020204" pitchFamily="34" charset="0"/>
              </a:rPr>
              <a:t>Journal of European Social Policy</a:t>
            </a:r>
            <a:r>
              <a:rPr lang="en-GB" sz="1100" kern="100" dirty="0">
                <a:effectLst/>
                <a:latin typeface="Arial" panose="020B0604020202020204" pitchFamily="34" charset="0"/>
                <a:ea typeface="Calibri" panose="020F0502020204030204" pitchFamily="34" charset="0"/>
                <a:cs typeface="Arial" panose="020B0604020202020204" pitchFamily="34" charset="0"/>
              </a:rPr>
              <a:t>, 28(4), 419–429. </a:t>
            </a:r>
            <a:r>
              <a:rPr lang="en-GB"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https://doi-org.ezproxy.uwtsd.ac.uk/10.1177/0958928717735064</a:t>
            </a:r>
            <a:endParaRPr lang="en-GB" sz="11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GB" sz="1100" kern="100" dirty="0" err="1">
                <a:effectLst/>
                <a:latin typeface="Arial" panose="020B0604020202020204" pitchFamily="34" charset="0"/>
                <a:ea typeface="Calibri" panose="020F0502020204030204" pitchFamily="34" charset="0"/>
                <a:cs typeface="Arial" panose="020B0604020202020204" pitchFamily="34" charset="0"/>
              </a:rPr>
              <a:t>Ewbank</a:t>
            </a:r>
            <a:r>
              <a:rPr lang="en-GB" sz="1100" kern="100" dirty="0">
                <a:effectLst/>
                <a:latin typeface="Arial" panose="020B0604020202020204" pitchFamily="34" charset="0"/>
                <a:ea typeface="Calibri" panose="020F0502020204030204" pitchFamily="34" charset="0"/>
                <a:cs typeface="Arial" panose="020B0604020202020204" pitchFamily="34" charset="0"/>
              </a:rPr>
              <a:t>, L. </a:t>
            </a:r>
            <a:r>
              <a:rPr lang="en-GB" sz="1100" i="1" kern="100" dirty="0">
                <a:effectLst/>
                <a:latin typeface="Arial" panose="020B0604020202020204" pitchFamily="34" charset="0"/>
                <a:ea typeface="Calibri" panose="020F0502020204030204" pitchFamily="34" charset="0"/>
                <a:cs typeface="Arial" panose="020B0604020202020204" pitchFamily="34" charset="0"/>
              </a:rPr>
              <a:t>et al.</a:t>
            </a:r>
            <a:r>
              <a:rPr lang="en-GB" sz="1100" kern="100" dirty="0">
                <a:effectLst/>
                <a:latin typeface="Arial" panose="020B0604020202020204" pitchFamily="34" charset="0"/>
                <a:ea typeface="Calibri" panose="020F0502020204030204" pitchFamily="34" charset="0"/>
                <a:cs typeface="Arial" panose="020B0604020202020204" pitchFamily="34" charset="0"/>
              </a:rPr>
              <a:t> (2021) </a:t>
            </a:r>
            <a:r>
              <a:rPr lang="en-GB" sz="1100" i="1" kern="100" dirty="0">
                <a:effectLst/>
                <a:latin typeface="Arial" panose="020B0604020202020204" pitchFamily="34" charset="0"/>
                <a:ea typeface="Calibri" panose="020F0502020204030204" pitchFamily="34" charset="0"/>
                <a:cs typeface="Arial" panose="020B0604020202020204" pitchFamily="34" charset="0"/>
              </a:rPr>
              <a:t>NHS Hospital Bed Numbers</a:t>
            </a:r>
            <a:r>
              <a:rPr lang="en-GB" sz="1100" kern="100" dirty="0">
                <a:effectLst/>
                <a:latin typeface="Arial" panose="020B0604020202020204" pitchFamily="34" charset="0"/>
                <a:ea typeface="Calibri" panose="020F0502020204030204" pitchFamily="34" charset="0"/>
                <a:cs typeface="Arial" panose="020B0604020202020204" pitchFamily="34" charset="0"/>
              </a:rPr>
              <a:t>, </a:t>
            </a:r>
            <a:r>
              <a:rPr lang="en-GB" sz="1100" i="1" kern="100" dirty="0">
                <a:effectLst/>
                <a:latin typeface="Arial" panose="020B0604020202020204" pitchFamily="34" charset="0"/>
                <a:ea typeface="Calibri" panose="020F0502020204030204" pitchFamily="34" charset="0"/>
                <a:cs typeface="Arial" panose="020B0604020202020204" pitchFamily="34" charset="0"/>
              </a:rPr>
              <a:t>The King’s Fund</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https://www.kingsfund.org.uk/publications/nhs-hospital-bed-numbers (Accessed: 22 June 2023). </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GOV.UK (2011). </a:t>
            </a:r>
            <a:r>
              <a:rPr lang="en-GB" sz="1100" i="1" kern="100" dirty="0">
                <a:effectLst/>
                <a:latin typeface="Arial" panose="020B0604020202020204" pitchFamily="34" charset="0"/>
                <a:ea typeface="Calibri" panose="020F0502020204030204" pitchFamily="34" charset="0"/>
                <a:cs typeface="Arial" panose="020B0604020202020204" pitchFamily="34" charset="0"/>
              </a:rPr>
              <a:t>Make, register or end a lasting power of attorney</a:t>
            </a:r>
            <a:r>
              <a:rPr lang="en-GB" sz="1100" kern="100" dirty="0">
                <a:effectLst/>
                <a:latin typeface="Arial" panose="020B0604020202020204" pitchFamily="34" charset="0"/>
                <a:ea typeface="Calibri" panose="020F0502020204030204" pitchFamily="34" charset="0"/>
                <a:cs typeface="Arial" panose="020B0604020202020204" pitchFamily="34" charset="0"/>
              </a:rPr>
              <a:t>. [online] GOV.uk. Available at: </a:t>
            </a:r>
            <a:r>
              <a:rPr lang="en-GB"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https://www.gov.uk/power-of-attorney</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21 July 2023).</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GOV.UK (2013). </a:t>
            </a:r>
            <a:r>
              <a:rPr lang="en-GB" sz="1100" i="1" kern="100" dirty="0">
                <a:effectLst/>
                <a:latin typeface="Arial" panose="020B0604020202020204" pitchFamily="34" charset="0"/>
                <a:ea typeface="Calibri" panose="020F0502020204030204" pitchFamily="34" charset="0"/>
                <a:cs typeface="Arial" panose="020B0604020202020204" pitchFamily="34" charset="0"/>
              </a:rPr>
              <a:t>Equality Act 2010: Guidance </a:t>
            </a:r>
            <a:r>
              <a:rPr lang="en-GB" sz="1100" kern="100" dirty="0">
                <a:effectLst/>
                <a:latin typeface="Arial" panose="020B0604020202020204" pitchFamily="34" charset="0"/>
                <a:ea typeface="Calibri" panose="020F0502020204030204" pitchFamily="34" charset="0"/>
                <a:cs typeface="Arial" panose="020B0604020202020204" pitchFamily="34" charset="0"/>
              </a:rPr>
              <a:t>Available at: </a:t>
            </a:r>
            <a:r>
              <a:rPr lang="en-GB" sz="1100" kern="100" dirty="0">
                <a:effectLst/>
                <a:latin typeface="Arial" panose="020B0604020202020204" pitchFamily="34" charset="0"/>
                <a:ea typeface="Calibri" panose="020F0502020204030204" pitchFamily="34" charset="0"/>
                <a:cs typeface="Arial" panose="020B0604020202020204" pitchFamily="34" charset="0"/>
                <a:hlinkClick r:id="rId4"/>
              </a:rPr>
              <a:t>https://www.gov.uk/guidance/equality-act-2010-guidance:text</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19 June 2023).</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GOV.UK (2014). </a:t>
            </a:r>
            <a:r>
              <a:rPr lang="en-GB" sz="1100" i="1" kern="100" dirty="0">
                <a:effectLst/>
                <a:latin typeface="Arial" panose="020B0604020202020204" pitchFamily="34" charset="0"/>
                <a:ea typeface="Calibri" panose="020F0502020204030204" pitchFamily="34" charset="0"/>
                <a:cs typeface="Arial" panose="020B0604020202020204" pitchFamily="34" charset="0"/>
              </a:rPr>
              <a:t>Care Act 2014</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a:t>
            </a:r>
            <a:r>
              <a:rPr lang="en-GB" sz="11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https://assets.publishing.service.gov.uk/government/uploads/system/uploads/attachment_data/file/365345/Making_Sure_the_Care_Act_Works_EASY_READ.pdf</a:t>
            </a:r>
            <a:r>
              <a:rPr lang="en-GB" sz="1100" kern="100" dirty="0">
                <a:effectLst/>
                <a:latin typeface="Arial" panose="020B0604020202020204" pitchFamily="34" charset="0"/>
                <a:ea typeface="Calibri" panose="020F0502020204030204" pitchFamily="34" charset="0"/>
                <a:cs typeface="Arial" panose="020B0604020202020204" pitchFamily="34" charset="0"/>
              </a:rPr>
              <a:t> (Accessed: 19 June 2023).</a:t>
            </a:r>
          </a:p>
          <a:p>
            <a:pPr>
              <a:lnSpc>
                <a:spcPct val="150000"/>
              </a:lnSpc>
              <a:spcAft>
                <a:spcPts val="800"/>
              </a:spcAft>
            </a:pPr>
            <a:r>
              <a:rPr lang="en-GB" sz="1100" kern="100" dirty="0">
                <a:effectLst/>
                <a:latin typeface="Arial" panose="020B0604020202020204" pitchFamily="34" charset="0"/>
                <a:ea typeface="Calibri" panose="020F0502020204030204" pitchFamily="34" charset="0"/>
                <a:cs typeface="Arial" panose="020B0604020202020204" pitchFamily="34" charset="0"/>
              </a:rPr>
              <a:t>HRF (2017). </a:t>
            </a:r>
            <a:r>
              <a:rPr lang="en-GB" sz="1100" i="1" kern="100" dirty="0">
                <a:effectLst/>
                <a:latin typeface="Arial" panose="020B0604020202020204" pitchFamily="34" charset="0"/>
                <a:ea typeface="Calibri" panose="020F0502020204030204" pitchFamily="34" charset="0"/>
                <a:cs typeface="Arial" panose="020B0604020202020204" pitchFamily="34" charset="0"/>
              </a:rPr>
              <a:t>Disengagement theory of aging explained</a:t>
            </a:r>
            <a:r>
              <a:rPr lang="en-GB" sz="1100" kern="100" dirty="0">
                <a:effectLst/>
                <a:latin typeface="Arial" panose="020B0604020202020204" pitchFamily="34" charset="0"/>
                <a:ea typeface="Calibri" panose="020F0502020204030204" pitchFamily="34" charset="0"/>
                <a:cs typeface="Arial" panose="020B0604020202020204" pitchFamily="34" charset="0"/>
              </a:rPr>
              <a:t>, </a:t>
            </a:r>
            <a:r>
              <a:rPr lang="en-GB" sz="1100" i="1" kern="100" dirty="0">
                <a:effectLst/>
                <a:latin typeface="Arial" panose="020B0604020202020204" pitchFamily="34" charset="0"/>
                <a:ea typeface="Calibri" panose="020F0502020204030204" pitchFamily="34" charset="0"/>
                <a:cs typeface="Arial" panose="020B0604020202020204" pitchFamily="34" charset="0"/>
              </a:rPr>
              <a:t>healthreserachfunding.org</a:t>
            </a:r>
            <a:r>
              <a:rPr lang="en-GB" sz="1100" kern="100" dirty="0">
                <a:effectLst/>
                <a:latin typeface="Arial" panose="020B0604020202020204" pitchFamily="34" charset="0"/>
                <a:ea typeface="Calibri" panose="020F0502020204030204" pitchFamily="34" charset="0"/>
                <a:cs typeface="Arial" panose="020B0604020202020204" pitchFamily="34" charset="0"/>
              </a:rPr>
              <a:t>. Available at: https://healthresearchfunding.org/disengagement-theory-of-aging-explained/ (Accessed: 22 June 2023). </a:t>
            </a:r>
          </a:p>
        </p:txBody>
      </p:sp>
      <p:sp>
        <p:nvSpPr>
          <p:cNvPr id="4" name="TextBox 3">
            <a:extLst>
              <a:ext uri="{FF2B5EF4-FFF2-40B4-BE49-F238E27FC236}">
                <a16:creationId xmlns:a16="http://schemas.microsoft.com/office/drawing/2014/main" id="{B8C5CA7F-E707-3AAF-E1D3-7090BEE6DE44}"/>
              </a:ext>
            </a:extLst>
          </p:cNvPr>
          <p:cNvSpPr txBox="1"/>
          <p:nvPr/>
        </p:nvSpPr>
        <p:spPr>
          <a:xfrm>
            <a:off x="335280" y="379611"/>
            <a:ext cx="2204720" cy="369332"/>
          </a:xfrm>
          <a:prstGeom prst="rect">
            <a:avLst/>
          </a:prstGeom>
          <a:noFill/>
        </p:spPr>
        <p:txBody>
          <a:bodyPr wrap="square" rtlCol="0">
            <a:spAutoFit/>
          </a:bodyPr>
          <a:lstStyle/>
          <a:p>
            <a:r>
              <a:rPr lang="en-GB" dirty="0">
                <a:solidFill>
                  <a:srgbClr val="FF0000"/>
                </a:solidFill>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2154680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895D33-B890-6222-A1C0-E32A31B73601}"/>
              </a:ext>
            </a:extLst>
          </p:cNvPr>
          <p:cNvSpPr txBox="1"/>
          <p:nvPr/>
        </p:nvSpPr>
        <p:spPr>
          <a:xfrm>
            <a:off x="2082800" y="426720"/>
            <a:ext cx="10200640" cy="6018251"/>
          </a:xfrm>
          <a:prstGeom prst="rect">
            <a:avLst/>
          </a:prstGeom>
          <a:noFill/>
        </p:spPr>
        <p:txBody>
          <a:bodyPr wrap="square">
            <a:spAutoFit/>
          </a:bodyPr>
          <a:lstStyle/>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Legislation and Policy (2021).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NSW Public Service Commission</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https://www.psc.nsw.gov.au/legislation-and-policy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Legislation.gov.uk (1978).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Suicide Act 1961. </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Available at: https://www.legislation.gov.uk/ukpga/Eliz2/9-10/60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Legislation.gov.uk (1998).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Human Rights Act Statute Law Database </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Available at: https://www.legislation.gov.uk/ukpga/1998/42/contents (Accessed: 19 June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Legislation.gov.uk (2011).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Mental Capacity Act 2005</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[online] Legislation.gov.uk. 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https://www.legislation.gov.uk/ukpga/2005/9/part/1/crossheadings/advance-decisions-torefuse-treatment</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20 July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Mcleod</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 (2023).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Maslow’s Hierarchy of Needs Theory</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Simply Psychology</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https://www.simplypsychology.org/maslow.html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(2019).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Birmingham City Hospital</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choices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https://www.swbh.nhs.uk/contact-locations/find-us/birmingham-city-hospital/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i="1"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(2020) choices</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100" u="sng" kern="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https://www.nhs.uk/conditions/euthanasia-and-assisted-suicide/</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20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(2020). </a:t>
            </a:r>
            <a:r>
              <a:rPr lang="en-GB" sz="1100" i="1"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End of Life Care</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[online] NHS. Available at: </a:t>
            </a:r>
            <a:r>
              <a:rPr lang="en-GB" sz="1100" u="sng" kern="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https://www.nhs.uk/conditions/end-of-life-care/advance-decision-to-refuse-treatment/</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900" kern="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(2021). </a:t>
            </a:r>
            <a:r>
              <a:rPr lang="en-GB" sz="1100" i="1"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 not attempt cardiopulmonary resuscitation (DNACPR) decisions</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[online] NHS. Available at: </a:t>
            </a:r>
            <a:r>
              <a:rPr lang="en-GB" sz="1100" u="sng" kern="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https://www.nhs.uk/conditions/do-not-attempt-cardiopulmonary-resuscitation-dnacpr-decisions/</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22 June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i="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choices</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.(2022) 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https://www.nhs.uk/conditions/end-of-life-care/what-it-involves-and-when-it-starts/</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21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workers</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(2022).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Blues and Twos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https://www.bluesandtwos.org.uk/2022/06/10/affordable-loans-savings-accounts-nhs-workers-healthcare-north-west/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100" i="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Overview: End of life care for adults: Service delivery: Guidance</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(2019) </a:t>
            </a:r>
            <a:r>
              <a:rPr lang="en-GB" sz="1100" i="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NICE</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https://www.nice.org.uk/guidance/ng142</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23E7F79-C4E7-1135-3590-0A32FA326BEA}"/>
              </a:ext>
            </a:extLst>
          </p:cNvPr>
          <p:cNvSpPr txBox="1"/>
          <p:nvPr/>
        </p:nvSpPr>
        <p:spPr>
          <a:xfrm>
            <a:off x="213360" y="242054"/>
            <a:ext cx="1869440" cy="369332"/>
          </a:xfrm>
          <a:prstGeom prst="rect">
            <a:avLst/>
          </a:prstGeom>
          <a:noFill/>
        </p:spPr>
        <p:txBody>
          <a:bodyPr wrap="square" rtlCol="0">
            <a:spAutoFit/>
          </a:bodyPr>
          <a:lstStyle/>
          <a:p>
            <a:r>
              <a:rPr lang="en-GB" dirty="0">
                <a:solidFill>
                  <a:srgbClr val="FF0000"/>
                </a:solidFill>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2987220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75A7AA-E5D0-FFC9-9C48-317334301EA5}"/>
              </a:ext>
            </a:extLst>
          </p:cNvPr>
          <p:cNvSpPr txBox="1"/>
          <p:nvPr/>
        </p:nvSpPr>
        <p:spPr>
          <a:xfrm>
            <a:off x="1930400" y="640078"/>
            <a:ext cx="10190480" cy="4476162"/>
          </a:xfrm>
          <a:prstGeom prst="rect">
            <a:avLst/>
          </a:prstGeom>
          <a:noFill/>
        </p:spPr>
        <p:txBody>
          <a:bodyPr wrap="square">
            <a:spAutoFit/>
          </a:bodyPr>
          <a:lstStyle/>
          <a:p>
            <a:pPr algn="just">
              <a:lnSpc>
                <a:spcPct val="107000"/>
              </a:lnSpc>
              <a:spcAft>
                <a:spcPts val="800"/>
              </a:spcAft>
            </a:pPr>
            <a:r>
              <a:rPr lang="en-GB" sz="1100" i="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Palliative and end of life care - post</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(2022). 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https://post.parliament.uk/research-briefings/post-pn-0675/</a:t>
            </a:r>
            <a:r>
              <a:rPr lang="en-GB" sz="11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22 June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800"/>
              </a:spcAft>
            </a:pPr>
            <a:r>
              <a:rPr lang="en-GB" sz="1100" kern="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Premela</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(2022) </a:t>
            </a:r>
            <a:r>
              <a:rPr lang="en-GB" sz="1100" i="1"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Euthanasia and assisted dying</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Medic Portal</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100" u="sng" kern="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https://www.themedicportal.com/application-guide/medical-school-interview/nhs-hot-topics/euthanasia-and-assisted-dying/?v=79cba1185463</a:t>
            </a:r>
            <a:r>
              <a:rPr lang="en-GB" sz="1100" kern="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(Accessed: 20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RightToLifeUK</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(2023).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Assisted suicide and euthanasia: Knowledge base</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Right To Life UK</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https://righttolife.org.uk/knowledgebase/assisted-suicide-and-euthanasia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Supreme Court backs agreed end-of-life decisions (2018).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BBC News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https://www.bbc.co.uk/news/uk-45003947 (Accessed: 21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Temple, K.M. (2023).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Community-based palliative care: Scaling access for rural populations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Rural Monitor</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https://www.ruralhealthinfo.org/rural-monitor/palliative-care/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Triggle</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N. (2019).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NHS ‘no chance of training enough staff’</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BBC News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https://www.bbc.co.uk/news/health-47616491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UK government web archive (2019).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National Archives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https://webarchive.nationalarchives.gov.uk/ukgwa/20190501131821/http://www.endoflifecare-intelligence.org.uk//home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Westgate Healthcare (2019).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Difference Between Palliative Care and End-of-Life Care, and how Westgate can help</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1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https://www.westgatehealthcare.co.uk/news-article/the-difference-between-palliative-care-and-end-of-life-care/</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(Accessed: 20 June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Winstead, V.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et al.</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(2014).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impact of activity interventions on the well-being of older adults in Continuing Care Communities</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100" i="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Journal of applied gerontology : the official journal of the Southern Gerontological Society</a:t>
            </a:r>
            <a:r>
              <a:rPr lang="en-GB" sz="1100"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Available at: https://www.ncbi.nlm.nih.gov/pmc/articles/PMC5505561/. (Accessed: 22 June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C9D74741-63C5-2B85-E767-0B4503AC8D5E}"/>
              </a:ext>
            </a:extLst>
          </p:cNvPr>
          <p:cNvSpPr txBox="1"/>
          <p:nvPr/>
        </p:nvSpPr>
        <p:spPr>
          <a:xfrm>
            <a:off x="284480" y="640078"/>
            <a:ext cx="1554480" cy="369332"/>
          </a:xfrm>
          <a:prstGeom prst="rect">
            <a:avLst/>
          </a:prstGeom>
          <a:noFill/>
        </p:spPr>
        <p:txBody>
          <a:bodyPr wrap="square" rtlCol="0">
            <a:spAutoFit/>
          </a:bodyPr>
          <a:lstStyle/>
          <a:p>
            <a:r>
              <a:rPr lang="en-GB" dirty="0">
                <a:solidFill>
                  <a:srgbClr val="FF0000"/>
                </a:solidFill>
              </a:rPr>
              <a:t>References</a:t>
            </a:r>
            <a:r>
              <a:rPr lang="en-GB" dirty="0"/>
              <a:t>:</a:t>
            </a:r>
          </a:p>
        </p:txBody>
      </p:sp>
    </p:spTree>
    <p:extLst>
      <p:ext uri="{BB962C8B-B14F-4D97-AF65-F5344CB8AC3E}">
        <p14:creationId xmlns:p14="http://schemas.microsoft.com/office/powerpoint/2010/main" val="138465018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487</TotalTime>
  <Words>2334</Words>
  <Application>Microsoft Office PowerPoint</Application>
  <PresentationFormat>Widescreen</PresentationFormat>
  <Paragraphs>110</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 Black</vt:lpstr>
      <vt:lpstr>Calibri</vt:lpstr>
      <vt:lpstr>Century Gothic</vt:lpstr>
      <vt:lpstr>Trebuchet MS</vt:lpstr>
      <vt:lpstr>Wingdings 3</vt:lpstr>
      <vt:lpstr>Facet</vt:lpstr>
      <vt:lpstr>Debate Presentation Module: Living with Care: The older person Module code: BMHP_Birm</vt:lpstr>
      <vt:lpstr>Euthanasia and Assisted Suicide</vt:lpstr>
      <vt:lpstr>Definitions:</vt:lpstr>
      <vt:lpstr>The LAW on Euthanasia &amp; Assisted Suicide in the UK</vt:lpstr>
      <vt:lpstr>End of Life and Palliative Care</vt:lpstr>
      <vt:lpstr>The Gap between the NEEDS and AVAILABILITY  of End- of-Life Care</vt:lpstr>
      <vt:lpstr>Planning for end of life</vt:lpstr>
      <vt:lpstr>Legislations &amp; Policies </vt:lpstr>
      <vt:lpstr>Psychological Theories of Ageing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Debate Presentation Module: Living with Care: The older person Module code: BMHP_Birm</dc:title>
  <dc:creator>Iskra Valkova</dc:creator>
  <cp:lastModifiedBy>Iskra Valkova</cp:lastModifiedBy>
  <cp:revision>26</cp:revision>
  <dcterms:created xsi:type="dcterms:W3CDTF">2023-06-22T09:31:18Z</dcterms:created>
  <dcterms:modified xsi:type="dcterms:W3CDTF">2023-06-23T08:21:05Z</dcterms:modified>
</cp:coreProperties>
</file>