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6"/>
  </p:notesMasterIdLst>
  <p:sldIdLst>
    <p:sldId id="256" r:id="rId2"/>
    <p:sldId id="463" r:id="rId3"/>
    <p:sldId id="464" r:id="rId4"/>
    <p:sldId id="465" r:id="rId5"/>
    <p:sldId id="466" r:id="rId6"/>
    <p:sldId id="467" r:id="rId7"/>
    <p:sldId id="468" r:id="rId8"/>
    <p:sldId id="469" r:id="rId9"/>
    <p:sldId id="470" r:id="rId10"/>
    <p:sldId id="471" r:id="rId11"/>
    <p:sldId id="472" r:id="rId12"/>
    <p:sldId id="473" r:id="rId13"/>
    <p:sldId id="474" r:id="rId14"/>
    <p:sldId id="475" r:id="rId15"/>
    <p:sldId id="476" r:id="rId16"/>
    <p:sldId id="389" r:id="rId17"/>
    <p:sldId id="462" r:id="rId18"/>
    <p:sldId id="477" r:id="rId19"/>
    <p:sldId id="423" r:id="rId20"/>
    <p:sldId id="424" r:id="rId21"/>
    <p:sldId id="425" r:id="rId22"/>
    <p:sldId id="426" r:id="rId23"/>
    <p:sldId id="427" r:id="rId24"/>
    <p:sldId id="428" r:id="rId25"/>
    <p:sldId id="429" r:id="rId26"/>
    <p:sldId id="430" r:id="rId27"/>
    <p:sldId id="431" r:id="rId28"/>
    <p:sldId id="432" r:id="rId29"/>
    <p:sldId id="433" r:id="rId30"/>
    <p:sldId id="434" r:id="rId31"/>
    <p:sldId id="435" r:id="rId32"/>
    <p:sldId id="436" r:id="rId33"/>
    <p:sldId id="437" r:id="rId34"/>
    <p:sldId id="438" r:id="rId35"/>
    <p:sldId id="439" r:id="rId36"/>
    <p:sldId id="440" r:id="rId37"/>
    <p:sldId id="441" r:id="rId38"/>
    <p:sldId id="442" r:id="rId39"/>
    <p:sldId id="443" r:id="rId40"/>
    <p:sldId id="444" r:id="rId41"/>
    <p:sldId id="445" r:id="rId42"/>
    <p:sldId id="446" r:id="rId43"/>
    <p:sldId id="447" r:id="rId44"/>
    <p:sldId id="448" r:id="rId45"/>
    <p:sldId id="449" r:id="rId46"/>
    <p:sldId id="450" r:id="rId47"/>
    <p:sldId id="451" r:id="rId48"/>
    <p:sldId id="452" r:id="rId49"/>
    <p:sldId id="458" r:id="rId50"/>
    <p:sldId id="459" r:id="rId51"/>
    <p:sldId id="460" r:id="rId52"/>
    <p:sldId id="461" r:id="rId53"/>
    <p:sldId id="478" r:id="rId54"/>
    <p:sldId id="390" r:id="rId55"/>
    <p:sldId id="392" r:id="rId56"/>
    <p:sldId id="393" r:id="rId57"/>
    <p:sldId id="394" r:id="rId58"/>
    <p:sldId id="395" r:id="rId59"/>
    <p:sldId id="396" r:id="rId60"/>
    <p:sldId id="397" r:id="rId61"/>
    <p:sldId id="398" r:id="rId62"/>
    <p:sldId id="399" r:id="rId63"/>
    <p:sldId id="400" r:id="rId64"/>
    <p:sldId id="401" r:id="rId65"/>
    <p:sldId id="402" r:id="rId66"/>
    <p:sldId id="403" r:id="rId67"/>
    <p:sldId id="404" r:id="rId68"/>
    <p:sldId id="405" r:id="rId69"/>
    <p:sldId id="406" r:id="rId70"/>
    <p:sldId id="407" r:id="rId71"/>
    <p:sldId id="408" r:id="rId72"/>
    <p:sldId id="409" r:id="rId73"/>
    <p:sldId id="410" r:id="rId74"/>
    <p:sldId id="411" r:id="rId75"/>
    <p:sldId id="413" r:id="rId76"/>
    <p:sldId id="412" r:id="rId77"/>
    <p:sldId id="414" r:id="rId78"/>
    <p:sldId id="415" r:id="rId79"/>
    <p:sldId id="416" r:id="rId80"/>
    <p:sldId id="418" r:id="rId81"/>
    <p:sldId id="419" r:id="rId82"/>
    <p:sldId id="420" r:id="rId83"/>
    <p:sldId id="378" r:id="rId84"/>
    <p:sldId id="421" r:id="rId8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12" autoAdjust="0"/>
    <p:restoredTop sz="94660"/>
  </p:normalViewPr>
  <p:slideViewPr>
    <p:cSldViewPr snapToGrid="0" snapToObjects="1">
      <p:cViewPr varScale="1">
        <p:scale>
          <a:sx n="112" d="100"/>
          <a:sy n="112" d="100"/>
        </p:scale>
        <p:origin x="-72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90" Type="http://schemas.openxmlformats.org/officeDocument/2006/relationships/theme" Target="theme/theme1.xml"/><Relationship Id="rId91"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notesMaster" Target="notesMasters/notesMaster1.xml"/><Relationship Id="rId87" Type="http://schemas.openxmlformats.org/officeDocument/2006/relationships/printerSettings" Target="printerSettings/printerSettings1.bin"/><Relationship Id="rId88" Type="http://schemas.openxmlformats.org/officeDocument/2006/relationships/presProps" Target="presProps.xml"/><Relationship Id="rId8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8F6CDA-5BBF-054C-B971-BDCEEA058CD2}" type="datetimeFigureOut">
              <a:rPr lang="en-US" smtClean="0"/>
              <a:t>14/02/16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06E835-0D30-BE44-9872-7D25DAD489E3}" type="slidenum">
              <a:rPr lang="en-US" smtClean="0"/>
              <a:t>‹#›</a:t>
            </a:fld>
            <a:endParaRPr lang="en-US"/>
          </a:p>
        </p:txBody>
      </p:sp>
    </p:spTree>
    <p:extLst>
      <p:ext uri="{BB962C8B-B14F-4D97-AF65-F5344CB8AC3E}">
        <p14:creationId xmlns:p14="http://schemas.microsoft.com/office/powerpoint/2010/main" val="34993666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14/02/16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14/02/16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2D6E88A-0186-7542-AEBC-AA33F71849EC}" type="datetimeFigureOut">
              <a:rPr lang="en-US" smtClean="0"/>
              <a:t>14/02/16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2D6E88A-0186-7542-AEBC-AA33F71849EC}" type="datetimeFigureOut">
              <a:rPr lang="en-US" smtClean="0"/>
              <a:t>14/02/16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2D6E88A-0186-7542-AEBC-AA33F71849EC}" type="datetimeFigureOut">
              <a:rPr lang="en-US" smtClean="0"/>
              <a:t>14/02/16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2D6E88A-0186-7542-AEBC-AA33F71849EC}" type="datetimeFigureOut">
              <a:rPr lang="en-US" smtClean="0"/>
              <a:t>14/02/16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6E88A-0186-7542-AEBC-AA33F71849EC}" type="datetimeFigureOut">
              <a:rPr lang="en-US" smtClean="0"/>
              <a:t>14/02/16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14/02/16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14/02/16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14/02/16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14/02/16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D6E88A-0186-7542-AEBC-AA33F71849EC}" type="datetimeFigureOut">
              <a:rPr lang="en-US" smtClean="0"/>
              <a:t>14/02/16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0109E-92B9-2D43-974A-740F294D195B}"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E3uIs6R363o" TargetMode="External"/><Relationship Id="rId4" Type="http://schemas.openxmlformats.org/officeDocument/2006/relationships/image" Target="../media/image15.png"/><Relationship Id="rId5" Type="http://schemas.openxmlformats.org/officeDocument/2006/relationships/image" Target="../media/image16.png"/><Relationship Id="rId1" Type="http://schemas.openxmlformats.org/officeDocument/2006/relationships/slideLayout" Target="../slideLayouts/slideLayout2.xml"/><Relationship Id="rId2" Type="http://schemas.openxmlformats.org/officeDocument/2006/relationships/hyperlink" Target="https://www.youtube.com/watch?v=hKMKpDbdBu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 Id="rId3"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8.png"/><Relationship Id="rId3" Type="http://schemas.openxmlformats.org/officeDocument/2006/relationships/image" Target="../media/image2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1.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5.jpg"/></Relationships>
</file>

<file path=ppt/slides/_rels/slide35.xml.rels><?xml version="1.0" encoding="UTF-8" standalone="yes"?>
<Relationships xmlns="http://schemas.openxmlformats.org/package/2006/relationships"><Relationship Id="rId3" Type="http://schemas.openxmlformats.org/officeDocument/2006/relationships/image" Target="../media/image37.jpg"/><Relationship Id="rId4" Type="http://schemas.openxmlformats.org/officeDocument/2006/relationships/image" Target="../media/image38.jpg"/><Relationship Id="rId1" Type="http://schemas.openxmlformats.org/officeDocument/2006/relationships/slideLayout" Target="../slideLayouts/slideLayout7.xml"/><Relationship Id="rId2" Type="http://schemas.openxmlformats.org/officeDocument/2006/relationships/image" Target="../media/image3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1.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2.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4.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5.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6.jp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7.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8.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9.jp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1.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2.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3.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jp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5.jpg"/></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4" Type="http://schemas.openxmlformats.org/officeDocument/2006/relationships/image" Target="../media/image57.png"/><Relationship Id="rId1" Type="http://schemas.openxmlformats.org/officeDocument/2006/relationships/slideLayout" Target="../slideLayouts/slideLayout6.xml"/><Relationship Id="rId2" Type="http://schemas.openxmlformats.org/officeDocument/2006/relationships/hyperlink" Target="https://www.youtube.com/watch?v=9A7DRqWz-3U"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58.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59.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0.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1.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2.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3.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4.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5.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6.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7.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8.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9.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0.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1.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2.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3.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4.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5.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6.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7.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8.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9.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0.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1.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2.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3.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4.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google.com.ua/onlinechallenge/dmc/dmc-intro.html" TargetMode="External"/><Relationship Id="rId3" Type="http://schemas.openxmlformats.org/officeDocument/2006/relationships/hyperlink" Target="https://support.google.com/adwords" TargetMode="Externa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Digital Marketing</a:t>
            </a:r>
            <a:br>
              <a:rPr lang="en-US" dirty="0" smtClean="0"/>
            </a:br>
            <a:r>
              <a:rPr lang="en-US" dirty="0" smtClean="0"/>
              <a:t>SBUS5106</a:t>
            </a:r>
            <a:endParaRPr lang="en-US" dirty="0"/>
          </a:p>
        </p:txBody>
      </p:sp>
      <p:sp>
        <p:nvSpPr>
          <p:cNvPr id="3" name="Subtitle 2"/>
          <p:cNvSpPr>
            <a:spLocks noGrp="1"/>
          </p:cNvSpPr>
          <p:nvPr>
            <p:ph type="subTitle" idx="1"/>
          </p:nvPr>
        </p:nvSpPr>
        <p:spPr/>
        <p:txBody>
          <a:bodyPr>
            <a:normAutofit/>
          </a:bodyPr>
          <a:lstStyle/>
          <a:p>
            <a:endParaRPr lang="en-US" dirty="0" smtClean="0"/>
          </a:p>
          <a:p>
            <a:r>
              <a:rPr lang="en-US" dirty="0" smtClean="0"/>
              <a:t>Session </a:t>
            </a:r>
            <a:r>
              <a:rPr lang="en-US" dirty="0"/>
              <a:t>4</a:t>
            </a:r>
            <a:r>
              <a:rPr lang="en-US" dirty="0" smtClean="0"/>
              <a:t> – Display Marketing and DM Evaluation</a:t>
            </a:r>
            <a:endParaRPr lang="en-US" dirty="0"/>
          </a:p>
        </p:txBody>
      </p:sp>
    </p:spTree>
    <p:extLst>
      <p:ext uri="{BB962C8B-B14F-4D97-AF65-F5344CB8AC3E}">
        <p14:creationId xmlns:p14="http://schemas.microsoft.com/office/powerpoint/2010/main" val="3429495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9015012" cy="5072711"/>
          </a:xfrm>
          <a:prstGeom prst="rect">
            <a:avLst/>
          </a:prstGeom>
        </p:spPr>
      </p:pic>
    </p:spTree>
    <p:extLst>
      <p:ext uri="{BB962C8B-B14F-4D97-AF65-F5344CB8AC3E}">
        <p14:creationId xmlns:p14="http://schemas.microsoft.com/office/powerpoint/2010/main" val="807595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82474"/>
            <a:ext cx="9129480" cy="5137121"/>
          </a:xfrm>
          <a:prstGeom prst="rect">
            <a:avLst/>
          </a:prstGeom>
        </p:spPr>
      </p:pic>
    </p:spTree>
    <p:extLst>
      <p:ext uri="{BB962C8B-B14F-4D97-AF65-F5344CB8AC3E}">
        <p14:creationId xmlns:p14="http://schemas.microsoft.com/office/powerpoint/2010/main" val="2781320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6-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07217"/>
            <a:ext cx="9129480" cy="5137121"/>
          </a:xfrm>
          <a:prstGeom prst="rect">
            <a:avLst/>
          </a:prstGeom>
        </p:spPr>
      </p:pic>
    </p:spTree>
    <p:extLst>
      <p:ext uri="{BB962C8B-B14F-4D97-AF65-F5344CB8AC3E}">
        <p14:creationId xmlns:p14="http://schemas.microsoft.com/office/powerpoint/2010/main" val="518524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93815"/>
            <a:ext cx="9129480" cy="5137121"/>
          </a:xfrm>
          <a:prstGeom prst="rect">
            <a:avLst/>
          </a:prstGeom>
        </p:spPr>
      </p:pic>
    </p:spTree>
    <p:extLst>
      <p:ext uri="{BB962C8B-B14F-4D97-AF65-F5344CB8AC3E}">
        <p14:creationId xmlns:p14="http://schemas.microsoft.com/office/powerpoint/2010/main" val="1401809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736850"/>
            <a:ext cx="9129951" cy="5137386"/>
          </a:xfrm>
          <a:prstGeom prst="rect">
            <a:avLst/>
          </a:prstGeom>
        </p:spPr>
      </p:pic>
    </p:spTree>
    <p:extLst>
      <p:ext uri="{BB962C8B-B14F-4D97-AF65-F5344CB8AC3E}">
        <p14:creationId xmlns:p14="http://schemas.microsoft.com/office/powerpoint/2010/main" val="1357944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69074"/>
            <a:ext cx="9129478" cy="5137120"/>
          </a:xfrm>
          <a:prstGeom prst="rect">
            <a:avLst/>
          </a:prstGeom>
        </p:spPr>
      </p:pic>
    </p:spTree>
    <p:extLst>
      <p:ext uri="{BB962C8B-B14F-4D97-AF65-F5344CB8AC3E}">
        <p14:creationId xmlns:p14="http://schemas.microsoft.com/office/powerpoint/2010/main" val="3605425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1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5774"/>
            <a:ext cx="9144000" cy="5145292"/>
          </a:xfrm>
          <a:prstGeom prst="rect">
            <a:avLst/>
          </a:prstGeom>
        </p:spPr>
      </p:pic>
    </p:spTree>
    <p:extLst>
      <p:ext uri="{BB962C8B-B14F-4D97-AF65-F5344CB8AC3E}">
        <p14:creationId xmlns:p14="http://schemas.microsoft.com/office/powerpoint/2010/main" val="2146458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12-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1031"/>
            <a:ext cx="9129480" cy="5137121"/>
          </a:xfrm>
          <a:prstGeom prst="rect">
            <a:avLst/>
          </a:prstGeom>
        </p:spPr>
      </p:pic>
    </p:spTree>
    <p:extLst>
      <p:ext uri="{BB962C8B-B14F-4D97-AF65-F5344CB8AC3E}">
        <p14:creationId xmlns:p14="http://schemas.microsoft.com/office/powerpoint/2010/main" val="3527604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1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57732"/>
            <a:ext cx="9129481" cy="5137122"/>
          </a:xfrm>
          <a:prstGeom prst="rect">
            <a:avLst/>
          </a:prstGeom>
        </p:spPr>
      </p:pic>
    </p:spTree>
    <p:extLst>
      <p:ext uri="{BB962C8B-B14F-4D97-AF65-F5344CB8AC3E}">
        <p14:creationId xmlns:p14="http://schemas.microsoft.com/office/powerpoint/2010/main" val="3349350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1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6393"/>
            <a:ext cx="9144000" cy="5145292"/>
          </a:xfrm>
          <a:prstGeom prst="rect">
            <a:avLst/>
          </a:prstGeom>
        </p:spPr>
      </p:pic>
    </p:spTree>
    <p:extLst>
      <p:ext uri="{BB962C8B-B14F-4D97-AF65-F5344CB8AC3E}">
        <p14:creationId xmlns:p14="http://schemas.microsoft.com/office/powerpoint/2010/main" val="934849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2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82475"/>
            <a:ext cx="9149634" cy="5148462"/>
          </a:xfrm>
          <a:prstGeom prst="rect">
            <a:avLst/>
          </a:prstGeom>
        </p:spPr>
      </p:pic>
    </p:spTree>
    <p:extLst>
      <p:ext uri="{BB962C8B-B14F-4D97-AF65-F5344CB8AC3E}">
        <p14:creationId xmlns:p14="http://schemas.microsoft.com/office/powerpoint/2010/main" val="674581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22-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69072"/>
            <a:ext cx="9129480" cy="5137121"/>
          </a:xfrm>
          <a:prstGeom prst="rect">
            <a:avLst/>
          </a:prstGeom>
        </p:spPr>
      </p:pic>
    </p:spTree>
    <p:extLst>
      <p:ext uri="{BB962C8B-B14F-4D97-AF65-F5344CB8AC3E}">
        <p14:creationId xmlns:p14="http://schemas.microsoft.com/office/powerpoint/2010/main" val="2864671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2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1753"/>
            <a:ext cx="9149634" cy="5148462"/>
          </a:xfrm>
          <a:prstGeom prst="rect">
            <a:avLst/>
          </a:prstGeom>
        </p:spPr>
      </p:pic>
    </p:spTree>
    <p:extLst>
      <p:ext uri="{BB962C8B-B14F-4D97-AF65-F5344CB8AC3E}">
        <p14:creationId xmlns:p14="http://schemas.microsoft.com/office/powerpoint/2010/main" val="3232129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2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6392"/>
            <a:ext cx="9129480" cy="5137121"/>
          </a:xfrm>
          <a:prstGeom prst="rect">
            <a:avLst/>
          </a:prstGeom>
        </p:spPr>
      </p:pic>
    </p:spTree>
    <p:extLst>
      <p:ext uri="{BB962C8B-B14F-4D97-AF65-F5344CB8AC3E}">
        <p14:creationId xmlns:p14="http://schemas.microsoft.com/office/powerpoint/2010/main" val="3498184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smtClean="0"/>
              <a:t>Tools </a:t>
            </a:r>
            <a:r>
              <a:rPr lang="en-US" dirty="0" smtClean="0"/>
              <a:t>to do your digital marketing campaign</a:t>
            </a:r>
            <a:endParaRPr lang="en-US" dirty="0"/>
          </a:p>
        </p:txBody>
      </p:sp>
      <p:sp>
        <p:nvSpPr>
          <p:cNvPr id="3" name="Content Placeholder 2"/>
          <p:cNvSpPr>
            <a:spLocks noGrp="1"/>
          </p:cNvSpPr>
          <p:nvPr>
            <p:ph idx="1"/>
          </p:nvPr>
        </p:nvSpPr>
        <p:spPr>
          <a:xfrm>
            <a:off x="457200" y="1955800"/>
            <a:ext cx="8229600" cy="4525963"/>
          </a:xfrm>
        </p:spPr>
        <p:txBody>
          <a:bodyPr/>
          <a:lstStyle/>
          <a:p>
            <a:r>
              <a:rPr lang="en-US" dirty="0" smtClean="0"/>
              <a:t>Google Adwords</a:t>
            </a:r>
          </a:p>
          <a:p>
            <a:pPr lvl="1"/>
            <a:r>
              <a:rPr lang="en-US" dirty="0" smtClean="0"/>
              <a:t>Search Engine Marketing (Today)</a:t>
            </a:r>
          </a:p>
          <a:p>
            <a:pPr lvl="1"/>
            <a:r>
              <a:rPr lang="en-US" dirty="0" smtClean="0">
                <a:solidFill>
                  <a:srgbClr val="FFFF00"/>
                </a:solidFill>
              </a:rPr>
              <a:t>Display Marketing</a:t>
            </a:r>
          </a:p>
          <a:p>
            <a:r>
              <a:rPr lang="en-US" dirty="0" smtClean="0"/>
              <a:t>Social Marketing</a:t>
            </a:r>
          </a:p>
          <a:p>
            <a:r>
              <a:rPr lang="en-US" dirty="0" smtClean="0"/>
              <a:t>Mobile Marketing</a:t>
            </a:r>
          </a:p>
          <a:p>
            <a:r>
              <a:rPr lang="en-US" dirty="0" smtClean="0"/>
              <a:t>Video Marketing</a:t>
            </a:r>
          </a:p>
          <a:p>
            <a:r>
              <a:rPr lang="en-US" dirty="0" smtClean="0">
                <a:solidFill>
                  <a:srgbClr val="FFFF00"/>
                </a:solidFill>
              </a:rPr>
              <a:t>‘Other’ Marketing (if time)</a:t>
            </a:r>
          </a:p>
          <a:p>
            <a:endParaRPr lang="en-US" dirty="0" smtClean="0"/>
          </a:p>
          <a:p>
            <a:endParaRPr lang="en-US" dirty="0"/>
          </a:p>
        </p:txBody>
      </p:sp>
    </p:spTree>
    <p:extLst>
      <p:ext uri="{BB962C8B-B14F-4D97-AF65-F5344CB8AC3E}">
        <p14:creationId xmlns:p14="http://schemas.microsoft.com/office/powerpoint/2010/main" val="1559449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7215"/>
            <a:ext cx="8229600" cy="1143000"/>
          </a:xfrm>
        </p:spPr>
        <p:txBody>
          <a:bodyPr/>
          <a:lstStyle/>
          <a:p>
            <a:r>
              <a:rPr lang="en-US" dirty="0" smtClean="0"/>
              <a:t>Lets see Display in action</a:t>
            </a:r>
            <a:endParaRPr lang="en-US" dirty="0"/>
          </a:p>
        </p:txBody>
      </p:sp>
      <p:sp>
        <p:nvSpPr>
          <p:cNvPr id="3" name="Content Placeholder 2"/>
          <p:cNvSpPr>
            <a:spLocks noGrp="1"/>
          </p:cNvSpPr>
          <p:nvPr>
            <p:ph idx="1"/>
          </p:nvPr>
        </p:nvSpPr>
        <p:spPr>
          <a:xfrm>
            <a:off x="457200" y="1600200"/>
            <a:ext cx="4679656" cy="4525963"/>
          </a:xfrm>
        </p:spPr>
        <p:txBody>
          <a:bodyPr/>
          <a:lstStyle/>
          <a:p>
            <a:r>
              <a:rPr lang="en-US" dirty="0">
                <a:hlinkClick r:id="rId2"/>
              </a:rPr>
              <a:t>https://www.youtube.com/watch?v=</a:t>
            </a:r>
            <a:r>
              <a:rPr lang="en-US" dirty="0" smtClean="0">
                <a:hlinkClick r:id="rId2"/>
              </a:rPr>
              <a:t>hKMKpDbdBus</a:t>
            </a:r>
            <a:endParaRPr lang="en-US" dirty="0" smtClean="0"/>
          </a:p>
          <a:p>
            <a:pPr marL="0" indent="0">
              <a:buNone/>
            </a:pPr>
            <a:endParaRPr lang="en-US" dirty="0"/>
          </a:p>
          <a:p>
            <a:r>
              <a:rPr lang="en-US" dirty="0">
                <a:hlinkClick r:id="rId3"/>
              </a:rPr>
              <a:t>https://www.youtube.com/watch?v=E3uIs6R363o</a:t>
            </a:r>
            <a:endParaRPr lang="en-US" dirty="0"/>
          </a:p>
          <a:p>
            <a:endParaRPr lang="en-US" dirty="0"/>
          </a:p>
        </p:txBody>
      </p:sp>
      <p:pic>
        <p:nvPicPr>
          <p:cNvPr id="4" name="Picture 3"/>
          <p:cNvPicPr>
            <a:picLocks noChangeAspect="1"/>
          </p:cNvPicPr>
          <p:nvPr/>
        </p:nvPicPr>
        <p:blipFill>
          <a:blip r:embed="rId4"/>
          <a:stretch>
            <a:fillRect/>
          </a:stretch>
        </p:blipFill>
        <p:spPr>
          <a:xfrm>
            <a:off x="5252953" y="1417638"/>
            <a:ext cx="3571157" cy="1947904"/>
          </a:xfrm>
          <a:prstGeom prst="rect">
            <a:avLst/>
          </a:prstGeom>
        </p:spPr>
      </p:pic>
      <p:pic>
        <p:nvPicPr>
          <p:cNvPr id="5" name="Picture 4"/>
          <p:cNvPicPr>
            <a:picLocks noChangeAspect="1"/>
          </p:cNvPicPr>
          <p:nvPr/>
        </p:nvPicPr>
        <p:blipFill>
          <a:blip r:embed="rId5"/>
          <a:stretch>
            <a:fillRect/>
          </a:stretch>
        </p:blipFill>
        <p:spPr>
          <a:xfrm>
            <a:off x="5252953" y="3702246"/>
            <a:ext cx="3571157" cy="1906149"/>
          </a:xfrm>
          <a:prstGeom prst="rect">
            <a:avLst/>
          </a:prstGeom>
        </p:spPr>
      </p:pic>
    </p:spTree>
    <p:extLst>
      <p:ext uri="{BB962C8B-B14F-4D97-AF65-F5344CB8AC3E}">
        <p14:creationId xmlns:p14="http://schemas.microsoft.com/office/powerpoint/2010/main" val="1825257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3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6393"/>
            <a:ext cx="9144000" cy="5145292"/>
          </a:xfrm>
          <a:prstGeom prst="rect">
            <a:avLst/>
          </a:prstGeom>
        </p:spPr>
      </p:pic>
    </p:spTree>
    <p:extLst>
      <p:ext uri="{BB962C8B-B14F-4D97-AF65-F5344CB8AC3E}">
        <p14:creationId xmlns:p14="http://schemas.microsoft.com/office/powerpoint/2010/main" val="264299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23629" y="1446848"/>
            <a:ext cx="7836509" cy="3826355"/>
          </a:xfrm>
          <a:prstGeom prst="rect">
            <a:avLst/>
          </a:prstGeom>
        </p:spPr>
      </p:pic>
    </p:spTree>
    <p:extLst>
      <p:ext uri="{BB962C8B-B14F-4D97-AF65-F5344CB8AC3E}">
        <p14:creationId xmlns:p14="http://schemas.microsoft.com/office/powerpoint/2010/main" val="2219020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08100" y="1803400"/>
            <a:ext cx="6527800" cy="3251200"/>
          </a:xfrm>
          <a:prstGeom prst="rect">
            <a:avLst/>
          </a:prstGeom>
        </p:spPr>
      </p:pic>
    </p:spTree>
    <p:extLst>
      <p:ext uri="{BB962C8B-B14F-4D97-AF65-F5344CB8AC3E}">
        <p14:creationId xmlns:p14="http://schemas.microsoft.com/office/powerpoint/2010/main" val="2177706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73100" y="1562100"/>
            <a:ext cx="7785100" cy="3721100"/>
          </a:xfrm>
          <a:prstGeom prst="rect">
            <a:avLst/>
          </a:prstGeom>
        </p:spPr>
      </p:pic>
    </p:spTree>
    <p:extLst>
      <p:ext uri="{BB962C8B-B14F-4D97-AF65-F5344CB8AC3E}">
        <p14:creationId xmlns:p14="http://schemas.microsoft.com/office/powerpoint/2010/main" val="4031795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2500" y="514350"/>
            <a:ext cx="7226300" cy="2908300"/>
          </a:xfrm>
          <a:prstGeom prst="rect">
            <a:avLst/>
          </a:prstGeom>
        </p:spPr>
      </p:pic>
      <p:pic>
        <p:nvPicPr>
          <p:cNvPr id="3" name="Picture 2"/>
          <p:cNvPicPr>
            <a:picLocks noChangeAspect="1"/>
          </p:cNvPicPr>
          <p:nvPr/>
        </p:nvPicPr>
        <p:blipFill>
          <a:blip r:embed="rId3"/>
          <a:stretch>
            <a:fillRect/>
          </a:stretch>
        </p:blipFill>
        <p:spPr>
          <a:xfrm>
            <a:off x="787400" y="3521648"/>
            <a:ext cx="7569200" cy="2705100"/>
          </a:xfrm>
          <a:prstGeom prst="rect">
            <a:avLst/>
          </a:prstGeom>
        </p:spPr>
      </p:pic>
    </p:spTree>
    <p:extLst>
      <p:ext uri="{BB962C8B-B14F-4D97-AF65-F5344CB8AC3E}">
        <p14:creationId xmlns:p14="http://schemas.microsoft.com/office/powerpoint/2010/main" val="1824667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9600" y="1231900"/>
            <a:ext cx="7912100" cy="4381500"/>
          </a:xfrm>
          <a:prstGeom prst="rect">
            <a:avLst/>
          </a:prstGeom>
        </p:spPr>
      </p:pic>
    </p:spTree>
    <p:extLst>
      <p:ext uri="{BB962C8B-B14F-4D97-AF65-F5344CB8AC3E}">
        <p14:creationId xmlns:p14="http://schemas.microsoft.com/office/powerpoint/2010/main" val="1420865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Interstatial</a:t>
            </a:r>
            <a:r>
              <a:rPr lang="en-US" dirty="0" smtClean="0"/>
              <a:t> </a:t>
            </a:r>
            <a:r>
              <a:rPr lang="en-US" dirty="0" err="1" smtClean="0"/>
              <a:t>BAnner</a:t>
            </a:r>
            <a:endParaRPr lang="en-US" dirty="0"/>
          </a:p>
        </p:txBody>
      </p:sp>
      <p:pic>
        <p:nvPicPr>
          <p:cNvPr id="3" name="Picture 2"/>
          <p:cNvPicPr>
            <a:picLocks noChangeAspect="1"/>
          </p:cNvPicPr>
          <p:nvPr/>
        </p:nvPicPr>
        <p:blipFill>
          <a:blip r:embed="rId2"/>
          <a:stretch>
            <a:fillRect/>
          </a:stretch>
        </p:blipFill>
        <p:spPr>
          <a:xfrm>
            <a:off x="1079500" y="1651000"/>
            <a:ext cx="6972300" cy="3543300"/>
          </a:xfrm>
          <a:prstGeom prst="rect">
            <a:avLst/>
          </a:prstGeom>
        </p:spPr>
      </p:pic>
    </p:spTree>
    <p:extLst>
      <p:ext uri="{BB962C8B-B14F-4D97-AF65-F5344CB8AC3E}">
        <p14:creationId xmlns:p14="http://schemas.microsoft.com/office/powerpoint/2010/main" val="4052840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 up and under</a:t>
            </a:r>
            <a:endParaRPr lang="en-US" dirty="0"/>
          </a:p>
        </p:txBody>
      </p:sp>
      <p:pic>
        <p:nvPicPr>
          <p:cNvPr id="3" name="Picture 2"/>
          <p:cNvPicPr>
            <a:picLocks noChangeAspect="1"/>
          </p:cNvPicPr>
          <p:nvPr/>
        </p:nvPicPr>
        <p:blipFill>
          <a:blip r:embed="rId2"/>
          <a:stretch>
            <a:fillRect/>
          </a:stretch>
        </p:blipFill>
        <p:spPr>
          <a:xfrm>
            <a:off x="1193800" y="1676400"/>
            <a:ext cx="6743700" cy="3505200"/>
          </a:xfrm>
          <a:prstGeom prst="rect">
            <a:avLst/>
          </a:prstGeom>
        </p:spPr>
      </p:pic>
    </p:spTree>
    <p:extLst>
      <p:ext uri="{BB962C8B-B14F-4D97-AF65-F5344CB8AC3E}">
        <p14:creationId xmlns:p14="http://schemas.microsoft.com/office/powerpoint/2010/main" val="2634088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Map Ads</a:t>
            </a:r>
            <a:endParaRPr lang="en-US" dirty="0"/>
          </a:p>
        </p:txBody>
      </p:sp>
      <p:pic>
        <p:nvPicPr>
          <p:cNvPr id="3" name="Picture 2"/>
          <p:cNvPicPr>
            <a:picLocks noChangeAspect="1"/>
          </p:cNvPicPr>
          <p:nvPr/>
        </p:nvPicPr>
        <p:blipFill>
          <a:blip r:embed="rId2"/>
          <a:stretch>
            <a:fillRect/>
          </a:stretch>
        </p:blipFill>
        <p:spPr>
          <a:xfrm>
            <a:off x="1295400" y="1701800"/>
            <a:ext cx="6553200" cy="3441700"/>
          </a:xfrm>
          <a:prstGeom prst="rect">
            <a:avLst/>
          </a:prstGeom>
        </p:spPr>
      </p:pic>
    </p:spTree>
    <p:extLst>
      <p:ext uri="{BB962C8B-B14F-4D97-AF65-F5344CB8AC3E}">
        <p14:creationId xmlns:p14="http://schemas.microsoft.com/office/powerpoint/2010/main" val="1148674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Floating ads</a:t>
            </a:r>
            <a:endParaRPr lang="en-US" dirty="0"/>
          </a:p>
        </p:txBody>
      </p:sp>
      <p:pic>
        <p:nvPicPr>
          <p:cNvPr id="3" name="Picture 2"/>
          <p:cNvPicPr>
            <a:picLocks noChangeAspect="1"/>
          </p:cNvPicPr>
          <p:nvPr/>
        </p:nvPicPr>
        <p:blipFill>
          <a:blip r:embed="rId2"/>
          <a:stretch>
            <a:fillRect/>
          </a:stretch>
        </p:blipFill>
        <p:spPr>
          <a:xfrm>
            <a:off x="1346200" y="1676400"/>
            <a:ext cx="6451600" cy="3505200"/>
          </a:xfrm>
          <a:prstGeom prst="rect">
            <a:avLst/>
          </a:prstGeom>
        </p:spPr>
      </p:pic>
    </p:spTree>
    <p:extLst>
      <p:ext uri="{BB962C8B-B14F-4D97-AF65-F5344CB8AC3E}">
        <p14:creationId xmlns:p14="http://schemas.microsoft.com/office/powerpoint/2010/main" val="149179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4534"/>
            <a:ext cx="8229600" cy="609899"/>
          </a:xfrm>
        </p:spPr>
        <p:txBody>
          <a:bodyPr>
            <a:normAutofit fontScale="90000"/>
          </a:bodyPr>
          <a:lstStyle/>
          <a:p>
            <a:r>
              <a:rPr lang="en-US" dirty="0" smtClean="0"/>
              <a:t>Wallpaper ads</a:t>
            </a:r>
            <a:endParaRPr lang="en-US" dirty="0"/>
          </a:p>
        </p:txBody>
      </p:sp>
      <p:pic>
        <p:nvPicPr>
          <p:cNvPr id="3" name="Picture 2"/>
          <p:cNvPicPr>
            <a:picLocks noChangeAspect="1"/>
          </p:cNvPicPr>
          <p:nvPr/>
        </p:nvPicPr>
        <p:blipFill>
          <a:blip r:embed="rId2"/>
          <a:stretch>
            <a:fillRect/>
          </a:stretch>
        </p:blipFill>
        <p:spPr>
          <a:xfrm>
            <a:off x="1041400" y="3403600"/>
            <a:ext cx="7061200" cy="3454400"/>
          </a:xfrm>
          <a:prstGeom prst="rect">
            <a:avLst/>
          </a:prstGeom>
        </p:spPr>
      </p:pic>
      <p:pic>
        <p:nvPicPr>
          <p:cNvPr id="4" name="Picture 3"/>
          <p:cNvPicPr>
            <a:picLocks noChangeAspect="1"/>
          </p:cNvPicPr>
          <p:nvPr/>
        </p:nvPicPr>
        <p:blipFill>
          <a:blip r:embed="rId3"/>
          <a:stretch>
            <a:fillRect/>
          </a:stretch>
        </p:blipFill>
        <p:spPr>
          <a:xfrm>
            <a:off x="2695586" y="918557"/>
            <a:ext cx="3745327" cy="2381482"/>
          </a:xfrm>
          <a:prstGeom prst="rect">
            <a:avLst/>
          </a:prstGeom>
        </p:spPr>
      </p:pic>
    </p:spTree>
    <p:extLst>
      <p:ext uri="{BB962C8B-B14F-4D97-AF65-F5344CB8AC3E}">
        <p14:creationId xmlns:p14="http://schemas.microsoft.com/office/powerpoint/2010/main" val="2978965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Banner Ads</a:t>
            </a:r>
            <a:endParaRPr lang="en-US" dirty="0"/>
          </a:p>
        </p:txBody>
      </p:sp>
      <p:pic>
        <p:nvPicPr>
          <p:cNvPr id="3" name="Picture 2"/>
          <p:cNvPicPr>
            <a:picLocks noChangeAspect="1"/>
          </p:cNvPicPr>
          <p:nvPr/>
        </p:nvPicPr>
        <p:blipFill>
          <a:blip r:embed="rId2"/>
          <a:stretch>
            <a:fillRect/>
          </a:stretch>
        </p:blipFill>
        <p:spPr>
          <a:xfrm>
            <a:off x="965200" y="1663700"/>
            <a:ext cx="7213600" cy="3530600"/>
          </a:xfrm>
          <a:prstGeom prst="rect">
            <a:avLst/>
          </a:prstGeom>
        </p:spPr>
      </p:pic>
    </p:spTree>
    <p:extLst>
      <p:ext uri="{BB962C8B-B14F-4D97-AF65-F5344CB8AC3E}">
        <p14:creationId xmlns:p14="http://schemas.microsoft.com/office/powerpoint/2010/main" val="2748608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Banner by format</a:t>
            </a:r>
            <a:endParaRPr lang="en-US" dirty="0"/>
          </a:p>
        </p:txBody>
      </p:sp>
      <p:pic>
        <p:nvPicPr>
          <p:cNvPr id="4" name="Picture 3" descr="online-display-advertising-2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2374"/>
            <a:ext cx="9144594" cy="5145626"/>
          </a:xfrm>
          <a:prstGeom prst="rect">
            <a:avLst/>
          </a:prstGeom>
        </p:spPr>
      </p:pic>
    </p:spTree>
    <p:extLst>
      <p:ext uri="{BB962C8B-B14F-4D97-AF65-F5344CB8AC3E}">
        <p14:creationId xmlns:p14="http://schemas.microsoft.com/office/powerpoint/2010/main" val="20329094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Sponsored ads</a:t>
            </a:r>
            <a:endParaRPr lang="en-US" dirty="0"/>
          </a:p>
        </p:txBody>
      </p:sp>
      <p:pic>
        <p:nvPicPr>
          <p:cNvPr id="3" name="Picture 2"/>
          <p:cNvPicPr>
            <a:picLocks noChangeAspect="1"/>
          </p:cNvPicPr>
          <p:nvPr/>
        </p:nvPicPr>
        <p:blipFill>
          <a:blip r:embed="rId2"/>
          <a:stretch>
            <a:fillRect/>
          </a:stretch>
        </p:blipFill>
        <p:spPr>
          <a:xfrm>
            <a:off x="2245607" y="1549400"/>
            <a:ext cx="4229326" cy="5304578"/>
          </a:xfrm>
          <a:prstGeom prst="rect">
            <a:avLst/>
          </a:prstGeom>
        </p:spPr>
      </p:pic>
    </p:spTree>
    <p:extLst>
      <p:ext uri="{BB962C8B-B14F-4D97-AF65-F5344CB8AC3E}">
        <p14:creationId xmlns:p14="http://schemas.microsoft.com/office/powerpoint/2010/main" val="18324873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effectiveness of banner ads</a:t>
            </a:r>
            <a:endParaRPr lang="en-US" dirty="0"/>
          </a:p>
        </p:txBody>
      </p:sp>
      <p:pic>
        <p:nvPicPr>
          <p:cNvPr id="3" name="Picture 2"/>
          <p:cNvPicPr>
            <a:picLocks noChangeAspect="1"/>
          </p:cNvPicPr>
          <p:nvPr/>
        </p:nvPicPr>
        <p:blipFill>
          <a:blip r:embed="rId2"/>
          <a:stretch>
            <a:fillRect/>
          </a:stretch>
        </p:blipFill>
        <p:spPr>
          <a:xfrm>
            <a:off x="990600" y="1889145"/>
            <a:ext cx="7162800" cy="3556000"/>
          </a:xfrm>
          <a:prstGeom prst="rect">
            <a:avLst/>
          </a:prstGeom>
        </p:spPr>
      </p:pic>
    </p:spTree>
    <p:extLst>
      <p:ext uri="{BB962C8B-B14F-4D97-AF65-F5344CB8AC3E}">
        <p14:creationId xmlns:p14="http://schemas.microsoft.com/office/powerpoint/2010/main" val="27475411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7200" y="1695872"/>
            <a:ext cx="8229600" cy="3870625"/>
          </a:xfrm>
          <a:prstGeom prst="rect">
            <a:avLst/>
          </a:prstGeom>
        </p:spPr>
      </p:pic>
    </p:spTree>
    <p:extLst>
      <p:ext uri="{BB962C8B-B14F-4D97-AF65-F5344CB8AC3E}">
        <p14:creationId xmlns:p14="http://schemas.microsoft.com/office/powerpoint/2010/main" val="37984204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Viewability</a:t>
            </a:r>
            <a:endParaRPr lang="en-US" dirty="0"/>
          </a:p>
        </p:txBody>
      </p:sp>
      <p:pic>
        <p:nvPicPr>
          <p:cNvPr id="3" name="Picture 2" descr="online-display-advertising-26-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9144000" cy="5145292"/>
          </a:xfrm>
          <a:prstGeom prst="rect">
            <a:avLst/>
          </a:prstGeom>
        </p:spPr>
      </p:pic>
    </p:spTree>
    <p:extLst>
      <p:ext uri="{BB962C8B-B14F-4D97-AF65-F5344CB8AC3E}">
        <p14:creationId xmlns:p14="http://schemas.microsoft.com/office/powerpoint/2010/main" val="2975923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2545865"/>
            <a:ext cx="9139371" cy="4312135"/>
          </a:xfrm>
          <a:prstGeom prst="rect">
            <a:avLst/>
          </a:prstGeom>
        </p:spPr>
      </p:pic>
      <p:pic>
        <p:nvPicPr>
          <p:cNvPr id="3" name="Picture 2"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9753" y="424965"/>
            <a:ext cx="3822700" cy="2120900"/>
          </a:xfrm>
          <a:prstGeom prst="rect">
            <a:avLst/>
          </a:prstGeom>
        </p:spPr>
      </p:pic>
      <p:pic>
        <p:nvPicPr>
          <p:cNvPr id="4" name="Picture 3" descr="imgr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0786" y="424965"/>
            <a:ext cx="3822700" cy="2120900"/>
          </a:xfrm>
          <a:prstGeom prst="rect">
            <a:avLst/>
          </a:prstGeom>
        </p:spPr>
      </p:pic>
    </p:spTree>
    <p:extLst>
      <p:ext uri="{BB962C8B-B14F-4D97-AF65-F5344CB8AC3E}">
        <p14:creationId xmlns:p14="http://schemas.microsoft.com/office/powerpoint/2010/main" val="34148236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folds</a:t>
            </a:r>
            <a:endParaRPr lang="en-US" dirty="0"/>
          </a:p>
        </p:txBody>
      </p:sp>
      <p:sp>
        <p:nvSpPr>
          <p:cNvPr id="3" name="Text Placeholder 2"/>
          <p:cNvSpPr>
            <a:spLocks noGrp="1"/>
          </p:cNvSpPr>
          <p:nvPr>
            <p:ph type="body" idx="1"/>
          </p:nvPr>
        </p:nvSpPr>
        <p:spPr/>
        <p:txBody>
          <a:bodyPr/>
          <a:lstStyle/>
          <a:p>
            <a:pPr algn="r"/>
            <a:r>
              <a:rPr lang="en-US" dirty="0" smtClean="0"/>
              <a:t>Below the fold</a:t>
            </a:r>
            <a:endParaRPr lang="en-US" dirty="0"/>
          </a:p>
        </p:txBody>
      </p:sp>
      <p:sp>
        <p:nvSpPr>
          <p:cNvPr id="5" name="Text Placeholder 4"/>
          <p:cNvSpPr>
            <a:spLocks noGrp="1"/>
          </p:cNvSpPr>
          <p:nvPr>
            <p:ph type="body" sz="quarter" idx="3"/>
          </p:nvPr>
        </p:nvSpPr>
        <p:spPr/>
        <p:txBody>
          <a:bodyPr/>
          <a:lstStyle/>
          <a:p>
            <a:r>
              <a:rPr lang="en-US" dirty="0" smtClean="0"/>
              <a:t>Above the fold</a:t>
            </a:r>
            <a:endParaRPr lang="en-US" dirty="0"/>
          </a:p>
        </p:txBody>
      </p:sp>
      <p:sp>
        <p:nvSpPr>
          <p:cNvPr id="9" name="Rectangle 8"/>
          <p:cNvSpPr/>
          <p:nvPr/>
        </p:nvSpPr>
        <p:spPr>
          <a:xfrm>
            <a:off x="0" y="2413338"/>
            <a:ext cx="4377100" cy="2031325"/>
          </a:xfrm>
          <a:prstGeom prst="rect">
            <a:avLst/>
          </a:prstGeom>
        </p:spPr>
        <p:txBody>
          <a:bodyPr wrap="square">
            <a:spAutoFit/>
          </a:bodyPr>
          <a:lstStyle/>
          <a:p>
            <a:pPr algn="r"/>
            <a:r>
              <a:rPr lang="en-US" dirty="0"/>
              <a:t>Below the fold refers to the area of a web page that is only visible after scrolling. In web marketing, common wisdom dictates that content placed above the fold receives more viewer attention, so the space below the fold is less valuable. The concept of the fold is borrowed from print news journalism.</a:t>
            </a:r>
          </a:p>
        </p:txBody>
      </p:sp>
      <p:sp>
        <p:nvSpPr>
          <p:cNvPr id="10" name="Rectangle 9"/>
          <p:cNvSpPr/>
          <p:nvPr/>
        </p:nvSpPr>
        <p:spPr>
          <a:xfrm>
            <a:off x="4645025" y="2437165"/>
            <a:ext cx="3898709" cy="2308324"/>
          </a:xfrm>
          <a:prstGeom prst="rect">
            <a:avLst/>
          </a:prstGeom>
        </p:spPr>
        <p:txBody>
          <a:bodyPr wrap="square">
            <a:spAutoFit/>
          </a:bodyPr>
          <a:lstStyle/>
          <a:p>
            <a:r>
              <a:rPr lang="en-US" dirty="0"/>
              <a:t>Above the fold refers to the area of a web page that is visible to users without scrolling down. In web marketing, common wisdom dictates that content placed above the fold receives more viewer attention. The concept of the fold is borrowed from print news journalism.</a:t>
            </a:r>
          </a:p>
        </p:txBody>
      </p:sp>
    </p:spTree>
    <p:extLst>
      <p:ext uri="{BB962C8B-B14F-4D97-AF65-F5344CB8AC3E}">
        <p14:creationId xmlns:p14="http://schemas.microsoft.com/office/powerpoint/2010/main" val="3600628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Does banner size mater</a:t>
            </a:r>
            <a:endParaRPr lang="en-US" dirty="0"/>
          </a:p>
        </p:txBody>
      </p:sp>
      <p:pic>
        <p:nvPicPr>
          <p:cNvPr id="3" name="Picture 2"/>
          <p:cNvPicPr>
            <a:picLocks noChangeAspect="1"/>
          </p:cNvPicPr>
          <p:nvPr/>
        </p:nvPicPr>
        <p:blipFill>
          <a:blip r:embed="rId2"/>
          <a:stretch>
            <a:fillRect/>
          </a:stretch>
        </p:blipFill>
        <p:spPr>
          <a:xfrm>
            <a:off x="0" y="1976684"/>
            <a:ext cx="9144000" cy="4245997"/>
          </a:xfrm>
          <a:prstGeom prst="rect">
            <a:avLst/>
          </a:prstGeom>
        </p:spPr>
      </p:pic>
    </p:spTree>
    <p:extLst>
      <p:ext uri="{BB962C8B-B14F-4D97-AF65-F5344CB8AC3E}">
        <p14:creationId xmlns:p14="http://schemas.microsoft.com/office/powerpoint/2010/main" val="1304955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Higher click through rate (CTR)</a:t>
            </a:r>
            <a:endParaRPr lang="en-US" dirty="0"/>
          </a:p>
        </p:txBody>
      </p:sp>
      <p:pic>
        <p:nvPicPr>
          <p:cNvPr id="3" name="Picture 2"/>
          <p:cNvPicPr>
            <a:picLocks noChangeAspect="1"/>
          </p:cNvPicPr>
          <p:nvPr/>
        </p:nvPicPr>
        <p:blipFill>
          <a:blip r:embed="rId2"/>
          <a:stretch>
            <a:fillRect/>
          </a:stretch>
        </p:blipFill>
        <p:spPr>
          <a:xfrm>
            <a:off x="0" y="1973308"/>
            <a:ext cx="8424918" cy="4139071"/>
          </a:xfrm>
          <a:prstGeom prst="rect">
            <a:avLst/>
          </a:prstGeom>
        </p:spPr>
      </p:pic>
    </p:spTree>
    <p:extLst>
      <p:ext uri="{BB962C8B-B14F-4D97-AF65-F5344CB8AC3E}">
        <p14:creationId xmlns:p14="http://schemas.microsoft.com/office/powerpoint/2010/main" val="11096160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Appeal</a:t>
            </a:r>
            <a:endParaRPr lang="en-US" dirty="0"/>
          </a:p>
        </p:txBody>
      </p:sp>
      <p:pic>
        <p:nvPicPr>
          <p:cNvPr id="3" name="Picture 2"/>
          <p:cNvPicPr>
            <a:picLocks noChangeAspect="1"/>
          </p:cNvPicPr>
          <p:nvPr/>
        </p:nvPicPr>
        <p:blipFill>
          <a:blip r:embed="rId2"/>
          <a:stretch>
            <a:fillRect/>
          </a:stretch>
        </p:blipFill>
        <p:spPr>
          <a:xfrm>
            <a:off x="611" y="1902432"/>
            <a:ext cx="9143389" cy="4150412"/>
          </a:xfrm>
          <a:prstGeom prst="rect">
            <a:avLst/>
          </a:prstGeom>
        </p:spPr>
      </p:pic>
    </p:spTree>
    <p:extLst>
      <p:ext uri="{BB962C8B-B14F-4D97-AF65-F5344CB8AC3E}">
        <p14:creationId xmlns:p14="http://schemas.microsoft.com/office/powerpoint/2010/main" val="18314108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Higher impact</a:t>
            </a:r>
            <a:endParaRPr lang="en-US" dirty="0"/>
          </a:p>
        </p:txBody>
      </p:sp>
      <p:pic>
        <p:nvPicPr>
          <p:cNvPr id="3" name="Picture 2" descr="online-display-advertising-3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2708"/>
            <a:ext cx="9144000" cy="5145292"/>
          </a:xfrm>
          <a:prstGeom prst="rect">
            <a:avLst/>
          </a:prstGeom>
        </p:spPr>
      </p:pic>
    </p:spTree>
    <p:extLst>
      <p:ext uri="{BB962C8B-B14F-4D97-AF65-F5344CB8AC3E}">
        <p14:creationId xmlns:p14="http://schemas.microsoft.com/office/powerpoint/2010/main" val="11996398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3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3" y="929897"/>
            <a:ext cx="9149633" cy="5148461"/>
          </a:xfrm>
          <a:prstGeom prst="rect">
            <a:avLst/>
          </a:prstGeom>
        </p:spPr>
      </p:pic>
    </p:spTree>
    <p:extLst>
      <p:ext uri="{BB962C8B-B14F-4D97-AF65-F5344CB8AC3E}">
        <p14:creationId xmlns:p14="http://schemas.microsoft.com/office/powerpoint/2010/main" val="38985946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CPG – Consumer packaged goods</a:t>
            </a:r>
            <a:endParaRPr lang="en-US" dirty="0"/>
          </a:p>
        </p:txBody>
      </p:sp>
      <p:pic>
        <p:nvPicPr>
          <p:cNvPr id="4" name="Picture 3" descr="online-display-advertising-36-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2708"/>
            <a:ext cx="9144000" cy="5145292"/>
          </a:xfrm>
          <a:prstGeom prst="rect">
            <a:avLst/>
          </a:prstGeom>
        </p:spPr>
      </p:pic>
    </p:spTree>
    <p:extLst>
      <p:ext uri="{BB962C8B-B14F-4D97-AF65-F5344CB8AC3E}">
        <p14:creationId xmlns:p14="http://schemas.microsoft.com/office/powerpoint/2010/main" val="31125530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3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302" y="986334"/>
            <a:ext cx="8102600" cy="4559300"/>
          </a:xfrm>
          <a:prstGeom prst="rect">
            <a:avLst/>
          </a:prstGeom>
        </p:spPr>
      </p:pic>
    </p:spTree>
    <p:extLst>
      <p:ext uri="{BB962C8B-B14F-4D97-AF65-F5344CB8AC3E}">
        <p14:creationId xmlns:p14="http://schemas.microsoft.com/office/powerpoint/2010/main" val="4827200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Credibility</a:t>
            </a:r>
            <a:endParaRPr lang="en-US" dirty="0"/>
          </a:p>
        </p:txBody>
      </p:sp>
      <p:pic>
        <p:nvPicPr>
          <p:cNvPr id="3" name="Picture 2" descr="online-display-advertising-3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9144000" cy="5145292"/>
          </a:xfrm>
          <a:prstGeom prst="rect">
            <a:avLst/>
          </a:prstGeom>
        </p:spPr>
      </p:pic>
    </p:spTree>
    <p:extLst>
      <p:ext uri="{BB962C8B-B14F-4D97-AF65-F5344CB8AC3E}">
        <p14:creationId xmlns:p14="http://schemas.microsoft.com/office/powerpoint/2010/main" val="25897901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Right customer acquisition</a:t>
            </a:r>
            <a:endParaRPr lang="en-US" dirty="0"/>
          </a:p>
        </p:txBody>
      </p:sp>
      <p:pic>
        <p:nvPicPr>
          <p:cNvPr id="3" name="Picture 2" descr="online-display-advertising-41-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23449"/>
            <a:ext cx="9144000" cy="5145292"/>
          </a:xfrm>
          <a:prstGeom prst="rect">
            <a:avLst/>
          </a:prstGeom>
        </p:spPr>
      </p:pic>
    </p:spTree>
    <p:extLst>
      <p:ext uri="{BB962C8B-B14F-4D97-AF65-F5344CB8AC3E}">
        <p14:creationId xmlns:p14="http://schemas.microsoft.com/office/powerpoint/2010/main" val="2417233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153"/>
            <a:ext cx="8229600" cy="1143000"/>
          </a:xfrm>
        </p:spPr>
        <p:txBody>
          <a:bodyPr/>
          <a:lstStyle/>
          <a:p>
            <a:r>
              <a:rPr lang="en-US" dirty="0" smtClean="0"/>
              <a:t>Display Marketing Ecosystem</a:t>
            </a:r>
            <a:endParaRPr lang="en-US" dirty="0"/>
          </a:p>
        </p:txBody>
      </p:sp>
      <p:pic>
        <p:nvPicPr>
          <p:cNvPr id="3" name="Picture 2" descr="online-display-advertising-52-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68153"/>
            <a:ext cx="9144000" cy="5145292"/>
          </a:xfrm>
          <a:prstGeom prst="rect">
            <a:avLst/>
          </a:prstGeom>
        </p:spPr>
      </p:pic>
      <p:sp>
        <p:nvSpPr>
          <p:cNvPr id="4" name="TextBox 3"/>
          <p:cNvSpPr txBox="1"/>
          <p:nvPr/>
        </p:nvSpPr>
        <p:spPr>
          <a:xfrm>
            <a:off x="90717" y="6404004"/>
            <a:ext cx="7173759" cy="369332"/>
          </a:xfrm>
          <a:prstGeom prst="rect">
            <a:avLst/>
          </a:prstGeom>
          <a:noFill/>
        </p:spPr>
        <p:txBody>
          <a:bodyPr wrap="none" rtlCol="0">
            <a:spAutoFit/>
          </a:bodyPr>
          <a:lstStyle/>
          <a:p>
            <a:r>
              <a:rPr lang="en-US" dirty="0" smtClean="0"/>
              <a:t>DBS: Database publishing system: </a:t>
            </a:r>
            <a:r>
              <a:rPr lang="en-US" dirty="0" err="1" smtClean="0"/>
              <a:t>Adtracker</a:t>
            </a:r>
            <a:r>
              <a:rPr lang="en-US" dirty="0" smtClean="0"/>
              <a:t> </a:t>
            </a:r>
            <a:r>
              <a:rPr lang="en-US" dirty="0"/>
              <a:t>e.g. http://</a:t>
            </a:r>
            <a:r>
              <a:rPr lang="en-US" dirty="0" err="1"/>
              <a:t>dpsadtracker.com</a:t>
            </a:r>
            <a:r>
              <a:rPr lang="en-US" dirty="0"/>
              <a:t>/</a:t>
            </a:r>
          </a:p>
        </p:txBody>
      </p:sp>
    </p:spTree>
    <p:extLst>
      <p:ext uri="{BB962C8B-B14F-4D97-AF65-F5344CB8AC3E}">
        <p14:creationId xmlns:p14="http://schemas.microsoft.com/office/powerpoint/2010/main" val="26265701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5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16496"/>
            <a:ext cx="9144000" cy="5145292"/>
          </a:xfrm>
          <a:prstGeom prst="rect">
            <a:avLst/>
          </a:prstGeom>
        </p:spPr>
      </p:pic>
    </p:spTree>
    <p:extLst>
      <p:ext uri="{BB962C8B-B14F-4D97-AF65-F5344CB8AC3E}">
        <p14:creationId xmlns:p14="http://schemas.microsoft.com/office/powerpoint/2010/main" val="1954224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5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0767"/>
            <a:ext cx="9150104" cy="5148726"/>
          </a:xfrm>
          <a:prstGeom prst="rect">
            <a:avLst/>
          </a:prstGeom>
        </p:spPr>
      </p:pic>
      <p:sp>
        <p:nvSpPr>
          <p:cNvPr id="4" name="Title 1"/>
          <p:cNvSpPr txBox="1">
            <a:spLocks/>
          </p:cNvSpPr>
          <p:nvPr/>
        </p:nvSpPr>
        <p:spPr>
          <a:xfrm>
            <a:off x="332464" y="5794853"/>
            <a:ext cx="8229600" cy="975260"/>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mtClean="0"/>
              <a:t>http://marketingland.com/digital-simplified-new-advertising-supply-chain-104734</a:t>
            </a:r>
            <a:endParaRPr lang="en-US" dirty="0"/>
          </a:p>
        </p:txBody>
      </p:sp>
    </p:spTree>
    <p:extLst>
      <p:ext uri="{BB962C8B-B14F-4D97-AF65-F5344CB8AC3E}">
        <p14:creationId xmlns:p14="http://schemas.microsoft.com/office/powerpoint/2010/main" val="8555331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3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96910"/>
            <a:ext cx="8102600" cy="4559300"/>
          </a:xfrm>
          <a:prstGeom prst="rect">
            <a:avLst/>
          </a:prstGeom>
        </p:spPr>
      </p:pic>
      <p:sp>
        <p:nvSpPr>
          <p:cNvPr id="3" name="TextBox 2"/>
          <p:cNvSpPr txBox="1"/>
          <p:nvPr/>
        </p:nvSpPr>
        <p:spPr>
          <a:xfrm>
            <a:off x="555642" y="2460828"/>
            <a:ext cx="948397" cy="369332"/>
          </a:xfrm>
          <a:prstGeom prst="rect">
            <a:avLst/>
          </a:prstGeom>
          <a:noFill/>
        </p:spPr>
        <p:txBody>
          <a:bodyPr wrap="none" rtlCol="0">
            <a:spAutoFit/>
          </a:bodyPr>
          <a:lstStyle/>
          <a:p>
            <a:r>
              <a:rPr lang="en-US" dirty="0" smtClean="0"/>
              <a:t>Exercise</a:t>
            </a:r>
            <a:endParaRPr lang="en-US" dirty="0"/>
          </a:p>
        </p:txBody>
      </p:sp>
    </p:spTree>
    <p:extLst>
      <p:ext uri="{BB962C8B-B14F-4D97-AF65-F5344CB8AC3E}">
        <p14:creationId xmlns:p14="http://schemas.microsoft.com/office/powerpoint/2010/main" val="16617844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4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18558"/>
            <a:ext cx="9144000" cy="5145292"/>
          </a:xfrm>
          <a:prstGeom prst="rect">
            <a:avLst/>
          </a:prstGeom>
        </p:spPr>
      </p:pic>
    </p:spTree>
    <p:extLst>
      <p:ext uri="{BB962C8B-B14F-4D97-AF65-F5344CB8AC3E}">
        <p14:creationId xmlns:p14="http://schemas.microsoft.com/office/powerpoint/2010/main" val="31812188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42-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52577"/>
            <a:ext cx="9149633" cy="5148461"/>
          </a:xfrm>
          <a:prstGeom prst="rect">
            <a:avLst/>
          </a:prstGeom>
        </p:spPr>
      </p:pic>
    </p:spTree>
    <p:extLst>
      <p:ext uri="{BB962C8B-B14F-4D97-AF65-F5344CB8AC3E}">
        <p14:creationId xmlns:p14="http://schemas.microsoft.com/office/powerpoint/2010/main" val="28735399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41-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1754"/>
            <a:ext cx="9144000" cy="5145292"/>
          </a:xfrm>
          <a:prstGeom prst="rect">
            <a:avLst/>
          </a:prstGeom>
        </p:spPr>
      </p:pic>
    </p:spTree>
    <p:extLst>
      <p:ext uri="{BB962C8B-B14F-4D97-AF65-F5344CB8AC3E}">
        <p14:creationId xmlns:p14="http://schemas.microsoft.com/office/powerpoint/2010/main" val="40193019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98559"/>
          </a:xfrm>
        </p:spPr>
        <p:txBody>
          <a:bodyPr>
            <a:normAutofit fontScale="90000"/>
          </a:bodyPr>
          <a:lstStyle/>
          <a:p>
            <a:r>
              <a:rPr lang="en-US" dirty="0" smtClean="0"/>
              <a:t>Exercise</a:t>
            </a:r>
            <a:endParaRPr lang="en-US" dirty="0"/>
          </a:p>
        </p:txBody>
      </p:sp>
      <p:sp>
        <p:nvSpPr>
          <p:cNvPr id="3" name="Content Placeholder 2"/>
          <p:cNvSpPr>
            <a:spLocks noGrp="1"/>
          </p:cNvSpPr>
          <p:nvPr>
            <p:ph idx="1"/>
          </p:nvPr>
        </p:nvSpPr>
        <p:spPr>
          <a:xfrm>
            <a:off x="457200" y="1146592"/>
            <a:ext cx="8229600" cy="2743106"/>
          </a:xfrm>
        </p:spPr>
        <p:txBody>
          <a:bodyPr/>
          <a:lstStyle/>
          <a:p>
            <a:r>
              <a:rPr lang="en-US" dirty="0" smtClean="0"/>
              <a:t>You’ve been given a printout of the </a:t>
            </a:r>
            <a:r>
              <a:rPr lang="en-US" dirty="0" err="1" smtClean="0"/>
              <a:t>touchpoint</a:t>
            </a:r>
            <a:r>
              <a:rPr lang="en-US" dirty="0" smtClean="0"/>
              <a:t> map for the rail Europe experience.</a:t>
            </a:r>
          </a:p>
          <a:p>
            <a:r>
              <a:rPr lang="en-US" dirty="0" smtClean="0"/>
              <a:t> </a:t>
            </a:r>
            <a:endParaRPr lang="en-US" dirty="0"/>
          </a:p>
        </p:txBody>
      </p:sp>
      <p:pic>
        <p:nvPicPr>
          <p:cNvPr id="4" name="Picture 3" descr="Slide1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35879" cy="6858000"/>
          </a:xfrm>
          <a:prstGeom prst="rect">
            <a:avLst/>
          </a:prstGeom>
        </p:spPr>
      </p:pic>
    </p:spTree>
    <p:extLst>
      <p:ext uri="{BB962C8B-B14F-4D97-AF65-F5344CB8AC3E}">
        <p14:creationId xmlns:p14="http://schemas.microsoft.com/office/powerpoint/2010/main" val="27299738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Google Display Network</a:t>
            </a:r>
            <a:endParaRPr lang="en-US" dirty="0"/>
          </a:p>
        </p:txBody>
      </p:sp>
      <p:pic>
        <p:nvPicPr>
          <p:cNvPr id="3" name="Picture 2">
            <a:hlinkClick r:id="rId2"/>
          </p:cNvPr>
          <p:cNvPicPr>
            <a:picLocks noChangeAspect="1"/>
          </p:cNvPicPr>
          <p:nvPr/>
        </p:nvPicPr>
        <p:blipFill>
          <a:blip r:embed="rId3"/>
          <a:stretch>
            <a:fillRect/>
          </a:stretch>
        </p:blipFill>
        <p:spPr>
          <a:xfrm>
            <a:off x="1409700" y="2451100"/>
            <a:ext cx="7734300" cy="4406900"/>
          </a:xfrm>
          <a:prstGeom prst="rect">
            <a:avLst/>
          </a:prstGeom>
        </p:spPr>
      </p:pic>
      <p:pic>
        <p:nvPicPr>
          <p:cNvPr id="4" name="Picture 3"/>
          <p:cNvPicPr>
            <a:picLocks noChangeAspect="1"/>
          </p:cNvPicPr>
          <p:nvPr/>
        </p:nvPicPr>
        <p:blipFill>
          <a:blip r:embed="rId4"/>
          <a:stretch>
            <a:fillRect/>
          </a:stretch>
        </p:blipFill>
        <p:spPr>
          <a:xfrm>
            <a:off x="0" y="1417638"/>
            <a:ext cx="4277568" cy="2290830"/>
          </a:xfrm>
          <a:prstGeom prst="rect">
            <a:avLst/>
          </a:prstGeom>
        </p:spPr>
      </p:pic>
    </p:spTree>
    <p:extLst>
      <p:ext uri="{BB962C8B-B14F-4D97-AF65-F5344CB8AC3E}">
        <p14:creationId xmlns:p14="http://schemas.microsoft.com/office/powerpoint/2010/main" val="36158882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562100" y="157734"/>
            <a:ext cx="6007100" cy="3911600"/>
          </a:xfrm>
          <a:prstGeom prst="rect">
            <a:avLst/>
          </a:prstGeom>
        </p:spPr>
      </p:pic>
      <p:sp>
        <p:nvSpPr>
          <p:cNvPr id="5" name="Title 1"/>
          <p:cNvSpPr>
            <a:spLocks noGrp="1"/>
          </p:cNvSpPr>
          <p:nvPr>
            <p:ph type="title"/>
          </p:nvPr>
        </p:nvSpPr>
        <p:spPr/>
        <p:txBody>
          <a:bodyPr>
            <a:normAutofit/>
          </a:bodyPr>
          <a:lstStyle/>
          <a:p>
            <a:r>
              <a:rPr lang="en-US" dirty="0"/>
              <a:t>https://</a:t>
            </a:r>
            <a:r>
              <a:rPr lang="en-US" dirty="0" err="1"/>
              <a:t>www.youtube.com</a:t>
            </a:r>
            <a:r>
              <a:rPr lang="en-US" dirty="0"/>
              <a:t>/</a:t>
            </a:r>
            <a:r>
              <a:rPr lang="en-US" dirty="0" err="1"/>
              <a:t>watch?v</a:t>
            </a:r>
            <a:r>
              <a:rPr lang="en-US" dirty="0"/>
              <a:t>=1_NdFIwC20A</a:t>
            </a:r>
          </a:p>
        </p:txBody>
      </p:sp>
    </p:spTree>
    <p:extLst>
      <p:ext uri="{BB962C8B-B14F-4D97-AF65-F5344CB8AC3E}">
        <p14:creationId xmlns:p14="http://schemas.microsoft.com/office/powerpoint/2010/main" val="31398727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1625600" y="1892300"/>
            <a:ext cx="5892800" cy="3073400"/>
          </a:xfrm>
          <a:prstGeom prst="rect">
            <a:avLst/>
          </a:prstGeom>
        </p:spPr>
      </p:pic>
    </p:spTree>
    <p:extLst>
      <p:ext uri="{BB962C8B-B14F-4D97-AF65-F5344CB8AC3E}">
        <p14:creationId xmlns:p14="http://schemas.microsoft.com/office/powerpoint/2010/main" val="12004508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1536700" y="1435100"/>
            <a:ext cx="6070600" cy="3975100"/>
          </a:xfrm>
          <a:prstGeom prst="rect">
            <a:avLst/>
          </a:prstGeom>
        </p:spPr>
      </p:pic>
    </p:spTree>
    <p:extLst>
      <p:ext uri="{BB962C8B-B14F-4D97-AF65-F5344CB8AC3E}">
        <p14:creationId xmlns:p14="http://schemas.microsoft.com/office/powerpoint/2010/main" val="36066769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31596" y="5118056"/>
            <a:ext cx="7772400" cy="1500187"/>
          </a:xfrm>
        </p:spPr>
        <p:txBody>
          <a:bodyPr/>
          <a:lstStyle/>
          <a:p>
            <a:r>
              <a:rPr lang="en-US" dirty="0" smtClean="0"/>
              <a:t>Text ads, image ads (banners) or use ad builder, video ads (YouTube)</a:t>
            </a:r>
            <a:endParaRPr lang="en-US" dirty="0"/>
          </a:p>
        </p:txBody>
      </p:sp>
      <p:pic>
        <p:nvPicPr>
          <p:cNvPr id="4" name="Picture 3"/>
          <p:cNvPicPr>
            <a:picLocks noChangeAspect="1"/>
          </p:cNvPicPr>
          <p:nvPr/>
        </p:nvPicPr>
        <p:blipFill>
          <a:blip r:embed="rId2"/>
          <a:stretch>
            <a:fillRect/>
          </a:stretch>
        </p:blipFill>
        <p:spPr>
          <a:xfrm>
            <a:off x="1265909" y="165100"/>
            <a:ext cx="6045200" cy="4241800"/>
          </a:xfrm>
          <a:prstGeom prst="rect">
            <a:avLst/>
          </a:prstGeom>
        </p:spPr>
      </p:pic>
    </p:spTree>
    <p:extLst>
      <p:ext uri="{BB962C8B-B14F-4D97-AF65-F5344CB8AC3E}">
        <p14:creationId xmlns:p14="http://schemas.microsoft.com/office/powerpoint/2010/main" val="15558712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22313" y="4687128"/>
            <a:ext cx="7772400" cy="1500187"/>
          </a:xfrm>
        </p:spPr>
        <p:txBody>
          <a:bodyPr/>
          <a:lstStyle/>
          <a:p>
            <a:r>
              <a:rPr lang="en-US" dirty="0" smtClean="0"/>
              <a:t>Contextual adds show your ads on web site in relation to the content according to relevant key words. And topic targeting. In audience targeting matching your ads to people, regardless of the web site they are visiting. In both </a:t>
            </a:r>
            <a:endParaRPr lang="en-US" dirty="0"/>
          </a:p>
        </p:txBody>
      </p:sp>
      <p:pic>
        <p:nvPicPr>
          <p:cNvPr id="4" name="Picture 3"/>
          <p:cNvPicPr>
            <a:picLocks noChangeAspect="1"/>
          </p:cNvPicPr>
          <p:nvPr/>
        </p:nvPicPr>
        <p:blipFill>
          <a:blip r:embed="rId2"/>
          <a:stretch>
            <a:fillRect/>
          </a:stretch>
        </p:blipFill>
        <p:spPr>
          <a:xfrm>
            <a:off x="1403345" y="353238"/>
            <a:ext cx="6019800" cy="3848100"/>
          </a:xfrm>
          <a:prstGeom prst="rect">
            <a:avLst/>
          </a:prstGeom>
        </p:spPr>
      </p:pic>
    </p:spTree>
    <p:extLst>
      <p:ext uri="{BB962C8B-B14F-4D97-AF65-F5344CB8AC3E}">
        <p14:creationId xmlns:p14="http://schemas.microsoft.com/office/powerpoint/2010/main" val="9894708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1638300" y="1371600"/>
            <a:ext cx="5854700" cy="4114800"/>
          </a:xfrm>
          <a:prstGeom prst="rect">
            <a:avLst/>
          </a:prstGeom>
        </p:spPr>
      </p:pic>
    </p:spTree>
    <p:extLst>
      <p:ext uri="{BB962C8B-B14F-4D97-AF65-F5344CB8AC3E}">
        <p14:creationId xmlns:p14="http://schemas.microsoft.com/office/powerpoint/2010/main" val="45506897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Text Placeholder 2"/>
          <p:cNvSpPr>
            <a:spLocks noGrp="1"/>
          </p:cNvSpPr>
          <p:nvPr>
            <p:ph type="body" idx="1"/>
          </p:nvPr>
        </p:nvSpPr>
        <p:spPr>
          <a:xfrm>
            <a:off x="722313" y="5018881"/>
            <a:ext cx="7772400" cy="1500187"/>
          </a:xfrm>
        </p:spPr>
        <p:txBody>
          <a:bodyPr/>
          <a:lstStyle/>
          <a:p>
            <a:r>
              <a:rPr lang="en-US" dirty="0" smtClean="0"/>
              <a:t>Lets say I’m </a:t>
            </a:r>
            <a:r>
              <a:rPr lang="en-US" dirty="0" err="1" smtClean="0"/>
              <a:t>searhc</a:t>
            </a:r>
            <a:r>
              <a:rPr lang="en-US" dirty="0" smtClean="0"/>
              <a:t> for iPods. </a:t>
            </a:r>
            <a:r>
              <a:rPr lang="en-US" dirty="0" err="1" smtClean="0"/>
              <a:t>Tyupe</a:t>
            </a:r>
            <a:r>
              <a:rPr lang="en-US" dirty="0" smtClean="0"/>
              <a:t> in Buy iPod. Find the bets </a:t>
            </a:r>
            <a:r>
              <a:rPr lang="en-US" dirty="0" err="1" smtClean="0"/>
              <a:t>proce</a:t>
            </a:r>
            <a:r>
              <a:rPr lang="en-US" dirty="0" smtClean="0"/>
              <a:t> and purchase the item. Moments ‘states’ of relevance. Showing your ads at </a:t>
            </a:r>
            <a:r>
              <a:rPr lang="en-US" dirty="0" err="1" smtClean="0"/>
              <a:t>momments</a:t>
            </a:r>
            <a:r>
              <a:rPr lang="en-US" dirty="0" smtClean="0"/>
              <a:t> of relevance. Only people who are interested.</a:t>
            </a:r>
            <a:endParaRPr lang="en-US" dirty="0"/>
          </a:p>
        </p:txBody>
      </p:sp>
      <p:pic>
        <p:nvPicPr>
          <p:cNvPr id="4" name="Picture 3"/>
          <p:cNvPicPr>
            <a:picLocks noChangeAspect="1"/>
          </p:cNvPicPr>
          <p:nvPr/>
        </p:nvPicPr>
        <p:blipFill>
          <a:blip r:embed="rId2"/>
          <a:stretch>
            <a:fillRect/>
          </a:stretch>
        </p:blipFill>
        <p:spPr>
          <a:xfrm>
            <a:off x="1511300" y="1384300"/>
            <a:ext cx="6121400" cy="4089400"/>
          </a:xfrm>
          <a:prstGeom prst="rect">
            <a:avLst/>
          </a:prstGeom>
        </p:spPr>
      </p:pic>
    </p:spTree>
    <p:extLst>
      <p:ext uri="{BB962C8B-B14F-4D97-AF65-F5344CB8AC3E}">
        <p14:creationId xmlns:p14="http://schemas.microsoft.com/office/powerpoint/2010/main" val="30099197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1600200" y="1498600"/>
            <a:ext cx="5943600" cy="3860800"/>
          </a:xfrm>
          <a:prstGeom prst="rect">
            <a:avLst/>
          </a:prstGeom>
        </p:spPr>
      </p:pic>
    </p:spTree>
    <p:extLst>
      <p:ext uri="{BB962C8B-B14F-4D97-AF65-F5344CB8AC3E}">
        <p14:creationId xmlns:p14="http://schemas.microsoft.com/office/powerpoint/2010/main" val="3341254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1536700" y="1803400"/>
            <a:ext cx="6057900" cy="3251200"/>
          </a:xfrm>
          <a:prstGeom prst="rect">
            <a:avLst/>
          </a:prstGeom>
        </p:spPr>
      </p:pic>
    </p:spTree>
    <p:extLst>
      <p:ext uri="{BB962C8B-B14F-4D97-AF65-F5344CB8AC3E}">
        <p14:creationId xmlns:p14="http://schemas.microsoft.com/office/powerpoint/2010/main" val="29456110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1638300" y="2019300"/>
            <a:ext cx="5867400" cy="2806700"/>
          </a:xfrm>
          <a:prstGeom prst="rect">
            <a:avLst/>
          </a:prstGeom>
        </p:spPr>
      </p:pic>
    </p:spTree>
    <p:extLst>
      <p:ext uri="{BB962C8B-B14F-4D97-AF65-F5344CB8AC3E}">
        <p14:creationId xmlns:p14="http://schemas.microsoft.com/office/powerpoint/2010/main" val="29339557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5" name="Picture 4"/>
          <p:cNvPicPr>
            <a:picLocks noChangeAspect="1"/>
          </p:cNvPicPr>
          <p:nvPr/>
        </p:nvPicPr>
        <p:blipFill>
          <a:blip r:embed="rId2"/>
          <a:stretch>
            <a:fillRect/>
          </a:stretch>
        </p:blipFill>
        <p:spPr>
          <a:xfrm>
            <a:off x="1549400" y="245301"/>
            <a:ext cx="6045200" cy="4394200"/>
          </a:xfrm>
          <a:prstGeom prst="rect">
            <a:avLst/>
          </a:prstGeom>
        </p:spPr>
      </p:pic>
    </p:spTree>
    <p:extLst>
      <p:ext uri="{BB962C8B-B14F-4D97-AF65-F5344CB8AC3E}">
        <p14:creationId xmlns:p14="http://schemas.microsoft.com/office/powerpoint/2010/main" val="248515554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3058" y="4706192"/>
            <a:ext cx="8198557" cy="1200329"/>
          </a:xfrm>
          <a:prstGeom prst="rect">
            <a:avLst/>
          </a:prstGeom>
          <a:noFill/>
        </p:spPr>
        <p:txBody>
          <a:bodyPr wrap="square" rtlCol="0">
            <a:spAutoFit/>
          </a:bodyPr>
          <a:lstStyle/>
          <a:p>
            <a:r>
              <a:rPr lang="en-US" dirty="0" smtClean="0"/>
              <a:t>So </a:t>
            </a:r>
            <a:r>
              <a:rPr lang="en-US" dirty="0" err="1" smtClean="0"/>
              <a:t>separayte</a:t>
            </a:r>
            <a:r>
              <a:rPr lang="en-US" dirty="0" smtClean="0"/>
              <a:t> you </a:t>
            </a:r>
            <a:r>
              <a:rPr lang="en-US" dirty="0" err="1" smtClean="0"/>
              <a:t>dipaly</a:t>
            </a:r>
            <a:r>
              <a:rPr lang="en-US" dirty="0" smtClean="0"/>
              <a:t> from your search, how to </a:t>
            </a:r>
            <a:r>
              <a:rPr lang="en-US" dirty="0" err="1" smtClean="0"/>
              <a:t>optimise</a:t>
            </a:r>
            <a:r>
              <a:rPr lang="en-US" dirty="0" smtClean="0"/>
              <a:t> your ads. Before we start a brand new </a:t>
            </a:r>
            <a:r>
              <a:rPr lang="en-US" dirty="0" err="1" smtClean="0"/>
              <a:t>diaplcy</a:t>
            </a:r>
            <a:r>
              <a:rPr lang="en-US" dirty="0" smtClean="0"/>
              <a:t> campaign. Its </a:t>
            </a:r>
            <a:r>
              <a:rPr lang="en-US" dirty="0" err="1" smtClean="0"/>
              <a:t>importan</a:t>
            </a:r>
            <a:r>
              <a:rPr lang="en-US" dirty="0" smtClean="0"/>
              <a:t> </a:t>
            </a:r>
            <a:r>
              <a:rPr lang="en-US" dirty="0" err="1" smtClean="0"/>
              <a:t>tto</a:t>
            </a:r>
            <a:r>
              <a:rPr lang="en-US" dirty="0" smtClean="0"/>
              <a:t> </a:t>
            </a:r>
            <a:r>
              <a:rPr lang="en-US" dirty="0" err="1" smtClean="0"/>
              <a:t>optomise</a:t>
            </a:r>
            <a:r>
              <a:rPr lang="en-US" dirty="0" smtClean="0"/>
              <a:t> each campaign so </a:t>
            </a:r>
            <a:r>
              <a:rPr lang="en-US" dirty="0" err="1" smtClean="0"/>
              <a:t>sparate</a:t>
            </a:r>
            <a:r>
              <a:rPr lang="en-US" dirty="0" smtClean="0"/>
              <a:t> for </a:t>
            </a:r>
            <a:r>
              <a:rPr lang="en-US" dirty="0" err="1" smtClean="0"/>
              <a:t>deparate</a:t>
            </a:r>
            <a:r>
              <a:rPr lang="en-US" dirty="0" smtClean="0"/>
              <a:t> ways – 1 for search, 1 for display ads, 1 for video ads, 1 for mobile ads, and one for </a:t>
            </a:r>
            <a:r>
              <a:rPr lang="en-US" dirty="0" err="1" smtClean="0"/>
              <a:t>soail</a:t>
            </a:r>
            <a:r>
              <a:rPr lang="en-US" dirty="0" smtClean="0"/>
              <a:t> media ads etc. </a:t>
            </a:r>
            <a:endParaRPr lang="en-US" dirty="0"/>
          </a:p>
        </p:txBody>
      </p:sp>
      <p:pic>
        <p:nvPicPr>
          <p:cNvPr id="3" name="Picture 2"/>
          <p:cNvPicPr>
            <a:picLocks noChangeAspect="1"/>
          </p:cNvPicPr>
          <p:nvPr/>
        </p:nvPicPr>
        <p:blipFill>
          <a:blip r:embed="rId2"/>
          <a:stretch>
            <a:fillRect/>
          </a:stretch>
        </p:blipFill>
        <p:spPr>
          <a:xfrm>
            <a:off x="1663700" y="2197100"/>
            <a:ext cx="5803900" cy="2451100"/>
          </a:xfrm>
          <a:prstGeom prst="rect">
            <a:avLst/>
          </a:prstGeom>
        </p:spPr>
      </p:pic>
    </p:spTree>
    <p:extLst>
      <p:ext uri="{BB962C8B-B14F-4D97-AF65-F5344CB8AC3E}">
        <p14:creationId xmlns:p14="http://schemas.microsoft.com/office/powerpoint/2010/main" val="20779532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6170" y="5167919"/>
            <a:ext cx="6563778" cy="369332"/>
          </a:xfrm>
          <a:prstGeom prst="rect">
            <a:avLst/>
          </a:prstGeom>
          <a:noFill/>
        </p:spPr>
        <p:txBody>
          <a:bodyPr wrap="none" rtlCol="0">
            <a:spAutoFit/>
          </a:bodyPr>
          <a:lstStyle/>
          <a:p>
            <a:r>
              <a:rPr lang="en-US" dirty="0" smtClean="0"/>
              <a:t>So create anew campaign – display only, focus on text ad units first.  </a:t>
            </a:r>
            <a:endParaRPr lang="en-US" dirty="0"/>
          </a:p>
        </p:txBody>
      </p:sp>
      <p:pic>
        <p:nvPicPr>
          <p:cNvPr id="3" name="Picture 2"/>
          <p:cNvPicPr>
            <a:picLocks noChangeAspect="1"/>
          </p:cNvPicPr>
          <p:nvPr/>
        </p:nvPicPr>
        <p:blipFill>
          <a:blip r:embed="rId2"/>
          <a:stretch>
            <a:fillRect/>
          </a:stretch>
        </p:blipFill>
        <p:spPr>
          <a:xfrm>
            <a:off x="-1" y="0"/>
            <a:ext cx="7291387" cy="4818656"/>
          </a:xfrm>
          <a:prstGeom prst="rect">
            <a:avLst/>
          </a:prstGeom>
        </p:spPr>
      </p:pic>
    </p:spTree>
    <p:extLst>
      <p:ext uri="{BB962C8B-B14F-4D97-AF65-F5344CB8AC3E}">
        <p14:creationId xmlns:p14="http://schemas.microsoft.com/office/powerpoint/2010/main" val="103154078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89284" y="337382"/>
            <a:ext cx="6057900" cy="4356100"/>
          </a:xfrm>
          <a:prstGeom prst="rect">
            <a:avLst/>
          </a:prstGeom>
        </p:spPr>
      </p:pic>
      <p:sp>
        <p:nvSpPr>
          <p:cNvPr id="3" name="TextBox 2"/>
          <p:cNvSpPr txBox="1"/>
          <p:nvPr/>
        </p:nvSpPr>
        <p:spPr>
          <a:xfrm>
            <a:off x="351529" y="5307224"/>
            <a:ext cx="7801347" cy="923330"/>
          </a:xfrm>
          <a:prstGeom prst="rect">
            <a:avLst/>
          </a:prstGeom>
          <a:noFill/>
        </p:spPr>
        <p:txBody>
          <a:bodyPr wrap="none" rtlCol="0">
            <a:spAutoFit/>
          </a:bodyPr>
          <a:lstStyle/>
          <a:p>
            <a:r>
              <a:rPr lang="en-US" dirty="0" smtClean="0"/>
              <a:t>So first you name the campaign, </a:t>
            </a:r>
            <a:r>
              <a:rPr lang="en-US" dirty="0" err="1" smtClean="0"/>
              <a:t>selct</a:t>
            </a:r>
            <a:r>
              <a:rPr lang="en-US" dirty="0" smtClean="0"/>
              <a:t> the locations and </a:t>
            </a:r>
            <a:r>
              <a:rPr lang="en-US" dirty="0" err="1" smtClean="0"/>
              <a:t>langauges</a:t>
            </a:r>
            <a:r>
              <a:rPr lang="en-US" dirty="0" smtClean="0"/>
              <a:t>, or one</a:t>
            </a:r>
            <a:br>
              <a:rPr lang="en-US" dirty="0" smtClean="0"/>
            </a:br>
            <a:r>
              <a:rPr lang="en-US" dirty="0" smtClean="0"/>
              <a:t> of the bundles that’s offer e.g. UK, or people who are local so click let me choose</a:t>
            </a:r>
            <a:br>
              <a:rPr lang="en-US" dirty="0" smtClean="0"/>
            </a:br>
            <a:r>
              <a:rPr lang="en-US" dirty="0" smtClean="0"/>
              <a:t>and then </a:t>
            </a:r>
            <a:r>
              <a:rPr lang="en-US" dirty="0" err="1" smtClean="0"/>
              <a:t>imput</a:t>
            </a:r>
            <a:r>
              <a:rPr lang="en-US" dirty="0" smtClean="0"/>
              <a:t> your address and radius etc. – Only to people in that areas etc.</a:t>
            </a:r>
            <a:endParaRPr lang="en-US" dirty="0"/>
          </a:p>
        </p:txBody>
      </p:sp>
    </p:spTree>
    <p:extLst>
      <p:ext uri="{BB962C8B-B14F-4D97-AF65-F5344CB8AC3E}">
        <p14:creationId xmlns:p14="http://schemas.microsoft.com/office/powerpoint/2010/main" val="24729511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12900" y="1257300"/>
            <a:ext cx="5905500" cy="4343400"/>
          </a:xfrm>
          <a:prstGeom prst="rect">
            <a:avLst/>
          </a:prstGeom>
        </p:spPr>
      </p:pic>
    </p:spTree>
    <p:extLst>
      <p:ext uri="{BB962C8B-B14F-4D97-AF65-F5344CB8AC3E}">
        <p14:creationId xmlns:p14="http://schemas.microsoft.com/office/powerpoint/2010/main" val="1063709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66794" y="340027"/>
            <a:ext cx="6045200" cy="4254500"/>
          </a:xfrm>
          <a:prstGeom prst="rect">
            <a:avLst/>
          </a:prstGeom>
        </p:spPr>
      </p:pic>
      <p:sp>
        <p:nvSpPr>
          <p:cNvPr id="3" name="TextBox 2"/>
          <p:cNvSpPr txBox="1"/>
          <p:nvPr/>
        </p:nvSpPr>
        <p:spPr>
          <a:xfrm>
            <a:off x="407824" y="5207944"/>
            <a:ext cx="8189073" cy="923330"/>
          </a:xfrm>
          <a:prstGeom prst="rect">
            <a:avLst/>
          </a:prstGeom>
          <a:noFill/>
        </p:spPr>
        <p:txBody>
          <a:bodyPr wrap="none" rtlCol="0">
            <a:spAutoFit/>
          </a:bodyPr>
          <a:lstStyle/>
          <a:p>
            <a:r>
              <a:rPr lang="en-US" dirty="0" smtClean="0"/>
              <a:t>So in a display ad campaign it might be better to check-off the mobile and tablets and</a:t>
            </a:r>
            <a:br>
              <a:rPr lang="en-US" dirty="0" smtClean="0"/>
            </a:br>
            <a:r>
              <a:rPr lang="en-US" dirty="0" smtClean="0"/>
              <a:t>stick to desktop and laptops.  So if you want mobile or tablet then you can create a </a:t>
            </a:r>
            <a:br>
              <a:rPr lang="en-US" dirty="0" smtClean="0"/>
            </a:br>
            <a:r>
              <a:rPr lang="en-US" dirty="0" smtClean="0"/>
              <a:t>separate campaign </a:t>
            </a:r>
            <a:endParaRPr lang="en-US" dirty="0"/>
          </a:p>
        </p:txBody>
      </p:sp>
    </p:spTree>
    <p:extLst>
      <p:ext uri="{BB962C8B-B14F-4D97-AF65-F5344CB8AC3E}">
        <p14:creationId xmlns:p14="http://schemas.microsoft.com/office/powerpoint/2010/main" val="48731957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78446" y="253226"/>
            <a:ext cx="6045200" cy="4394200"/>
          </a:xfrm>
          <a:prstGeom prst="rect">
            <a:avLst/>
          </a:prstGeom>
        </p:spPr>
      </p:pic>
      <p:sp>
        <p:nvSpPr>
          <p:cNvPr id="3" name="TextBox 2"/>
          <p:cNvSpPr txBox="1"/>
          <p:nvPr/>
        </p:nvSpPr>
        <p:spPr>
          <a:xfrm>
            <a:off x="1048691" y="5138039"/>
            <a:ext cx="7507183" cy="646331"/>
          </a:xfrm>
          <a:prstGeom prst="rect">
            <a:avLst/>
          </a:prstGeom>
          <a:noFill/>
        </p:spPr>
        <p:txBody>
          <a:bodyPr wrap="none" rtlCol="0">
            <a:spAutoFit/>
          </a:bodyPr>
          <a:lstStyle/>
          <a:p>
            <a:r>
              <a:rPr lang="en-US" dirty="0" smtClean="0"/>
              <a:t>You need to </a:t>
            </a:r>
            <a:r>
              <a:rPr lang="en-US" dirty="0" err="1" smtClean="0"/>
              <a:t>selct</a:t>
            </a:r>
            <a:r>
              <a:rPr lang="en-US" dirty="0" smtClean="0"/>
              <a:t> your bidding for </a:t>
            </a:r>
            <a:r>
              <a:rPr lang="en-US" dirty="0" err="1" smtClean="0"/>
              <a:t>eith</a:t>
            </a:r>
            <a:r>
              <a:rPr lang="en-US" dirty="0" smtClean="0"/>
              <a:t> manual or automatic. Automatic will of</a:t>
            </a:r>
          </a:p>
          <a:p>
            <a:r>
              <a:rPr lang="en-US" dirty="0" smtClean="0"/>
              <a:t>Course keep within your daily budget</a:t>
            </a:r>
            <a:endParaRPr lang="en-US" dirty="0"/>
          </a:p>
        </p:txBody>
      </p:sp>
    </p:spTree>
    <p:extLst>
      <p:ext uri="{BB962C8B-B14F-4D97-AF65-F5344CB8AC3E}">
        <p14:creationId xmlns:p14="http://schemas.microsoft.com/office/powerpoint/2010/main" val="4559491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0622" y="336769"/>
            <a:ext cx="6045200" cy="4051300"/>
          </a:xfrm>
          <a:prstGeom prst="rect">
            <a:avLst/>
          </a:prstGeom>
        </p:spPr>
      </p:pic>
      <p:sp>
        <p:nvSpPr>
          <p:cNvPr id="3" name="TextBox 2"/>
          <p:cNvSpPr txBox="1"/>
          <p:nvPr/>
        </p:nvSpPr>
        <p:spPr>
          <a:xfrm>
            <a:off x="337911" y="4928323"/>
            <a:ext cx="7955874" cy="646331"/>
          </a:xfrm>
          <a:prstGeom prst="rect">
            <a:avLst/>
          </a:prstGeom>
          <a:noFill/>
        </p:spPr>
        <p:txBody>
          <a:bodyPr wrap="none" rtlCol="0">
            <a:spAutoFit/>
          </a:bodyPr>
          <a:lstStyle/>
          <a:p>
            <a:r>
              <a:rPr lang="en-US" dirty="0" smtClean="0"/>
              <a:t>You can set an </a:t>
            </a:r>
            <a:r>
              <a:rPr lang="en-US" dirty="0" err="1" smtClean="0"/>
              <a:t>advamnced</a:t>
            </a:r>
            <a:r>
              <a:rPr lang="en-US" dirty="0" smtClean="0"/>
              <a:t> start campaign by </a:t>
            </a:r>
            <a:r>
              <a:rPr lang="en-US" dirty="0" err="1" smtClean="0"/>
              <a:t>shedulling</a:t>
            </a:r>
            <a:r>
              <a:rPr lang="en-US" dirty="0" smtClean="0"/>
              <a:t> it.  You can always pause a</a:t>
            </a:r>
          </a:p>
          <a:p>
            <a:r>
              <a:rPr lang="en-US" dirty="0" smtClean="0"/>
              <a:t>campaign</a:t>
            </a:r>
            <a:endParaRPr lang="en-US" dirty="0"/>
          </a:p>
        </p:txBody>
      </p:sp>
    </p:spTree>
    <p:extLst>
      <p:ext uri="{BB962C8B-B14F-4D97-AF65-F5344CB8AC3E}">
        <p14:creationId xmlns:p14="http://schemas.microsoft.com/office/powerpoint/2010/main" val="20343114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60193" y="167473"/>
            <a:ext cx="5981700" cy="4483100"/>
          </a:xfrm>
          <a:prstGeom prst="rect">
            <a:avLst/>
          </a:prstGeom>
        </p:spPr>
      </p:pic>
      <p:sp>
        <p:nvSpPr>
          <p:cNvPr id="3" name="TextBox 2"/>
          <p:cNvSpPr txBox="1"/>
          <p:nvPr/>
        </p:nvSpPr>
        <p:spPr>
          <a:xfrm>
            <a:off x="803996" y="5394358"/>
            <a:ext cx="8371440" cy="1477328"/>
          </a:xfrm>
          <a:prstGeom prst="rect">
            <a:avLst/>
          </a:prstGeom>
          <a:noFill/>
        </p:spPr>
        <p:txBody>
          <a:bodyPr wrap="none" rtlCol="0">
            <a:spAutoFit/>
          </a:bodyPr>
          <a:lstStyle/>
          <a:p>
            <a:r>
              <a:rPr lang="en-US" dirty="0" smtClean="0"/>
              <a:t>So create a campaign group. Lots of campaigns can then be used to test which</a:t>
            </a:r>
          </a:p>
          <a:p>
            <a:r>
              <a:rPr lang="en-US" dirty="0" smtClean="0"/>
              <a:t>Ones works best for you by </a:t>
            </a:r>
            <a:r>
              <a:rPr lang="en-US" dirty="0" err="1" smtClean="0"/>
              <a:t>apusing</a:t>
            </a:r>
            <a:r>
              <a:rPr lang="en-US" dirty="0" smtClean="0"/>
              <a:t> one or </a:t>
            </a:r>
            <a:r>
              <a:rPr lang="en-US" dirty="0" err="1" smtClean="0"/>
              <a:t>anothjer</a:t>
            </a:r>
            <a:r>
              <a:rPr lang="en-US" dirty="0" smtClean="0"/>
              <a:t>.  So you can start with </a:t>
            </a:r>
          </a:p>
          <a:p>
            <a:r>
              <a:rPr lang="en-US" dirty="0" smtClean="0"/>
              <a:t>text ads with a description, </a:t>
            </a:r>
            <a:r>
              <a:rPr lang="en-US" dirty="0" err="1" smtClean="0"/>
              <a:t>proces</a:t>
            </a:r>
            <a:r>
              <a:rPr lang="en-US" dirty="0" smtClean="0"/>
              <a:t>, URL identical to a search ad.  Add things </a:t>
            </a:r>
          </a:p>
          <a:p>
            <a:r>
              <a:rPr lang="en-US" dirty="0" smtClean="0"/>
              <a:t>like free delivery, </a:t>
            </a:r>
            <a:r>
              <a:rPr lang="en-US" dirty="0" err="1" smtClean="0"/>
              <a:t>proces</a:t>
            </a:r>
            <a:r>
              <a:rPr lang="en-US" dirty="0" smtClean="0"/>
              <a:t> and promotions. How the </a:t>
            </a:r>
            <a:r>
              <a:rPr lang="en-US" dirty="0" err="1" smtClean="0"/>
              <a:t>custimers</a:t>
            </a:r>
            <a:r>
              <a:rPr lang="en-US" dirty="0" smtClean="0"/>
              <a:t> how to act. Buy, purchase</a:t>
            </a:r>
          </a:p>
          <a:p>
            <a:r>
              <a:rPr lang="en-US" dirty="0" smtClean="0"/>
              <a:t>Call today etc. Make sure the landing </a:t>
            </a:r>
            <a:r>
              <a:rPr lang="en-US" dirty="0" err="1" smtClean="0"/>
              <a:t>pageis</a:t>
            </a:r>
            <a:r>
              <a:rPr lang="en-US" dirty="0" smtClean="0"/>
              <a:t> what the adds says.  Then you can test </a:t>
            </a:r>
            <a:endParaRPr lang="en-US" dirty="0"/>
          </a:p>
        </p:txBody>
      </p:sp>
    </p:spTree>
    <p:extLst>
      <p:ext uri="{BB962C8B-B14F-4D97-AF65-F5344CB8AC3E}">
        <p14:creationId xmlns:p14="http://schemas.microsoft.com/office/powerpoint/2010/main" val="313257853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49400" y="1498600"/>
            <a:ext cx="6032500" cy="3860800"/>
          </a:xfrm>
          <a:prstGeom prst="rect">
            <a:avLst/>
          </a:prstGeom>
        </p:spPr>
      </p:pic>
    </p:spTree>
    <p:extLst>
      <p:ext uri="{BB962C8B-B14F-4D97-AF65-F5344CB8AC3E}">
        <p14:creationId xmlns:p14="http://schemas.microsoft.com/office/powerpoint/2010/main" val="31931447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image ads</a:t>
            </a:r>
            <a:endParaRPr lang="en-US" dirty="0"/>
          </a:p>
        </p:txBody>
      </p:sp>
    </p:spTree>
    <p:extLst>
      <p:ext uri="{BB962C8B-B14F-4D97-AF65-F5344CB8AC3E}">
        <p14:creationId xmlns:p14="http://schemas.microsoft.com/office/powerpoint/2010/main" val="240244955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58650" y="291216"/>
            <a:ext cx="5867400" cy="4025900"/>
          </a:xfrm>
          <a:prstGeom prst="rect">
            <a:avLst/>
          </a:prstGeom>
        </p:spPr>
      </p:pic>
    </p:spTree>
    <p:extLst>
      <p:ext uri="{BB962C8B-B14F-4D97-AF65-F5344CB8AC3E}">
        <p14:creationId xmlns:p14="http://schemas.microsoft.com/office/powerpoint/2010/main" val="164794763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92012" y="371723"/>
            <a:ext cx="7422732" cy="4990072"/>
          </a:xfrm>
          <a:prstGeom prst="rect">
            <a:avLst/>
          </a:prstGeom>
        </p:spPr>
      </p:pic>
    </p:spTree>
    <p:extLst>
      <p:ext uri="{BB962C8B-B14F-4D97-AF65-F5344CB8AC3E}">
        <p14:creationId xmlns:p14="http://schemas.microsoft.com/office/powerpoint/2010/main" val="133453558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36700" y="1320800"/>
            <a:ext cx="6057900" cy="4203700"/>
          </a:xfrm>
          <a:prstGeom prst="rect">
            <a:avLst/>
          </a:prstGeom>
        </p:spPr>
      </p:pic>
    </p:spTree>
    <p:extLst>
      <p:ext uri="{BB962C8B-B14F-4D97-AF65-F5344CB8AC3E}">
        <p14:creationId xmlns:p14="http://schemas.microsoft.com/office/powerpoint/2010/main" val="404213540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49400" y="1422400"/>
            <a:ext cx="6045200" cy="4013200"/>
          </a:xfrm>
          <a:prstGeom prst="rect">
            <a:avLst/>
          </a:prstGeom>
        </p:spPr>
      </p:pic>
    </p:spTree>
    <p:extLst>
      <p:ext uri="{BB962C8B-B14F-4D97-AF65-F5344CB8AC3E}">
        <p14:creationId xmlns:p14="http://schemas.microsoft.com/office/powerpoint/2010/main" val="103361600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49400" y="1739900"/>
            <a:ext cx="6045200" cy="3365500"/>
          </a:xfrm>
          <a:prstGeom prst="rect">
            <a:avLst/>
          </a:prstGeom>
        </p:spPr>
      </p:pic>
    </p:spTree>
    <p:extLst>
      <p:ext uri="{BB962C8B-B14F-4D97-AF65-F5344CB8AC3E}">
        <p14:creationId xmlns:p14="http://schemas.microsoft.com/office/powerpoint/2010/main" val="47619579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36700" y="1168400"/>
            <a:ext cx="6057900" cy="4508500"/>
          </a:xfrm>
          <a:prstGeom prst="rect">
            <a:avLst/>
          </a:prstGeom>
        </p:spPr>
      </p:pic>
    </p:spTree>
    <p:extLst>
      <p:ext uri="{BB962C8B-B14F-4D97-AF65-F5344CB8AC3E}">
        <p14:creationId xmlns:p14="http://schemas.microsoft.com/office/powerpoint/2010/main" val="95158623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87500" y="1511300"/>
            <a:ext cx="5969000" cy="3822700"/>
          </a:xfrm>
          <a:prstGeom prst="rect">
            <a:avLst/>
          </a:prstGeom>
        </p:spPr>
      </p:pic>
    </p:spTree>
    <p:extLst>
      <p:ext uri="{BB962C8B-B14F-4D97-AF65-F5344CB8AC3E}">
        <p14:creationId xmlns:p14="http://schemas.microsoft.com/office/powerpoint/2010/main" val="40813848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Directed Learning on Thursday</a:t>
            </a:r>
            <a:endParaRPr lang="en-US" dirty="0"/>
          </a:p>
        </p:txBody>
      </p:sp>
      <p:sp>
        <p:nvSpPr>
          <p:cNvPr id="3" name="Content Placeholder 2"/>
          <p:cNvSpPr>
            <a:spLocks noGrp="1"/>
          </p:cNvSpPr>
          <p:nvPr>
            <p:ph idx="1"/>
          </p:nvPr>
        </p:nvSpPr>
        <p:spPr>
          <a:xfrm>
            <a:off x="457200" y="1600200"/>
            <a:ext cx="8229600" cy="4932680"/>
          </a:xfrm>
        </p:spPr>
        <p:txBody>
          <a:bodyPr>
            <a:normAutofit fontScale="70000" lnSpcReduction="20000"/>
          </a:bodyPr>
          <a:lstStyle/>
          <a:p>
            <a:r>
              <a:rPr lang="en-US" dirty="0" smtClean="0"/>
              <a:t>Go to the Google Digital Marketing Course that I introduced to you last week</a:t>
            </a:r>
          </a:p>
          <a:p>
            <a:pPr lvl="1"/>
            <a:r>
              <a:rPr lang="en-GB" dirty="0">
                <a:hlinkClick r:id="rId2"/>
              </a:rPr>
              <a:t>http://www.google.com.ua/onlinechallenge/dmc/dmc-</a:t>
            </a:r>
            <a:r>
              <a:rPr lang="en-GB" dirty="0" smtClean="0">
                <a:hlinkClick r:id="rId2"/>
              </a:rPr>
              <a:t>intro.html</a:t>
            </a:r>
            <a:endParaRPr lang="en-GB" dirty="0" smtClean="0"/>
          </a:p>
          <a:p>
            <a:pPr marL="0" indent="0">
              <a:buNone/>
            </a:pPr>
            <a:endParaRPr lang="en-US" dirty="0" smtClean="0"/>
          </a:p>
          <a:p>
            <a:r>
              <a:rPr lang="en-US" dirty="0" smtClean="0"/>
              <a:t>Select Display Advertising  and the Display 101 lesson. The direct link is:</a:t>
            </a:r>
          </a:p>
          <a:p>
            <a:pPr marL="0" indent="0">
              <a:buNone/>
            </a:pPr>
            <a:endParaRPr lang="en-US" dirty="0" smtClean="0"/>
          </a:p>
          <a:p>
            <a:r>
              <a:rPr lang="en-US" dirty="0" smtClean="0"/>
              <a:t>Using Display 101 as your guide and also by registering for a Google Adwords campaign at: </a:t>
            </a:r>
            <a:r>
              <a:rPr lang="en-GB" dirty="0">
                <a:hlinkClick r:id="rId3"/>
              </a:rPr>
              <a:t>https://support.google.com/adwords</a:t>
            </a:r>
            <a:r>
              <a:rPr lang="en-GB" dirty="0"/>
              <a:t> </a:t>
            </a:r>
            <a:endParaRPr lang="en-GB" dirty="0" smtClean="0"/>
          </a:p>
          <a:p>
            <a:endParaRPr lang="en-GB" dirty="0"/>
          </a:p>
          <a:p>
            <a:pPr lvl="1"/>
            <a:r>
              <a:rPr lang="en-GB" dirty="0" smtClean="0"/>
              <a:t>Spend about 1 hour getting familiar with Google </a:t>
            </a:r>
            <a:r>
              <a:rPr lang="en-GB" dirty="0" err="1" smtClean="0"/>
              <a:t>Adwords</a:t>
            </a:r>
            <a:r>
              <a:rPr lang="en-GB" dirty="0" smtClean="0"/>
              <a:t> for your chosen case study.  Don’t go all the way and purchase but hands on experience will help.</a:t>
            </a:r>
            <a:br>
              <a:rPr lang="en-GB" dirty="0" smtClean="0"/>
            </a:br>
            <a:endParaRPr lang="en-GB" dirty="0" smtClean="0"/>
          </a:p>
          <a:p>
            <a:r>
              <a:rPr lang="en-GB" dirty="0" smtClean="0"/>
              <a:t>DON</a:t>
            </a:r>
            <a:r>
              <a:rPr lang="uk-UA" dirty="0" smtClean="0"/>
              <a:t>’</a:t>
            </a:r>
            <a:r>
              <a:rPr lang="en-GB" dirty="0" smtClean="0"/>
              <a:t>T FORGET YOUR HEADPHONES</a:t>
            </a:r>
          </a:p>
          <a:p>
            <a:endParaRPr lang="en-GB" dirty="0"/>
          </a:p>
          <a:p>
            <a:endParaRPr lang="en-GB" dirty="0"/>
          </a:p>
        </p:txBody>
      </p:sp>
    </p:spTree>
    <p:extLst>
      <p:ext uri="{BB962C8B-B14F-4D97-AF65-F5344CB8AC3E}">
        <p14:creationId xmlns:p14="http://schemas.microsoft.com/office/powerpoint/2010/main" val="339022363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41024" y="2971138"/>
            <a:ext cx="805930" cy="369332"/>
          </a:xfrm>
          <a:prstGeom prst="rect">
            <a:avLst/>
          </a:prstGeom>
          <a:noFill/>
        </p:spPr>
        <p:txBody>
          <a:bodyPr wrap="none" rtlCol="0">
            <a:spAutoFit/>
          </a:bodyPr>
          <a:lstStyle/>
          <a:p>
            <a:r>
              <a:rPr lang="en-US" dirty="0" smtClean="0"/>
              <a:t>FINISH</a:t>
            </a:r>
            <a:endParaRPr lang="en-US" dirty="0"/>
          </a:p>
        </p:txBody>
      </p:sp>
    </p:spTree>
    <p:extLst>
      <p:ext uri="{BB962C8B-B14F-4D97-AF65-F5344CB8AC3E}">
        <p14:creationId xmlns:p14="http://schemas.microsoft.com/office/powerpoint/2010/main" val="3785898262"/>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3093</TotalTime>
  <Words>742</Words>
  <Application>Microsoft Macintosh PowerPoint</Application>
  <PresentationFormat>On-screen Show (4:3)</PresentationFormat>
  <Paragraphs>74</Paragraphs>
  <Slides>84</Slides>
  <Notes>0</Notes>
  <HiddenSlides>0</HiddenSlides>
  <MMClips>0</MMClips>
  <ScaleCrop>false</ScaleCrop>
  <HeadingPairs>
    <vt:vector size="4" baseType="variant">
      <vt:variant>
        <vt:lpstr>Theme</vt:lpstr>
      </vt:variant>
      <vt:variant>
        <vt:i4>1</vt:i4>
      </vt:variant>
      <vt:variant>
        <vt:lpstr>Slide Titles</vt:lpstr>
      </vt:variant>
      <vt:variant>
        <vt:i4>84</vt:i4>
      </vt:variant>
    </vt:vector>
  </HeadingPairs>
  <TitlesOfParts>
    <vt:vector size="85" baseType="lpstr">
      <vt:lpstr>Black</vt:lpstr>
      <vt:lpstr>Digital Marketing SBUS5106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Tools to do your digital marketing campaign</vt:lpstr>
      <vt:lpstr>Lets see Display in action</vt:lpstr>
      <vt:lpstr>PowerPoint Presentation</vt:lpstr>
      <vt:lpstr>PowerPoint Presentation</vt:lpstr>
      <vt:lpstr>PowerPoint Presentation</vt:lpstr>
      <vt:lpstr>PowerPoint Presentation</vt:lpstr>
      <vt:lpstr>PowerPoint Presentation</vt:lpstr>
      <vt:lpstr>PowerPoint Presentation</vt:lpstr>
      <vt:lpstr>Interstatial BAnner</vt:lpstr>
      <vt:lpstr>Pop up and under</vt:lpstr>
      <vt:lpstr>Map Ads</vt:lpstr>
      <vt:lpstr>Floating ads</vt:lpstr>
      <vt:lpstr>Wallpaper ads</vt:lpstr>
      <vt:lpstr>Banner Ads</vt:lpstr>
      <vt:lpstr>Banner by format</vt:lpstr>
      <vt:lpstr>Sponsored ads</vt:lpstr>
      <vt:lpstr>The effectiveness of banner ads</vt:lpstr>
      <vt:lpstr>PowerPoint Presentation</vt:lpstr>
      <vt:lpstr>Viewability</vt:lpstr>
      <vt:lpstr>PowerPoint Presentation</vt:lpstr>
      <vt:lpstr>The folds</vt:lpstr>
      <vt:lpstr>Does banner size mater</vt:lpstr>
      <vt:lpstr>Higher click through rate (CTR)</vt:lpstr>
      <vt:lpstr>Emotional Appeal</vt:lpstr>
      <vt:lpstr>Higher impact</vt:lpstr>
      <vt:lpstr>PowerPoint Presentation</vt:lpstr>
      <vt:lpstr>CPG – Consumer packaged goods</vt:lpstr>
      <vt:lpstr>PowerPoint Presentation</vt:lpstr>
      <vt:lpstr>Credibility</vt:lpstr>
      <vt:lpstr>Right customer acquisition</vt:lpstr>
      <vt:lpstr>Display Marketing Ecosystem</vt:lpstr>
      <vt:lpstr>PowerPoint Presentation</vt:lpstr>
      <vt:lpstr>PowerPoint Presentation</vt:lpstr>
      <vt:lpstr>PowerPoint Presentation</vt:lpstr>
      <vt:lpstr>PowerPoint Presentation</vt:lpstr>
      <vt:lpstr>PowerPoint Presentation</vt:lpstr>
      <vt:lpstr>PowerPoint Presentation</vt:lpstr>
      <vt:lpstr>Exercise</vt:lpstr>
      <vt:lpstr>The Google Display Network</vt:lpstr>
      <vt:lpstr>https://www.youtube.com/watch?v=1_NdFIwC20A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Using image ads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Directed Learning on Thursday</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Bell</dc:creator>
  <cp:lastModifiedBy>Alex Bell</cp:lastModifiedBy>
  <cp:revision>88</cp:revision>
  <dcterms:created xsi:type="dcterms:W3CDTF">2016-01-24T19:50:49Z</dcterms:created>
  <dcterms:modified xsi:type="dcterms:W3CDTF">2016-02-15T01:09:45Z</dcterms:modified>
</cp:coreProperties>
</file>