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61" r:id="rId7"/>
    <p:sldId id="260" r:id="rId8"/>
    <p:sldId id="258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240A4D-42A4-4FF9-983E-660FCB47E4DE}" v="639" dt="2023-12-08T00:12:56.3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55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226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0924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90479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8007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546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63213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510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5649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017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6061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68590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42924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44735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6937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474281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1437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1453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D12E9C6-1EE2-42AF-A44B-97C23A9D1CC6}" type="datetimeFigureOut">
              <a:rPr lang="en-GB" smtClean="0"/>
              <a:t>08/12/2023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A1B5D-8881-4169-B49B-AFDE55EC99B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52531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ereader.perlego.com/1/book/3535382/20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forbes.com/sites/forbestechcouncil/2020/12/14/the-rising-concern-around-consumer-data-and-privacy/" TargetMode="External"/><Relationship Id="rId4" Type="http://schemas.openxmlformats.org/officeDocument/2006/relationships/hyperlink" Target="https://iopscience.iop.org/article/10.1088/1757-899X/940/1/012065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atista.com/statistics/188447/influence-of-global-social-media-marketing-usage-on-businesses/#statisticContainer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s://trace.tennessee.edu/cgi/viewcontent.cgi?article=1003&amp;context=ccisymposium" TargetMode="External"/><Relationship Id="rId4" Type="http://schemas.openxmlformats.org/officeDocument/2006/relationships/hyperlink" Target="https://www.bmij.org/index.php/1/article/view/839.1/904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forbes.com/sites/forbestechcouncil/people/swishgoswami/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iopscience.iop.org/article/10.1088/1757-899X/940/1/012065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perlego.com/book/3535382/digital-marketing-excellence-planning-optimizing-and-integrating-online-marketing-pdf" TargetMode="External"/><Relationship Id="rId11" Type="http://schemas.openxmlformats.org/officeDocument/2006/relationships/hyperlink" Target="https://trace.tennessee.edu/cgi/viewcontent.cgi?article=1003&amp;context=ccisymposium" TargetMode="External"/><Relationship Id="rId5" Type="http://schemas.openxmlformats.org/officeDocument/2006/relationships/image" Target="../media/image5.png"/><Relationship Id="rId10" Type="http://schemas.openxmlformats.org/officeDocument/2006/relationships/hyperlink" Target="https://www.bmij.org/index.php/1/article/view/839.1" TargetMode="External"/><Relationship Id="rId4" Type="http://schemas.openxmlformats.org/officeDocument/2006/relationships/image" Target="../media/image4.png"/><Relationship Id="rId9" Type="http://schemas.openxmlformats.org/officeDocument/2006/relationships/hyperlink" Target="https://www.forbes.com/sites/forbestechcouncil/2020/12/14/the-rising-concern-around-consumer-data-and-privacy/?sh=37edde8c487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64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69" name="Oval 68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1" name="Picture 70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73" name="Picture 72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81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83" name="Freeform: Shape 82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EACA7E-7CF7-0AE7-74B3-065B90614E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3312" y="452718"/>
            <a:ext cx="8947522" cy="140053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3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Building Sustainability </a:t>
            </a:r>
            <a:br>
              <a:rPr lang="en-US" sz="23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3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Marketing relationship</a:t>
            </a:r>
            <a:br>
              <a:rPr lang="en-US" sz="23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3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Topic Digital Marketing</a:t>
            </a:r>
            <a:br>
              <a:rPr lang="en-US" sz="23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300" b="0" i="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[On OrganisationTesco]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CD94C3-BD14-7B26-C4BC-25CE44D713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3312" y="2763520"/>
            <a:ext cx="8946541" cy="34848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endParaRPr lang="en-US" dirty="0">
              <a:solidFill>
                <a:schemeClr val="tx1"/>
              </a:solidFill>
            </a:endParaRP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Lecture:  Maria Heffernan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Student: Nicoleta Bichir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Student number: 2126694                                                                                                          </a:t>
            </a:r>
          </a:p>
          <a:p>
            <a:pPr>
              <a:buFont typeface="Wingdings 3" charset="2"/>
              <a:buChar char=""/>
            </a:pPr>
            <a:r>
              <a:rPr lang="en-US" dirty="0">
                <a:solidFill>
                  <a:schemeClr val="tx1"/>
                </a:solidFill>
              </a:rPr>
              <a:t>University of Wales</a:t>
            </a:r>
          </a:p>
          <a:p>
            <a:r>
              <a:rPr lang="en-US" dirty="0">
                <a:solidFill>
                  <a:schemeClr val="tx1"/>
                </a:solidFill>
              </a:rPr>
              <a:t>  Trinity Saint David</a:t>
            </a:r>
          </a:p>
        </p:txBody>
      </p:sp>
    </p:spTree>
    <p:extLst>
      <p:ext uri="{BB962C8B-B14F-4D97-AF65-F5344CB8AC3E}">
        <p14:creationId xmlns:p14="http://schemas.microsoft.com/office/powerpoint/2010/main" val="30339486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4CD14DB-BB81-479F-A1FC-1C75640E9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943A91B-7CA7-4592-A975-73B1BF8C4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EC471314-E46A-414B-8D91-74880E84F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entury Gothic" panose="020B0502020202020204"/>
              <a:ea typeface="+mn-ea"/>
              <a:cs typeface="+mn-cs"/>
            </a:endParaRPr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6A681326-1C9D-44A3-A627-3871BDA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2417" cy="5095933"/>
          </a:xfrm>
          <a:custGeom>
            <a:avLst/>
            <a:gdLst>
              <a:gd name="connsiteX0" fmla="*/ 0 w 12192417"/>
              <a:gd name="connsiteY0" fmla="*/ 0 h 5095933"/>
              <a:gd name="connsiteX1" fmla="*/ 71931 w 12192417"/>
              <a:gd name="connsiteY1" fmla="*/ 12261 h 5095933"/>
              <a:gd name="connsiteX2" fmla="*/ 282848 w 12192417"/>
              <a:gd name="connsiteY2" fmla="*/ 48343 h 5095933"/>
              <a:gd name="connsiteX3" fmla="*/ 436463 w 12192417"/>
              <a:gd name="connsiteY3" fmla="*/ 73565 h 5095933"/>
              <a:gd name="connsiteX4" fmla="*/ 619338 w 12192417"/>
              <a:gd name="connsiteY4" fmla="*/ 100188 h 5095933"/>
              <a:gd name="connsiteX5" fmla="*/ 836350 w 12192417"/>
              <a:gd name="connsiteY5" fmla="*/ 132066 h 5095933"/>
              <a:gd name="connsiteX6" fmla="*/ 1076527 w 12192417"/>
              <a:gd name="connsiteY6" fmla="*/ 165696 h 5095933"/>
              <a:gd name="connsiteX7" fmla="*/ 1347183 w 12192417"/>
              <a:gd name="connsiteY7" fmla="*/ 201077 h 5095933"/>
              <a:gd name="connsiteX8" fmla="*/ 1642222 w 12192417"/>
              <a:gd name="connsiteY8" fmla="*/ 238560 h 5095933"/>
              <a:gd name="connsiteX9" fmla="*/ 1962863 w 12192417"/>
              <a:gd name="connsiteY9" fmla="*/ 276043 h 5095933"/>
              <a:gd name="connsiteX10" fmla="*/ 2304231 w 12192417"/>
              <a:gd name="connsiteY10" fmla="*/ 314227 h 5095933"/>
              <a:gd name="connsiteX11" fmla="*/ 2672420 w 12192417"/>
              <a:gd name="connsiteY11" fmla="*/ 349608 h 5095933"/>
              <a:gd name="connsiteX12" fmla="*/ 3057677 w 12192417"/>
              <a:gd name="connsiteY12" fmla="*/ 383588 h 5095933"/>
              <a:gd name="connsiteX13" fmla="*/ 3464880 w 12192417"/>
              <a:gd name="connsiteY13" fmla="*/ 414415 h 5095933"/>
              <a:gd name="connsiteX14" fmla="*/ 3889151 w 12192417"/>
              <a:gd name="connsiteY14" fmla="*/ 443841 h 5095933"/>
              <a:gd name="connsiteX15" fmla="*/ 4331709 w 12192417"/>
              <a:gd name="connsiteY15" fmla="*/ 471515 h 5095933"/>
              <a:gd name="connsiteX16" fmla="*/ 4558475 w 12192417"/>
              <a:gd name="connsiteY16" fmla="*/ 481324 h 5095933"/>
              <a:gd name="connsiteX17" fmla="*/ 4790117 w 12192417"/>
              <a:gd name="connsiteY17" fmla="*/ 492183 h 5095933"/>
              <a:gd name="connsiteX18" fmla="*/ 5025417 w 12192417"/>
              <a:gd name="connsiteY18" fmla="*/ 502342 h 5095933"/>
              <a:gd name="connsiteX19" fmla="*/ 5261936 w 12192417"/>
              <a:gd name="connsiteY19" fmla="*/ 508998 h 5095933"/>
              <a:gd name="connsiteX20" fmla="*/ 5503331 w 12192417"/>
              <a:gd name="connsiteY20" fmla="*/ 514953 h 5095933"/>
              <a:gd name="connsiteX21" fmla="*/ 5747166 w 12192417"/>
              <a:gd name="connsiteY21" fmla="*/ 521259 h 5095933"/>
              <a:gd name="connsiteX22" fmla="*/ 5995876 w 12192417"/>
              <a:gd name="connsiteY22" fmla="*/ 525463 h 5095933"/>
              <a:gd name="connsiteX23" fmla="*/ 6247025 w 12192417"/>
              <a:gd name="connsiteY23" fmla="*/ 525463 h 5095933"/>
              <a:gd name="connsiteX24" fmla="*/ 6500612 w 12192417"/>
              <a:gd name="connsiteY24" fmla="*/ 527565 h 5095933"/>
              <a:gd name="connsiteX25" fmla="*/ 6756638 w 12192417"/>
              <a:gd name="connsiteY25" fmla="*/ 525463 h 5095933"/>
              <a:gd name="connsiteX26" fmla="*/ 7016321 w 12192417"/>
              <a:gd name="connsiteY26" fmla="*/ 521259 h 5095933"/>
              <a:gd name="connsiteX27" fmla="*/ 7276004 w 12192417"/>
              <a:gd name="connsiteY27" fmla="*/ 517406 h 5095933"/>
              <a:gd name="connsiteX28" fmla="*/ 7539344 w 12192417"/>
              <a:gd name="connsiteY28" fmla="*/ 508998 h 5095933"/>
              <a:gd name="connsiteX29" fmla="*/ 7805123 w 12192417"/>
              <a:gd name="connsiteY29" fmla="*/ 500241 h 5095933"/>
              <a:gd name="connsiteX30" fmla="*/ 8070902 w 12192417"/>
              <a:gd name="connsiteY30" fmla="*/ 490082 h 5095933"/>
              <a:gd name="connsiteX31" fmla="*/ 8339120 w 12192417"/>
              <a:gd name="connsiteY31" fmla="*/ 475719 h 5095933"/>
              <a:gd name="connsiteX32" fmla="*/ 8609775 w 12192417"/>
              <a:gd name="connsiteY32" fmla="*/ 458554 h 5095933"/>
              <a:gd name="connsiteX33" fmla="*/ 8881650 w 12192417"/>
              <a:gd name="connsiteY33" fmla="*/ 442089 h 5095933"/>
              <a:gd name="connsiteX34" fmla="*/ 9153525 w 12192417"/>
              <a:gd name="connsiteY34" fmla="*/ 421071 h 5095933"/>
              <a:gd name="connsiteX35" fmla="*/ 9429057 w 12192417"/>
              <a:gd name="connsiteY35" fmla="*/ 395849 h 5095933"/>
              <a:gd name="connsiteX36" fmla="*/ 9700932 w 12192417"/>
              <a:gd name="connsiteY36" fmla="*/ 370626 h 5095933"/>
              <a:gd name="connsiteX37" fmla="*/ 9977683 w 12192417"/>
              <a:gd name="connsiteY37" fmla="*/ 341551 h 5095933"/>
              <a:gd name="connsiteX38" fmla="*/ 10255654 w 12192417"/>
              <a:gd name="connsiteY38" fmla="*/ 309673 h 5095933"/>
              <a:gd name="connsiteX39" fmla="*/ 10529967 w 12192417"/>
              <a:gd name="connsiteY39" fmla="*/ 276043 h 5095933"/>
              <a:gd name="connsiteX40" fmla="*/ 10807938 w 12192417"/>
              <a:gd name="connsiteY40" fmla="*/ 236809 h 5095933"/>
              <a:gd name="connsiteX41" fmla="*/ 11084689 w 12192417"/>
              <a:gd name="connsiteY41" fmla="*/ 194772 h 5095933"/>
              <a:gd name="connsiteX42" fmla="*/ 11362660 w 12192417"/>
              <a:gd name="connsiteY42" fmla="*/ 153085 h 5095933"/>
              <a:gd name="connsiteX43" fmla="*/ 11639411 w 12192417"/>
              <a:gd name="connsiteY43" fmla="*/ 104392 h 5095933"/>
              <a:gd name="connsiteX44" fmla="*/ 11914944 w 12192417"/>
              <a:gd name="connsiteY44" fmla="*/ 54648 h 5095933"/>
              <a:gd name="connsiteX45" fmla="*/ 12191695 w 12192417"/>
              <a:gd name="connsiteY45" fmla="*/ 2452 h 5095933"/>
              <a:gd name="connsiteX46" fmla="*/ 12191695 w 12192417"/>
              <a:gd name="connsiteY46" fmla="*/ 2162231 h 5095933"/>
              <a:gd name="connsiteX47" fmla="*/ 12192417 w 12192417"/>
              <a:gd name="connsiteY47" fmla="*/ 2162231 h 5095933"/>
              <a:gd name="connsiteX48" fmla="*/ 12192417 w 12192417"/>
              <a:gd name="connsiteY48" fmla="*/ 5095933 h 5095933"/>
              <a:gd name="connsiteX49" fmla="*/ 0 w 12192417"/>
              <a:gd name="connsiteY49" fmla="*/ 5095933 h 5095933"/>
              <a:gd name="connsiteX50" fmla="*/ 0 w 12192417"/>
              <a:gd name="connsiteY50" fmla="*/ 2791958 h 5095933"/>
              <a:gd name="connsiteX51" fmla="*/ 0 w 12192417"/>
              <a:gd name="connsiteY51" fmla="*/ 2162231 h 50959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192417" h="5095933">
                <a:moveTo>
                  <a:pt x="0" y="0"/>
                </a:moveTo>
                <a:lnTo>
                  <a:pt x="71931" y="12261"/>
                </a:lnTo>
                <a:lnTo>
                  <a:pt x="282848" y="48343"/>
                </a:lnTo>
                <a:lnTo>
                  <a:pt x="436463" y="73565"/>
                </a:lnTo>
                <a:lnTo>
                  <a:pt x="619338" y="100188"/>
                </a:lnTo>
                <a:lnTo>
                  <a:pt x="836350" y="132066"/>
                </a:lnTo>
                <a:lnTo>
                  <a:pt x="1076527" y="165696"/>
                </a:lnTo>
                <a:lnTo>
                  <a:pt x="1347183" y="201077"/>
                </a:lnTo>
                <a:lnTo>
                  <a:pt x="1642222" y="238560"/>
                </a:lnTo>
                <a:lnTo>
                  <a:pt x="1962863" y="276043"/>
                </a:lnTo>
                <a:lnTo>
                  <a:pt x="2304231" y="314227"/>
                </a:lnTo>
                <a:lnTo>
                  <a:pt x="2672420" y="349608"/>
                </a:lnTo>
                <a:lnTo>
                  <a:pt x="3057677" y="383588"/>
                </a:lnTo>
                <a:lnTo>
                  <a:pt x="3464880" y="414415"/>
                </a:lnTo>
                <a:lnTo>
                  <a:pt x="3889151" y="443841"/>
                </a:lnTo>
                <a:lnTo>
                  <a:pt x="4331709" y="471515"/>
                </a:lnTo>
                <a:lnTo>
                  <a:pt x="4558475" y="481324"/>
                </a:lnTo>
                <a:lnTo>
                  <a:pt x="4790117" y="492183"/>
                </a:lnTo>
                <a:lnTo>
                  <a:pt x="5025417" y="502342"/>
                </a:lnTo>
                <a:lnTo>
                  <a:pt x="5261936" y="508998"/>
                </a:lnTo>
                <a:lnTo>
                  <a:pt x="5503331" y="514953"/>
                </a:lnTo>
                <a:lnTo>
                  <a:pt x="5747166" y="521259"/>
                </a:lnTo>
                <a:lnTo>
                  <a:pt x="5995876" y="525463"/>
                </a:lnTo>
                <a:lnTo>
                  <a:pt x="6247025" y="525463"/>
                </a:lnTo>
                <a:lnTo>
                  <a:pt x="6500612" y="527565"/>
                </a:lnTo>
                <a:lnTo>
                  <a:pt x="6756638" y="525463"/>
                </a:lnTo>
                <a:lnTo>
                  <a:pt x="7016321" y="521259"/>
                </a:lnTo>
                <a:lnTo>
                  <a:pt x="7276004" y="517406"/>
                </a:lnTo>
                <a:lnTo>
                  <a:pt x="7539344" y="508998"/>
                </a:lnTo>
                <a:lnTo>
                  <a:pt x="7805123" y="500241"/>
                </a:lnTo>
                <a:lnTo>
                  <a:pt x="8070902" y="490082"/>
                </a:lnTo>
                <a:lnTo>
                  <a:pt x="8339120" y="475719"/>
                </a:lnTo>
                <a:lnTo>
                  <a:pt x="8609775" y="458554"/>
                </a:lnTo>
                <a:lnTo>
                  <a:pt x="8881650" y="442089"/>
                </a:lnTo>
                <a:lnTo>
                  <a:pt x="9153525" y="421071"/>
                </a:lnTo>
                <a:lnTo>
                  <a:pt x="9429057" y="395849"/>
                </a:lnTo>
                <a:lnTo>
                  <a:pt x="9700932" y="370626"/>
                </a:lnTo>
                <a:lnTo>
                  <a:pt x="9977683" y="341551"/>
                </a:lnTo>
                <a:lnTo>
                  <a:pt x="10255654" y="309673"/>
                </a:lnTo>
                <a:lnTo>
                  <a:pt x="10529967" y="276043"/>
                </a:lnTo>
                <a:lnTo>
                  <a:pt x="10807938" y="236809"/>
                </a:lnTo>
                <a:lnTo>
                  <a:pt x="11084689" y="194772"/>
                </a:lnTo>
                <a:lnTo>
                  <a:pt x="11362660" y="153085"/>
                </a:lnTo>
                <a:lnTo>
                  <a:pt x="11639411" y="104392"/>
                </a:lnTo>
                <a:lnTo>
                  <a:pt x="11914944" y="54648"/>
                </a:lnTo>
                <a:lnTo>
                  <a:pt x="12191695" y="2452"/>
                </a:lnTo>
                <a:lnTo>
                  <a:pt x="12191695" y="2162231"/>
                </a:lnTo>
                <a:lnTo>
                  <a:pt x="12192417" y="2162231"/>
                </a:lnTo>
                <a:lnTo>
                  <a:pt x="12192417" y="5095933"/>
                </a:lnTo>
                <a:lnTo>
                  <a:pt x="0" y="5095933"/>
                </a:lnTo>
                <a:lnTo>
                  <a:pt x="0" y="2791958"/>
                </a:lnTo>
                <a:lnTo>
                  <a:pt x="0" y="2162231"/>
                </a:lnTo>
                <a:close/>
              </a:path>
            </a:pathLst>
          </a:custGeom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46F27-3555-179E-2580-607CDD44BE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3312" y="452718"/>
            <a:ext cx="8947522" cy="1400530"/>
          </a:xfrm>
        </p:spPr>
        <p:txBody>
          <a:bodyPr anchor="ctr">
            <a:normAutofit/>
          </a:bodyPr>
          <a:lstStyle/>
          <a:p>
            <a:r>
              <a:rPr lang="en-GB" i="1">
                <a:solidFill>
                  <a:srgbClr val="FFFFFF"/>
                </a:solidFill>
                <a:latin typeface="+mn-lt"/>
              </a:rPr>
              <a:t>Definition Of Digital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FB3DE-52C3-E853-0FA6-DE8436DE69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763520"/>
            <a:ext cx="8946541" cy="34848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0" i="1" dirty="0">
                <a:effectLst/>
                <a:latin typeface="Abadi" panose="020B0604020104020204" pitchFamily="34" charset="0"/>
              </a:rPr>
              <a:t>“</a:t>
            </a:r>
            <a:r>
              <a:rPr lang="en-GB" sz="2400" b="0" i="1" dirty="0"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Digital Marketing: Strategy, Implementation, and Practice,” defines digital marketing as a holistic approach to promoting products and services through digital channels,,-</a:t>
            </a:r>
            <a:r>
              <a:rPr lang="en-GB" sz="2000" dirty="0">
                <a:hlinkClick r:id="rId2"/>
              </a:rPr>
              <a:t> Digital Marketing Excellence (perlego.com)</a:t>
            </a:r>
            <a:endParaRPr lang="en-GB" sz="2400" b="0" i="1" dirty="0"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0064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56FE96-3930-B86B-EA11-CB1168892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 dirty="0"/>
              <a:t>Benefits and dis-advantage of using Digital Marketing</a:t>
            </a:r>
          </a:p>
        </p:txBody>
      </p:sp>
      <p:pic>
        <p:nvPicPr>
          <p:cNvPr id="7" name="Picture 6" descr="Graph">
            <a:extLst>
              <a:ext uri="{FF2B5EF4-FFF2-40B4-BE49-F238E27FC236}">
                <a16:creationId xmlns:a16="http://schemas.microsoft.com/office/drawing/2014/main" id="{822A1ED7-0BBE-A0A5-FCA5-FA28A73F29D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248" r="34514"/>
          <a:stretch/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700A78-352B-4391-B2C6-824CB05F9E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2438400"/>
            <a:ext cx="4767471" cy="3809999"/>
          </a:xfrm>
        </p:spPr>
        <p:txBody>
          <a:bodyPr>
            <a:normAutofit/>
          </a:bodyPr>
          <a:lstStyle/>
          <a:p>
            <a:pPr lvl="0">
              <a:lnSpc>
                <a:spcPct val="90000"/>
              </a:lnSpc>
            </a:pPr>
            <a:r>
              <a:rPr lang="en-GB" sz="1700" dirty="0"/>
              <a:t>Benefit: </a:t>
            </a:r>
            <a:r>
              <a:rPr lang="en-GB" sz="1600" dirty="0"/>
              <a:t>Facilitates communication and interaction with users:</a:t>
            </a:r>
          </a:p>
          <a:p>
            <a:pPr lvl="0">
              <a:lnSpc>
                <a:spcPct val="90000"/>
              </a:lnSpc>
            </a:pPr>
            <a:r>
              <a:rPr lang="en-GB" sz="1600" dirty="0"/>
              <a:t>,,Accordingly, companies can talk directly with their real and potential customers, build trust and get feedback on the products and services they offer,,- </a:t>
            </a:r>
            <a:r>
              <a:rPr lang="en-GB" sz="1600" dirty="0" err="1">
                <a:hlinkClick r:id="rId4"/>
              </a:rPr>
              <a:t>IOPscience</a:t>
            </a:r>
            <a:endParaRPr lang="en-GB" sz="1700" dirty="0"/>
          </a:p>
          <a:p>
            <a:pPr lvl="0">
              <a:lnSpc>
                <a:spcPct val="90000"/>
              </a:lnSpc>
            </a:pPr>
            <a:r>
              <a:rPr lang="en-GB" sz="1700" dirty="0"/>
              <a:t>,, </a:t>
            </a:r>
            <a:r>
              <a:rPr lang="en-GB" sz="1700" b="0" i="1" dirty="0"/>
              <a:t>Disadvantage</a:t>
            </a:r>
          </a:p>
          <a:p>
            <a:pPr lvl="0">
              <a:lnSpc>
                <a:spcPct val="90000"/>
              </a:lnSpc>
            </a:pPr>
            <a:r>
              <a:rPr lang="en-GB" sz="1700" b="0" i="1" dirty="0"/>
              <a:t>,, Privacy: 69% of consumers are concerned about how personal data is collected in mobile apps, according to the Internet Society and Consumers International,, </a:t>
            </a:r>
            <a:r>
              <a:rPr lang="en-GB" sz="1700" b="1" i="1" dirty="0">
                <a:hlinkClick r:id="rId5"/>
              </a:rPr>
              <a:t>(forbes.com)</a:t>
            </a:r>
            <a:endParaRPr lang="en-GB" sz="1700" dirty="0"/>
          </a:p>
          <a:p>
            <a:pPr lvl="0">
              <a:lnSpc>
                <a:spcPct val="90000"/>
              </a:lnSpc>
            </a:pPr>
            <a:endParaRPr lang="en-US" sz="1700" dirty="0"/>
          </a:p>
          <a:p>
            <a:pPr>
              <a:lnSpc>
                <a:spcPct val="90000"/>
              </a:lnSpc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5441956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90B2D5-8E29-AAE6-51EB-A96D4D23D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5"/>
            <a:ext cx="6188190" cy="1686232"/>
          </a:xfrm>
        </p:spPr>
        <p:txBody>
          <a:bodyPr>
            <a:normAutofit/>
          </a:bodyPr>
          <a:lstStyle/>
          <a:p>
            <a:r>
              <a:rPr lang="en-GB" sz="2800" i="1" dirty="0">
                <a:solidFill>
                  <a:srgbClr val="EBEBEB"/>
                </a:solidFill>
                <a:latin typeface="+mn-lt"/>
              </a:rPr>
              <a:t>Benefit </a:t>
            </a:r>
            <a:r>
              <a:rPr lang="en-GB" sz="2800" i="1">
                <a:solidFill>
                  <a:srgbClr val="EBEBEB"/>
                </a:solidFill>
                <a:latin typeface="+mn-lt"/>
              </a:rPr>
              <a:t>and disadvantage </a:t>
            </a:r>
            <a:r>
              <a:rPr lang="en-GB" sz="2800" i="1" dirty="0">
                <a:solidFill>
                  <a:srgbClr val="EBEBEB"/>
                </a:solidFill>
                <a:latin typeface="+mn-lt"/>
              </a:rPr>
              <a:t>using social media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AE39BC5B-BC15-5771-5B3E-D3E972960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i="1" u="sng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Benefit: Increasing brand awareness</a:t>
            </a:r>
            <a:br>
              <a:rPr lang="en-GB" i="1" u="sng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</a:br>
            <a:r>
              <a:rPr lang="en-GB" i="1" u="sng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,,</a:t>
            </a:r>
            <a:r>
              <a:rPr lang="en-GB" i="1" dirty="0">
                <a:solidFill>
                  <a:srgbClr val="FFFFFF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  Social media platforms provide a dynamic and highly effective channel for creating and strengthening brand awareness for multiple reasons. ,,-</a:t>
            </a:r>
            <a:r>
              <a:rPr lang="en-GB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 (bmij.org)</a:t>
            </a:r>
            <a:endParaRPr lang="en-GB" i="1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br>
              <a:rPr lang="en-US" i="1" u="sng" kern="1200" dirty="0">
                <a:solidFill>
                  <a:srgbClr val="00B0F0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i="1" u="sng" dirty="0">
                <a:solidFill>
                  <a:srgbClr val="00B0F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Disadvantage: Social Media is a Source of Misinformation</a:t>
            </a:r>
            <a:br>
              <a:rPr lang="en-US" i="1" kern="1200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i="1" dirty="0">
                <a:solidFill>
                  <a:srgbClr val="FFFFFF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“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Sometimes the internet merely acts as an agent that accelerates the crises news cycle and breaks geographic boundaries" -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(tennessee.edu)</a:t>
            </a:r>
            <a:endParaRPr lang="en-GB" i="1" dirty="0">
              <a:solidFill>
                <a:srgbClr val="FFFFFF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5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7" name="Picture 16" descr="Mobile device with apps">
            <a:extLst>
              <a:ext uri="{FF2B5EF4-FFF2-40B4-BE49-F238E27FC236}">
                <a16:creationId xmlns:a16="http://schemas.microsoft.com/office/drawing/2014/main" id="{4A92ADDE-3034-C00B-7B92-762B9718ABD8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49489" r="9802"/>
          <a:stretch/>
        </p:blipFill>
        <p:spPr>
          <a:xfrm>
            <a:off x="6579825" y="-99060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1130994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7000"/>
                <a:hueMod val="88000"/>
                <a:satMod val="130000"/>
                <a:lumMod val="124000"/>
              </a:schemeClr>
            </a:gs>
            <a:gs pos="100000">
              <a:schemeClr val="bg2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5" name="Oval 24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DE27238C-8EAF-4098-86E6-7723B7DAE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 36">
            <a:extLst>
              <a:ext uri="{FF2B5EF4-FFF2-40B4-BE49-F238E27FC236}">
                <a16:creationId xmlns:a16="http://schemas.microsoft.com/office/drawing/2014/main" id="{992F97B1-1891-4FCC-9E5F-BA97EDB48F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9351010" y="0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lumMod val="60000"/>
              <a:lumOff val="40000"/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Freeform: Shape 36">
            <a:extLst>
              <a:ext uri="{FF2B5EF4-FFF2-40B4-BE49-F238E27FC236}">
                <a16:creationId xmlns:a16="http://schemas.microsoft.com/office/drawing/2014/main" id="{78C6C821-FEE1-4EB6-9590-C021440C77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9700459" cy="6858001"/>
          </a:xfrm>
          <a:custGeom>
            <a:avLst/>
            <a:gdLst>
              <a:gd name="connsiteX0" fmla="*/ 0 w 9700459"/>
              <a:gd name="connsiteY0" fmla="*/ 0 h 6858001"/>
              <a:gd name="connsiteX1" fmla="*/ 1323975 w 9700459"/>
              <a:gd name="connsiteY1" fmla="*/ 0 h 6858001"/>
              <a:gd name="connsiteX2" fmla="*/ 1517015 w 9700459"/>
              <a:gd name="connsiteY2" fmla="*/ 0 h 6858001"/>
              <a:gd name="connsiteX3" fmla="*/ 3241265 w 9700459"/>
              <a:gd name="connsiteY3" fmla="*/ 0 h 6858001"/>
              <a:gd name="connsiteX4" fmla="*/ 3241265 w 9700459"/>
              <a:gd name="connsiteY4" fmla="*/ 1 h 6858001"/>
              <a:gd name="connsiteX5" fmla="*/ 8355744 w 9700459"/>
              <a:gd name="connsiteY5" fmla="*/ 1 h 6858001"/>
              <a:gd name="connsiteX6" fmla="*/ 8355744 w 9700459"/>
              <a:gd name="connsiteY6" fmla="*/ 0 h 6858001"/>
              <a:gd name="connsiteX7" fmla="*/ 9699282 w 9700459"/>
              <a:gd name="connsiteY7" fmla="*/ 0 h 6858001"/>
              <a:gd name="connsiteX8" fmla="*/ 9674237 w 9700459"/>
              <a:gd name="connsiteY8" fmla="*/ 155677 h 6858001"/>
              <a:gd name="connsiteX9" fmla="*/ 9650368 w 9700459"/>
              <a:gd name="connsiteY9" fmla="*/ 310668 h 6858001"/>
              <a:gd name="connsiteX10" fmla="*/ 9627004 w 9700459"/>
              <a:gd name="connsiteY10" fmla="*/ 466344 h 6858001"/>
              <a:gd name="connsiteX11" fmla="*/ 9607001 w 9700459"/>
              <a:gd name="connsiteY11" fmla="*/ 622707 h 6858001"/>
              <a:gd name="connsiteX12" fmla="*/ 9586830 w 9700459"/>
              <a:gd name="connsiteY12" fmla="*/ 778383 h 6858001"/>
              <a:gd name="connsiteX13" fmla="*/ 9568004 w 9700459"/>
              <a:gd name="connsiteY13" fmla="*/ 934746 h 6858001"/>
              <a:gd name="connsiteX14" fmla="*/ 9551868 w 9700459"/>
              <a:gd name="connsiteY14" fmla="*/ 1089051 h 6858001"/>
              <a:gd name="connsiteX15" fmla="*/ 9536572 w 9700459"/>
              <a:gd name="connsiteY15" fmla="*/ 1245413 h 6858001"/>
              <a:gd name="connsiteX16" fmla="*/ 9522620 w 9700459"/>
              <a:gd name="connsiteY16" fmla="*/ 1401090 h 6858001"/>
              <a:gd name="connsiteX17" fmla="*/ 9510518 w 9700459"/>
              <a:gd name="connsiteY17" fmla="*/ 1554023 h 6858001"/>
              <a:gd name="connsiteX18" fmla="*/ 9498415 w 9700459"/>
              <a:gd name="connsiteY18" fmla="*/ 1709014 h 6858001"/>
              <a:gd name="connsiteX19" fmla="*/ 9488330 w 9700459"/>
              <a:gd name="connsiteY19" fmla="*/ 1861947 h 6858001"/>
              <a:gd name="connsiteX20" fmla="*/ 9480430 w 9700459"/>
              <a:gd name="connsiteY20" fmla="*/ 2014881 h 6858001"/>
              <a:gd name="connsiteX21" fmla="*/ 9472193 w 9700459"/>
              <a:gd name="connsiteY21" fmla="*/ 2167128 h 6858001"/>
              <a:gd name="connsiteX22" fmla="*/ 9465302 w 9700459"/>
              <a:gd name="connsiteY22" fmla="*/ 2318004 h 6858001"/>
              <a:gd name="connsiteX23" fmla="*/ 9460427 w 9700459"/>
              <a:gd name="connsiteY23" fmla="*/ 2467509 h 6858001"/>
              <a:gd name="connsiteX24" fmla="*/ 9456225 w 9700459"/>
              <a:gd name="connsiteY24" fmla="*/ 2617013 h 6858001"/>
              <a:gd name="connsiteX25" fmla="*/ 9452191 w 9700459"/>
              <a:gd name="connsiteY25" fmla="*/ 2765146 h 6858001"/>
              <a:gd name="connsiteX26" fmla="*/ 9450342 w 9700459"/>
              <a:gd name="connsiteY26" fmla="*/ 2911221 h 6858001"/>
              <a:gd name="connsiteX27" fmla="*/ 9448325 w 9700459"/>
              <a:gd name="connsiteY27" fmla="*/ 3057297 h 6858001"/>
              <a:gd name="connsiteX28" fmla="*/ 9447316 w 9700459"/>
              <a:gd name="connsiteY28" fmla="*/ 3201315 h 6858001"/>
              <a:gd name="connsiteX29" fmla="*/ 9448325 w 9700459"/>
              <a:gd name="connsiteY29" fmla="*/ 3343961 h 6858001"/>
              <a:gd name="connsiteX30" fmla="*/ 9448325 w 9700459"/>
              <a:gd name="connsiteY30" fmla="*/ 3485236 h 6858001"/>
              <a:gd name="connsiteX31" fmla="*/ 9450342 w 9700459"/>
              <a:gd name="connsiteY31" fmla="*/ 3625139 h 6858001"/>
              <a:gd name="connsiteX32" fmla="*/ 9453367 w 9700459"/>
              <a:gd name="connsiteY32" fmla="*/ 3762299 h 6858001"/>
              <a:gd name="connsiteX33" fmla="*/ 9456225 w 9700459"/>
              <a:gd name="connsiteY33" fmla="*/ 3898087 h 6858001"/>
              <a:gd name="connsiteX34" fmla="*/ 9459419 w 9700459"/>
              <a:gd name="connsiteY34" fmla="*/ 4031133 h 6858001"/>
              <a:gd name="connsiteX35" fmla="*/ 9464293 w 9700459"/>
              <a:gd name="connsiteY35" fmla="*/ 4163492 h 6858001"/>
              <a:gd name="connsiteX36" fmla="*/ 9469504 w 9700459"/>
              <a:gd name="connsiteY36" fmla="*/ 4293793 h 6858001"/>
              <a:gd name="connsiteX37" fmla="*/ 9474210 w 9700459"/>
              <a:gd name="connsiteY37" fmla="*/ 4421352 h 6858001"/>
              <a:gd name="connsiteX38" fmla="*/ 9487490 w 9700459"/>
              <a:gd name="connsiteY38" fmla="*/ 4670298 h 6858001"/>
              <a:gd name="connsiteX39" fmla="*/ 9501609 w 9700459"/>
              <a:gd name="connsiteY39" fmla="*/ 4908956 h 6858001"/>
              <a:gd name="connsiteX40" fmla="*/ 9516401 w 9700459"/>
              <a:gd name="connsiteY40" fmla="*/ 5138013 h 6858001"/>
              <a:gd name="connsiteX41" fmla="*/ 9532706 w 9700459"/>
              <a:gd name="connsiteY41" fmla="*/ 5354726 h 6858001"/>
              <a:gd name="connsiteX42" fmla="*/ 9549683 w 9700459"/>
              <a:gd name="connsiteY42" fmla="*/ 5561838 h 6858001"/>
              <a:gd name="connsiteX43" fmla="*/ 9568004 w 9700459"/>
              <a:gd name="connsiteY43" fmla="*/ 5753862 h 6858001"/>
              <a:gd name="connsiteX44" fmla="*/ 9585990 w 9700459"/>
              <a:gd name="connsiteY44" fmla="*/ 5934227 h 6858001"/>
              <a:gd name="connsiteX45" fmla="*/ 9603975 w 9700459"/>
              <a:gd name="connsiteY45" fmla="*/ 6100191 h 6858001"/>
              <a:gd name="connsiteX46" fmla="*/ 9620952 w 9700459"/>
              <a:gd name="connsiteY46" fmla="*/ 6252438 h 6858001"/>
              <a:gd name="connsiteX47" fmla="*/ 9637089 w 9700459"/>
              <a:gd name="connsiteY47" fmla="*/ 6387541 h 6858001"/>
              <a:gd name="connsiteX48" fmla="*/ 9652385 w 9700459"/>
              <a:gd name="connsiteY48" fmla="*/ 6509613 h 6858001"/>
              <a:gd name="connsiteX49" fmla="*/ 9665160 w 9700459"/>
              <a:gd name="connsiteY49" fmla="*/ 6612483 h 6858001"/>
              <a:gd name="connsiteX50" fmla="*/ 9677262 w 9700459"/>
              <a:gd name="connsiteY50" fmla="*/ 6698894 h 6858001"/>
              <a:gd name="connsiteX51" fmla="*/ 9694576 w 9700459"/>
              <a:gd name="connsiteY51" fmla="*/ 6817538 h 6858001"/>
              <a:gd name="connsiteX52" fmla="*/ 9700459 w 9700459"/>
              <a:gd name="connsiteY52" fmla="*/ 6858000 h 6858001"/>
              <a:gd name="connsiteX53" fmla="*/ 8795105 w 9700459"/>
              <a:gd name="connsiteY53" fmla="*/ 6858000 h 6858001"/>
              <a:gd name="connsiteX54" fmla="*/ 8795105 w 9700459"/>
              <a:gd name="connsiteY54" fmla="*/ 6858001 h 6858001"/>
              <a:gd name="connsiteX55" fmla="*/ 2704541 w 9700459"/>
              <a:gd name="connsiteY55" fmla="*/ 6858001 h 6858001"/>
              <a:gd name="connsiteX56" fmla="*/ 2704541 w 9700459"/>
              <a:gd name="connsiteY56" fmla="*/ 6858000 h 6858001"/>
              <a:gd name="connsiteX57" fmla="*/ 1517015 w 9700459"/>
              <a:gd name="connsiteY57" fmla="*/ 6858000 h 6858001"/>
              <a:gd name="connsiteX58" fmla="*/ 1323975 w 9700459"/>
              <a:gd name="connsiteY58" fmla="*/ 6858000 h 6858001"/>
              <a:gd name="connsiteX59" fmla="*/ 0 w 9700459"/>
              <a:gd name="connsiteY5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</a:cxnLst>
            <a:rect l="l" t="t" r="r" b="b"/>
            <a:pathLst>
              <a:path w="9700459" h="6858001">
                <a:moveTo>
                  <a:pt x="0" y="0"/>
                </a:moveTo>
                <a:lnTo>
                  <a:pt x="1323975" y="0"/>
                </a:lnTo>
                <a:lnTo>
                  <a:pt x="1517015" y="0"/>
                </a:lnTo>
                <a:lnTo>
                  <a:pt x="3241265" y="0"/>
                </a:lnTo>
                <a:lnTo>
                  <a:pt x="3241265" y="1"/>
                </a:lnTo>
                <a:lnTo>
                  <a:pt x="8355744" y="1"/>
                </a:lnTo>
                <a:lnTo>
                  <a:pt x="8355744" y="0"/>
                </a:lnTo>
                <a:lnTo>
                  <a:pt x="9699282" y="0"/>
                </a:lnTo>
                <a:lnTo>
                  <a:pt x="9674237" y="155677"/>
                </a:lnTo>
                <a:lnTo>
                  <a:pt x="9650368" y="310668"/>
                </a:lnTo>
                <a:lnTo>
                  <a:pt x="9627004" y="466344"/>
                </a:lnTo>
                <a:lnTo>
                  <a:pt x="9607001" y="622707"/>
                </a:lnTo>
                <a:lnTo>
                  <a:pt x="9586830" y="778383"/>
                </a:lnTo>
                <a:lnTo>
                  <a:pt x="9568004" y="934746"/>
                </a:lnTo>
                <a:lnTo>
                  <a:pt x="9551868" y="1089051"/>
                </a:lnTo>
                <a:lnTo>
                  <a:pt x="9536572" y="1245413"/>
                </a:lnTo>
                <a:lnTo>
                  <a:pt x="9522620" y="1401090"/>
                </a:lnTo>
                <a:lnTo>
                  <a:pt x="9510518" y="1554023"/>
                </a:lnTo>
                <a:lnTo>
                  <a:pt x="9498415" y="1709014"/>
                </a:lnTo>
                <a:lnTo>
                  <a:pt x="9488330" y="1861947"/>
                </a:lnTo>
                <a:lnTo>
                  <a:pt x="9480430" y="2014881"/>
                </a:lnTo>
                <a:lnTo>
                  <a:pt x="9472193" y="2167128"/>
                </a:lnTo>
                <a:lnTo>
                  <a:pt x="9465302" y="2318004"/>
                </a:lnTo>
                <a:lnTo>
                  <a:pt x="9460427" y="2467509"/>
                </a:lnTo>
                <a:lnTo>
                  <a:pt x="9456225" y="2617013"/>
                </a:lnTo>
                <a:lnTo>
                  <a:pt x="9452191" y="2765146"/>
                </a:lnTo>
                <a:lnTo>
                  <a:pt x="9450342" y="2911221"/>
                </a:lnTo>
                <a:lnTo>
                  <a:pt x="9448325" y="3057297"/>
                </a:lnTo>
                <a:lnTo>
                  <a:pt x="9447316" y="3201315"/>
                </a:lnTo>
                <a:lnTo>
                  <a:pt x="9448325" y="3343961"/>
                </a:lnTo>
                <a:lnTo>
                  <a:pt x="9448325" y="3485236"/>
                </a:lnTo>
                <a:lnTo>
                  <a:pt x="9450342" y="3625139"/>
                </a:lnTo>
                <a:lnTo>
                  <a:pt x="9453367" y="3762299"/>
                </a:lnTo>
                <a:lnTo>
                  <a:pt x="9456225" y="3898087"/>
                </a:lnTo>
                <a:lnTo>
                  <a:pt x="9459419" y="4031133"/>
                </a:lnTo>
                <a:lnTo>
                  <a:pt x="9464293" y="4163492"/>
                </a:lnTo>
                <a:lnTo>
                  <a:pt x="9469504" y="4293793"/>
                </a:lnTo>
                <a:lnTo>
                  <a:pt x="9474210" y="4421352"/>
                </a:lnTo>
                <a:lnTo>
                  <a:pt x="9487490" y="4670298"/>
                </a:lnTo>
                <a:lnTo>
                  <a:pt x="9501609" y="4908956"/>
                </a:lnTo>
                <a:lnTo>
                  <a:pt x="9516401" y="5138013"/>
                </a:lnTo>
                <a:lnTo>
                  <a:pt x="9532706" y="5354726"/>
                </a:lnTo>
                <a:lnTo>
                  <a:pt x="9549683" y="5561838"/>
                </a:lnTo>
                <a:lnTo>
                  <a:pt x="9568004" y="5753862"/>
                </a:lnTo>
                <a:lnTo>
                  <a:pt x="9585990" y="5934227"/>
                </a:lnTo>
                <a:lnTo>
                  <a:pt x="9603975" y="6100191"/>
                </a:lnTo>
                <a:lnTo>
                  <a:pt x="9620952" y="6252438"/>
                </a:lnTo>
                <a:lnTo>
                  <a:pt x="9637089" y="6387541"/>
                </a:lnTo>
                <a:lnTo>
                  <a:pt x="9652385" y="6509613"/>
                </a:lnTo>
                <a:lnTo>
                  <a:pt x="9665160" y="6612483"/>
                </a:lnTo>
                <a:lnTo>
                  <a:pt x="9677262" y="6698894"/>
                </a:lnTo>
                <a:lnTo>
                  <a:pt x="9694576" y="6817538"/>
                </a:lnTo>
                <a:lnTo>
                  <a:pt x="9700459" y="6858000"/>
                </a:lnTo>
                <a:lnTo>
                  <a:pt x="8795105" y="6858000"/>
                </a:lnTo>
                <a:lnTo>
                  <a:pt x="8795105" y="6858001"/>
                </a:lnTo>
                <a:lnTo>
                  <a:pt x="2704541" y="6858001"/>
                </a:lnTo>
                <a:lnTo>
                  <a:pt x="2704541" y="6858000"/>
                </a:lnTo>
                <a:lnTo>
                  <a:pt x="1517015" y="6858000"/>
                </a:lnTo>
                <a:lnTo>
                  <a:pt x="1323975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20DA47-0A65-9ED9-FAEB-AC6BDA35EA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0"/>
            <a:ext cx="6974915" cy="6858000"/>
          </a:xfrm>
        </p:spPr>
        <p:txBody>
          <a:bodyPr vert="horz" lIns="91440" tIns="45720" rIns="91440" bIns="45720" rtlCol="0" anchor="b">
            <a:noAutofit/>
          </a:bodyPr>
          <a:lstStyle/>
          <a:p>
            <a:pPr>
              <a:lnSpc>
                <a:spcPct val="90000"/>
              </a:lnSpc>
            </a:pP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R</a:t>
            </a:r>
            <a: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eference List:</a:t>
            </a:r>
            <a:b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1. Chaffey, D. and Smith, P. (2022) Digital Marketing Excellence. 6th </a:t>
            </a:r>
            <a:r>
              <a:rPr lang="en-US" sz="1600" i="0" kern="1200" dirty="0" err="1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edn</a:t>
            </a:r>
            <a: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 Taylor and Francis. </a:t>
            </a:r>
            <a:b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https://www.perlego.com/book/3535382/digital-marketing-excellence-planning-optimizing-and-integrating-online-marketing-pdf</a:t>
            </a:r>
            <a:b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Accessed: [9 November 2023].</a:t>
            </a:r>
            <a:br>
              <a:rPr lang="en-US" sz="1600" i="0" kern="1200" dirty="0">
                <a:solidFill>
                  <a:schemeClr val="tx2"/>
                </a:solidFill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2.</a:t>
            </a:r>
            <a:r>
              <a:rPr lang="pt-BR" sz="1600" dirty="0">
                <a:latin typeface="Calibri" panose="020F0502020204030204" pitchFamily="34" charset="0"/>
                <a:cs typeface="Calibri" panose="020F0502020204030204" pitchFamily="34" charset="0"/>
              </a:rPr>
              <a:t> S S Veleva and A I Tsvetanova</a:t>
            </a:r>
            <a:r>
              <a:rPr lang="pt-BR" sz="16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,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Characteristics of the digital marketing advantages and disadvantages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Characteristics of the digital marketing advantages and disadvantages -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  <a:hlinkClick r:id="rId7"/>
              </a:rPr>
              <a:t>IOPscience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Accessed: [06 December 2023]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3.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Swish Goswami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 Forbes Council Member, The Rising Concern Around Consumer Data And Privacy,2020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The Rising Concern Around Consumer Data And Privacy (forbes.com)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accessed : [01 December 2023]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4. Yusuf </a:t>
            </a:r>
            <a:r>
              <a:rPr lang="en-GB" sz="1600" dirty="0" err="1">
                <a:latin typeface="Calibri" panose="020F0502020204030204" pitchFamily="34" charset="0"/>
                <a:cs typeface="Calibri" panose="020F0502020204030204" pitchFamily="34" charset="0"/>
              </a:rPr>
              <a:t>Bilgin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, THE EFFECT OF SOCIAL MEDIA MARKETING ACTIVITIES ON BRAND AWARENESS, BRAND IMAGE AND BRAND LOYALTY, 2018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10"/>
              </a:rPr>
              <a:t>(bmij.org)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Accessed at:[ 07 December 2023]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5.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According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Whitney Holmes,</a:t>
            </a:r>
            <a:r>
              <a:rPr lang="en-US" sz="16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Communications and Social Media: Advantages, Disadvantages and Best Practices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Available at: </a:t>
            </a: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  <a:hlinkClick r:id="rId11"/>
              </a:rPr>
              <a:t>Crisis Communications and Social Media: Advantages, Disadvantages and Best Practices (tennessee.edu)</a:t>
            </a:r>
            <a:b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1600" dirty="0">
                <a:latin typeface="Calibri" panose="020F0502020204030204" pitchFamily="34" charset="0"/>
                <a:cs typeface="Calibri" panose="020F0502020204030204" pitchFamily="34" charset="0"/>
              </a:rPr>
              <a:t>Accessed at: [ 06 December 2023]</a:t>
            </a:r>
            <a:br>
              <a:rPr lang="en-US" sz="1600" dirty="0"/>
            </a:br>
            <a:br>
              <a:rPr lang="en-GB" sz="1100" b="1" dirty="0"/>
            </a:br>
            <a:br>
              <a:rPr lang="en-GB" sz="1100" b="1" dirty="0"/>
            </a:br>
            <a:br>
              <a:rPr lang="en-US" sz="1100" b="0" i="0" kern="1200" dirty="0">
                <a:solidFill>
                  <a:schemeClr val="tx2"/>
                </a:solidFill>
              </a:rPr>
            </a:br>
            <a:br>
              <a:rPr lang="en-US" sz="1100" b="0" i="0" kern="1200" dirty="0">
                <a:solidFill>
                  <a:schemeClr val="tx2"/>
                </a:solidFill>
              </a:rPr>
            </a:br>
            <a:r>
              <a:rPr lang="en-US" sz="1100" b="0" i="0" kern="1200" dirty="0">
                <a:solidFill>
                  <a:schemeClr val="tx2"/>
                </a:solidFill>
              </a:rPr>
              <a:t> </a:t>
            </a:r>
            <a:br>
              <a:rPr lang="en-US" sz="1100" b="0" i="0" kern="1200" dirty="0">
                <a:solidFill>
                  <a:schemeClr val="tx2"/>
                </a:solidFill>
              </a:rPr>
            </a:br>
            <a:r>
              <a:rPr lang="en-US" sz="1100" b="0" i="0" kern="1200" dirty="0">
                <a:solidFill>
                  <a:schemeClr val="tx2"/>
                </a:solidFill>
              </a:rPr>
              <a:t> ed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B61A74B3-E247-44D4-8C48-FAE8E2056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3496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D024FF986E86248B25DDBA3DBF998D1" ma:contentTypeVersion="9" ma:contentTypeDescription="Create a new document." ma:contentTypeScope="" ma:versionID="cf2cc5fffc4422dcfb58609907b79709">
  <xsd:schema xmlns:xsd="http://www.w3.org/2001/XMLSchema" xmlns:xs="http://www.w3.org/2001/XMLSchema" xmlns:p="http://schemas.microsoft.com/office/2006/metadata/properties" xmlns:ns3="4055ddc6-ee7b-4b5b-b8fb-52871646f80e" xmlns:ns4="0338428b-3fc8-4989-9d03-78e16c931d9f" targetNamespace="http://schemas.microsoft.com/office/2006/metadata/properties" ma:root="true" ma:fieldsID="5514aa9e845c21c4b8555af4c2202585" ns3:_="" ns4:_="">
    <xsd:import namespace="4055ddc6-ee7b-4b5b-b8fb-52871646f80e"/>
    <xsd:import namespace="0338428b-3fc8-4989-9d03-78e16c931d9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LengthInSeconds" minOccurs="0"/>
                <xsd:element ref="ns3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055ddc6-ee7b-4b5b-b8fb-52871646f80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338428b-3fc8-4989-9d03-78e16c931d9f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055ddc6-ee7b-4b5b-b8fb-52871646f80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1DDC819-A7EE-4AB1-BBC5-9B4B42BC89C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055ddc6-ee7b-4b5b-b8fb-52871646f80e"/>
    <ds:schemaRef ds:uri="0338428b-3fc8-4989-9d03-78e16c931d9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859E22C-19F3-4C9C-AD0D-5DA10C7F5ADB}">
  <ds:schemaRefs>
    <ds:schemaRef ds:uri="http://schemas.microsoft.com/office/infopath/2007/PartnerControls"/>
    <ds:schemaRef ds:uri="http://purl.org/dc/terms/"/>
    <ds:schemaRef ds:uri="0338428b-3fc8-4989-9d03-78e16c931d9f"/>
    <ds:schemaRef ds:uri="http://purl.org/dc/elements/1.1/"/>
    <ds:schemaRef ds:uri="http://schemas.openxmlformats.org/package/2006/metadata/core-properties"/>
    <ds:schemaRef ds:uri="http://schemas.microsoft.com/office/2006/documentManagement/types"/>
    <ds:schemaRef ds:uri="http://www.w3.org/XML/1998/namespace"/>
    <ds:schemaRef ds:uri="http://schemas.microsoft.com/office/2006/metadata/properties"/>
    <ds:schemaRef ds:uri="4055ddc6-ee7b-4b5b-b8fb-52871646f80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61CCAB67-D784-43A5-B9B6-B378529937B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722</TotalTime>
  <Words>464</Words>
  <Application>Microsoft Office PowerPoint</Application>
  <PresentationFormat>Widescreen</PresentationFormat>
  <Paragraphs>18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1" baseType="lpstr">
      <vt:lpstr>Abadi</vt:lpstr>
      <vt:lpstr>Arial</vt:lpstr>
      <vt:lpstr>Calibri</vt:lpstr>
      <vt:lpstr>Century Gothic</vt:lpstr>
      <vt:lpstr>Wingdings 3</vt:lpstr>
      <vt:lpstr>Ion</vt:lpstr>
      <vt:lpstr>Building Sustainability  Marketing relationship Topic Digital Marketing [On OrganisationTesco]</vt:lpstr>
      <vt:lpstr>Definition Of Digital Marketing</vt:lpstr>
      <vt:lpstr>Benefits and dis-advantage of using Digital Marketing</vt:lpstr>
      <vt:lpstr>Benefit and disadvantage using social media</vt:lpstr>
      <vt:lpstr>Reference List: 1. Chaffey, D. and Smith, P. (2022) Digital Marketing Excellence. 6th edn. Taylor and Francis.  Available at: https://www.perlego.com/book/3535382/digital-marketing-excellence-planning-optimizing-and-integrating-online-marketing-pdf  Accessed: [9 November 2023]. 2. S S Veleva and A I Tsvetanova, Characteristics of the digital marketing advantages and disadvantages Available at: Characteristics of the digital marketing advantages and disadvantages - IOPscience Accessed: [06 December 2023] 3. Swish Goswami Forbes Council Member, The Rising Concern Around Consumer Data And Privacy,2020 Available at: The Rising Concern Around Consumer Data And Privacy (forbes.com) accessed : [01 December 2023] 4. Yusuf Bilgin, THE EFFECT OF SOCIAL MEDIA MARKETING ACTIVITIES ON BRAND AWARENESS, BRAND IMAGE AND BRAND LOYALTY, 2018 Available at: (bmij.org) Accessed at:[ 07 December 2023] 5.According Whitney Holmes, Communications and Social Media: Advantages, Disadvantages and Best Practices Available at: Crisis Communications and Social Media: Advantages, Disadvantages and Best Practices (tennessee.edu) Accessed at: [ 06 December 2023]        ed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Building Sustainability  Marketing relationship</dc:title>
  <dc:creator>Nicoleta Bichir (2126694)</dc:creator>
  <cp:lastModifiedBy>Nicoleta Bichir (2126694)</cp:lastModifiedBy>
  <cp:revision>2</cp:revision>
  <dcterms:created xsi:type="dcterms:W3CDTF">2023-11-29T09:11:59Z</dcterms:created>
  <dcterms:modified xsi:type="dcterms:W3CDTF">2023-12-08T00:12:56Z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0x010100BD024FF986E86248B25DDBA3DBF998D1</vt:lpwstr>
  </property>
</Properties>
</file>