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17"/>
  </p:notesMasterIdLst>
  <p:sldIdLst>
    <p:sldId id="307" r:id="rId5"/>
    <p:sldId id="308" r:id="rId6"/>
    <p:sldId id="314" r:id="rId7"/>
    <p:sldId id="294" r:id="rId8"/>
    <p:sldId id="320" r:id="rId9"/>
    <p:sldId id="295" r:id="rId10"/>
    <p:sldId id="317" r:id="rId11"/>
    <p:sldId id="318" r:id="rId12"/>
    <p:sldId id="319" r:id="rId13"/>
    <p:sldId id="305" r:id="rId14"/>
    <p:sldId id="303" r:id="rId15"/>
    <p:sldId id="31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4967" autoAdjust="0"/>
  </p:normalViewPr>
  <p:slideViewPr>
    <p:cSldViewPr snapToGrid="0">
      <p:cViewPr varScale="1">
        <p:scale>
          <a:sx n="86" d="100"/>
          <a:sy n="86" d="100"/>
        </p:scale>
        <p:origin x="562" y="48"/>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barChart>
        <c:barDir val="bar"/>
        <c:grouping val="stacked"/>
        <c:varyColors val="0"/>
        <c:ser>
          <c:idx val="0"/>
          <c:order val="0"/>
          <c:tx>
            <c:strRef>
              <c:f>Sheet1!$E$1</c:f>
              <c:strCache>
                <c:ptCount val="1"/>
                <c:pt idx="0">
                  <c:v>Start</c:v>
                </c:pt>
              </c:strCache>
            </c:strRef>
          </c:tx>
          <c:spPr>
            <a:noFill/>
            <a:ln>
              <a:noFill/>
            </a:ln>
            <a:effectLst/>
          </c:spPr>
          <c:invertIfNegative val="0"/>
          <c:cat>
            <c:strRef>
              <c:f>Sheet1!$A$2:$A$16</c:f>
              <c:strCache>
                <c:ptCount val="15"/>
                <c:pt idx="0">
                  <c:v>Project Start</c:v>
                </c:pt>
                <c:pt idx="1">
                  <c:v>Literature Review</c:v>
                </c:pt>
                <c:pt idx="2">
                  <c:v>Methodological Review</c:v>
                </c:pt>
                <c:pt idx="3">
                  <c:v>Data Collection</c:v>
                </c:pt>
                <c:pt idx="4">
                  <c:v>Habitat and Species Surveys</c:v>
                </c:pt>
                <c:pt idx="5">
                  <c:v>GIS Mapping of Sites and Biodiversity</c:v>
                </c:pt>
                <c:pt idx="6">
                  <c:v>Additional Literature Review</c:v>
                </c:pt>
                <c:pt idx="7">
                  <c:v>Analysis of Data</c:v>
                </c:pt>
                <c:pt idx="8">
                  <c:v>Analysis of Management Techniques</c:v>
                </c:pt>
                <c:pt idx="9">
                  <c:v>Develop Model</c:v>
                </c:pt>
                <c:pt idx="10">
                  <c:v>Review New Literature</c:v>
                </c:pt>
                <c:pt idx="11">
                  <c:v>Finalise Model</c:v>
                </c:pt>
                <c:pt idx="12">
                  <c:v>Write Report</c:v>
                </c:pt>
                <c:pt idx="13">
                  <c:v>Draft Review</c:v>
                </c:pt>
                <c:pt idx="14">
                  <c:v>Submission</c:v>
                </c:pt>
              </c:strCache>
            </c:strRef>
          </c:cat>
          <c:val>
            <c:numRef>
              <c:f>Sheet1!$E$2:$E$16</c:f>
              <c:numCache>
                <c:formatCode>m/d/yyyy</c:formatCode>
                <c:ptCount val="15"/>
                <c:pt idx="0">
                  <c:v>44317</c:v>
                </c:pt>
                <c:pt idx="1">
                  <c:v>44318</c:v>
                </c:pt>
                <c:pt idx="2">
                  <c:v>44332</c:v>
                </c:pt>
                <c:pt idx="3">
                  <c:v>44346</c:v>
                </c:pt>
                <c:pt idx="4">
                  <c:v>44346</c:v>
                </c:pt>
                <c:pt idx="5">
                  <c:v>44354</c:v>
                </c:pt>
                <c:pt idx="6">
                  <c:v>44361</c:v>
                </c:pt>
                <c:pt idx="7">
                  <c:v>44367</c:v>
                </c:pt>
                <c:pt idx="8">
                  <c:v>44389</c:v>
                </c:pt>
                <c:pt idx="9">
                  <c:v>44401</c:v>
                </c:pt>
                <c:pt idx="10">
                  <c:v>44411</c:v>
                </c:pt>
                <c:pt idx="11">
                  <c:v>44416</c:v>
                </c:pt>
                <c:pt idx="12">
                  <c:v>44401</c:v>
                </c:pt>
                <c:pt idx="13">
                  <c:v>44422</c:v>
                </c:pt>
                <c:pt idx="14">
                  <c:v>44438</c:v>
                </c:pt>
              </c:numCache>
            </c:numRef>
          </c:val>
          <c:extLst>
            <c:ext xmlns:c16="http://schemas.microsoft.com/office/drawing/2014/chart" uri="{C3380CC4-5D6E-409C-BE32-E72D297353CC}">
              <c16:uniqueId val="{00000000-5164-4B7B-9E17-CB01916764D5}"/>
            </c:ext>
          </c:extLst>
        </c:ser>
        <c:ser>
          <c:idx val="1"/>
          <c:order val="1"/>
          <c:tx>
            <c:strRef>
              <c:f>Sheet1!$G$1</c:f>
              <c:strCache>
                <c:ptCount val="1"/>
                <c:pt idx="0">
                  <c:v>Duration</c:v>
                </c:pt>
              </c:strCache>
            </c:strRef>
          </c:tx>
          <c:spPr>
            <a:solidFill>
              <a:schemeClr val="accent2"/>
            </a:solidFill>
            <a:ln>
              <a:noFill/>
            </a:ln>
            <a:effectLst/>
          </c:spPr>
          <c:invertIfNegative val="0"/>
          <c:dPt>
            <c:idx val="0"/>
            <c:invertIfNegative val="0"/>
            <c:bubble3D val="0"/>
            <c:spPr>
              <a:solidFill>
                <a:srgbClr val="FF0000"/>
              </a:solidFill>
              <a:ln>
                <a:noFill/>
              </a:ln>
              <a:effectLst/>
            </c:spPr>
            <c:extLst>
              <c:ext xmlns:c16="http://schemas.microsoft.com/office/drawing/2014/chart" uri="{C3380CC4-5D6E-409C-BE32-E72D297353CC}">
                <c16:uniqueId val="{00000002-5164-4B7B-9E17-CB01916764D5}"/>
              </c:ext>
            </c:extLst>
          </c:dPt>
          <c:dPt>
            <c:idx val="1"/>
            <c:invertIfNegative val="0"/>
            <c:bubble3D val="0"/>
            <c:spPr>
              <a:solidFill>
                <a:schemeClr val="accent2"/>
              </a:solidFill>
              <a:ln>
                <a:noFill/>
              </a:ln>
              <a:effectLst/>
            </c:spPr>
            <c:extLst>
              <c:ext xmlns:c16="http://schemas.microsoft.com/office/drawing/2014/chart" uri="{C3380CC4-5D6E-409C-BE32-E72D297353CC}">
                <c16:uniqueId val="{00000004-5164-4B7B-9E17-CB01916764D5}"/>
              </c:ext>
            </c:extLst>
          </c:dPt>
          <c:dPt>
            <c:idx val="2"/>
            <c:invertIfNegative val="0"/>
            <c:bubble3D val="0"/>
            <c:spPr>
              <a:solidFill>
                <a:schemeClr val="accent2"/>
              </a:solidFill>
              <a:ln>
                <a:noFill/>
              </a:ln>
              <a:effectLst/>
            </c:spPr>
            <c:extLst>
              <c:ext xmlns:c16="http://schemas.microsoft.com/office/drawing/2014/chart" uri="{C3380CC4-5D6E-409C-BE32-E72D297353CC}">
                <c16:uniqueId val="{00000006-5164-4B7B-9E17-CB01916764D5}"/>
              </c:ext>
            </c:extLst>
          </c:dPt>
          <c:dPt>
            <c:idx val="3"/>
            <c:invertIfNegative val="0"/>
            <c:bubble3D val="0"/>
            <c:spPr>
              <a:solidFill>
                <a:srgbClr val="00B050"/>
              </a:solidFill>
              <a:ln>
                <a:noFill/>
              </a:ln>
              <a:effectLst/>
            </c:spPr>
            <c:extLst>
              <c:ext xmlns:c16="http://schemas.microsoft.com/office/drawing/2014/chart" uri="{C3380CC4-5D6E-409C-BE32-E72D297353CC}">
                <c16:uniqueId val="{00000008-5164-4B7B-9E17-CB01916764D5}"/>
              </c:ext>
            </c:extLst>
          </c:dPt>
          <c:dPt>
            <c:idx val="4"/>
            <c:invertIfNegative val="0"/>
            <c:bubble3D val="0"/>
            <c:spPr>
              <a:solidFill>
                <a:srgbClr val="00B050"/>
              </a:solidFill>
              <a:ln>
                <a:noFill/>
              </a:ln>
              <a:effectLst/>
            </c:spPr>
            <c:extLst>
              <c:ext xmlns:c16="http://schemas.microsoft.com/office/drawing/2014/chart" uri="{C3380CC4-5D6E-409C-BE32-E72D297353CC}">
                <c16:uniqueId val="{0000000A-5164-4B7B-9E17-CB01916764D5}"/>
              </c:ext>
            </c:extLst>
          </c:dPt>
          <c:dPt>
            <c:idx val="5"/>
            <c:invertIfNegative val="0"/>
            <c:bubble3D val="0"/>
            <c:spPr>
              <a:solidFill>
                <a:srgbClr val="00B050"/>
              </a:solidFill>
              <a:ln>
                <a:noFill/>
              </a:ln>
              <a:effectLst/>
            </c:spPr>
            <c:extLst>
              <c:ext xmlns:c16="http://schemas.microsoft.com/office/drawing/2014/chart" uri="{C3380CC4-5D6E-409C-BE32-E72D297353CC}">
                <c16:uniqueId val="{0000000C-5164-4B7B-9E17-CB01916764D5}"/>
              </c:ext>
            </c:extLst>
          </c:dPt>
          <c:dPt>
            <c:idx val="6"/>
            <c:invertIfNegative val="0"/>
            <c:bubble3D val="0"/>
            <c:spPr>
              <a:solidFill>
                <a:schemeClr val="accent2"/>
              </a:solidFill>
              <a:ln>
                <a:noFill/>
              </a:ln>
              <a:effectLst/>
            </c:spPr>
            <c:extLst>
              <c:ext xmlns:c16="http://schemas.microsoft.com/office/drawing/2014/chart" uri="{C3380CC4-5D6E-409C-BE32-E72D297353CC}">
                <c16:uniqueId val="{0000000E-5164-4B7B-9E17-CB01916764D5}"/>
              </c:ext>
            </c:extLst>
          </c:dPt>
          <c:dPt>
            <c:idx val="7"/>
            <c:invertIfNegative val="0"/>
            <c:bubble3D val="0"/>
            <c:spPr>
              <a:solidFill>
                <a:srgbClr val="0070C0"/>
              </a:solidFill>
              <a:ln>
                <a:noFill/>
              </a:ln>
              <a:effectLst/>
            </c:spPr>
            <c:extLst>
              <c:ext xmlns:c16="http://schemas.microsoft.com/office/drawing/2014/chart" uri="{C3380CC4-5D6E-409C-BE32-E72D297353CC}">
                <c16:uniqueId val="{00000010-5164-4B7B-9E17-CB01916764D5}"/>
              </c:ext>
            </c:extLst>
          </c:dPt>
          <c:dPt>
            <c:idx val="8"/>
            <c:invertIfNegative val="0"/>
            <c:bubble3D val="0"/>
            <c:spPr>
              <a:solidFill>
                <a:srgbClr val="0070C0"/>
              </a:solidFill>
              <a:ln>
                <a:noFill/>
              </a:ln>
              <a:effectLst/>
            </c:spPr>
            <c:extLst>
              <c:ext xmlns:c16="http://schemas.microsoft.com/office/drawing/2014/chart" uri="{C3380CC4-5D6E-409C-BE32-E72D297353CC}">
                <c16:uniqueId val="{00000012-5164-4B7B-9E17-CB01916764D5}"/>
              </c:ext>
            </c:extLst>
          </c:dPt>
          <c:dPt>
            <c:idx val="9"/>
            <c:invertIfNegative val="0"/>
            <c:bubble3D val="0"/>
            <c:spPr>
              <a:solidFill>
                <a:srgbClr val="7030A0"/>
              </a:solidFill>
              <a:ln>
                <a:noFill/>
              </a:ln>
              <a:effectLst/>
            </c:spPr>
            <c:extLst>
              <c:ext xmlns:c16="http://schemas.microsoft.com/office/drawing/2014/chart" uri="{C3380CC4-5D6E-409C-BE32-E72D297353CC}">
                <c16:uniqueId val="{00000014-5164-4B7B-9E17-CB01916764D5}"/>
              </c:ext>
            </c:extLst>
          </c:dPt>
          <c:dPt>
            <c:idx val="10"/>
            <c:invertIfNegative val="0"/>
            <c:bubble3D val="0"/>
            <c:spPr>
              <a:solidFill>
                <a:schemeClr val="accent2"/>
              </a:solidFill>
              <a:ln>
                <a:noFill/>
              </a:ln>
              <a:effectLst/>
            </c:spPr>
            <c:extLst>
              <c:ext xmlns:c16="http://schemas.microsoft.com/office/drawing/2014/chart" uri="{C3380CC4-5D6E-409C-BE32-E72D297353CC}">
                <c16:uniqueId val="{00000016-5164-4B7B-9E17-CB01916764D5}"/>
              </c:ext>
            </c:extLst>
          </c:dPt>
          <c:dPt>
            <c:idx val="11"/>
            <c:invertIfNegative val="0"/>
            <c:bubble3D val="0"/>
            <c:spPr>
              <a:solidFill>
                <a:srgbClr val="7030A0"/>
              </a:solidFill>
              <a:ln>
                <a:noFill/>
              </a:ln>
              <a:effectLst/>
            </c:spPr>
            <c:extLst>
              <c:ext xmlns:c16="http://schemas.microsoft.com/office/drawing/2014/chart" uri="{C3380CC4-5D6E-409C-BE32-E72D297353CC}">
                <c16:uniqueId val="{00000018-5164-4B7B-9E17-CB01916764D5}"/>
              </c:ext>
            </c:extLst>
          </c:dPt>
          <c:dPt>
            <c:idx val="12"/>
            <c:invertIfNegative val="0"/>
            <c:bubble3D val="0"/>
            <c:spPr>
              <a:solidFill>
                <a:srgbClr val="00B0F0"/>
              </a:solidFill>
              <a:ln>
                <a:noFill/>
              </a:ln>
              <a:effectLst/>
            </c:spPr>
            <c:extLst>
              <c:ext xmlns:c16="http://schemas.microsoft.com/office/drawing/2014/chart" uri="{C3380CC4-5D6E-409C-BE32-E72D297353CC}">
                <c16:uniqueId val="{0000001A-5164-4B7B-9E17-CB01916764D5}"/>
              </c:ext>
            </c:extLst>
          </c:dPt>
          <c:dPt>
            <c:idx val="13"/>
            <c:invertIfNegative val="0"/>
            <c:bubble3D val="0"/>
            <c:spPr>
              <a:solidFill>
                <a:srgbClr val="00B0F0"/>
              </a:solidFill>
              <a:ln>
                <a:noFill/>
              </a:ln>
              <a:effectLst/>
            </c:spPr>
            <c:extLst>
              <c:ext xmlns:c16="http://schemas.microsoft.com/office/drawing/2014/chart" uri="{C3380CC4-5D6E-409C-BE32-E72D297353CC}">
                <c16:uniqueId val="{0000001C-5164-4B7B-9E17-CB01916764D5}"/>
              </c:ext>
            </c:extLst>
          </c:dPt>
          <c:dPt>
            <c:idx val="14"/>
            <c:invertIfNegative val="0"/>
            <c:bubble3D val="0"/>
            <c:spPr>
              <a:solidFill>
                <a:srgbClr val="FF0000"/>
              </a:solidFill>
              <a:ln>
                <a:noFill/>
              </a:ln>
              <a:effectLst/>
            </c:spPr>
            <c:extLst>
              <c:ext xmlns:c16="http://schemas.microsoft.com/office/drawing/2014/chart" uri="{C3380CC4-5D6E-409C-BE32-E72D297353CC}">
                <c16:uniqueId val="{0000001E-5164-4B7B-9E17-CB01916764D5}"/>
              </c:ext>
            </c:extLst>
          </c:dPt>
          <c:cat>
            <c:strRef>
              <c:f>Sheet1!$A$2:$A$16</c:f>
              <c:strCache>
                <c:ptCount val="15"/>
                <c:pt idx="0">
                  <c:v>Project Start</c:v>
                </c:pt>
                <c:pt idx="1">
                  <c:v>Literature Review</c:v>
                </c:pt>
                <c:pt idx="2">
                  <c:v>Methodological Review</c:v>
                </c:pt>
                <c:pt idx="3">
                  <c:v>Data Collection</c:v>
                </c:pt>
                <c:pt idx="4">
                  <c:v>Habitat and Species Surveys</c:v>
                </c:pt>
                <c:pt idx="5">
                  <c:v>GIS Mapping of Sites and Biodiversity</c:v>
                </c:pt>
                <c:pt idx="6">
                  <c:v>Additional Literature Review</c:v>
                </c:pt>
                <c:pt idx="7">
                  <c:v>Analysis of Data</c:v>
                </c:pt>
                <c:pt idx="8">
                  <c:v>Analysis of Management Techniques</c:v>
                </c:pt>
                <c:pt idx="9">
                  <c:v>Develop Model</c:v>
                </c:pt>
                <c:pt idx="10">
                  <c:v>Review New Literature</c:v>
                </c:pt>
                <c:pt idx="11">
                  <c:v>Finalise Model</c:v>
                </c:pt>
                <c:pt idx="12">
                  <c:v>Write Report</c:v>
                </c:pt>
                <c:pt idx="13">
                  <c:v>Draft Review</c:v>
                </c:pt>
                <c:pt idx="14">
                  <c:v>Submission</c:v>
                </c:pt>
              </c:strCache>
            </c:strRef>
          </c:cat>
          <c:val>
            <c:numRef>
              <c:f>Sheet1!$G$2:$G$16</c:f>
              <c:numCache>
                <c:formatCode>General</c:formatCode>
                <c:ptCount val="15"/>
                <c:pt idx="0">
                  <c:v>1</c:v>
                </c:pt>
                <c:pt idx="1">
                  <c:v>21</c:v>
                </c:pt>
                <c:pt idx="2">
                  <c:v>14</c:v>
                </c:pt>
                <c:pt idx="3">
                  <c:v>14</c:v>
                </c:pt>
                <c:pt idx="4">
                  <c:v>28</c:v>
                </c:pt>
                <c:pt idx="5">
                  <c:v>35</c:v>
                </c:pt>
                <c:pt idx="6">
                  <c:v>5</c:v>
                </c:pt>
                <c:pt idx="7">
                  <c:v>29</c:v>
                </c:pt>
                <c:pt idx="8">
                  <c:v>11</c:v>
                </c:pt>
                <c:pt idx="9">
                  <c:v>10</c:v>
                </c:pt>
                <c:pt idx="10">
                  <c:v>5</c:v>
                </c:pt>
                <c:pt idx="11">
                  <c:v>7</c:v>
                </c:pt>
                <c:pt idx="12">
                  <c:v>39</c:v>
                </c:pt>
                <c:pt idx="13">
                  <c:v>6</c:v>
                </c:pt>
                <c:pt idx="14">
                  <c:v>2</c:v>
                </c:pt>
              </c:numCache>
            </c:numRef>
          </c:val>
          <c:extLst>
            <c:ext xmlns:c16="http://schemas.microsoft.com/office/drawing/2014/chart" uri="{C3380CC4-5D6E-409C-BE32-E72D297353CC}">
              <c16:uniqueId val="{0000001F-5164-4B7B-9E17-CB01916764D5}"/>
            </c:ext>
          </c:extLst>
        </c:ser>
        <c:dLbls>
          <c:showLegendKey val="0"/>
          <c:showVal val="0"/>
          <c:showCatName val="0"/>
          <c:showSerName val="0"/>
          <c:showPercent val="0"/>
          <c:showBubbleSize val="0"/>
        </c:dLbls>
        <c:gapWidth val="150"/>
        <c:overlap val="100"/>
        <c:axId val="243039008"/>
        <c:axId val="243042336"/>
      </c:barChart>
      <c:catAx>
        <c:axId val="24303900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3042336"/>
        <c:crosses val="autoZero"/>
        <c:auto val="1"/>
        <c:lblAlgn val="ctr"/>
        <c:lblOffset val="100"/>
        <c:noMultiLvlLbl val="0"/>
      </c:catAx>
      <c:valAx>
        <c:axId val="243042336"/>
        <c:scaling>
          <c:orientation val="minMax"/>
          <c:max val="44440"/>
          <c:min val="44317"/>
        </c:scaling>
        <c:delete val="0"/>
        <c:axPos val="t"/>
        <c:majorGridlines>
          <c:spPr>
            <a:ln w="9525" cap="flat" cmpd="sng" algn="ctr">
              <a:solidFill>
                <a:schemeClr val="tx1">
                  <a:lumMod val="15000"/>
                  <a:lumOff val="85000"/>
                </a:schemeClr>
              </a:solidFill>
              <a:round/>
            </a:ln>
            <a:effectLst/>
          </c:spPr>
        </c:majorGridlines>
        <c:numFmt formatCode="m/d/yyyy"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30390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3/16/2021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05C25F72-F9A7-42F9-9720-0801ED77D4D1}"/>
              </a:ext>
            </a:extLst>
          </p:cNvPr>
          <p:cNvSpPr>
            <a:spLocks noGrp="1"/>
          </p:cNvSpPr>
          <p:nvPr>
            <p:ph type="dt" sz="half" idx="10"/>
          </p:nvPr>
        </p:nvSpPr>
        <p:spPr/>
        <p:txBody>
          <a:bodyPr/>
          <a:lstStyle/>
          <a:p>
            <a:r>
              <a:rPr lang="en-US" dirty="0">
                <a:latin typeface="Bookman Old Style" panose="02050604050505020204" pitchFamily="18" charset="0"/>
              </a:rPr>
              <a:t>March 2021</a:t>
            </a:r>
          </a:p>
        </p:txBody>
      </p:sp>
      <p:sp>
        <p:nvSpPr>
          <p:cNvPr id="8" name="Footer Placeholder 7">
            <a:extLst>
              <a:ext uri="{FF2B5EF4-FFF2-40B4-BE49-F238E27FC236}">
                <a16:creationId xmlns:a16="http://schemas.microsoft.com/office/drawing/2014/main" id="{AEEDFC2F-FF0A-4EC9-A0BB-0AA2B1E6BA4A}"/>
              </a:ext>
            </a:extLst>
          </p:cNvPr>
          <p:cNvSpPr>
            <a:spLocks noGrp="1"/>
          </p:cNvSpPr>
          <p:nvPr>
            <p:ph type="ftr" sz="quarter" idx="11"/>
          </p:nvPr>
        </p:nvSpPr>
        <p:spPr/>
        <p:txBody>
          <a:bodyPr/>
          <a:lstStyle/>
          <a:p>
            <a:r>
              <a:rPr lang="en-US" dirty="0">
                <a:latin typeface="Bookman Old Style" panose="02050604050505020204" pitchFamily="18" charset="0"/>
              </a:rPr>
              <a:t>Environmental Conservation and management MSc</a:t>
            </a:r>
          </a:p>
        </p:txBody>
      </p:sp>
      <p:sp>
        <p:nvSpPr>
          <p:cNvPr id="2" name="TextBox 1">
            <a:extLst>
              <a:ext uri="{FF2B5EF4-FFF2-40B4-BE49-F238E27FC236}">
                <a16:creationId xmlns:a16="http://schemas.microsoft.com/office/drawing/2014/main" id="{E7703D39-541D-4405-AC9C-A5C0A70DE0EA}"/>
              </a:ext>
            </a:extLst>
          </p:cNvPr>
          <p:cNvSpPr txBox="1"/>
          <p:nvPr/>
        </p:nvSpPr>
        <p:spPr>
          <a:xfrm>
            <a:off x="7155403" y="305208"/>
            <a:ext cx="4731059" cy="6370975"/>
          </a:xfrm>
          <a:prstGeom prst="rect">
            <a:avLst/>
          </a:prstGeom>
          <a:noFill/>
        </p:spPr>
        <p:txBody>
          <a:bodyPr wrap="square" rtlCol="0">
            <a:spAutoFit/>
          </a:bodyPr>
          <a:lstStyle/>
          <a:p>
            <a:r>
              <a:rPr lang="en-GB" sz="2800" dirty="0">
                <a:solidFill>
                  <a:schemeClr val="bg1"/>
                </a:solidFill>
                <a:latin typeface="Bookman Old Style" panose="02050604050505020204" pitchFamily="18" charset="0"/>
              </a:rPr>
              <a:t>An investigation into the development of biodiverse connectivity for the built environment</a:t>
            </a: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sz="2800" dirty="0">
              <a:solidFill>
                <a:schemeClr val="bg1"/>
              </a:solidFill>
              <a:latin typeface="Bookman Old Style" panose="02050604050505020204" pitchFamily="18" charset="0"/>
            </a:endParaRPr>
          </a:p>
          <a:p>
            <a:endParaRPr lang="en-GB" dirty="0">
              <a:solidFill>
                <a:schemeClr val="bg1"/>
              </a:solidFill>
              <a:latin typeface="Bookman Old Style" panose="02050604050505020204" pitchFamily="18" charset="0"/>
            </a:endParaRPr>
          </a:p>
          <a:p>
            <a:r>
              <a:rPr lang="en-GB" dirty="0">
                <a:solidFill>
                  <a:schemeClr val="bg1"/>
                </a:solidFill>
                <a:latin typeface="Bookman Old Style" panose="02050604050505020204" pitchFamily="18" charset="0"/>
              </a:rPr>
              <a:t>Postgraduate Research Methodology (ACFA 7004) </a:t>
            </a:r>
          </a:p>
          <a:p>
            <a:r>
              <a:rPr lang="en-GB" dirty="0">
                <a:solidFill>
                  <a:schemeClr val="bg1"/>
                </a:solidFill>
                <a:latin typeface="Bookman Old Style" panose="02050604050505020204" pitchFamily="18" charset="0"/>
              </a:rPr>
              <a:t>John Hitchens 2007360</a:t>
            </a:r>
          </a:p>
        </p:txBody>
      </p:sp>
      <p:pic>
        <p:nvPicPr>
          <p:cNvPr id="9" name="Picture Placeholder 8">
            <a:extLst>
              <a:ext uri="{FF2B5EF4-FFF2-40B4-BE49-F238E27FC236}">
                <a16:creationId xmlns:a16="http://schemas.microsoft.com/office/drawing/2014/main" id="{F1351179-D64C-4FB1-A8A6-0BE982018C43}"/>
              </a:ext>
            </a:extLst>
          </p:cNvPr>
          <p:cNvPicPr>
            <a:picLocks noGrp="1" noChangeAspect="1"/>
          </p:cNvPicPr>
          <p:nvPr>
            <p:ph type="pic" sz="quarter" idx="14"/>
          </p:nvPr>
        </p:nvPicPr>
        <p:blipFill rotWithShape="1">
          <a:blip r:embed="rId2"/>
          <a:srcRect l="16694" r="16694"/>
          <a:stretch/>
        </p:blipFill>
        <p:spPr>
          <a:xfrm>
            <a:off x="951859" y="1958583"/>
            <a:ext cx="4899418" cy="4899417"/>
          </a:xfrm>
        </p:spPr>
      </p:pic>
      <p:sp>
        <p:nvSpPr>
          <p:cNvPr id="10" name="TextBox 9">
            <a:extLst>
              <a:ext uri="{FF2B5EF4-FFF2-40B4-BE49-F238E27FC236}">
                <a16:creationId xmlns:a16="http://schemas.microsoft.com/office/drawing/2014/main" id="{97276CC1-73CA-4124-B8BB-C2C69E9EF7BB}"/>
              </a:ext>
            </a:extLst>
          </p:cNvPr>
          <p:cNvSpPr txBox="1"/>
          <p:nvPr/>
        </p:nvSpPr>
        <p:spPr>
          <a:xfrm>
            <a:off x="845820" y="6648236"/>
            <a:ext cx="6094520" cy="261610"/>
          </a:xfrm>
          <a:prstGeom prst="rect">
            <a:avLst/>
          </a:prstGeom>
          <a:noFill/>
        </p:spPr>
        <p:txBody>
          <a:bodyPr wrap="square">
            <a:spAutoFit/>
          </a:bodyPr>
          <a:lstStyle/>
          <a:p>
            <a:r>
              <a:rPr kumimoji="0" lang="en-GB" sz="11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(Natural England 2019)</a:t>
            </a:r>
            <a:endParaRPr lang="en-GB" dirty="0"/>
          </a:p>
        </p:txBody>
      </p:sp>
    </p:spTree>
    <p:extLst>
      <p:ext uri="{BB962C8B-B14F-4D97-AF65-F5344CB8AC3E}">
        <p14:creationId xmlns:p14="http://schemas.microsoft.com/office/powerpoint/2010/main" val="161359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786916" y="397129"/>
            <a:ext cx="6190488" cy="1179576"/>
          </a:xfrm>
        </p:spPr>
        <p:txBody>
          <a:bodyPr>
            <a:normAutofit/>
          </a:bodyPr>
          <a:lstStyle/>
          <a:p>
            <a:r>
              <a:rPr lang="en-US" sz="4400" dirty="0">
                <a:latin typeface="Bookman Old Style" panose="02050604050505020204" pitchFamily="18" charset="0"/>
              </a:rPr>
              <a:t>Introduction</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646075" y="1490592"/>
            <a:ext cx="7080250" cy="1712281"/>
          </a:xfrm>
        </p:spPr>
        <p:txBody>
          <a:bodyPr/>
          <a:lstStyle/>
          <a:p>
            <a:r>
              <a:rPr lang="en-US" sz="1800" dirty="0">
                <a:latin typeface="Bookman Old Style" panose="02050604050505020204" pitchFamily="18" charset="0"/>
              </a:rPr>
              <a:t>“Never before have we had such an awareness of what we are doing to the planet, and never before have we had the power to do something about that. The future of humanity and indeed, all life on earth, now depends on us”</a:t>
            </a:r>
          </a:p>
          <a:p>
            <a:r>
              <a:rPr lang="en-US" sz="1600" dirty="0">
                <a:latin typeface="Bookman Old Style" panose="02050604050505020204" pitchFamily="18" charset="0"/>
              </a:rPr>
              <a:t>(Attenborough 2020a)</a:t>
            </a:r>
          </a:p>
          <a:p>
            <a:endParaRPr lang="en-US" sz="1600" dirty="0">
              <a:latin typeface="Bookman Old Style" panose="02050604050505020204" pitchFamily="18" charset="0"/>
            </a:endParaRPr>
          </a:p>
          <a:p>
            <a:endParaRPr lang="en-US" dirty="0"/>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9143153" y="6396256"/>
            <a:ext cx="2743200" cy="365125"/>
          </a:xfrm>
        </p:spPr>
        <p:txBody>
          <a:bodyPr/>
          <a:lstStyle/>
          <a:p>
            <a:fld id="{D8DA9DAA-006C-4F4B-980E-E3DF019B24E2}" type="slidenum">
              <a:rPr lang="en-US" smtClean="0"/>
              <a:pPr/>
              <a:t>2</a:t>
            </a:fld>
            <a:endParaRPr lang="en-US" dirty="0"/>
          </a:p>
        </p:txBody>
      </p:sp>
      <p:pic>
        <p:nvPicPr>
          <p:cNvPr id="7" name="Picture Placeholder 6">
            <a:extLst>
              <a:ext uri="{FF2B5EF4-FFF2-40B4-BE49-F238E27FC236}">
                <a16:creationId xmlns:a16="http://schemas.microsoft.com/office/drawing/2014/main" id="{EBE765D5-9C86-4AB3-948E-8702D961680B}"/>
              </a:ext>
            </a:extLst>
          </p:cNvPr>
          <p:cNvPicPr>
            <a:picLocks noGrp="1" noChangeAspect="1"/>
          </p:cNvPicPr>
          <p:nvPr>
            <p:ph type="pic" sz="quarter" idx="13"/>
          </p:nvPr>
        </p:nvPicPr>
        <p:blipFill rotWithShape="1">
          <a:blip r:embed="rId2"/>
          <a:srcRect l="12518" r="12518"/>
          <a:stretch/>
        </p:blipFill>
        <p:spPr>
          <a:xfrm>
            <a:off x="7451965" y="561343"/>
            <a:ext cx="4646604" cy="4646613"/>
          </a:xfrm>
        </p:spPr>
      </p:pic>
      <p:sp>
        <p:nvSpPr>
          <p:cNvPr id="9" name="TextBox 8">
            <a:extLst>
              <a:ext uri="{FF2B5EF4-FFF2-40B4-BE49-F238E27FC236}">
                <a16:creationId xmlns:a16="http://schemas.microsoft.com/office/drawing/2014/main" id="{209C5967-9052-4B01-8B32-F3FE5F47AEFF}"/>
              </a:ext>
            </a:extLst>
          </p:cNvPr>
          <p:cNvSpPr txBox="1"/>
          <p:nvPr/>
        </p:nvSpPr>
        <p:spPr>
          <a:xfrm>
            <a:off x="7883371" y="5364317"/>
            <a:ext cx="4097884" cy="646331"/>
          </a:xfrm>
          <a:prstGeom prst="rect">
            <a:avLst/>
          </a:prstGeom>
          <a:noFill/>
        </p:spPr>
        <p:txBody>
          <a:bodyPr wrap="square" rtlCol="0">
            <a:spAutoFit/>
          </a:bodyPr>
          <a:lstStyle/>
          <a:p>
            <a:r>
              <a:rPr lang="en-GB" dirty="0">
                <a:latin typeface="Bookman Old Style" panose="02050604050505020204" pitchFamily="18" charset="0"/>
              </a:rPr>
              <a:t>Essen, Germany. European Green Capital 2017 </a:t>
            </a:r>
            <a:r>
              <a:rPr lang="en-GB" sz="1400" dirty="0">
                <a:latin typeface="Bookman Old Style" panose="02050604050505020204" pitchFamily="18" charset="0"/>
              </a:rPr>
              <a:t>(Kassenberg 2017)</a:t>
            </a:r>
          </a:p>
        </p:txBody>
      </p:sp>
      <p:sp>
        <p:nvSpPr>
          <p:cNvPr id="2" name="TextBox 1">
            <a:extLst>
              <a:ext uri="{FF2B5EF4-FFF2-40B4-BE49-F238E27FC236}">
                <a16:creationId xmlns:a16="http://schemas.microsoft.com/office/drawing/2014/main" id="{4AC0EFDD-A729-4D5D-A22A-C8879E9266D9}"/>
              </a:ext>
            </a:extLst>
          </p:cNvPr>
          <p:cNvSpPr txBox="1"/>
          <p:nvPr/>
        </p:nvSpPr>
        <p:spPr>
          <a:xfrm>
            <a:off x="646075" y="3359234"/>
            <a:ext cx="7237296" cy="2000548"/>
          </a:xfrm>
          <a:prstGeom prst="rect">
            <a:avLst/>
          </a:prstGeom>
          <a:noFill/>
        </p:spPr>
        <p:txBody>
          <a:bodyPr wrap="square" rtlCol="0">
            <a:spAutoFit/>
          </a:bodyPr>
          <a:lstStyle/>
          <a:p>
            <a:r>
              <a:rPr lang="en-GB" dirty="0">
                <a:latin typeface="Bookman Old Style" panose="02050604050505020204" pitchFamily="18" charset="0"/>
              </a:rPr>
              <a:t>Biodiversity is the variety of all life on Earth: genes, species and ecosystems. It includes all species of animals and plants, and the natural systems that support them. Biodiversity matters because it supports the vital benefits humans get from the natural environment. It contributes to the economy, health and well-being, and it enriches our lives. </a:t>
            </a:r>
          </a:p>
          <a:p>
            <a:r>
              <a:rPr lang="en-GB" sz="1600" dirty="0">
                <a:latin typeface="Bookman Old Style" panose="02050604050505020204" pitchFamily="18" charset="0"/>
              </a:rPr>
              <a:t>(Joint Nature Conservation Committee 2020)</a:t>
            </a:r>
          </a:p>
        </p:txBody>
      </p:sp>
    </p:spTree>
    <p:extLst>
      <p:ext uri="{BB962C8B-B14F-4D97-AF65-F5344CB8AC3E}">
        <p14:creationId xmlns:p14="http://schemas.microsoft.com/office/powerpoint/2010/main" val="365334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DFB95-2803-4882-8DE6-333A75D37240}"/>
              </a:ext>
            </a:extLst>
          </p:cNvPr>
          <p:cNvSpPr>
            <a:spLocks noGrp="1"/>
          </p:cNvSpPr>
          <p:nvPr>
            <p:ph type="ctrTitle"/>
          </p:nvPr>
        </p:nvSpPr>
        <p:spPr>
          <a:xfrm>
            <a:off x="165717" y="1041796"/>
            <a:ext cx="4434840" cy="649224"/>
          </a:xfrm>
        </p:spPr>
        <p:txBody>
          <a:bodyPr>
            <a:noAutofit/>
          </a:bodyPr>
          <a:lstStyle/>
          <a:p>
            <a:r>
              <a:rPr lang="en-US" sz="4400" dirty="0">
                <a:latin typeface="Bookman Old Style" panose="02050604050505020204" pitchFamily="18" charset="0"/>
              </a:rPr>
              <a:t>Rationale</a:t>
            </a:r>
          </a:p>
        </p:txBody>
      </p:sp>
      <p:sp>
        <p:nvSpPr>
          <p:cNvPr id="10" name="Slide Number Placeholder 9">
            <a:extLst>
              <a:ext uri="{FF2B5EF4-FFF2-40B4-BE49-F238E27FC236}">
                <a16:creationId xmlns:a16="http://schemas.microsoft.com/office/drawing/2014/main" id="{FE0D311A-C366-4A86-9404-C0F5CBF9C811}"/>
              </a:ext>
            </a:extLst>
          </p:cNvPr>
          <p:cNvSpPr>
            <a:spLocks noGrp="1"/>
          </p:cNvSpPr>
          <p:nvPr>
            <p:ph type="sldNum" sz="quarter" idx="12"/>
          </p:nvPr>
        </p:nvSpPr>
        <p:spPr>
          <a:xfrm>
            <a:off x="9230262" y="6320685"/>
            <a:ext cx="2743200" cy="365125"/>
          </a:xfrm>
        </p:spPr>
        <p:txBody>
          <a:bodyPr/>
          <a:lstStyle/>
          <a:p>
            <a:fld id="{D8DA9DAA-006C-4F4B-980E-E3DF019B24E2}" type="slidenum">
              <a:rPr lang="en-US" smtClean="0"/>
              <a:pPr/>
              <a:t>3</a:t>
            </a:fld>
            <a:endParaRPr lang="en-US" dirty="0"/>
          </a:p>
        </p:txBody>
      </p:sp>
      <p:sp>
        <p:nvSpPr>
          <p:cNvPr id="3" name="TextBox 2">
            <a:extLst>
              <a:ext uri="{FF2B5EF4-FFF2-40B4-BE49-F238E27FC236}">
                <a16:creationId xmlns:a16="http://schemas.microsoft.com/office/drawing/2014/main" id="{4F63EF2C-711B-4ACF-94D7-79D18ECD4968}"/>
              </a:ext>
            </a:extLst>
          </p:cNvPr>
          <p:cNvSpPr txBox="1"/>
          <p:nvPr/>
        </p:nvSpPr>
        <p:spPr>
          <a:xfrm>
            <a:off x="569650" y="1947495"/>
            <a:ext cx="5045476" cy="1200329"/>
          </a:xfrm>
          <a:prstGeom prst="rect">
            <a:avLst/>
          </a:prstGeom>
          <a:noFill/>
        </p:spPr>
        <p:txBody>
          <a:bodyPr wrap="square" rtlCol="0">
            <a:spAutoFit/>
          </a:bodyPr>
          <a:lstStyle/>
          <a:p>
            <a:r>
              <a:rPr lang="en-GB" sz="2000" dirty="0">
                <a:latin typeface="Bookman Old Style" panose="02050604050505020204" pitchFamily="18" charset="0"/>
              </a:rPr>
              <a:t>“We moved from being a part of nature to being apart from nature”</a:t>
            </a:r>
          </a:p>
          <a:p>
            <a:endParaRPr lang="en-GB" sz="1600" dirty="0">
              <a:latin typeface="Bookman Old Style" panose="02050604050505020204" pitchFamily="18" charset="0"/>
            </a:endParaRPr>
          </a:p>
          <a:p>
            <a:r>
              <a:rPr lang="en-GB" sz="1600" dirty="0">
                <a:latin typeface="Bookman Old Style" panose="02050604050505020204" pitchFamily="18" charset="0"/>
              </a:rPr>
              <a:t>(Attenborough 2020b)</a:t>
            </a:r>
          </a:p>
        </p:txBody>
      </p:sp>
      <p:sp>
        <p:nvSpPr>
          <p:cNvPr id="6" name="TextBox 5">
            <a:extLst>
              <a:ext uri="{FF2B5EF4-FFF2-40B4-BE49-F238E27FC236}">
                <a16:creationId xmlns:a16="http://schemas.microsoft.com/office/drawing/2014/main" id="{DB80D2AF-5E9D-40EA-9224-E185D1AB8213}"/>
              </a:ext>
            </a:extLst>
          </p:cNvPr>
          <p:cNvSpPr txBox="1"/>
          <p:nvPr/>
        </p:nvSpPr>
        <p:spPr>
          <a:xfrm>
            <a:off x="6010181" y="543669"/>
            <a:ext cx="5424257" cy="649408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Bookman Old Style" panose="02050604050505020204" pitchFamily="18" charset="0"/>
              </a:rPr>
              <a:t>Changing government and authority views</a:t>
            </a:r>
          </a:p>
          <a:p>
            <a:r>
              <a:rPr lang="en-GB" sz="1600" dirty="0">
                <a:latin typeface="Bookman Old Style" panose="02050604050505020204" pitchFamily="18" charset="0"/>
              </a:rPr>
              <a:t>		</a:t>
            </a:r>
            <a:r>
              <a:rPr lang="en-GB" sz="1200" dirty="0">
                <a:latin typeface="Bookman Old Style" panose="02050604050505020204" pitchFamily="18" charset="0"/>
              </a:rPr>
              <a:t>(Swansea Council 2020)</a:t>
            </a:r>
          </a:p>
          <a:p>
            <a:pPr marL="285750" indent="-285750">
              <a:buFont typeface="Arial" panose="020B0604020202020204" pitchFamily="34" charset="0"/>
              <a:buChar char="•"/>
            </a:pPr>
            <a:r>
              <a:rPr lang="en-GB" sz="1600" dirty="0">
                <a:latin typeface="Bookman Old Style" panose="02050604050505020204" pitchFamily="18" charset="0"/>
              </a:rPr>
              <a:t>Increasing public awareness of biodiversity</a:t>
            </a:r>
          </a:p>
          <a:p>
            <a:r>
              <a:rPr kumimoji="0" lang="en-GB" sz="1200" b="0" i="0" u="none" strike="noStrike" kern="1200" cap="none" spc="0" normalizeH="0" baseline="0" noProof="0" dirty="0">
                <a:ln>
                  <a:noFill/>
                </a:ln>
                <a:solidFill>
                  <a:prstClr val="black"/>
                </a:solidFill>
                <a:effectLst/>
                <a:uLnTx/>
                <a:uFillTx/>
                <a:latin typeface="Bookman Old Style" panose="02050604050505020204" pitchFamily="18" charset="0"/>
              </a:rPr>
              <a:t>		(Joint Nature Conservation Committee 2020)</a:t>
            </a:r>
            <a:endParaRPr lang="en-GB" sz="1600" dirty="0">
              <a:latin typeface="Bookman Old Style" panose="02050604050505020204" pitchFamily="18" charset="0"/>
            </a:endParaRPr>
          </a:p>
          <a:p>
            <a:pPr marL="285750" indent="-285750">
              <a:buFont typeface="Arial" panose="020B0604020202020204" pitchFamily="34" charset="0"/>
              <a:buChar char="•"/>
            </a:pPr>
            <a:r>
              <a:rPr lang="en-GB" sz="1600" dirty="0">
                <a:latin typeface="Bookman Old Style" panose="02050604050505020204" pitchFamily="18" charset="0"/>
              </a:rPr>
              <a:t>Ever growing populations</a:t>
            </a:r>
          </a:p>
          <a:p>
            <a:r>
              <a:rPr lang="en-GB" sz="1600" dirty="0">
                <a:latin typeface="Bookman Old Style" panose="02050604050505020204" pitchFamily="18" charset="0"/>
              </a:rPr>
              <a:t>		</a:t>
            </a:r>
            <a:r>
              <a:rPr lang="en-GB" sz="1200" dirty="0">
                <a:latin typeface="Bookman Old Style" panose="02050604050505020204" pitchFamily="18" charset="0"/>
              </a:rPr>
              <a:t>(</a:t>
            </a:r>
            <a:r>
              <a:rPr lang="en-GB" sz="1200" dirty="0" err="1">
                <a:latin typeface="Bookman Old Style" panose="02050604050505020204" pitchFamily="18" charset="0"/>
              </a:rPr>
              <a:t>Worldometer</a:t>
            </a:r>
            <a:r>
              <a:rPr lang="en-GB" sz="1200" dirty="0">
                <a:latin typeface="Bookman Old Style" panose="02050604050505020204" pitchFamily="18" charset="0"/>
              </a:rPr>
              <a:t> 2021)</a:t>
            </a:r>
          </a:p>
          <a:p>
            <a:pPr marL="285750" indent="-285750">
              <a:buFont typeface="Arial" panose="020B0604020202020204" pitchFamily="34" charset="0"/>
              <a:buChar char="•"/>
            </a:pPr>
            <a:r>
              <a:rPr lang="en-GB" sz="1600" dirty="0">
                <a:latin typeface="Bookman Old Style" panose="02050604050505020204" pitchFamily="18" charset="0"/>
              </a:rPr>
              <a:t>Cities expanding further and further</a:t>
            </a:r>
          </a:p>
          <a:p>
            <a:r>
              <a:rPr lang="en-GB" sz="1600" dirty="0">
                <a:latin typeface="Bookman Old Style" panose="02050604050505020204" pitchFamily="18" charset="0"/>
              </a:rPr>
              <a:t>		</a:t>
            </a:r>
            <a:r>
              <a:rPr lang="en-GB" sz="1200" dirty="0">
                <a:latin typeface="Bookman Old Style" panose="02050604050505020204" pitchFamily="18" charset="0"/>
              </a:rPr>
              <a:t>(United Nations 2018)</a:t>
            </a:r>
          </a:p>
          <a:p>
            <a:pPr marL="285750" indent="-285750">
              <a:buFont typeface="Arial" panose="020B0604020202020204" pitchFamily="34" charset="0"/>
              <a:buChar char="•"/>
            </a:pPr>
            <a:r>
              <a:rPr lang="en-GB" sz="1600" dirty="0">
                <a:latin typeface="Bookman Old Style" panose="02050604050505020204" pitchFamily="18" charset="0"/>
              </a:rPr>
              <a:t>Deteriorating mental health</a:t>
            </a:r>
          </a:p>
          <a:p>
            <a:r>
              <a:rPr lang="en-GB" sz="1600" dirty="0">
                <a:latin typeface="Bookman Old Style" panose="02050604050505020204" pitchFamily="18" charset="0"/>
              </a:rPr>
              <a:t>		</a:t>
            </a:r>
            <a:r>
              <a:rPr lang="en-GB" sz="1200" dirty="0">
                <a:latin typeface="Bookman Old Style" panose="02050604050505020204" pitchFamily="18" charset="0"/>
              </a:rPr>
              <a:t>(Mind 2020)</a:t>
            </a:r>
          </a:p>
          <a:p>
            <a:pPr marL="285750" indent="-285750">
              <a:buFont typeface="Arial" panose="020B0604020202020204" pitchFamily="34" charset="0"/>
              <a:buChar char="•"/>
            </a:pPr>
            <a:r>
              <a:rPr lang="en-GB" sz="1600" dirty="0">
                <a:latin typeface="Bookman Old Style" panose="02050604050505020204" pitchFamily="18" charset="0"/>
              </a:rPr>
              <a:t>Habitat fragmentation</a:t>
            </a:r>
          </a:p>
          <a:p>
            <a:r>
              <a:rPr lang="en-GB" sz="1600" dirty="0">
                <a:latin typeface="Bookman Old Style" panose="02050604050505020204" pitchFamily="18" charset="0"/>
              </a:rPr>
              <a:t>		</a:t>
            </a:r>
            <a:r>
              <a:rPr lang="en-GB" sz="1200" dirty="0">
                <a:latin typeface="Bookman Old Style" panose="02050604050505020204" pitchFamily="18" charset="0"/>
              </a:rPr>
              <a:t>(Krauss et al 2010)</a:t>
            </a:r>
          </a:p>
          <a:p>
            <a:pPr marL="285750" indent="-285750">
              <a:buFont typeface="Arial" panose="020B0604020202020204" pitchFamily="34" charset="0"/>
              <a:buChar char="•"/>
            </a:pPr>
            <a:r>
              <a:rPr lang="en-GB" sz="1600" dirty="0">
                <a:latin typeface="Bookman Old Style" panose="02050604050505020204" pitchFamily="18" charset="0"/>
              </a:rPr>
              <a:t>Biodiversity loss</a:t>
            </a:r>
          </a:p>
          <a:p>
            <a:r>
              <a:rPr lang="en-GB" sz="1600" dirty="0">
                <a:latin typeface="Bookman Old Style" panose="02050604050505020204" pitchFamily="18" charset="0"/>
              </a:rPr>
              <a:t>		</a:t>
            </a:r>
            <a:r>
              <a:rPr lang="en-GB" sz="1200" dirty="0">
                <a:latin typeface="Bookman Old Style" panose="02050604050505020204" pitchFamily="18" charset="0"/>
              </a:rPr>
              <a:t>(RSPB 2020)</a:t>
            </a:r>
            <a:endParaRPr lang="en-GB" sz="1600" dirty="0">
              <a:latin typeface="Bookman Old Style" panose="02050604050505020204" pitchFamily="18" charset="0"/>
            </a:endParaRPr>
          </a:p>
          <a:p>
            <a:pPr marL="285750" indent="-285750">
              <a:buFont typeface="Arial" panose="020B0604020202020204" pitchFamily="34" charset="0"/>
              <a:buChar char="•"/>
            </a:pPr>
            <a:r>
              <a:rPr lang="en-GB" sz="1600" dirty="0">
                <a:latin typeface="Bookman Old Style" panose="02050604050505020204" pitchFamily="18" charset="0"/>
              </a:rPr>
              <a:t>Loss of connection with nature</a:t>
            </a:r>
          </a:p>
          <a:p>
            <a:r>
              <a:rPr lang="en-GB" sz="1600" dirty="0">
                <a:latin typeface="Bookman Old Style" panose="02050604050505020204" pitchFamily="18" charset="0"/>
              </a:rPr>
              <a:t>		</a:t>
            </a:r>
            <a:r>
              <a:rPr lang="en-GB" sz="1200" dirty="0">
                <a:latin typeface="Bookman Old Style" panose="02050604050505020204" pitchFamily="18" charset="0"/>
              </a:rPr>
              <a:t>(Ives et al 2017)</a:t>
            </a:r>
          </a:p>
          <a:p>
            <a:pPr marL="285750" indent="-285750">
              <a:buFont typeface="Arial" panose="020B0604020202020204" pitchFamily="34" charset="0"/>
              <a:buChar char="•"/>
            </a:pPr>
            <a:r>
              <a:rPr lang="en-GB" sz="1600" dirty="0">
                <a:latin typeface="Bookman Old Style" panose="02050604050505020204" pitchFamily="18" charset="0"/>
              </a:rPr>
              <a:t>Increasing pollution</a:t>
            </a:r>
          </a:p>
          <a:p>
            <a:r>
              <a:rPr lang="en-GB" sz="1600" dirty="0">
                <a:latin typeface="Bookman Old Style" panose="02050604050505020204" pitchFamily="18" charset="0"/>
              </a:rPr>
              <a:t>		</a:t>
            </a:r>
            <a:r>
              <a:rPr lang="en-GB" sz="1200" dirty="0">
                <a:latin typeface="Bookman Old Style" panose="02050604050505020204" pitchFamily="18" charset="0"/>
              </a:rPr>
              <a:t>(</a:t>
            </a:r>
            <a:r>
              <a:rPr lang="en-GB" sz="1200" dirty="0" err="1">
                <a:latin typeface="Bookman Old Style" panose="02050604050505020204" pitchFamily="18" charset="0"/>
              </a:rPr>
              <a:t>Harrabin</a:t>
            </a:r>
            <a:r>
              <a:rPr lang="en-GB" sz="1200" dirty="0">
                <a:latin typeface="Bookman Old Style" panose="02050604050505020204" pitchFamily="18" charset="0"/>
              </a:rPr>
              <a:t> 2017)</a:t>
            </a:r>
          </a:p>
          <a:p>
            <a:pPr marL="285750" indent="-285750">
              <a:buFont typeface="Arial" panose="020B0604020202020204" pitchFamily="34" charset="0"/>
              <a:buChar char="•"/>
            </a:pPr>
            <a:r>
              <a:rPr lang="en-GB" sz="1600" dirty="0">
                <a:latin typeface="Bookman Old Style" panose="02050604050505020204" pitchFamily="18" charset="0"/>
              </a:rPr>
              <a:t>Impacts of climate change</a:t>
            </a:r>
          </a:p>
          <a:p>
            <a:r>
              <a:rPr lang="en-GB" sz="1600" dirty="0">
                <a:latin typeface="Bookman Old Style" panose="02050604050505020204" pitchFamily="18" charset="0"/>
              </a:rPr>
              <a:t>		</a:t>
            </a:r>
            <a:r>
              <a:rPr lang="en-GB" sz="1200" dirty="0">
                <a:latin typeface="Bookman Old Style" panose="02050604050505020204" pitchFamily="18" charset="0"/>
              </a:rPr>
              <a:t>(RSPB 2021)</a:t>
            </a:r>
          </a:p>
          <a:p>
            <a:pPr marL="285750" indent="-285750">
              <a:buFont typeface="Arial" panose="020B0604020202020204" pitchFamily="34" charset="0"/>
              <a:buChar char="•"/>
            </a:pPr>
            <a:r>
              <a:rPr lang="en-GB" sz="1600" dirty="0">
                <a:latin typeface="Bookman Old Style" panose="02050604050505020204" pitchFamily="18" charset="0"/>
              </a:rPr>
              <a:t>Lack of landscape connectivity</a:t>
            </a:r>
          </a:p>
          <a:p>
            <a:r>
              <a:rPr lang="en-GB" sz="1600" dirty="0">
                <a:latin typeface="Bookman Old Style" panose="02050604050505020204" pitchFamily="18" charset="0"/>
              </a:rPr>
              <a:t>		</a:t>
            </a:r>
            <a:r>
              <a:rPr lang="en-GB" sz="1200" dirty="0">
                <a:latin typeface="Bookman Old Style" panose="02050604050505020204" pitchFamily="18" charset="0"/>
              </a:rPr>
              <a:t>(Correa et al 2016)</a:t>
            </a:r>
          </a:p>
          <a:p>
            <a:pPr marL="285750" indent="-285750">
              <a:buFont typeface="Arial" panose="020B0604020202020204" pitchFamily="34" charset="0"/>
              <a:buChar char="•"/>
            </a:pPr>
            <a:r>
              <a:rPr lang="en-GB" sz="1600" dirty="0">
                <a:latin typeface="Bookman Old Style" panose="02050604050505020204" pitchFamily="18" charset="0"/>
              </a:rPr>
              <a:t>Lack of understanding of ecosystems</a:t>
            </a:r>
          </a:p>
          <a:p>
            <a:r>
              <a:rPr lang="en-GB" sz="1600" dirty="0">
                <a:latin typeface="Bookman Old Style" panose="02050604050505020204" pitchFamily="18" charset="0"/>
              </a:rPr>
              <a:t>		</a:t>
            </a:r>
            <a:r>
              <a:rPr lang="en-GB" sz="1200" dirty="0">
                <a:latin typeface="Bookman Old Style" panose="02050604050505020204" pitchFamily="18" charset="0"/>
              </a:rPr>
              <a:t>(Campbell-Arval and Campbell-Arval 2019)</a:t>
            </a:r>
          </a:p>
          <a:p>
            <a:endParaRPr lang="en-GB" dirty="0"/>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D1738069-5CD2-481C-863D-6BD7967E7234}"/>
              </a:ext>
            </a:extLst>
          </p:cNvPr>
          <p:cNvSpPr txBox="1"/>
          <p:nvPr/>
        </p:nvSpPr>
        <p:spPr>
          <a:xfrm>
            <a:off x="165718" y="5166804"/>
            <a:ext cx="5587012" cy="923330"/>
          </a:xfrm>
          <a:prstGeom prst="rect">
            <a:avLst/>
          </a:prstGeom>
          <a:noFill/>
        </p:spPr>
        <p:txBody>
          <a:bodyPr wrap="square" rtlCol="0">
            <a:spAutoFit/>
          </a:bodyPr>
          <a:lstStyle/>
          <a:p>
            <a:r>
              <a:rPr lang="en-GB" dirty="0">
                <a:latin typeface="Bookman Old Style" panose="02050604050505020204" pitchFamily="18" charset="0"/>
              </a:rPr>
              <a:t>A need for an innovative structured method for habitat improvement, creation and connectivity across all built environments.</a:t>
            </a:r>
          </a:p>
        </p:txBody>
      </p:sp>
    </p:spTree>
    <p:extLst>
      <p:ext uri="{BB962C8B-B14F-4D97-AF65-F5344CB8AC3E}">
        <p14:creationId xmlns:p14="http://schemas.microsoft.com/office/powerpoint/2010/main" val="2347335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p:txBody>
          <a:bodyPr>
            <a:normAutofit/>
          </a:bodyPr>
          <a:lstStyle/>
          <a:p>
            <a:r>
              <a:rPr lang="en-US" sz="4400" dirty="0">
                <a:latin typeface="Bookman Old Style" panose="02050604050505020204" pitchFamily="18" charset="0"/>
              </a:rPr>
              <a:t>Literature Review</a:t>
            </a:r>
          </a:p>
        </p:txBody>
      </p:sp>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a:xfrm>
            <a:off x="9116627" y="6391860"/>
            <a:ext cx="2743200" cy="365125"/>
          </a:xfrm>
        </p:spPr>
        <p:txBody>
          <a:bodyPr/>
          <a:lstStyle/>
          <a:p>
            <a:fld id="{D8DA9DAA-006C-4F4B-980E-E3DF019B24E2}" type="slidenum">
              <a:rPr lang="en-US" b="1" cap="all" spc="100" smtClean="0">
                <a:solidFill>
                  <a:schemeClr val="accent2"/>
                </a:solidFill>
              </a:rPr>
              <a:t>4</a:t>
            </a:fld>
            <a:endParaRPr lang="en-US" b="1" cap="all" spc="100" dirty="0">
              <a:solidFill>
                <a:schemeClr val="accent2"/>
              </a:solidFill>
            </a:endParaRPr>
          </a:p>
        </p:txBody>
      </p:sp>
      <p:pic>
        <p:nvPicPr>
          <p:cNvPr id="7" name="Picture 6">
            <a:extLst>
              <a:ext uri="{FF2B5EF4-FFF2-40B4-BE49-F238E27FC236}">
                <a16:creationId xmlns:a16="http://schemas.microsoft.com/office/drawing/2014/main" id="{3B98C725-EC9C-4178-8D9E-E3525FF13CC6}"/>
              </a:ext>
            </a:extLst>
          </p:cNvPr>
          <p:cNvPicPr>
            <a:picLocks noChangeAspect="1"/>
          </p:cNvPicPr>
          <p:nvPr/>
        </p:nvPicPr>
        <p:blipFill rotWithShape="1">
          <a:blip r:embed="rId2"/>
          <a:srcRect l="25546" t="12222" r="29298" b="27651"/>
          <a:stretch/>
        </p:blipFill>
        <p:spPr>
          <a:xfrm>
            <a:off x="6438899" y="1451560"/>
            <a:ext cx="5505451" cy="4123510"/>
          </a:xfrm>
          <a:prstGeom prst="rect">
            <a:avLst/>
          </a:prstGeom>
        </p:spPr>
      </p:pic>
      <p:pic>
        <p:nvPicPr>
          <p:cNvPr id="10" name="Picture 9">
            <a:extLst>
              <a:ext uri="{FF2B5EF4-FFF2-40B4-BE49-F238E27FC236}">
                <a16:creationId xmlns:a16="http://schemas.microsoft.com/office/drawing/2014/main" id="{D7FD5E79-5944-4FFE-8EF9-715CBBDE7410}"/>
              </a:ext>
            </a:extLst>
          </p:cNvPr>
          <p:cNvPicPr>
            <a:picLocks noChangeAspect="1"/>
          </p:cNvPicPr>
          <p:nvPr/>
        </p:nvPicPr>
        <p:blipFill rotWithShape="1">
          <a:blip r:embed="rId3"/>
          <a:srcRect l="27109" t="11667" r="28281" b="10972"/>
          <a:stretch/>
        </p:blipFill>
        <p:spPr>
          <a:xfrm>
            <a:off x="1000123" y="1451560"/>
            <a:ext cx="5438776" cy="5305425"/>
          </a:xfrm>
          <a:prstGeom prst="rect">
            <a:avLst/>
          </a:prstGeom>
        </p:spPr>
      </p:pic>
      <p:sp>
        <p:nvSpPr>
          <p:cNvPr id="12" name="TextBox 11">
            <a:extLst>
              <a:ext uri="{FF2B5EF4-FFF2-40B4-BE49-F238E27FC236}">
                <a16:creationId xmlns:a16="http://schemas.microsoft.com/office/drawing/2014/main" id="{7D2FF2BB-2F57-441D-A912-997C87E0BB4A}"/>
              </a:ext>
            </a:extLst>
          </p:cNvPr>
          <p:cNvSpPr txBox="1"/>
          <p:nvPr/>
        </p:nvSpPr>
        <p:spPr>
          <a:xfrm>
            <a:off x="6749618" y="5658196"/>
            <a:ext cx="60960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(Joint Nature Conservation Committee 2020)</a:t>
            </a:r>
          </a:p>
        </p:txBody>
      </p:sp>
    </p:spTree>
    <p:extLst>
      <p:ext uri="{BB962C8B-B14F-4D97-AF65-F5344CB8AC3E}">
        <p14:creationId xmlns:p14="http://schemas.microsoft.com/office/powerpoint/2010/main" val="78391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203777"/>
            <a:ext cx="10515600" cy="1325563"/>
          </a:xfrm>
        </p:spPr>
        <p:txBody>
          <a:bodyPr>
            <a:normAutofit/>
          </a:bodyPr>
          <a:lstStyle/>
          <a:p>
            <a:r>
              <a:rPr lang="en-US" sz="3200" dirty="0">
                <a:latin typeface="Bookman Old Style" panose="02050604050505020204" pitchFamily="18" charset="0"/>
              </a:rPr>
              <a:t>Literature Review Continued…</a:t>
            </a:r>
          </a:p>
        </p:txBody>
      </p:sp>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a:xfrm>
            <a:off x="9116627" y="6391860"/>
            <a:ext cx="2743200" cy="365125"/>
          </a:xfrm>
        </p:spPr>
        <p:txBody>
          <a:bodyPr/>
          <a:lstStyle/>
          <a:p>
            <a:fld id="{D8DA9DAA-006C-4F4B-980E-E3DF019B24E2}" type="slidenum">
              <a:rPr lang="en-US" b="1" cap="all" spc="100" smtClean="0">
                <a:solidFill>
                  <a:schemeClr val="accent2"/>
                </a:solidFill>
              </a:rPr>
              <a:t>5</a:t>
            </a:fld>
            <a:endParaRPr lang="en-US" b="1" cap="all" spc="100" dirty="0">
              <a:solidFill>
                <a:schemeClr val="accent2"/>
              </a:solidFill>
            </a:endParaRPr>
          </a:p>
        </p:txBody>
      </p:sp>
      <p:sp>
        <p:nvSpPr>
          <p:cNvPr id="11" name="TextBox 10">
            <a:extLst>
              <a:ext uri="{FF2B5EF4-FFF2-40B4-BE49-F238E27FC236}">
                <a16:creationId xmlns:a16="http://schemas.microsoft.com/office/drawing/2014/main" id="{EFDDE285-E12C-4236-8E1F-69CC577284F3}"/>
              </a:ext>
            </a:extLst>
          </p:cNvPr>
          <p:cNvSpPr txBox="1"/>
          <p:nvPr/>
        </p:nvSpPr>
        <p:spPr>
          <a:xfrm>
            <a:off x="838200" y="893189"/>
            <a:ext cx="4985551" cy="5986254"/>
          </a:xfrm>
          <a:prstGeom prst="rect">
            <a:avLst/>
          </a:prstGeom>
          <a:noFill/>
        </p:spPr>
        <p:txBody>
          <a:bodyPr wrap="square">
            <a:spAutoFit/>
          </a:bodyPr>
          <a:lstStyle/>
          <a:p>
            <a:r>
              <a:rPr lang="en-GB" sz="1500" dirty="0">
                <a:latin typeface="Bookman Old Style" panose="02050604050505020204" pitchFamily="18" charset="0"/>
              </a:rPr>
              <a:t>Cities are increasingly considered important places for biodiversity conservation because they can </a:t>
            </a:r>
            <a:r>
              <a:rPr lang="en-GB" sz="1500" dirty="0" err="1">
                <a:latin typeface="Bookman Old Style" panose="02050604050505020204" pitchFamily="18" charset="0"/>
              </a:rPr>
              <a:t>harbor</a:t>
            </a:r>
            <a:r>
              <a:rPr lang="en-GB" sz="1500" dirty="0">
                <a:latin typeface="Bookman Old Style" panose="02050604050505020204" pitchFamily="18" charset="0"/>
              </a:rPr>
              <a:t> threatened species and because conservation in cities represents an opportunity to reconnect people with nature and the range of health and well-being benefits it provides. However, urbanization can be catastrophic for native species.</a:t>
            </a:r>
          </a:p>
          <a:p>
            <a:r>
              <a:rPr lang="en-GB" sz="1500" dirty="0">
                <a:latin typeface="Bookman Old Style" panose="02050604050505020204" pitchFamily="18" charset="0"/>
              </a:rPr>
              <a:t>(</a:t>
            </a:r>
            <a:r>
              <a:rPr lang="en-GB" sz="1500" dirty="0" err="1">
                <a:latin typeface="Bookman Old Style" panose="02050604050505020204" pitchFamily="18" charset="0"/>
              </a:rPr>
              <a:t>Garrard</a:t>
            </a:r>
            <a:r>
              <a:rPr lang="en-GB" sz="1500" dirty="0">
                <a:latin typeface="Bookman Old Style" panose="02050604050505020204" pitchFamily="18" charset="0"/>
              </a:rPr>
              <a:t> et al 2017)</a:t>
            </a:r>
          </a:p>
          <a:p>
            <a:endParaRPr lang="en-GB" sz="1500" dirty="0">
              <a:latin typeface="Bookman Old Style" panose="02050604050505020204" pitchFamily="18" charset="0"/>
            </a:endParaRPr>
          </a:p>
          <a:p>
            <a:r>
              <a:rPr lang="en-GB" sz="1500" b="0" i="0" dirty="0">
                <a:solidFill>
                  <a:srgbClr val="2A2A2A"/>
                </a:solidFill>
                <a:effectLst/>
                <a:latin typeface="Bookman Old Style" panose="02050604050505020204" pitchFamily="18" charset="0"/>
              </a:rPr>
              <a:t>Experiences of nature provide many mental-health benefits, particularly for people living in urban areas. Vegetation cover and afternoon bird abundances were positively associated with a lower prevalence of depression, anxiety, and stress.</a:t>
            </a:r>
          </a:p>
          <a:p>
            <a:r>
              <a:rPr lang="en-GB" sz="1500" dirty="0">
                <a:solidFill>
                  <a:srgbClr val="2A2A2A"/>
                </a:solidFill>
                <a:latin typeface="Bookman Old Style" panose="02050604050505020204" pitchFamily="18" charset="0"/>
              </a:rPr>
              <a:t>(Cox et al 2017)</a:t>
            </a:r>
          </a:p>
          <a:p>
            <a:endParaRPr lang="en-GB" sz="1500" dirty="0">
              <a:solidFill>
                <a:srgbClr val="2A2A2A"/>
              </a:solidFill>
              <a:latin typeface="Bookman Old Style" panose="02050604050505020204" pitchFamily="18" charset="0"/>
            </a:endParaRPr>
          </a:p>
          <a:p>
            <a:r>
              <a:rPr lang="en-GB" sz="1500" b="0" i="0" dirty="0">
                <a:solidFill>
                  <a:srgbClr val="2E2E2E"/>
                </a:solidFill>
                <a:effectLst/>
                <a:latin typeface="Bookman Old Style" panose="02050604050505020204" pitchFamily="18" charset="0"/>
              </a:rPr>
              <a:t>Maintaining urban greenspace is important for stimulating diverse human-nature interactions.</a:t>
            </a:r>
          </a:p>
          <a:p>
            <a:r>
              <a:rPr lang="en-GB" sz="1500" dirty="0">
                <a:solidFill>
                  <a:srgbClr val="2E2E2E"/>
                </a:solidFill>
                <a:latin typeface="Bookman Old Style" panose="02050604050505020204" pitchFamily="18" charset="0"/>
              </a:rPr>
              <a:t>(Wang et al 2019)</a:t>
            </a:r>
            <a:endParaRPr lang="en-GB" sz="1500" dirty="0">
              <a:latin typeface="Bookman Old Style" panose="02050604050505020204" pitchFamily="18" charset="0"/>
            </a:endParaRPr>
          </a:p>
          <a:p>
            <a:endParaRPr lang="en-GB" sz="1400" dirty="0">
              <a:solidFill>
                <a:srgbClr val="2A2A2A"/>
              </a:solidFill>
              <a:latin typeface="Bookman Old Style" panose="02050604050505020204" pitchFamily="18" charset="0"/>
            </a:endParaRPr>
          </a:p>
          <a:p>
            <a:r>
              <a:rPr lang="en-GB" sz="1400" b="1" dirty="0">
                <a:latin typeface="Bookman Old Style" panose="02050604050505020204" pitchFamily="18" charset="0"/>
              </a:rPr>
              <a:t>A Lost Decade for Nature </a:t>
            </a:r>
          </a:p>
          <a:p>
            <a:r>
              <a:rPr lang="en-GB" sz="1400" dirty="0">
                <a:latin typeface="Bookman Old Style" panose="02050604050505020204" pitchFamily="18" charset="0"/>
              </a:rPr>
              <a:t>The UK’s Sixth National Report, published by the UK Government in March 2019, shows the UK will miss nearly all its commitments for nature made in 2010 (14 out of 20).</a:t>
            </a:r>
          </a:p>
          <a:p>
            <a:r>
              <a:rPr lang="en-GB" sz="1400" dirty="0">
                <a:latin typeface="Bookman Old Style" panose="02050604050505020204" pitchFamily="18" charset="0"/>
              </a:rPr>
              <a:t>(RSPB 2020)</a:t>
            </a:r>
          </a:p>
        </p:txBody>
      </p:sp>
      <p:sp>
        <p:nvSpPr>
          <p:cNvPr id="5" name="TextBox 4">
            <a:extLst>
              <a:ext uri="{FF2B5EF4-FFF2-40B4-BE49-F238E27FC236}">
                <a16:creationId xmlns:a16="http://schemas.microsoft.com/office/drawing/2014/main" id="{69BBFBBA-78CB-4E86-8A1C-7B4802643C5B}"/>
              </a:ext>
            </a:extLst>
          </p:cNvPr>
          <p:cNvSpPr txBox="1"/>
          <p:nvPr/>
        </p:nvSpPr>
        <p:spPr>
          <a:xfrm>
            <a:off x="7028156" y="204186"/>
            <a:ext cx="5210452" cy="1569660"/>
          </a:xfrm>
          <a:prstGeom prst="rect">
            <a:avLst/>
          </a:prstGeom>
          <a:noFill/>
        </p:spPr>
        <p:txBody>
          <a:bodyPr wrap="square" rtlCol="0">
            <a:spAutoFit/>
          </a:bodyPr>
          <a:lstStyle/>
          <a:p>
            <a:r>
              <a:rPr lang="en-GB" sz="1600" b="1" dirty="0">
                <a:latin typeface="Bookman Old Style" panose="02050604050505020204" pitchFamily="18" charset="0"/>
              </a:rPr>
              <a:t>The State of Nature</a:t>
            </a:r>
          </a:p>
          <a:p>
            <a:r>
              <a:rPr lang="en-GB" sz="1600" dirty="0">
                <a:latin typeface="Bookman Old Style" panose="02050604050505020204" pitchFamily="18" charset="0"/>
              </a:rPr>
              <a:t>The loss of nature affects us all, but the greatest impacts will be upon the lives of young people and generations yet to come, if they have to live in a world impoverished of nature.</a:t>
            </a:r>
          </a:p>
          <a:p>
            <a:r>
              <a:rPr lang="en-GB" sz="1600" dirty="0">
                <a:latin typeface="Bookman Old Style" panose="02050604050505020204" pitchFamily="18" charset="0"/>
              </a:rPr>
              <a:t>(Nature Biodiversity Network 2019a)</a:t>
            </a:r>
          </a:p>
        </p:txBody>
      </p:sp>
      <p:pic>
        <p:nvPicPr>
          <p:cNvPr id="14" name="Picture 13">
            <a:extLst>
              <a:ext uri="{FF2B5EF4-FFF2-40B4-BE49-F238E27FC236}">
                <a16:creationId xmlns:a16="http://schemas.microsoft.com/office/drawing/2014/main" id="{34399AEE-6FF7-402A-87AE-CC03C6BCFDC9}"/>
              </a:ext>
            </a:extLst>
          </p:cNvPr>
          <p:cNvPicPr>
            <a:picLocks noChangeAspect="1"/>
          </p:cNvPicPr>
          <p:nvPr/>
        </p:nvPicPr>
        <p:blipFill rotWithShape="1">
          <a:blip r:embed="rId2"/>
          <a:srcRect l="16291" t="38191" r="17979" b="12811"/>
          <a:stretch/>
        </p:blipFill>
        <p:spPr>
          <a:xfrm>
            <a:off x="5823751" y="4185253"/>
            <a:ext cx="6374168" cy="2672747"/>
          </a:xfrm>
          <a:prstGeom prst="rect">
            <a:avLst/>
          </a:prstGeom>
        </p:spPr>
      </p:pic>
      <p:pic>
        <p:nvPicPr>
          <p:cNvPr id="16" name="Picture 15">
            <a:extLst>
              <a:ext uri="{FF2B5EF4-FFF2-40B4-BE49-F238E27FC236}">
                <a16:creationId xmlns:a16="http://schemas.microsoft.com/office/drawing/2014/main" id="{E6E5BCFF-F3D5-4D14-BCBB-54334B4A1019}"/>
              </a:ext>
            </a:extLst>
          </p:cNvPr>
          <p:cNvPicPr>
            <a:picLocks noChangeAspect="1"/>
          </p:cNvPicPr>
          <p:nvPr/>
        </p:nvPicPr>
        <p:blipFill rotWithShape="1">
          <a:blip r:embed="rId3"/>
          <a:srcRect l="14272" t="31198" r="15389" b="31521"/>
          <a:stretch/>
        </p:blipFill>
        <p:spPr>
          <a:xfrm>
            <a:off x="5817832" y="1964769"/>
            <a:ext cx="6374168" cy="1921547"/>
          </a:xfrm>
          <a:prstGeom prst="rect">
            <a:avLst/>
          </a:prstGeom>
        </p:spPr>
      </p:pic>
      <p:sp>
        <p:nvSpPr>
          <p:cNvPr id="17" name="TextBox 16">
            <a:extLst>
              <a:ext uri="{FF2B5EF4-FFF2-40B4-BE49-F238E27FC236}">
                <a16:creationId xmlns:a16="http://schemas.microsoft.com/office/drawing/2014/main" id="{D66C18BB-C4E5-4362-9512-F3BF684D1A34}"/>
              </a:ext>
            </a:extLst>
          </p:cNvPr>
          <p:cNvSpPr txBox="1"/>
          <p:nvPr/>
        </p:nvSpPr>
        <p:spPr>
          <a:xfrm>
            <a:off x="8451542" y="3831337"/>
            <a:ext cx="4985551" cy="338554"/>
          </a:xfrm>
          <a:prstGeom prst="rect">
            <a:avLst/>
          </a:prstGeom>
          <a:noFill/>
        </p:spPr>
        <p:txBody>
          <a:bodyPr wrap="square" rtlCol="0">
            <a:spAutoFit/>
          </a:bodyPr>
          <a:lstStyle/>
          <a:p>
            <a:r>
              <a:rPr lang="en-GB" sz="1600" dirty="0">
                <a:latin typeface="Bookman Old Style" panose="02050604050505020204" pitchFamily="18" charset="0"/>
              </a:rPr>
              <a:t>(Nature Biodiversity Network 2019b)</a:t>
            </a:r>
          </a:p>
        </p:txBody>
      </p:sp>
    </p:spTree>
    <p:extLst>
      <p:ext uri="{BB962C8B-B14F-4D97-AF65-F5344CB8AC3E}">
        <p14:creationId xmlns:p14="http://schemas.microsoft.com/office/powerpoint/2010/main" val="1975801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4ECDE54D-4BD2-4764-A36A-8487DB61E7A6}"/>
              </a:ext>
            </a:extLst>
          </p:cNvPr>
          <p:cNvSpPr>
            <a:spLocks noGrp="1"/>
          </p:cNvSpPr>
          <p:nvPr>
            <p:ph type="sldNum" sz="quarter" idx="12"/>
          </p:nvPr>
        </p:nvSpPr>
        <p:spPr>
          <a:xfrm>
            <a:off x="9063361" y="6356350"/>
            <a:ext cx="2743200" cy="365125"/>
          </a:xfrm>
        </p:spPr>
        <p:txBody>
          <a:bodyPr/>
          <a:lstStyle/>
          <a:p>
            <a:fld id="{D8DA9DAA-006C-4F4B-980E-E3DF019B24E2}" type="slidenum">
              <a:rPr lang="en-US" b="1" cap="all" spc="100" smtClean="0">
                <a:solidFill>
                  <a:schemeClr val="accent2"/>
                </a:solidFill>
              </a:rPr>
              <a:t>6</a:t>
            </a:fld>
            <a:endParaRPr lang="en-US" b="1" cap="all" spc="100" dirty="0">
              <a:solidFill>
                <a:schemeClr val="accent2"/>
              </a:solidFill>
            </a:endParaRPr>
          </a:p>
        </p:txBody>
      </p:sp>
      <p:sp>
        <p:nvSpPr>
          <p:cNvPr id="9" name="TextBox 8">
            <a:extLst>
              <a:ext uri="{FF2B5EF4-FFF2-40B4-BE49-F238E27FC236}">
                <a16:creationId xmlns:a16="http://schemas.microsoft.com/office/drawing/2014/main" id="{E49AE506-3155-413C-808A-5D2D30DE8F46}"/>
              </a:ext>
            </a:extLst>
          </p:cNvPr>
          <p:cNvSpPr txBox="1"/>
          <p:nvPr/>
        </p:nvSpPr>
        <p:spPr>
          <a:xfrm>
            <a:off x="976544" y="381740"/>
            <a:ext cx="10626571" cy="6063198"/>
          </a:xfrm>
          <a:prstGeom prst="rect">
            <a:avLst/>
          </a:prstGeom>
          <a:noFill/>
        </p:spPr>
        <p:txBody>
          <a:bodyPr wrap="square" rtlCol="0">
            <a:spAutoFit/>
          </a:bodyPr>
          <a:lstStyle/>
          <a:p>
            <a:r>
              <a:rPr lang="en-US" sz="4400" dirty="0">
                <a:latin typeface="Bookman Old Style" panose="02050604050505020204" pitchFamily="18" charset="0"/>
              </a:rPr>
              <a:t>Aim</a:t>
            </a:r>
            <a:br>
              <a:rPr lang="en-US" sz="2400" dirty="0">
                <a:latin typeface="Bookman Old Style" panose="02050604050505020204" pitchFamily="18" charset="0"/>
              </a:rPr>
            </a:br>
            <a:r>
              <a:rPr lang="en-US" sz="2400" dirty="0">
                <a:latin typeface="Bookman Old Style" panose="02050604050505020204" pitchFamily="18" charset="0"/>
              </a:rPr>
              <a:t>Develop a method to improve biodiversity of greenspaces within the built environment, creating ‘natural flow’ to defragment habitat and develop a sustainable link between nature and a growing urban population.</a:t>
            </a:r>
            <a:br>
              <a:rPr lang="en-US" sz="2400" dirty="0">
                <a:latin typeface="Bookman Old Style" panose="02050604050505020204" pitchFamily="18" charset="0"/>
              </a:rPr>
            </a:br>
            <a:br>
              <a:rPr lang="en-US" sz="2400" dirty="0">
                <a:latin typeface="Bookman Old Style" panose="02050604050505020204" pitchFamily="18" charset="0"/>
              </a:rPr>
            </a:br>
            <a:r>
              <a:rPr lang="en-US" sz="4400" dirty="0">
                <a:latin typeface="Bookman Old Style" panose="02050604050505020204" pitchFamily="18" charset="0"/>
              </a:rPr>
              <a:t>Objectives</a:t>
            </a:r>
            <a:br>
              <a:rPr lang="en-US" sz="2400" dirty="0">
                <a:latin typeface="Bookman Old Style" panose="02050604050505020204" pitchFamily="18" charset="0"/>
              </a:rPr>
            </a:br>
            <a:r>
              <a:rPr lang="en-US" sz="2400" dirty="0">
                <a:latin typeface="Bookman Old Style" panose="02050604050505020204" pitchFamily="18" charset="0"/>
              </a:rPr>
              <a:t>1. </a:t>
            </a:r>
            <a:r>
              <a:rPr lang="en-US" sz="2000" dirty="0">
                <a:latin typeface="Bookman Old Style" panose="02050604050505020204" pitchFamily="18" charset="0"/>
              </a:rPr>
              <a:t>Investigate the potential benefits of a habitat connectivity model on greenspaces in existing and future residential developments. </a:t>
            </a:r>
            <a:br>
              <a:rPr lang="en-US" sz="2400" dirty="0">
                <a:latin typeface="Bookman Old Style" panose="02050604050505020204" pitchFamily="18" charset="0"/>
              </a:rPr>
            </a:br>
            <a:br>
              <a:rPr lang="en-US" sz="2400" dirty="0">
                <a:latin typeface="Bookman Old Style" panose="02050604050505020204" pitchFamily="18" charset="0"/>
              </a:rPr>
            </a:br>
            <a:r>
              <a:rPr lang="en-US" sz="2400" dirty="0">
                <a:latin typeface="Bookman Old Style" panose="02050604050505020204" pitchFamily="18" charset="0"/>
              </a:rPr>
              <a:t>2. </a:t>
            </a:r>
            <a:r>
              <a:rPr lang="en-US" sz="2000">
                <a:latin typeface="Bookman Old Style" panose="02050604050505020204" pitchFamily="18" charset="0"/>
              </a:rPr>
              <a:t>Identify </a:t>
            </a:r>
            <a:r>
              <a:rPr lang="en-US" sz="2000" dirty="0">
                <a:latin typeface="Bookman Old Style" panose="02050604050505020204" pitchFamily="18" charset="0"/>
              </a:rPr>
              <a:t>gaps and opportunities in different management practices between residential developments, urban greenspaces and nature reserves.</a:t>
            </a:r>
          </a:p>
          <a:p>
            <a:br>
              <a:rPr lang="en-US" sz="2400" dirty="0">
                <a:latin typeface="Bookman Old Style" panose="02050604050505020204" pitchFamily="18" charset="0"/>
              </a:rPr>
            </a:br>
            <a:r>
              <a:rPr lang="en-US" sz="2400" dirty="0">
                <a:latin typeface="Bookman Old Style" panose="02050604050505020204" pitchFamily="18" charset="0"/>
              </a:rPr>
              <a:t>3. </a:t>
            </a:r>
            <a:r>
              <a:rPr lang="en-US" sz="2000" dirty="0">
                <a:latin typeface="Bookman Old Style" panose="02050604050505020204" pitchFamily="18" charset="0"/>
              </a:rPr>
              <a:t>Produce a broadly accessible model for creating and/or enhancing biodiverse native habitat connectivity in urban and suburban areas.</a:t>
            </a:r>
            <a:endParaRPr lang="en-GB" sz="2000" dirty="0">
              <a:latin typeface="Bookman Old Style" panose="02050604050505020204" pitchFamily="18" charset="0"/>
            </a:endParaRPr>
          </a:p>
        </p:txBody>
      </p:sp>
    </p:spTree>
    <p:extLst>
      <p:ext uri="{BB962C8B-B14F-4D97-AF65-F5344CB8AC3E}">
        <p14:creationId xmlns:p14="http://schemas.microsoft.com/office/powerpoint/2010/main" val="277827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4ECDE54D-4BD2-4764-A36A-8487DB61E7A6}"/>
              </a:ext>
            </a:extLst>
          </p:cNvPr>
          <p:cNvSpPr>
            <a:spLocks noGrp="1"/>
          </p:cNvSpPr>
          <p:nvPr>
            <p:ph type="sldNum" sz="quarter" idx="12"/>
          </p:nvPr>
        </p:nvSpPr>
        <p:spPr>
          <a:xfrm>
            <a:off x="9190550" y="6356350"/>
            <a:ext cx="2743200" cy="365125"/>
          </a:xfrm>
        </p:spPr>
        <p:txBody>
          <a:bodyPr/>
          <a:lstStyle/>
          <a:p>
            <a:fld id="{D8DA9DAA-006C-4F4B-980E-E3DF019B24E2}" type="slidenum">
              <a:rPr lang="en-US" b="1" cap="all" spc="100" smtClean="0">
                <a:solidFill>
                  <a:schemeClr val="accent2"/>
                </a:solidFill>
              </a:rPr>
              <a:t>7</a:t>
            </a:fld>
            <a:endParaRPr lang="en-US" b="1" cap="all" spc="100" dirty="0">
              <a:solidFill>
                <a:schemeClr val="accent2"/>
              </a:solidFill>
            </a:endParaRPr>
          </a:p>
        </p:txBody>
      </p:sp>
      <p:sp>
        <p:nvSpPr>
          <p:cNvPr id="5" name="TextBox 4">
            <a:extLst>
              <a:ext uri="{FF2B5EF4-FFF2-40B4-BE49-F238E27FC236}">
                <a16:creationId xmlns:a16="http://schemas.microsoft.com/office/drawing/2014/main" id="{7E398480-D44F-4452-B3D3-C00D91B9CE14}"/>
              </a:ext>
            </a:extLst>
          </p:cNvPr>
          <p:cNvSpPr txBox="1"/>
          <p:nvPr/>
        </p:nvSpPr>
        <p:spPr>
          <a:xfrm>
            <a:off x="838200" y="136525"/>
            <a:ext cx="8754168" cy="769441"/>
          </a:xfrm>
          <a:prstGeom prst="rect">
            <a:avLst/>
          </a:prstGeom>
          <a:noFill/>
        </p:spPr>
        <p:txBody>
          <a:bodyPr wrap="square" rtlCol="0">
            <a:spAutoFit/>
          </a:bodyPr>
          <a:lstStyle/>
          <a:p>
            <a:r>
              <a:rPr lang="en-GB" sz="4400" dirty="0">
                <a:latin typeface="Bookman Old Style" panose="02050604050505020204" pitchFamily="18" charset="0"/>
              </a:rPr>
              <a:t>Research Methodology</a:t>
            </a:r>
          </a:p>
        </p:txBody>
      </p:sp>
      <p:sp>
        <p:nvSpPr>
          <p:cNvPr id="6" name="TextBox 5">
            <a:extLst>
              <a:ext uri="{FF2B5EF4-FFF2-40B4-BE49-F238E27FC236}">
                <a16:creationId xmlns:a16="http://schemas.microsoft.com/office/drawing/2014/main" id="{8A71F28D-01A2-4F59-B996-ADBC7B41C65D}"/>
              </a:ext>
            </a:extLst>
          </p:cNvPr>
          <p:cNvSpPr txBox="1"/>
          <p:nvPr/>
        </p:nvSpPr>
        <p:spPr>
          <a:xfrm>
            <a:off x="875699" y="1958404"/>
            <a:ext cx="5057775" cy="3724096"/>
          </a:xfrm>
          <a:prstGeom prst="rect">
            <a:avLst/>
          </a:prstGeom>
          <a:noFill/>
        </p:spPr>
        <p:txBody>
          <a:bodyPr wrap="square" rtlCol="0">
            <a:spAutoFit/>
          </a:bodyPr>
          <a:lstStyle/>
          <a:p>
            <a:r>
              <a:rPr lang="en-US" sz="1700" dirty="0">
                <a:latin typeface="Bookman Old Style" panose="02050604050505020204" pitchFamily="18" charset="0"/>
              </a:rPr>
              <a:t>- Use of </a:t>
            </a:r>
            <a:r>
              <a:rPr kumimoji="0" lang="en-US" sz="17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GIS and Google Maps to select appropriate sites for survey and study.</a:t>
            </a:r>
          </a:p>
          <a:p>
            <a:endParaRPr lang="en-US" sz="1700" dirty="0">
              <a:latin typeface="Bookman Old Style" panose="02050604050505020204" pitchFamily="18" charset="0"/>
            </a:endParaRPr>
          </a:p>
          <a:p>
            <a:r>
              <a:rPr lang="en-US" sz="1700" dirty="0">
                <a:latin typeface="Bookman Old Style" panose="02050604050505020204" pitchFamily="18" charset="0"/>
              </a:rPr>
              <a:t>- Collect accessible species/biodiversity data for existing urban greenspaces and sites currently managed for conservation and carry out biodiversity surveys where data is unavailable or insufficient.</a:t>
            </a:r>
          </a:p>
          <a:p>
            <a:pPr marL="285750" indent="-285750">
              <a:buFontTx/>
              <a:buChar char="-"/>
            </a:pPr>
            <a:endParaRPr lang="en-US" sz="1700" dirty="0">
              <a:latin typeface="Bookman Old Style" panose="02050604050505020204" pitchFamily="18" charset="0"/>
            </a:endParaRPr>
          </a:p>
          <a:p>
            <a:r>
              <a:rPr lang="en-US" sz="1700" dirty="0">
                <a:latin typeface="Bookman Old Style" panose="02050604050505020204" pitchFamily="18" charset="0"/>
              </a:rPr>
              <a:t>- Compare data to establish any patterns in biodiversity measurements.</a:t>
            </a:r>
          </a:p>
          <a:p>
            <a:pPr marL="342900" indent="-342900">
              <a:buFontTx/>
              <a:buChar char="-"/>
            </a:pPr>
            <a:endParaRPr lang="en-US" dirty="0">
              <a:latin typeface="Bookman Old Style" panose="02050604050505020204" pitchFamily="18" charset="0"/>
            </a:endParaRPr>
          </a:p>
          <a:p>
            <a:endParaRPr lang="en-US" sz="2400" dirty="0">
              <a:latin typeface="Bookman Old Style" panose="02050604050505020204" pitchFamily="18" charset="0"/>
            </a:endParaRPr>
          </a:p>
        </p:txBody>
      </p:sp>
      <p:pic>
        <p:nvPicPr>
          <p:cNvPr id="3" name="Picture 2">
            <a:extLst>
              <a:ext uri="{FF2B5EF4-FFF2-40B4-BE49-F238E27FC236}">
                <a16:creationId xmlns:a16="http://schemas.microsoft.com/office/drawing/2014/main" id="{8AFA8773-D155-4167-B4D7-1E99099986EF}"/>
              </a:ext>
            </a:extLst>
          </p:cNvPr>
          <p:cNvPicPr>
            <a:picLocks noChangeAspect="1"/>
          </p:cNvPicPr>
          <p:nvPr/>
        </p:nvPicPr>
        <p:blipFill>
          <a:blip r:embed="rId2"/>
          <a:stretch>
            <a:fillRect/>
          </a:stretch>
        </p:blipFill>
        <p:spPr>
          <a:xfrm>
            <a:off x="5998345" y="1519267"/>
            <a:ext cx="5935405" cy="4392613"/>
          </a:xfrm>
          <a:prstGeom prst="rect">
            <a:avLst/>
          </a:prstGeom>
        </p:spPr>
      </p:pic>
      <p:sp>
        <p:nvSpPr>
          <p:cNvPr id="4" name="TextBox 3">
            <a:extLst>
              <a:ext uri="{FF2B5EF4-FFF2-40B4-BE49-F238E27FC236}">
                <a16:creationId xmlns:a16="http://schemas.microsoft.com/office/drawing/2014/main" id="{A894965F-DD18-456F-A508-D6AFDEEB59C3}"/>
              </a:ext>
            </a:extLst>
          </p:cNvPr>
          <p:cNvSpPr txBox="1"/>
          <p:nvPr/>
        </p:nvSpPr>
        <p:spPr>
          <a:xfrm>
            <a:off x="810828" y="749826"/>
            <a:ext cx="11381172" cy="769441"/>
          </a:xfrm>
          <a:prstGeom prst="rect">
            <a:avLst/>
          </a:prstGeom>
          <a:noFill/>
        </p:spPr>
        <p:txBody>
          <a:bodyPr wrap="square" rtlCol="0">
            <a:spAutoFit/>
          </a:bodyPr>
          <a:lstStyle/>
          <a:p>
            <a:r>
              <a:rPr kumimoji="0" lang="en-US" sz="2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Objective 1.</a:t>
            </a:r>
            <a:r>
              <a:rPr kumimoji="0" lang="en-US" sz="1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 </a:t>
            </a:r>
          </a:p>
          <a:p>
            <a:r>
              <a:rPr kumimoji="0" lang="en-US" sz="1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Investigate the potential benefits of a habitat connectivity model on greenspaces in existing and future residential developments</a:t>
            </a:r>
            <a:r>
              <a:rPr kumimoji="0" lang="en-US" sz="20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a:t>
            </a:r>
            <a:endParaRPr lang="en-GB" dirty="0"/>
          </a:p>
        </p:txBody>
      </p:sp>
      <p:sp>
        <p:nvSpPr>
          <p:cNvPr id="8" name="TextBox 7">
            <a:extLst>
              <a:ext uri="{FF2B5EF4-FFF2-40B4-BE49-F238E27FC236}">
                <a16:creationId xmlns:a16="http://schemas.microsoft.com/office/drawing/2014/main" id="{16FF9428-3865-49C7-BEA9-FC977A9F3FE5}"/>
              </a:ext>
            </a:extLst>
          </p:cNvPr>
          <p:cNvSpPr txBox="1"/>
          <p:nvPr/>
        </p:nvSpPr>
        <p:spPr>
          <a:xfrm>
            <a:off x="5998345" y="5892581"/>
            <a:ext cx="5729056" cy="584775"/>
          </a:xfrm>
          <a:prstGeom prst="rect">
            <a:avLst/>
          </a:prstGeom>
          <a:noFill/>
        </p:spPr>
        <p:txBody>
          <a:bodyPr wrap="square" rtlCol="0">
            <a:spAutoFit/>
          </a:bodyPr>
          <a:lstStyle/>
          <a:p>
            <a:r>
              <a:rPr lang="en-GB" dirty="0">
                <a:latin typeface="Bookman Old Style" panose="02050604050505020204" pitchFamily="18" charset="0"/>
              </a:rPr>
              <a:t>Edinburgh: The UK’s Greenest City 49.2% </a:t>
            </a:r>
          </a:p>
          <a:p>
            <a:r>
              <a:rPr lang="en-GB" sz="1400" dirty="0">
                <a:latin typeface="Bookman Old Style" panose="02050604050505020204" pitchFamily="18" charset="0"/>
              </a:rPr>
              <a:t>(The Guardian 2017)</a:t>
            </a:r>
          </a:p>
        </p:txBody>
      </p:sp>
    </p:spTree>
    <p:extLst>
      <p:ext uri="{BB962C8B-B14F-4D97-AF65-F5344CB8AC3E}">
        <p14:creationId xmlns:p14="http://schemas.microsoft.com/office/powerpoint/2010/main" val="2176656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4ECDE54D-4BD2-4764-A36A-8487DB61E7A6}"/>
              </a:ext>
            </a:extLst>
          </p:cNvPr>
          <p:cNvSpPr>
            <a:spLocks noGrp="1"/>
          </p:cNvSpPr>
          <p:nvPr>
            <p:ph type="sldNum" sz="quarter" idx="12"/>
          </p:nvPr>
        </p:nvSpPr>
        <p:spPr>
          <a:xfrm>
            <a:off x="9190550" y="6342618"/>
            <a:ext cx="2743200" cy="365125"/>
          </a:xfrm>
        </p:spPr>
        <p:txBody>
          <a:bodyPr/>
          <a:lstStyle/>
          <a:p>
            <a:fld id="{D8DA9DAA-006C-4F4B-980E-E3DF019B24E2}" type="slidenum">
              <a:rPr lang="en-US" b="1" cap="all" spc="100" smtClean="0">
                <a:solidFill>
                  <a:schemeClr val="accent2"/>
                </a:solidFill>
              </a:rPr>
              <a:t>8</a:t>
            </a:fld>
            <a:endParaRPr lang="en-US" b="1" cap="all" spc="100" dirty="0">
              <a:solidFill>
                <a:schemeClr val="accent2"/>
              </a:solidFill>
            </a:endParaRPr>
          </a:p>
        </p:txBody>
      </p:sp>
      <p:sp>
        <p:nvSpPr>
          <p:cNvPr id="5" name="TextBox 4">
            <a:extLst>
              <a:ext uri="{FF2B5EF4-FFF2-40B4-BE49-F238E27FC236}">
                <a16:creationId xmlns:a16="http://schemas.microsoft.com/office/drawing/2014/main" id="{7E398480-D44F-4452-B3D3-C00D91B9CE14}"/>
              </a:ext>
            </a:extLst>
          </p:cNvPr>
          <p:cNvSpPr txBox="1"/>
          <p:nvPr/>
        </p:nvSpPr>
        <p:spPr>
          <a:xfrm>
            <a:off x="838200" y="136525"/>
            <a:ext cx="8754168" cy="769441"/>
          </a:xfrm>
          <a:prstGeom prst="rect">
            <a:avLst/>
          </a:prstGeom>
          <a:noFill/>
        </p:spPr>
        <p:txBody>
          <a:bodyPr wrap="square" rtlCol="0">
            <a:spAutoFit/>
          </a:bodyPr>
          <a:lstStyle/>
          <a:p>
            <a:r>
              <a:rPr lang="en-GB" sz="4400" dirty="0">
                <a:latin typeface="Bookman Old Style" panose="02050604050505020204" pitchFamily="18" charset="0"/>
              </a:rPr>
              <a:t>Research Methodology</a:t>
            </a:r>
          </a:p>
        </p:txBody>
      </p:sp>
      <p:sp>
        <p:nvSpPr>
          <p:cNvPr id="6" name="TextBox 5">
            <a:extLst>
              <a:ext uri="{FF2B5EF4-FFF2-40B4-BE49-F238E27FC236}">
                <a16:creationId xmlns:a16="http://schemas.microsoft.com/office/drawing/2014/main" id="{8A71F28D-01A2-4F59-B996-ADBC7B41C65D}"/>
              </a:ext>
            </a:extLst>
          </p:cNvPr>
          <p:cNvSpPr txBox="1"/>
          <p:nvPr/>
        </p:nvSpPr>
        <p:spPr>
          <a:xfrm>
            <a:off x="875699" y="1958404"/>
            <a:ext cx="5057775"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latin typeface="Bookman Old Style" panose="02050604050505020204" pitchFamily="18" charset="0"/>
              </a:rPr>
              <a:t>- </a:t>
            </a:r>
            <a:r>
              <a:rPr kumimoji="0" lang="en-US" sz="17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Obtain development and management plans from a range of sources across three linkable sites of differing management </a:t>
            </a:r>
            <a:r>
              <a:rPr lang="en-US" sz="1700" dirty="0">
                <a:solidFill>
                  <a:prstClr val="black"/>
                </a:solidFill>
                <a:latin typeface="Bookman Old Style" panose="02050604050505020204" pitchFamily="18" charset="0"/>
              </a:rPr>
              <a:t>in three separate areas, </a:t>
            </a:r>
            <a:r>
              <a:rPr kumimoji="0" lang="en-US" sz="17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including Cardiff and Swansea Councils, house builders (Persimmon and Barratt Homes), community stakeholders/landowners (Ganges Field) and The Wildlife Trust of South &amp; West Wales.</a:t>
            </a:r>
          </a:p>
          <a:p>
            <a:pPr marR="0" lvl="0" algn="l" defTabSz="914400" rtl="0" eaLnBrk="1" fontAlgn="auto" latinLnBrk="0" hangingPunct="1">
              <a:lnSpc>
                <a:spcPct val="100000"/>
              </a:lnSpc>
              <a:spcBef>
                <a:spcPts val="0"/>
              </a:spcBef>
              <a:spcAft>
                <a:spcPts val="0"/>
              </a:spcAft>
              <a:buClrTx/>
              <a:buSzTx/>
              <a:tabLst/>
              <a:defRPr/>
            </a:pPr>
            <a:endParaRPr kumimoji="0" lang="en-US" sz="17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US" sz="1700" dirty="0">
                <a:solidFill>
                  <a:prstClr val="black"/>
                </a:solidFill>
                <a:latin typeface="Bookman Old Style" panose="02050604050505020204" pitchFamily="18" charset="0"/>
              </a:rPr>
              <a:t>- </a:t>
            </a:r>
            <a:r>
              <a:rPr kumimoji="0" lang="en-US" sz="17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Perform a qualitative review of creation and management strategies within specific localities to uncover reasoning, similarities, differences, and potential for improvement, collaboration and integration.</a:t>
            </a:r>
          </a:p>
          <a:p>
            <a:pPr marL="342900" indent="-342900">
              <a:buFontTx/>
              <a:buChar char="-"/>
            </a:pPr>
            <a:endParaRPr lang="en-US" dirty="0">
              <a:latin typeface="Bookman Old Style" panose="02050604050505020204" pitchFamily="18" charset="0"/>
            </a:endParaRPr>
          </a:p>
          <a:p>
            <a:endParaRPr lang="en-US" sz="2400" dirty="0">
              <a:latin typeface="Bookman Old Style" panose="02050604050505020204" pitchFamily="18" charset="0"/>
            </a:endParaRPr>
          </a:p>
        </p:txBody>
      </p:sp>
      <p:sp>
        <p:nvSpPr>
          <p:cNvPr id="4" name="TextBox 3">
            <a:extLst>
              <a:ext uri="{FF2B5EF4-FFF2-40B4-BE49-F238E27FC236}">
                <a16:creationId xmlns:a16="http://schemas.microsoft.com/office/drawing/2014/main" id="{A894965F-DD18-456F-A508-D6AFDEEB59C3}"/>
              </a:ext>
            </a:extLst>
          </p:cNvPr>
          <p:cNvSpPr txBox="1"/>
          <p:nvPr/>
        </p:nvSpPr>
        <p:spPr>
          <a:xfrm>
            <a:off x="810828" y="749826"/>
            <a:ext cx="11381172" cy="892552"/>
          </a:xfrm>
          <a:prstGeom prst="rect">
            <a:avLst/>
          </a:prstGeom>
          <a:noFill/>
        </p:spPr>
        <p:txBody>
          <a:bodyPr wrap="square" rtlCol="0">
            <a:spAutoFit/>
          </a:bodyPr>
          <a:lstStyle/>
          <a:p>
            <a:r>
              <a:rPr kumimoji="0" lang="en-US" sz="2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Objective 2.</a:t>
            </a:r>
            <a:r>
              <a:rPr kumimoji="0" lang="en-US" sz="1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 </a:t>
            </a:r>
          </a:p>
          <a:p>
            <a:r>
              <a:rPr lang="en-US" sz="1400" dirty="0">
                <a:latin typeface="Bookman Old Style" panose="02050604050505020204" pitchFamily="18" charset="0"/>
              </a:rPr>
              <a:t>Establish gaps and opportunities in different management practices between residential developments, urban greenspaces and nature reserves.</a:t>
            </a:r>
          </a:p>
        </p:txBody>
      </p:sp>
      <p:sp>
        <p:nvSpPr>
          <p:cNvPr id="8" name="TextBox 7">
            <a:extLst>
              <a:ext uri="{FF2B5EF4-FFF2-40B4-BE49-F238E27FC236}">
                <a16:creationId xmlns:a16="http://schemas.microsoft.com/office/drawing/2014/main" id="{16FF9428-3865-49C7-BEA9-FC977A9F3FE5}"/>
              </a:ext>
            </a:extLst>
          </p:cNvPr>
          <p:cNvSpPr txBox="1"/>
          <p:nvPr/>
        </p:nvSpPr>
        <p:spPr>
          <a:xfrm>
            <a:off x="5998345" y="5892581"/>
            <a:ext cx="5729056" cy="584775"/>
          </a:xfrm>
          <a:prstGeom prst="rect">
            <a:avLst/>
          </a:prstGeom>
          <a:noFill/>
        </p:spPr>
        <p:txBody>
          <a:bodyPr wrap="square" rtlCol="0">
            <a:spAutoFit/>
          </a:bodyPr>
          <a:lstStyle/>
          <a:p>
            <a:r>
              <a:rPr lang="en-GB" dirty="0">
                <a:latin typeface="Bookman Old Style" panose="02050604050505020204" pitchFamily="18" charset="0"/>
              </a:rPr>
              <a:t>The Ganges Field Swansea</a:t>
            </a:r>
          </a:p>
          <a:p>
            <a:r>
              <a:rPr lang="en-GB" sz="1400" dirty="0">
                <a:latin typeface="Bookman Old Style" panose="02050604050505020204" pitchFamily="18" charset="0"/>
              </a:rPr>
              <a:t>(Ganges Field 2020)</a:t>
            </a:r>
          </a:p>
        </p:txBody>
      </p:sp>
      <p:pic>
        <p:nvPicPr>
          <p:cNvPr id="9" name="Picture 8">
            <a:extLst>
              <a:ext uri="{FF2B5EF4-FFF2-40B4-BE49-F238E27FC236}">
                <a16:creationId xmlns:a16="http://schemas.microsoft.com/office/drawing/2014/main" id="{E55B56BA-F104-436C-8BFD-4010071276BF}"/>
              </a:ext>
            </a:extLst>
          </p:cNvPr>
          <p:cNvPicPr>
            <a:picLocks noChangeAspect="1"/>
          </p:cNvPicPr>
          <p:nvPr/>
        </p:nvPicPr>
        <p:blipFill>
          <a:blip r:embed="rId2"/>
          <a:stretch>
            <a:fillRect/>
          </a:stretch>
        </p:blipFill>
        <p:spPr>
          <a:xfrm>
            <a:off x="5999707" y="1434358"/>
            <a:ext cx="5934043" cy="4392614"/>
          </a:xfrm>
          <a:prstGeom prst="rect">
            <a:avLst/>
          </a:prstGeom>
        </p:spPr>
      </p:pic>
    </p:spTree>
    <p:extLst>
      <p:ext uri="{BB962C8B-B14F-4D97-AF65-F5344CB8AC3E}">
        <p14:creationId xmlns:p14="http://schemas.microsoft.com/office/powerpoint/2010/main" val="4162616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4ECDE54D-4BD2-4764-A36A-8487DB61E7A6}"/>
              </a:ext>
            </a:extLst>
          </p:cNvPr>
          <p:cNvSpPr>
            <a:spLocks noGrp="1"/>
          </p:cNvSpPr>
          <p:nvPr>
            <p:ph type="sldNum" sz="quarter" idx="12"/>
          </p:nvPr>
        </p:nvSpPr>
        <p:spPr>
          <a:xfrm>
            <a:off x="9190550" y="6339674"/>
            <a:ext cx="2743200" cy="365125"/>
          </a:xfrm>
        </p:spPr>
        <p:txBody>
          <a:bodyPr/>
          <a:lstStyle/>
          <a:p>
            <a:fld id="{D8DA9DAA-006C-4F4B-980E-E3DF019B24E2}" type="slidenum">
              <a:rPr lang="en-US" b="1" cap="all" spc="100" smtClean="0">
                <a:solidFill>
                  <a:schemeClr val="accent2"/>
                </a:solidFill>
              </a:rPr>
              <a:t>9</a:t>
            </a:fld>
            <a:endParaRPr lang="en-US" b="1" cap="all" spc="100" dirty="0">
              <a:solidFill>
                <a:schemeClr val="accent2"/>
              </a:solidFill>
            </a:endParaRPr>
          </a:p>
        </p:txBody>
      </p:sp>
      <p:sp>
        <p:nvSpPr>
          <p:cNvPr id="5" name="TextBox 4">
            <a:extLst>
              <a:ext uri="{FF2B5EF4-FFF2-40B4-BE49-F238E27FC236}">
                <a16:creationId xmlns:a16="http://schemas.microsoft.com/office/drawing/2014/main" id="{7E398480-D44F-4452-B3D3-C00D91B9CE14}"/>
              </a:ext>
            </a:extLst>
          </p:cNvPr>
          <p:cNvSpPr txBox="1"/>
          <p:nvPr/>
        </p:nvSpPr>
        <p:spPr>
          <a:xfrm>
            <a:off x="838200" y="136525"/>
            <a:ext cx="8754168" cy="769441"/>
          </a:xfrm>
          <a:prstGeom prst="rect">
            <a:avLst/>
          </a:prstGeom>
          <a:noFill/>
        </p:spPr>
        <p:txBody>
          <a:bodyPr wrap="square" rtlCol="0">
            <a:spAutoFit/>
          </a:bodyPr>
          <a:lstStyle/>
          <a:p>
            <a:r>
              <a:rPr lang="en-GB" sz="4400" dirty="0">
                <a:latin typeface="Bookman Old Style" panose="02050604050505020204" pitchFamily="18" charset="0"/>
              </a:rPr>
              <a:t>Research Methodology</a:t>
            </a:r>
          </a:p>
        </p:txBody>
      </p:sp>
      <p:sp>
        <p:nvSpPr>
          <p:cNvPr id="6" name="TextBox 5">
            <a:extLst>
              <a:ext uri="{FF2B5EF4-FFF2-40B4-BE49-F238E27FC236}">
                <a16:creationId xmlns:a16="http://schemas.microsoft.com/office/drawing/2014/main" id="{8A71F28D-01A2-4F59-B996-ADBC7B41C65D}"/>
              </a:ext>
            </a:extLst>
          </p:cNvPr>
          <p:cNvSpPr txBox="1"/>
          <p:nvPr/>
        </p:nvSpPr>
        <p:spPr>
          <a:xfrm>
            <a:off x="875699" y="1958404"/>
            <a:ext cx="5057775" cy="4139595"/>
          </a:xfrm>
          <a:prstGeom prst="rect">
            <a:avLst/>
          </a:prstGeom>
          <a:noFill/>
        </p:spPr>
        <p:txBody>
          <a:bodyPr wrap="square" rtlCol="0">
            <a:spAutoFit/>
          </a:bodyPr>
          <a:lstStyle/>
          <a:p>
            <a:r>
              <a:rPr lang="en-US" sz="1700" dirty="0">
                <a:latin typeface="Bookman Old Style" panose="02050604050505020204" pitchFamily="18" charset="0"/>
              </a:rPr>
              <a:t>- Use GIS to show potential opportunities for positive increase in connectivity of habitat for chosen sites.</a:t>
            </a:r>
          </a:p>
          <a:p>
            <a:endParaRPr lang="en-US" sz="1700" dirty="0">
              <a:latin typeface="Bookman Old Style" panose="02050604050505020204" pitchFamily="18" charset="0"/>
            </a:endParaRPr>
          </a:p>
          <a:p>
            <a:r>
              <a:rPr lang="en-US" sz="1700" dirty="0">
                <a:latin typeface="Bookman Old Style" panose="02050604050505020204" pitchFamily="18" charset="0"/>
              </a:rPr>
              <a:t>- </a:t>
            </a:r>
            <a:r>
              <a:rPr lang="en-US" sz="1700" dirty="0" err="1">
                <a:latin typeface="Bookman Old Style" panose="02050604050505020204" pitchFamily="18" charset="0"/>
              </a:rPr>
              <a:t>Utilise</a:t>
            </a:r>
            <a:r>
              <a:rPr lang="en-US" sz="1700" dirty="0">
                <a:latin typeface="Bookman Old Style" panose="02050604050505020204" pitchFamily="18" charset="0"/>
              </a:rPr>
              <a:t> acquired data, trends, management and user information to develop a set of recommendations.</a:t>
            </a:r>
          </a:p>
          <a:p>
            <a:endParaRPr lang="en-US" sz="1700" dirty="0">
              <a:latin typeface="Bookman Old Style" panose="02050604050505020204" pitchFamily="18" charset="0"/>
            </a:endParaRPr>
          </a:p>
          <a:p>
            <a:r>
              <a:rPr lang="en-US" sz="1700" dirty="0">
                <a:latin typeface="Bookman Old Style" panose="02050604050505020204" pitchFamily="18" charset="0"/>
              </a:rPr>
              <a:t>- Use recommendations to develop visual model for redevelopment/improvement of suitable habitat at current sites viewed as less than </a:t>
            </a:r>
            <a:r>
              <a:rPr lang="en-US" sz="1700" dirty="0" err="1">
                <a:latin typeface="Bookman Old Style" panose="02050604050505020204" pitchFamily="18" charset="0"/>
              </a:rPr>
              <a:t>favourable</a:t>
            </a:r>
            <a:r>
              <a:rPr lang="en-US" sz="1700" dirty="0">
                <a:latin typeface="Bookman Old Style" panose="02050604050505020204" pitchFamily="18" charset="0"/>
              </a:rPr>
              <a:t> for biodiversity and for future greenspace development projects.</a:t>
            </a:r>
          </a:p>
          <a:p>
            <a:pPr marL="342900" indent="-342900">
              <a:buFontTx/>
              <a:buChar char="-"/>
            </a:pPr>
            <a:endParaRPr lang="en-US" dirty="0">
              <a:latin typeface="Bookman Old Style" panose="02050604050505020204" pitchFamily="18" charset="0"/>
            </a:endParaRPr>
          </a:p>
          <a:p>
            <a:endParaRPr lang="en-US" sz="2400" dirty="0">
              <a:latin typeface="Bookman Old Style" panose="02050604050505020204" pitchFamily="18" charset="0"/>
            </a:endParaRPr>
          </a:p>
        </p:txBody>
      </p:sp>
      <p:sp>
        <p:nvSpPr>
          <p:cNvPr id="4" name="TextBox 3">
            <a:extLst>
              <a:ext uri="{FF2B5EF4-FFF2-40B4-BE49-F238E27FC236}">
                <a16:creationId xmlns:a16="http://schemas.microsoft.com/office/drawing/2014/main" id="{A894965F-DD18-456F-A508-D6AFDEEB59C3}"/>
              </a:ext>
            </a:extLst>
          </p:cNvPr>
          <p:cNvSpPr txBox="1"/>
          <p:nvPr/>
        </p:nvSpPr>
        <p:spPr>
          <a:xfrm>
            <a:off x="810828" y="749826"/>
            <a:ext cx="11381172" cy="677108"/>
          </a:xfrm>
          <a:prstGeom prst="rect">
            <a:avLst/>
          </a:prstGeom>
          <a:noFill/>
        </p:spPr>
        <p:txBody>
          <a:bodyPr wrap="square" rtlCol="0">
            <a:spAutoFit/>
          </a:bodyPr>
          <a:lstStyle/>
          <a:p>
            <a:r>
              <a:rPr kumimoji="0" lang="en-US" sz="2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Objective 3.</a:t>
            </a:r>
            <a:r>
              <a:rPr kumimoji="0" lang="en-US" sz="1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 </a:t>
            </a:r>
          </a:p>
          <a:p>
            <a:r>
              <a:rPr lang="en-US" sz="1400" dirty="0">
                <a:latin typeface="Bookman Old Style" panose="02050604050505020204" pitchFamily="18" charset="0"/>
              </a:rPr>
              <a:t>Investigate the potential benefits of a habitat connectivity model on greenspaces in existing and future residential developments.</a:t>
            </a:r>
            <a:endParaRPr lang="en-GB" dirty="0"/>
          </a:p>
        </p:txBody>
      </p:sp>
      <p:sp>
        <p:nvSpPr>
          <p:cNvPr id="8" name="TextBox 7">
            <a:extLst>
              <a:ext uri="{FF2B5EF4-FFF2-40B4-BE49-F238E27FC236}">
                <a16:creationId xmlns:a16="http://schemas.microsoft.com/office/drawing/2014/main" id="{16FF9428-3865-49C7-BEA9-FC977A9F3FE5}"/>
              </a:ext>
            </a:extLst>
          </p:cNvPr>
          <p:cNvSpPr txBox="1"/>
          <p:nvPr/>
        </p:nvSpPr>
        <p:spPr>
          <a:xfrm>
            <a:off x="5998345" y="5892581"/>
            <a:ext cx="5729056" cy="584775"/>
          </a:xfrm>
          <a:prstGeom prst="rect">
            <a:avLst/>
          </a:prstGeom>
          <a:noFill/>
        </p:spPr>
        <p:txBody>
          <a:bodyPr wrap="square" rtlCol="0">
            <a:spAutoFit/>
          </a:bodyPr>
          <a:lstStyle/>
          <a:p>
            <a:r>
              <a:rPr lang="en-GB" dirty="0">
                <a:latin typeface="Bookman Old Style" panose="02050604050505020204" pitchFamily="18" charset="0"/>
              </a:rPr>
              <a:t>Cardiff from the Air</a:t>
            </a:r>
          </a:p>
          <a:p>
            <a:r>
              <a:rPr lang="en-GB" sz="1400" dirty="0">
                <a:latin typeface="Bookman Old Style" panose="02050604050505020204" pitchFamily="18" charset="0"/>
              </a:rPr>
              <a:t>(Cardiff Aerials 2019)</a:t>
            </a:r>
          </a:p>
        </p:txBody>
      </p:sp>
      <p:pic>
        <p:nvPicPr>
          <p:cNvPr id="9" name="Picture 8">
            <a:extLst>
              <a:ext uri="{FF2B5EF4-FFF2-40B4-BE49-F238E27FC236}">
                <a16:creationId xmlns:a16="http://schemas.microsoft.com/office/drawing/2014/main" id="{744F58FA-A19A-44D7-B046-3E130EEA374F}"/>
              </a:ext>
            </a:extLst>
          </p:cNvPr>
          <p:cNvPicPr>
            <a:picLocks noChangeAspect="1"/>
          </p:cNvPicPr>
          <p:nvPr/>
        </p:nvPicPr>
        <p:blipFill>
          <a:blip r:embed="rId2"/>
          <a:stretch>
            <a:fillRect/>
          </a:stretch>
        </p:blipFill>
        <p:spPr>
          <a:xfrm>
            <a:off x="5998345" y="1519267"/>
            <a:ext cx="5959191" cy="4392612"/>
          </a:xfrm>
          <a:prstGeom prst="rect">
            <a:avLst/>
          </a:prstGeom>
        </p:spPr>
      </p:pic>
    </p:spTree>
    <p:extLst>
      <p:ext uri="{BB962C8B-B14F-4D97-AF65-F5344CB8AC3E}">
        <p14:creationId xmlns:p14="http://schemas.microsoft.com/office/powerpoint/2010/main" val="3364205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p:txBody>
          <a:bodyPr>
            <a:normAutofit/>
          </a:bodyPr>
          <a:lstStyle/>
          <a:p>
            <a:r>
              <a:rPr lang="en-US" dirty="0">
                <a:latin typeface="Bookman Old Style" panose="02050604050505020204" pitchFamily="18" charset="0"/>
              </a:rPr>
              <a:t>Results and Analysis </a:t>
            </a:r>
          </a:p>
        </p:txBody>
      </p:sp>
      <p:sp>
        <p:nvSpPr>
          <p:cNvPr id="3" name="Text Placeholder 2">
            <a:extLst>
              <a:ext uri="{FF2B5EF4-FFF2-40B4-BE49-F238E27FC236}">
                <a16:creationId xmlns:a16="http://schemas.microsoft.com/office/drawing/2014/main" id="{D14ABC42-7E22-4F59-A0B6-AD98B5CAE0C5}"/>
              </a:ext>
            </a:extLst>
          </p:cNvPr>
          <p:cNvSpPr>
            <a:spLocks noGrp="1"/>
          </p:cNvSpPr>
          <p:nvPr>
            <p:ph type="body" idx="1"/>
          </p:nvPr>
        </p:nvSpPr>
        <p:spPr>
          <a:xfrm>
            <a:off x="1447800" y="1681163"/>
            <a:ext cx="2834640" cy="823912"/>
          </a:xfrm>
        </p:spPr>
        <p:txBody>
          <a:bodyPr>
            <a:normAutofit/>
          </a:bodyPr>
          <a:lstStyle/>
          <a:p>
            <a:r>
              <a:rPr lang="en-US" dirty="0">
                <a:latin typeface="Bookman Old Style" panose="02050604050505020204" pitchFamily="18" charset="0"/>
              </a:rPr>
              <a:t>Expected results</a:t>
            </a:r>
          </a:p>
        </p:txBody>
      </p:sp>
      <p:sp>
        <p:nvSpPr>
          <p:cNvPr id="4" name="Content Placeholder 3">
            <a:extLst>
              <a:ext uri="{FF2B5EF4-FFF2-40B4-BE49-F238E27FC236}">
                <a16:creationId xmlns:a16="http://schemas.microsoft.com/office/drawing/2014/main" id="{1FE9CB6C-6FF8-4B8C-9B41-2DDD39B25DE3}"/>
              </a:ext>
            </a:extLst>
          </p:cNvPr>
          <p:cNvSpPr>
            <a:spLocks noGrp="1"/>
          </p:cNvSpPr>
          <p:nvPr>
            <p:ph sz="half" idx="2"/>
          </p:nvPr>
        </p:nvSpPr>
        <p:spPr>
          <a:xfrm>
            <a:off x="1447800" y="2505075"/>
            <a:ext cx="2834640" cy="3684588"/>
          </a:xfrm>
        </p:spPr>
        <p:txBody>
          <a:bodyPr>
            <a:normAutofit lnSpcReduction="10000"/>
          </a:bodyPr>
          <a:lstStyle/>
          <a:p>
            <a:r>
              <a:rPr lang="en-US" sz="2000" dirty="0">
                <a:latin typeface="Bookman Old Style" panose="02050604050505020204" pitchFamily="18" charset="0"/>
              </a:rPr>
              <a:t>Less biodiversity in urban greenspaces compared to conservation areas and nature reserves</a:t>
            </a:r>
          </a:p>
          <a:p>
            <a:r>
              <a:rPr lang="en-US" dirty="0">
                <a:latin typeface="Bookman Old Style" panose="02050604050505020204" pitchFamily="18" charset="0"/>
              </a:rPr>
              <a:t>Management techniques, planning and maintenance costs key to reduced presence of suitable habitat</a:t>
            </a:r>
          </a:p>
        </p:txBody>
      </p:sp>
      <p:sp>
        <p:nvSpPr>
          <p:cNvPr id="5" name="Text Placeholder 4">
            <a:extLst>
              <a:ext uri="{FF2B5EF4-FFF2-40B4-BE49-F238E27FC236}">
                <a16:creationId xmlns:a16="http://schemas.microsoft.com/office/drawing/2014/main" id="{2347FB98-C049-45C5-86B4-4CF44B247B2C}"/>
              </a:ext>
            </a:extLst>
          </p:cNvPr>
          <p:cNvSpPr>
            <a:spLocks noGrp="1"/>
          </p:cNvSpPr>
          <p:nvPr>
            <p:ph type="body" sz="quarter" idx="3"/>
          </p:nvPr>
        </p:nvSpPr>
        <p:spPr>
          <a:xfrm>
            <a:off x="4987335" y="1681163"/>
            <a:ext cx="2834640" cy="823912"/>
          </a:xfrm>
        </p:spPr>
        <p:txBody>
          <a:bodyPr>
            <a:normAutofit/>
          </a:bodyPr>
          <a:lstStyle/>
          <a:p>
            <a:r>
              <a:rPr lang="en-US" dirty="0">
                <a:latin typeface="Bookman Old Style" panose="02050604050505020204" pitchFamily="18" charset="0"/>
              </a:rPr>
              <a:t>Analysis</a:t>
            </a:r>
          </a:p>
        </p:txBody>
      </p:sp>
      <p:sp>
        <p:nvSpPr>
          <p:cNvPr id="6" name="Content Placeholder 5">
            <a:extLst>
              <a:ext uri="{FF2B5EF4-FFF2-40B4-BE49-F238E27FC236}">
                <a16:creationId xmlns:a16="http://schemas.microsoft.com/office/drawing/2014/main" id="{5A74CB9D-E60B-4C8A-B4E7-23BC1D9FA66E}"/>
              </a:ext>
            </a:extLst>
          </p:cNvPr>
          <p:cNvSpPr>
            <a:spLocks noGrp="1"/>
          </p:cNvSpPr>
          <p:nvPr>
            <p:ph sz="quarter" idx="4"/>
          </p:nvPr>
        </p:nvSpPr>
        <p:spPr>
          <a:xfrm>
            <a:off x="4987335" y="2505075"/>
            <a:ext cx="2834640" cy="3684588"/>
          </a:xfrm>
        </p:spPr>
        <p:txBody>
          <a:bodyPr>
            <a:normAutofit lnSpcReduction="10000"/>
          </a:bodyPr>
          <a:lstStyle/>
          <a:p>
            <a:r>
              <a:rPr lang="en-US" dirty="0">
                <a:latin typeface="Bookman Old Style" panose="02050604050505020204" pitchFamily="18" charset="0"/>
              </a:rPr>
              <a:t>Mixed approach a</a:t>
            </a:r>
            <a:r>
              <a:rPr lang="en-US" sz="2000" dirty="0">
                <a:latin typeface="Bookman Old Style" panose="02050604050505020204" pitchFamily="18" charset="0"/>
              </a:rPr>
              <a:t>nalysis of management practices and current landscape will provide insight into future potential success for </a:t>
            </a:r>
            <a:r>
              <a:rPr lang="en-US" dirty="0">
                <a:latin typeface="Bookman Old Style" panose="02050604050505020204" pitchFamily="18" charset="0"/>
              </a:rPr>
              <a:t>habitat improvements and benefits for all stakeholders</a:t>
            </a:r>
            <a:endParaRPr lang="en-US" sz="2000" dirty="0">
              <a:latin typeface="Bookman Old Style" panose="02050604050505020204" pitchFamily="18" charset="0"/>
            </a:endParaRPr>
          </a:p>
        </p:txBody>
      </p:sp>
      <p:sp>
        <p:nvSpPr>
          <p:cNvPr id="11" name="Text Placeholder 4">
            <a:extLst>
              <a:ext uri="{FF2B5EF4-FFF2-40B4-BE49-F238E27FC236}">
                <a16:creationId xmlns:a16="http://schemas.microsoft.com/office/drawing/2014/main" id="{CE6B5B72-43F9-4438-A504-FD3C083AB96D}"/>
              </a:ext>
            </a:extLst>
          </p:cNvPr>
          <p:cNvSpPr txBox="1">
            <a:spLocks/>
          </p:cNvSpPr>
          <p:nvPr/>
        </p:nvSpPr>
        <p:spPr>
          <a:xfrm>
            <a:off x="8526870" y="1681163"/>
            <a:ext cx="2834640"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dirty="0">
                <a:latin typeface="Bookman Old Style" panose="02050604050505020204" pitchFamily="18" charset="0"/>
              </a:rPr>
              <a:t>Challenges</a:t>
            </a:r>
          </a:p>
        </p:txBody>
      </p:sp>
      <p:sp>
        <p:nvSpPr>
          <p:cNvPr id="13" name="Content Placeholder 5">
            <a:extLst>
              <a:ext uri="{FF2B5EF4-FFF2-40B4-BE49-F238E27FC236}">
                <a16:creationId xmlns:a16="http://schemas.microsoft.com/office/drawing/2014/main" id="{DE486408-F529-4D60-A080-911A0851FE1B}"/>
              </a:ext>
            </a:extLst>
          </p:cNvPr>
          <p:cNvSpPr txBox="1">
            <a:spLocks/>
          </p:cNvSpPr>
          <p:nvPr/>
        </p:nvSpPr>
        <p:spPr>
          <a:xfrm>
            <a:off x="8526870" y="2505075"/>
            <a:ext cx="2834640"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p>
        </p:txBody>
      </p:sp>
      <p:sp>
        <p:nvSpPr>
          <p:cNvPr id="10" name="TextBox 9">
            <a:extLst>
              <a:ext uri="{FF2B5EF4-FFF2-40B4-BE49-F238E27FC236}">
                <a16:creationId xmlns:a16="http://schemas.microsoft.com/office/drawing/2014/main" id="{6FCD9134-EEE5-48B3-985F-B5ACCC94B560}"/>
              </a:ext>
            </a:extLst>
          </p:cNvPr>
          <p:cNvSpPr txBox="1"/>
          <p:nvPr/>
        </p:nvSpPr>
        <p:spPr>
          <a:xfrm>
            <a:off x="5784651" y="6354375"/>
            <a:ext cx="6094520" cy="276999"/>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srgbClr val="243FFF"/>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1" i="0" u="none" strike="noStrike" kern="1200" cap="all" spc="100" normalizeH="0" baseline="0" noProof="0" dirty="0">
              <a:ln>
                <a:noFill/>
              </a:ln>
              <a:solidFill>
                <a:srgbClr val="243FFF"/>
              </a:solidFill>
              <a:effectLst/>
              <a:uLnTx/>
              <a:uFillTx/>
              <a:latin typeface="Univers"/>
              <a:ea typeface="+mn-ea"/>
              <a:cs typeface="+mn-cs"/>
            </a:endParaRPr>
          </a:p>
        </p:txBody>
      </p:sp>
      <p:sp>
        <p:nvSpPr>
          <p:cNvPr id="12" name="TextBox 11">
            <a:extLst>
              <a:ext uri="{FF2B5EF4-FFF2-40B4-BE49-F238E27FC236}">
                <a16:creationId xmlns:a16="http://schemas.microsoft.com/office/drawing/2014/main" id="{09B12363-87C3-47DA-BFE4-03ABECBC216C}"/>
              </a:ext>
            </a:extLst>
          </p:cNvPr>
          <p:cNvSpPr txBox="1"/>
          <p:nvPr/>
        </p:nvSpPr>
        <p:spPr>
          <a:xfrm>
            <a:off x="8526870" y="2505075"/>
            <a:ext cx="2688439" cy="2585323"/>
          </a:xfrm>
          <a:prstGeom prst="rect">
            <a:avLst/>
          </a:prstGeom>
          <a:noFill/>
        </p:spPr>
        <p:txBody>
          <a:bodyPr wrap="square">
            <a:spAutoFit/>
          </a:bodyPr>
          <a:lstStyle/>
          <a:p>
            <a:pPr marL="285750" indent="-285750">
              <a:buFont typeface="Arial" panose="020B0604020202020204" pitchFamily="34" charset="0"/>
              <a:buChar char="•"/>
            </a:pPr>
            <a:r>
              <a:rPr lang="en-US" dirty="0">
                <a:latin typeface="Bookman Old Style" panose="02050604050505020204" pitchFamily="18" charset="0"/>
              </a:rPr>
              <a:t>Variety of users and stakeholders</a:t>
            </a:r>
          </a:p>
          <a:p>
            <a:pPr marL="285750" indent="-285750">
              <a:buFont typeface="Arial" panose="020B0604020202020204" pitchFamily="34" charset="0"/>
              <a:buChar char="•"/>
            </a:pPr>
            <a:r>
              <a:rPr lang="en-US" sz="1800" dirty="0">
                <a:latin typeface="Bookman Old Style" panose="02050604050505020204" pitchFamily="18" charset="0"/>
              </a:rPr>
              <a:t>Seasonal</a:t>
            </a:r>
            <a:r>
              <a:rPr lang="en-US" dirty="0">
                <a:latin typeface="Bookman Old Style" panose="02050604050505020204" pitchFamily="18" charset="0"/>
              </a:rPr>
              <a:t>ity of surveying</a:t>
            </a:r>
          </a:p>
          <a:p>
            <a:pPr marL="285750" indent="-285750">
              <a:buFont typeface="Arial" panose="020B0604020202020204" pitchFamily="34" charset="0"/>
              <a:buChar char="•"/>
            </a:pPr>
            <a:r>
              <a:rPr lang="en-US" sz="1800" dirty="0">
                <a:latin typeface="Bookman Old Style" panose="02050604050505020204" pitchFamily="18" charset="0"/>
              </a:rPr>
              <a:t>Limited availability of </a:t>
            </a:r>
            <a:r>
              <a:rPr lang="en-US" dirty="0">
                <a:latin typeface="Bookman Old Style" panose="02050604050505020204" pitchFamily="18" charset="0"/>
              </a:rPr>
              <a:t>management data and methods from councils and house builders</a:t>
            </a:r>
          </a:p>
        </p:txBody>
      </p:sp>
    </p:spTree>
    <p:extLst>
      <p:ext uri="{BB962C8B-B14F-4D97-AF65-F5344CB8AC3E}">
        <p14:creationId xmlns:p14="http://schemas.microsoft.com/office/powerpoint/2010/main" val="1403455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5278-3D07-466F-8351-667A2EBEABB8}"/>
              </a:ext>
            </a:extLst>
          </p:cNvPr>
          <p:cNvSpPr>
            <a:spLocks noGrp="1"/>
          </p:cNvSpPr>
          <p:nvPr>
            <p:ph type="title"/>
          </p:nvPr>
        </p:nvSpPr>
        <p:spPr/>
        <p:txBody>
          <a:bodyPr>
            <a:normAutofit/>
          </a:bodyPr>
          <a:lstStyle/>
          <a:p>
            <a:r>
              <a:rPr lang="en-US" sz="4400" dirty="0">
                <a:latin typeface="Bookman Old Style" panose="02050604050505020204" pitchFamily="18" charset="0"/>
              </a:rPr>
              <a:t>Projected Timescales</a:t>
            </a:r>
          </a:p>
        </p:txBody>
      </p:sp>
      <p:sp>
        <p:nvSpPr>
          <p:cNvPr id="6" name="Slide Number Placeholder 5">
            <a:extLst>
              <a:ext uri="{FF2B5EF4-FFF2-40B4-BE49-F238E27FC236}">
                <a16:creationId xmlns:a16="http://schemas.microsoft.com/office/drawing/2014/main" id="{AB55FF1C-3CBD-419A-9DE4-7A8AA6371B6A}"/>
              </a:ext>
            </a:extLst>
          </p:cNvPr>
          <p:cNvSpPr>
            <a:spLocks noGrp="1"/>
          </p:cNvSpPr>
          <p:nvPr>
            <p:ph type="sldNum" sz="quarter" idx="12"/>
          </p:nvPr>
        </p:nvSpPr>
        <p:spPr>
          <a:xfrm>
            <a:off x="9143261" y="6310312"/>
            <a:ext cx="2743200" cy="365125"/>
          </a:xfrm>
        </p:spPr>
        <p:txBody>
          <a:bodyPr>
            <a:normAutofit/>
          </a:bodyPr>
          <a:lstStyle/>
          <a:p>
            <a:pPr>
              <a:spcAft>
                <a:spcPts val="600"/>
              </a:spcAft>
            </a:pPr>
            <a:fld id="{D8DA9DAA-006C-4F4B-980E-E3DF019B24E2}" type="slidenum">
              <a:rPr lang="en-US" b="1" cap="all" spc="100" smtClean="0">
                <a:solidFill>
                  <a:schemeClr val="accent2"/>
                </a:solidFill>
              </a:rPr>
              <a:pPr>
                <a:spcAft>
                  <a:spcPts val="600"/>
                </a:spcAft>
              </a:pPr>
              <a:t>11</a:t>
            </a:fld>
            <a:endParaRPr lang="en-US" b="1" cap="all" spc="100" dirty="0">
              <a:solidFill>
                <a:schemeClr val="accent2"/>
              </a:solidFill>
            </a:endParaRPr>
          </a:p>
        </p:txBody>
      </p:sp>
      <p:graphicFrame>
        <p:nvGraphicFramePr>
          <p:cNvPr id="4" name="Chart 3">
            <a:extLst>
              <a:ext uri="{FF2B5EF4-FFF2-40B4-BE49-F238E27FC236}">
                <a16:creationId xmlns:a16="http://schemas.microsoft.com/office/drawing/2014/main" id="{81E9F0A3-77D8-4299-B04C-4E2B5679372C}"/>
              </a:ext>
            </a:extLst>
          </p:cNvPr>
          <p:cNvGraphicFramePr>
            <a:graphicFrameLocks/>
          </p:cNvGraphicFramePr>
          <p:nvPr>
            <p:extLst>
              <p:ext uri="{D42A27DB-BD31-4B8C-83A1-F6EECF244321}">
                <p14:modId xmlns:p14="http://schemas.microsoft.com/office/powerpoint/2010/main" val="1150977104"/>
              </p:ext>
            </p:extLst>
          </p:nvPr>
        </p:nvGraphicFramePr>
        <p:xfrm>
          <a:off x="1647825" y="1609725"/>
          <a:ext cx="9058275" cy="446722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159288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23">
            <a:extLst>
              <a:ext uri="{FF2B5EF4-FFF2-40B4-BE49-F238E27FC236}">
                <a16:creationId xmlns:a16="http://schemas.microsoft.com/office/drawing/2014/main" id="{5D838446-B95D-4AB7-B8CA-D5804BB79A11}"/>
              </a:ext>
            </a:extLst>
          </p:cNvPr>
          <p:cNvSpPr>
            <a:spLocks noGrp="1"/>
          </p:cNvSpPr>
          <p:nvPr>
            <p:ph type="sldNum" sz="quarter" idx="12"/>
          </p:nvPr>
        </p:nvSpPr>
        <p:spPr>
          <a:xfrm>
            <a:off x="11650191" y="6490507"/>
            <a:ext cx="454891" cy="365125"/>
          </a:xfrm>
        </p:spPr>
        <p:txBody>
          <a:bodyPr/>
          <a:lstStyle/>
          <a:p>
            <a:fld id="{D8DA9DAA-006C-4F4B-980E-E3DF019B24E2}" type="slidenum">
              <a:rPr lang="en-US" smtClean="0"/>
              <a:pPr/>
              <a:t>12</a:t>
            </a:fld>
            <a:endParaRPr lang="en-US" dirty="0"/>
          </a:p>
        </p:txBody>
      </p:sp>
      <p:sp>
        <p:nvSpPr>
          <p:cNvPr id="6" name="Title 5">
            <a:extLst>
              <a:ext uri="{FF2B5EF4-FFF2-40B4-BE49-F238E27FC236}">
                <a16:creationId xmlns:a16="http://schemas.microsoft.com/office/drawing/2014/main" id="{FF777B66-94CB-491C-AC6B-BDAC98E21D57}"/>
              </a:ext>
            </a:extLst>
          </p:cNvPr>
          <p:cNvSpPr>
            <a:spLocks noGrp="1"/>
          </p:cNvSpPr>
          <p:nvPr>
            <p:ph type="title"/>
          </p:nvPr>
        </p:nvSpPr>
        <p:spPr>
          <a:xfrm>
            <a:off x="6915912" y="-15266"/>
            <a:ext cx="5276088" cy="746945"/>
          </a:xfrm>
        </p:spPr>
        <p:txBody>
          <a:bodyPr>
            <a:normAutofit/>
          </a:bodyPr>
          <a:lstStyle/>
          <a:p>
            <a:r>
              <a:rPr lang="en-US" sz="4400" dirty="0">
                <a:latin typeface="Bookman Old Style" panose="02050604050505020204" pitchFamily="18" charset="0"/>
              </a:rPr>
              <a:t>Thank you</a:t>
            </a:r>
          </a:p>
        </p:txBody>
      </p:sp>
      <p:sp>
        <p:nvSpPr>
          <p:cNvPr id="7" name="Text Placeholder 6">
            <a:extLst>
              <a:ext uri="{FF2B5EF4-FFF2-40B4-BE49-F238E27FC236}">
                <a16:creationId xmlns:a16="http://schemas.microsoft.com/office/drawing/2014/main" id="{42AF1107-8D35-4E35-93C7-D3640946F742}"/>
              </a:ext>
            </a:extLst>
          </p:cNvPr>
          <p:cNvSpPr>
            <a:spLocks noGrp="1"/>
          </p:cNvSpPr>
          <p:nvPr>
            <p:ph type="body" sz="quarter" idx="13"/>
          </p:nvPr>
        </p:nvSpPr>
        <p:spPr>
          <a:xfrm>
            <a:off x="9884243" y="684111"/>
            <a:ext cx="2039903" cy="399040"/>
          </a:xfrm>
        </p:spPr>
        <p:txBody>
          <a:bodyPr>
            <a:normAutofit fontScale="92500"/>
          </a:bodyPr>
          <a:lstStyle/>
          <a:p>
            <a:r>
              <a:rPr lang="en-US" sz="2000" dirty="0">
                <a:latin typeface="Bookman Old Style" panose="02050604050505020204" pitchFamily="18" charset="0"/>
              </a:rPr>
              <a:t>Any Questions?</a:t>
            </a:r>
          </a:p>
          <a:p>
            <a:endParaRPr lang="en-US" dirty="0"/>
          </a:p>
        </p:txBody>
      </p:sp>
      <p:sp>
        <p:nvSpPr>
          <p:cNvPr id="10" name="TextBox 9">
            <a:extLst>
              <a:ext uri="{FF2B5EF4-FFF2-40B4-BE49-F238E27FC236}">
                <a16:creationId xmlns:a16="http://schemas.microsoft.com/office/drawing/2014/main" id="{3367942C-AFA7-4E11-8A6F-254325AA1A60}"/>
              </a:ext>
            </a:extLst>
          </p:cNvPr>
          <p:cNvSpPr txBox="1"/>
          <p:nvPr/>
        </p:nvSpPr>
        <p:spPr>
          <a:xfrm>
            <a:off x="83877" y="347216"/>
            <a:ext cx="7923781" cy="927305"/>
          </a:xfrm>
          <a:prstGeom prst="rect">
            <a:avLst/>
          </a:prstGeom>
          <a:noFill/>
        </p:spPr>
        <p:txBody>
          <a:bodyPr wrap="square" rtlCol="0">
            <a:spAutoFit/>
          </a:bodyPr>
          <a:lstStyle/>
          <a:p>
            <a:pPr>
              <a:lnSpc>
                <a:spcPct val="107000"/>
              </a:lnSpc>
              <a:spcAft>
                <a:spcPts val="800"/>
              </a:spcAft>
            </a:pPr>
            <a:r>
              <a:rPr lang="en-GB" sz="900" dirty="0">
                <a:latin typeface="Bookman Old Style" panose="02050604050505020204" pitchFamily="18" charset="0"/>
              </a:rPr>
              <a:t>Attenborough 2020a. David Attenborough: Five quotes to make you think - CBBC Newsround https://www.bbc.co.uk/newsround/51131823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3/3/21</a:t>
            </a:r>
          </a:p>
          <a:p>
            <a:pPr>
              <a:lnSpc>
                <a:spcPct val="107000"/>
              </a:lnSpc>
              <a:spcAft>
                <a:spcPts val="800"/>
              </a:spcAft>
            </a:pPr>
            <a:r>
              <a:rPr lang="en-GB" sz="900" dirty="0">
                <a:latin typeface="Bookman Old Style" panose="02050604050505020204" pitchFamily="18" charset="0"/>
              </a:rPr>
              <a:t>Attenborough 2020b. (goodreads.com) A Life on Our Planet Quotes by David Attenborough https://www.goodreads.com/work/quotes/84272267-a-life-on-our-planet-my-witness-statement-and-a-vision-for-the-future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3/3/21</a:t>
            </a:r>
            <a:r>
              <a:rPr lang="en-GB" sz="900" dirty="0">
                <a:latin typeface="Bookman Old Style" panose="02050604050505020204" pitchFamily="18" charset="0"/>
              </a:rPr>
              <a:t> </a:t>
            </a:r>
          </a:p>
        </p:txBody>
      </p:sp>
      <p:sp>
        <p:nvSpPr>
          <p:cNvPr id="8" name="TextBox 7">
            <a:extLst>
              <a:ext uri="{FF2B5EF4-FFF2-40B4-BE49-F238E27FC236}">
                <a16:creationId xmlns:a16="http://schemas.microsoft.com/office/drawing/2014/main" id="{86987D1C-F2CB-4100-9C6D-E553319A2956}"/>
              </a:ext>
            </a:extLst>
          </p:cNvPr>
          <p:cNvSpPr txBox="1"/>
          <p:nvPr/>
        </p:nvSpPr>
        <p:spPr>
          <a:xfrm>
            <a:off x="1847780" y="-34914"/>
            <a:ext cx="3833091" cy="523220"/>
          </a:xfrm>
          <a:prstGeom prst="rect">
            <a:avLst/>
          </a:prstGeom>
          <a:noFill/>
        </p:spPr>
        <p:txBody>
          <a:bodyPr wrap="square" rtlCol="0">
            <a:spAutoFit/>
          </a:bodyPr>
          <a:lstStyle/>
          <a:p>
            <a:r>
              <a:rPr lang="en-GB" sz="2800" dirty="0">
                <a:latin typeface="Bookman Old Style" panose="02050604050505020204" pitchFamily="18" charset="0"/>
              </a:rPr>
              <a:t>References</a:t>
            </a:r>
          </a:p>
        </p:txBody>
      </p:sp>
      <p:sp>
        <p:nvSpPr>
          <p:cNvPr id="12" name="TextBox 11">
            <a:extLst>
              <a:ext uri="{FF2B5EF4-FFF2-40B4-BE49-F238E27FC236}">
                <a16:creationId xmlns:a16="http://schemas.microsoft.com/office/drawing/2014/main" id="{5552F6CA-EFAC-40C0-8F8B-3AE7FE625731}"/>
              </a:ext>
            </a:extLst>
          </p:cNvPr>
          <p:cNvSpPr txBox="1"/>
          <p:nvPr/>
        </p:nvSpPr>
        <p:spPr>
          <a:xfrm>
            <a:off x="921780" y="4687774"/>
            <a:ext cx="6206247" cy="369332"/>
          </a:xfrm>
          <a:prstGeom prst="rect">
            <a:avLst/>
          </a:prstGeom>
          <a:noFill/>
        </p:spPr>
        <p:txBody>
          <a:bodyPr wrap="square" rtlCol="0">
            <a:spAutoFit/>
          </a:bodyPr>
          <a:lstStyle/>
          <a:p>
            <a:r>
              <a:rPr lang="en-GB" sz="900" dirty="0">
                <a:latin typeface="Bookman Old Style" panose="02050604050505020204" pitchFamily="18" charset="0"/>
              </a:rPr>
              <a:t>Kassenberg 2017. Essen European Green Capital 2017 (sustaineurope.com) https://www.sustaineurope.com/essen-european-green-capital-2017-29062017.html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9/3/21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BC04CD69-B829-4624-8A92-D81EDE6D244F}"/>
              </a:ext>
            </a:extLst>
          </p:cNvPr>
          <p:cNvSpPr txBox="1"/>
          <p:nvPr/>
        </p:nvSpPr>
        <p:spPr>
          <a:xfrm>
            <a:off x="928061" y="6182967"/>
            <a:ext cx="6335045" cy="815608"/>
          </a:xfrm>
          <a:prstGeom prst="rect">
            <a:avLst/>
          </a:prstGeom>
          <a:noFill/>
        </p:spPr>
        <p:txBody>
          <a:bodyPr wrap="square" rtlCol="0">
            <a:spAutoFit/>
          </a:bodyPr>
          <a:lstStyle/>
          <a:p>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rPr>
              <a:t>Natural England 2019. Implementing biodiversity net gain in Warwickshire - Natural England (blog.gov.uk)    https://naturalengland.blog.gov.uk/2019/02/08/implementing-biodiversity-net-gain-in-warwickshire/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15/3/21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Bookman Old Style" panose="02050604050505020204" pitchFamily="18" charset="0"/>
            </a:endParaRPr>
          </a:p>
        </p:txBody>
      </p:sp>
      <p:sp>
        <p:nvSpPr>
          <p:cNvPr id="15" name="TextBox 14">
            <a:extLst>
              <a:ext uri="{FF2B5EF4-FFF2-40B4-BE49-F238E27FC236}">
                <a16:creationId xmlns:a16="http://schemas.microsoft.com/office/drawing/2014/main" id="{FB5D92FB-CBEE-4123-B6F9-1FBD0B51E1FE}"/>
              </a:ext>
            </a:extLst>
          </p:cNvPr>
          <p:cNvSpPr txBox="1"/>
          <p:nvPr/>
        </p:nvSpPr>
        <p:spPr>
          <a:xfrm>
            <a:off x="915500" y="4290497"/>
            <a:ext cx="6218808" cy="646331"/>
          </a:xfrm>
          <a:prstGeom prst="rect">
            <a:avLst/>
          </a:prstGeom>
          <a:noFill/>
        </p:spPr>
        <p:txBody>
          <a:bodyPr wrap="square">
            <a:spAutoFit/>
          </a:bodyPr>
          <a:lstStyle/>
          <a:p>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Joint Nature Conservation Committee 2020. </a:t>
            </a:r>
            <a:r>
              <a:rPr lang="en-GB" sz="900" dirty="0">
                <a:latin typeface="Bookman Old Style" panose="02050604050505020204" pitchFamily="18" charset="0"/>
              </a:rPr>
              <a:t>UK Biodiversity Indicators 2020 (jncc.gov.uk) https://data.jncc.gov.uk/data/048f7e78-a2c6-4982-91c3-e496f063bf2b/UKBI-2020-A.pdf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9/3/21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latin typeface="Bookman Old Style" panose="02050604050505020204" pitchFamily="18" charset="0"/>
              </a:rPr>
              <a:t> </a:t>
            </a:r>
          </a:p>
        </p:txBody>
      </p:sp>
      <p:sp>
        <p:nvSpPr>
          <p:cNvPr id="19" name="TextBox 18">
            <a:extLst>
              <a:ext uri="{FF2B5EF4-FFF2-40B4-BE49-F238E27FC236}">
                <a16:creationId xmlns:a16="http://schemas.microsoft.com/office/drawing/2014/main" id="{8C38B1F5-0FF6-45E8-92FE-6722B0397378}"/>
              </a:ext>
            </a:extLst>
          </p:cNvPr>
          <p:cNvSpPr txBox="1"/>
          <p:nvPr/>
        </p:nvSpPr>
        <p:spPr>
          <a:xfrm>
            <a:off x="7086709" y="1252969"/>
            <a:ext cx="5017547" cy="646331"/>
          </a:xfrm>
          <a:prstGeom prst="rect">
            <a:avLst/>
          </a:prstGeom>
          <a:noFill/>
        </p:spPr>
        <p:txBody>
          <a:bodyPr wrap="square">
            <a:spAutoFit/>
          </a:bodyPr>
          <a:lstStyle/>
          <a:p>
            <a:r>
              <a:rPr lang="en-GB" sz="900" dirty="0">
                <a:latin typeface="Bookman Old Style" panose="02050604050505020204" pitchFamily="18" charset="0"/>
              </a:rPr>
              <a:t>Nature Biodiversity Network 2019a. State-of-Nature-2019-UK-full-report.pdf (nbn.org.uk) https://nbn.org.uk/wp-content/uploads/2019/09/State-of-Nature-2019-UK-full-report.pdf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3/3/21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latin typeface="Bookman Old Style" panose="02050604050505020204" pitchFamily="18" charset="0"/>
            </a:endParaRPr>
          </a:p>
        </p:txBody>
      </p:sp>
      <p:sp>
        <p:nvSpPr>
          <p:cNvPr id="21" name="TextBox 20">
            <a:extLst>
              <a:ext uri="{FF2B5EF4-FFF2-40B4-BE49-F238E27FC236}">
                <a16:creationId xmlns:a16="http://schemas.microsoft.com/office/drawing/2014/main" id="{E32CD045-60CD-46A2-9C34-2B5B75ADD98D}"/>
              </a:ext>
            </a:extLst>
          </p:cNvPr>
          <p:cNvSpPr txBox="1"/>
          <p:nvPr/>
        </p:nvSpPr>
        <p:spPr>
          <a:xfrm>
            <a:off x="7086709" y="1739249"/>
            <a:ext cx="4970001" cy="646331"/>
          </a:xfrm>
          <a:prstGeom prst="rect">
            <a:avLst/>
          </a:prstGeom>
          <a:noFill/>
        </p:spPr>
        <p:txBody>
          <a:bodyPr wrap="square">
            <a:spAutoFit/>
          </a:bodyPr>
          <a:lstStyle/>
          <a:p>
            <a:r>
              <a:rPr lang="en-GB" sz="900" dirty="0">
                <a:latin typeface="Bookman Old Style" panose="02050604050505020204" pitchFamily="18" charset="0"/>
              </a:rPr>
              <a:t>Nature Biodiversity Network 2019b. State-of-Nature-2019-Wales-English version-27-09-19 (nbn.org.uk) https://nbn.org.uk/wp-content/uploads/2019/09/State-of-Nature-2019-Wales-English-version-27-09-19.pdf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3/3/21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latin typeface="Bookman Old Style" panose="02050604050505020204" pitchFamily="18" charset="0"/>
            </a:endParaRPr>
          </a:p>
        </p:txBody>
      </p:sp>
      <p:sp>
        <p:nvSpPr>
          <p:cNvPr id="25" name="TextBox 24">
            <a:extLst>
              <a:ext uri="{FF2B5EF4-FFF2-40B4-BE49-F238E27FC236}">
                <a16:creationId xmlns:a16="http://schemas.microsoft.com/office/drawing/2014/main" id="{F9FCFE17-0A46-4974-9CA4-0F8487FD9A03}"/>
              </a:ext>
            </a:extLst>
          </p:cNvPr>
          <p:cNvSpPr txBox="1"/>
          <p:nvPr/>
        </p:nvSpPr>
        <p:spPr>
          <a:xfrm>
            <a:off x="7086709" y="2210375"/>
            <a:ext cx="4970001" cy="646331"/>
          </a:xfrm>
          <a:prstGeom prst="rect">
            <a:avLst/>
          </a:prstGeom>
          <a:noFill/>
        </p:spPr>
        <p:txBody>
          <a:bodyPr wrap="square">
            <a:spAutoFit/>
          </a:bodyPr>
          <a:lstStyle/>
          <a:p>
            <a:r>
              <a:rPr lang="en-GB" sz="900" dirty="0">
                <a:latin typeface="Bookman Old Style" panose="02050604050505020204" pitchFamily="18" charset="0"/>
              </a:rPr>
              <a:t>RSPB 2020. A Lost Decade for Nature_tcm9-481563.pdf (rspb.org.uk) http://ww2.rspb.org.uk/Images/A%20LOST%20DECADE%20FOR%20NATURE_tcm9-481563.pdf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15/3/21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latin typeface="Bookman Old Style" panose="02050604050505020204" pitchFamily="18" charset="0"/>
            </a:endParaRPr>
          </a:p>
        </p:txBody>
      </p:sp>
      <p:sp>
        <p:nvSpPr>
          <p:cNvPr id="27" name="TextBox 26">
            <a:extLst>
              <a:ext uri="{FF2B5EF4-FFF2-40B4-BE49-F238E27FC236}">
                <a16:creationId xmlns:a16="http://schemas.microsoft.com/office/drawing/2014/main" id="{D219DE37-3A5A-4369-9C86-36AFE5821AC9}"/>
              </a:ext>
            </a:extLst>
          </p:cNvPr>
          <p:cNvSpPr txBox="1"/>
          <p:nvPr/>
        </p:nvSpPr>
        <p:spPr>
          <a:xfrm>
            <a:off x="7110895" y="5130602"/>
            <a:ext cx="4970001" cy="646331"/>
          </a:xfrm>
          <a:prstGeom prst="rect">
            <a:avLst/>
          </a:prstGeom>
          <a:noFill/>
        </p:spPr>
        <p:txBody>
          <a:bodyPr wrap="square">
            <a:spAutoFit/>
          </a:bodyPr>
          <a:lstStyle/>
          <a:p>
            <a:pPr algn="l"/>
            <a:r>
              <a:rPr lang="en-GB" sz="900" b="0" i="0" dirty="0">
                <a:effectLst/>
                <a:latin typeface="Bookman Old Style" panose="02050604050505020204" pitchFamily="18" charset="0"/>
              </a:rPr>
              <a:t>Wang, Y., Kotze, D.J., </a:t>
            </a:r>
            <a:r>
              <a:rPr lang="en-GB" sz="900" b="0" i="0" dirty="0" err="1">
                <a:effectLst/>
                <a:latin typeface="Bookman Old Style" panose="02050604050505020204" pitchFamily="18" charset="0"/>
              </a:rPr>
              <a:t>Vierikko</a:t>
            </a:r>
            <a:r>
              <a:rPr lang="en-GB" sz="900" b="0" i="0" dirty="0">
                <a:effectLst/>
                <a:latin typeface="Bookman Old Style" panose="02050604050505020204" pitchFamily="18" charset="0"/>
              </a:rPr>
              <a:t>, K. and </a:t>
            </a:r>
            <a:r>
              <a:rPr lang="en-GB" sz="900" b="0" i="0" dirty="0" err="1">
                <a:effectLst/>
                <a:latin typeface="Bookman Old Style" panose="02050604050505020204" pitchFamily="18" charset="0"/>
              </a:rPr>
              <a:t>Niemel</a:t>
            </a:r>
            <a:r>
              <a:rPr lang="en-GB" sz="900" b="0" i="0" dirty="0" err="1">
                <a:solidFill>
                  <a:srgbClr val="202122"/>
                </a:solidFill>
                <a:effectLst/>
                <a:latin typeface="Arial" panose="020B0604020202020204" pitchFamily="34" charset="0"/>
              </a:rPr>
              <a:t>ä</a:t>
            </a:r>
            <a:r>
              <a:rPr lang="en-GB" sz="900" b="0" i="0" dirty="0">
                <a:effectLst/>
                <a:latin typeface="Bookman Old Style" panose="02050604050505020204" pitchFamily="18" charset="0"/>
              </a:rPr>
              <a:t>, J., 2019. What makes urban greenspace unique – Relationships between citizens’ perceptions on unique urban nature, biodiversity and environmental factors. </a:t>
            </a:r>
            <a:r>
              <a:rPr lang="en-GB" sz="900" b="0" i="1" dirty="0">
                <a:effectLst/>
                <a:latin typeface="Bookman Old Style" panose="02050604050505020204" pitchFamily="18" charset="0"/>
              </a:rPr>
              <a:t>Urban forestry &amp; urban greening, </a:t>
            </a:r>
            <a:r>
              <a:rPr lang="en-GB" sz="900" i="0" dirty="0">
                <a:effectLst/>
                <a:latin typeface="Bookman Old Style" panose="02050604050505020204" pitchFamily="18" charset="0"/>
              </a:rPr>
              <a:t>42, </a:t>
            </a:r>
            <a:r>
              <a:rPr lang="en-GB" sz="900" b="0" i="0" dirty="0">
                <a:effectLst/>
                <a:latin typeface="Bookman Old Style" panose="02050604050505020204" pitchFamily="18" charset="0"/>
              </a:rPr>
              <a:t>pp. 1-9.</a:t>
            </a:r>
          </a:p>
        </p:txBody>
      </p:sp>
      <p:sp>
        <p:nvSpPr>
          <p:cNvPr id="31" name="TextBox 30">
            <a:extLst>
              <a:ext uri="{FF2B5EF4-FFF2-40B4-BE49-F238E27FC236}">
                <a16:creationId xmlns:a16="http://schemas.microsoft.com/office/drawing/2014/main" id="{1B96F085-B906-452A-B79B-61C2A8DD7004}"/>
              </a:ext>
            </a:extLst>
          </p:cNvPr>
          <p:cNvSpPr txBox="1"/>
          <p:nvPr/>
        </p:nvSpPr>
        <p:spPr>
          <a:xfrm>
            <a:off x="106071" y="2841026"/>
            <a:ext cx="6627180" cy="507831"/>
          </a:xfrm>
          <a:prstGeom prst="rect">
            <a:avLst/>
          </a:prstGeom>
          <a:noFill/>
        </p:spPr>
        <p:txBody>
          <a:bodyPr wrap="square">
            <a:spAutoFit/>
          </a:bodyPr>
          <a:lstStyle/>
          <a:p>
            <a:r>
              <a:rPr lang="en-GB" sz="900" dirty="0">
                <a:latin typeface="Bookman Old Style" panose="02050604050505020204" pitchFamily="18" charset="0"/>
              </a:rPr>
              <a:t>Ganges Field 2020. History of the Ganges field - </a:t>
            </a:r>
            <a:r>
              <a:rPr lang="en-GB" sz="900" dirty="0" err="1">
                <a:latin typeface="Bookman Old Style" panose="02050604050505020204" pitchFamily="18" charset="0"/>
              </a:rPr>
              <a:t>Cae</a:t>
            </a:r>
            <a:r>
              <a:rPr lang="en-GB" sz="900" dirty="0">
                <a:latin typeface="Bookman Old Style" panose="02050604050505020204" pitchFamily="18" charset="0"/>
              </a:rPr>
              <a:t> - Ganges - Field https://gangesfield.wales/page/history-of-the-ganges-field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15/3/21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latin typeface="Bookman Old Style" panose="02050604050505020204" pitchFamily="18" charset="0"/>
            </a:endParaRPr>
          </a:p>
        </p:txBody>
      </p:sp>
      <p:sp>
        <p:nvSpPr>
          <p:cNvPr id="33" name="TextBox 32">
            <a:extLst>
              <a:ext uri="{FF2B5EF4-FFF2-40B4-BE49-F238E27FC236}">
                <a16:creationId xmlns:a16="http://schemas.microsoft.com/office/drawing/2014/main" id="{BE7543A0-551C-4AF6-B3AE-69768B1AB9D0}"/>
              </a:ext>
            </a:extLst>
          </p:cNvPr>
          <p:cNvSpPr txBox="1"/>
          <p:nvPr/>
        </p:nvSpPr>
        <p:spPr>
          <a:xfrm>
            <a:off x="83877" y="1531707"/>
            <a:ext cx="7066624" cy="507831"/>
          </a:xfrm>
          <a:prstGeom prst="rect">
            <a:avLst/>
          </a:prstGeom>
          <a:noFill/>
        </p:spPr>
        <p:txBody>
          <a:bodyPr wrap="square">
            <a:spAutoFit/>
          </a:bodyPr>
          <a:lstStyle/>
          <a:p>
            <a:r>
              <a:rPr lang="en-GB" sz="900" dirty="0">
                <a:latin typeface="Bookman Old Style" panose="02050604050505020204" pitchFamily="18" charset="0"/>
              </a:rPr>
              <a:t>Cardiff Aerials 2019. Cardiff-Aerials-Web-308-1024x674.jpg (1024×674) (cardiffatmipim.co.uk) https://www.cardiffatmipim.co.uk/app/uploads/2019/07/Cardiff-Aerials-Web-308-1024x674.jpg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15/3/21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latin typeface="Bookman Old Style" panose="02050604050505020204" pitchFamily="18" charset="0"/>
              </a:rPr>
              <a:t> </a:t>
            </a:r>
          </a:p>
        </p:txBody>
      </p:sp>
      <p:sp>
        <p:nvSpPr>
          <p:cNvPr id="41" name="TextBox 40">
            <a:extLst>
              <a:ext uri="{FF2B5EF4-FFF2-40B4-BE49-F238E27FC236}">
                <a16:creationId xmlns:a16="http://schemas.microsoft.com/office/drawing/2014/main" id="{FCDB1933-A39A-45C4-A7E8-37B0599ABA81}"/>
              </a:ext>
            </a:extLst>
          </p:cNvPr>
          <p:cNvSpPr txBox="1"/>
          <p:nvPr/>
        </p:nvSpPr>
        <p:spPr>
          <a:xfrm>
            <a:off x="106071" y="2335355"/>
            <a:ext cx="7044430" cy="5078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Daniel, T.C.C., Shanahan, D.F., Hudson, H.L., Plummer, K.E., Siriwardena, G.M., Fuller, R.A., Anderson, K., Hancock, S. and Gaston, K.J., 2017. Doses of </a:t>
            </a:r>
            <a:r>
              <a:rPr kumimoji="0" lang="en-GB" sz="900" b="0" i="0" u="none" strike="noStrike" kern="1200" cap="none" spc="0" normalizeH="0" baseline="0" noProof="0" dirty="0" err="1">
                <a:ln>
                  <a:noFill/>
                </a:ln>
                <a:solidFill>
                  <a:prstClr val="black"/>
                </a:solidFill>
                <a:effectLst/>
                <a:uLnTx/>
                <a:uFillTx/>
                <a:latin typeface="Bookman Old Style" panose="02050604050505020204" pitchFamily="18" charset="0"/>
                <a:ea typeface="+mn-ea"/>
                <a:cs typeface="+mn-cs"/>
              </a:rPr>
              <a:t>Neighborhood</a:t>
            </a:r>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 Nature: The Benefits for Mental Health of Living with Nature. </a:t>
            </a:r>
            <a:r>
              <a:rPr kumimoji="0" lang="en-GB" sz="900" b="0" i="1"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Bioscience, </a:t>
            </a:r>
            <a:r>
              <a:rPr kumimoji="0" lang="en-GB" sz="90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67</a:t>
            </a:r>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(2), pp. 147-155.</a:t>
            </a:r>
          </a:p>
        </p:txBody>
      </p:sp>
      <p:sp>
        <p:nvSpPr>
          <p:cNvPr id="43" name="TextBox 42">
            <a:extLst>
              <a:ext uri="{FF2B5EF4-FFF2-40B4-BE49-F238E27FC236}">
                <a16:creationId xmlns:a16="http://schemas.microsoft.com/office/drawing/2014/main" id="{009C11C0-EDD0-4329-9FF9-3EEFA5D79669}"/>
              </a:ext>
            </a:extLst>
          </p:cNvPr>
          <p:cNvSpPr txBox="1"/>
          <p:nvPr/>
        </p:nvSpPr>
        <p:spPr>
          <a:xfrm>
            <a:off x="912064" y="3155112"/>
            <a:ext cx="740756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err="1">
                <a:ln>
                  <a:noFill/>
                </a:ln>
                <a:solidFill>
                  <a:prstClr val="black"/>
                </a:solidFill>
                <a:effectLst/>
                <a:uLnTx/>
                <a:uFillTx/>
                <a:latin typeface="Bookman Old Style" panose="02050604050505020204" pitchFamily="18" charset="0"/>
                <a:ea typeface="+mn-ea"/>
                <a:cs typeface="+mn-cs"/>
              </a:rPr>
              <a:t>Garrard</a:t>
            </a:r>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 G.E., Williams, N.S.G., Mata, L., Thomas, J. and </a:t>
            </a:r>
            <a:r>
              <a:rPr kumimoji="0" lang="en-GB" sz="900" b="0" i="0" u="none" strike="noStrike" kern="1200" cap="none" spc="0" normalizeH="0" baseline="0" noProof="0" dirty="0" err="1">
                <a:ln>
                  <a:noFill/>
                </a:ln>
                <a:solidFill>
                  <a:prstClr val="black"/>
                </a:solidFill>
                <a:effectLst/>
                <a:uLnTx/>
                <a:uFillTx/>
                <a:latin typeface="Bookman Old Style" panose="02050604050505020204" pitchFamily="18" charset="0"/>
                <a:ea typeface="+mn-ea"/>
                <a:cs typeface="+mn-cs"/>
              </a:rPr>
              <a:t>Bekessy</a:t>
            </a:r>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 S.A., 2018. Biodiversity Sensitive Urban Design. </a:t>
            </a:r>
            <a:r>
              <a:rPr kumimoji="0" lang="en-GB" sz="900" b="0" i="1"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Conservation letters, </a:t>
            </a:r>
            <a:r>
              <a:rPr kumimoji="0" lang="en-GB" sz="90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11</a:t>
            </a:r>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(2), pp. e12411-n/a.</a:t>
            </a:r>
          </a:p>
        </p:txBody>
      </p:sp>
      <p:sp>
        <p:nvSpPr>
          <p:cNvPr id="45" name="TextBox 44">
            <a:extLst>
              <a:ext uri="{FF2B5EF4-FFF2-40B4-BE49-F238E27FC236}">
                <a16:creationId xmlns:a16="http://schemas.microsoft.com/office/drawing/2014/main" id="{D18490EE-AC64-4B44-9C43-B9DC199CBBA1}"/>
              </a:ext>
            </a:extLst>
          </p:cNvPr>
          <p:cNvSpPr txBox="1"/>
          <p:nvPr/>
        </p:nvSpPr>
        <p:spPr>
          <a:xfrm>
            <a:off x="7094605" y="3757952"/>
            <a:ext cx="4970001" cy="784830"/>
          </a:xfrm>
          <a:prstGeom prst="rect">
            <a:avLst/>
          </a:prstGeom>
          <a:noFill/>
        </p:spPr>
        <p:txBody>
          <a:bodyPr wrap="square">
            <a:spAutoFit/>
          </a:bodyPr>
          <a:lstStyle/>
          <a:p>
            <a:r>
              <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The Guardian 2017. How green is your city? UK's top 10 mapped and ranked | Cities | The Guardian https://www.theguardian.com/cities/gallery/2017/jan/05/green-space-uk-largest-cities-mapped </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Accessed 9/3/21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endParaRPr>
          </a:p>
        </p:txBody>
      </p:sp>
      <p:sp>
        <p:nvSpPr>
          <p:cNvPr id="26" name="TextBox 25">
            <a:extLst>
              <a:ext uri="{FF2B5EF4-FFF2-40B4-BE49-F238E27FC236}">
                <a16:creationId xmlns:a16="http://schemas.microsoft.com/office/drawing/2014/main" id="{A8BDA421-8946-48F1-BD72-E8B4AC8018DA}"/>
              </a:ext>
            </a:extLst>
          </p:cNvPr>
          <p:cNvSpPr txBox="1"/>
          <p:nvPr/>
        </p:nvSpPr>
        <p:spPr>
          <a:xfrm>
            <a:off x="87744" y="1177053"/>
            <a:ext cx="6218808" cy="369332"/>
          </a:xfrm>
          <a:prstGeom prst="rect">
            <a:avLst/>
          </a:prstGeom>
          <a:noFill/>
        </p:spPr>
        <p:txBody>
          <a:bodyPr wrap="square">
            <a:spAutoFit/>
          </a:bodyPr>
          <a:lstStyle/>
          <a:p>
            <a:pPr>
              <a:spcAft>
                <a:spcPts val="865"/>
              </a:spcAft>
            </a:pP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Campbell-</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ArvaiI</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V. and Campbell-</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Arvai</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V., 2019. Engaging urban nature: improving our understanding of public perceptions of the role of biodiversity in cities. </a:t>
            </a:r>
            <a:r>
              <a:rPr lang="en-GB" sz="900" i="1"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Urban ecosystems, </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22(2), pp. 409-423.</a:t>
            </a:r>
            <a:endParaRPr lang="en-GB" sz="1200" dirty="0">
              <a:effectLst/>
              <a:latin typeface="Times New Roman" panose="02020603050405020304" pitchFamily="18" charset="0"/>
              <a:ea typeface="Times New Roman" panose="02020603050405020304" pitchFamily="18" charset="0"/>
            </a:endParaRPr>
          </a:p>
        </p:txBody>
      </p:sp>
      <p:sp>
        <p:nvSpPr>
          <p:cNvPr id="28" name="TextBox 27">
            <a:extLst>
              <a:ext uri="{FF2B5EF4-FFF2-40B4-BE49-F238E27FC236}">
                <a16:creationId xmlns:a16="http://schemas.microsoft.com/office/drawing/2014/main" id="{F43DF05C-78D4-471B-8149-70D2E37B8524}"/>
              </a:ext>
            </a:extLst>
          </p:cNvPr>
          <p:cNvSpPr txBox="1"/>
          <p:nvPr/>
        </p:nvSpPr>
        <p:spPr>
          <a:xfrm>
            <a:off x="87744" y="1872762"/>
            <a:ext cx="6218808" cy="507831"/>
          </a:xfrm>
          <a:prstGeom prst="rect">
            <a:avLst/>
          </a:prstGeom>
          <a:noFill/>
        </p:spPr>
        <p:txBody>
          <a:bodyPr wrap="square">
            <a:spAutoFit/>
          </a:bodyPr>
          <a:lstStyle/>
          <a:p>
            <a:pPr>
              <a:spcAft>
                <a:spcPts val="865"/>
              </a:spcAft>
            </a:pP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Correa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Ayram</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C.,A., Mendoza, M.E.,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Etter</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A. and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Salicrup</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D.R.P., 2016. Habitat connectivity in biodiversity conservation: A review of recent studies and applications. </a:t>
            </a:r>
            <a:r>
              <a:rPr lang="en-GB" sz="900" i="1"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Progress in Physical Geography, </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40(1), pp. 7-37.</a:t>
            </a:r>
            <a:endParaRPr lang="en-GB" sz="1200" dirty="0">
              <a:effectLst/>
              <a:latin typeface="Times New Roman" panose="02020603050405020304" pitchFamily="18" charset="0"/>
              <a:ea typeface="Times New Roman" panose="02020603050405020304" pitchFamily="18" charset="0"/>
            </a:endParaRPr>
          </a:p>
        </p:txBody>
      </p:sp>
      <p:sp>
        <p:nvSpPr>
          <p:cNvPr id="29" name="TextBox 28">
            <a:extLst>
              <a:ext uri="{FF2B5EF4-FFF2-40B4-BE49-F238E27FC236}">
                <a16:creationId xmlns:a16="http://schemas.microsoft.com/office/drawing/2014/main" id="{5FF7E901-9FAE-4A00-833B-3D2E7BA35A9A}"/>
              </a:ext>
            </a:extLst>
          </p:cNvPr>
          <p:cNvSpPr txBox="1"/>
          <p:nvPr/>
        </p:nvSpPr>
        <p:spPr>
          <a:xfrm>
            <a:off x="915500" y="3507240"/>
            <a:ext cx="6218808" cy="542456"/>
          </a:xfrm>
          <a:prstGeom prst="rect">
            <a:avLst/>
          </a:prstGeom>
          <a:noFill/>
        </p:spPr>
        <p:txBody>
          <a:bodyPr wrap="square">
            <a:spAutoFit/>
          </a:bodyPr>
          <a:lstStyle/>
          <a:p>
            <a:r>
              <a:rPr lang="en-GB" sz="900" dirty="0" err="1">
                <a:effectLst/>
                <a:latin typeface="Bookman Old Style" panose="02050604050505020204" pitchFamily="18" charset="0"/>
                <a:ea typeface="Calibri" panose="020F0502020204030204" pitchFamily="34" charset="0"/>
                <a:cs typeface="Times New Roman" panose="02020603050405020304" pitchFamily="18" charset="0"/>
              </a:rPr>
              <a:t>Harrabin</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 2017. How bad is air pollution in the UK? - BBC News https://www.bbc.co.uk/news/science-environment-38979754 Accessed 15/3/21</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Box 31">
            <a:extLst>
              <a:ext uri="{FF2B5EF4-FFF2-40B4-BE49-F238E27FC236}">
                <a16:creationId xmlns:a16="http://schemas.microsoft.com/office/drawing/2014/main" id="{F1259E23-9442-43EB-8CC9-8DB4673C8FD5}"/>
              </a:ext>
            </a:extLst>
          </p:cNvPr>
          <p:cNvSpPr txBox="1"/>
          <p:nvPr/>
        </p:nvSpPr>
        <p:spPr>
          <a:xfrm>
            <a:off x="915500" y="3849074"/>
            <a:ext cx="6218808" cy="507831"/>
          </a:xfrm>
          <a:prstGeom prst="rect">
            <a:avLst/>
          </a:prstGeom>
          <a:noFill/>
        </p:spPr>
        <p:txBody>
          <a:bodyPr wrap="square">
            <a:spAutoFit/>
          </a:bodyPr>
          <a:lstStyle/>
          <a:p>
            <a:pPr>
              <a:spcAft>
                <a:spcPts val="865"/>
              </a:spcAft>
            </a:pP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Ives, C.D., Giusti, M., Fischer, J.,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Abson</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D.J.,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Klaniecki</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K.,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Dorninger</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C.,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Laudan</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J., Barthel, S., Abernethy, P., Martin-Lopez, B., Raymond, C.M., Kendal, D. and Von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Wehrden</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H., 2017. Human–nature connection: a multidisciplinary review. </a:t>
            </a:r>
            <a:r>
              <a:rPr lang="en-GB" sz="900" i="1"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Current opinion in environmental sustainability, </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26-27, pp. 106-113.</a:t>
            </a:r>
            <a:endParaRPr lang="en-GB" sz="1200" dirty="0">
              <a:effectLst/>
              <a:latin typeface="Times New Roman" panose="02020603050405020304" pitchFamily="18" charset="0"/>
              <a:ea typeface="Times New Roman" panose="02020603050405020304" pitchFamily="18" charset="0"/>
            </a:endParaRPr>
          </a:p>
        </p:txBody>
      </p:sp>
      <p:sp>
        <p:nvSpPr>
          <p:cNvPr id="34" name="TextBox 33">
            <a:extLst>
              <a:ext uri="{FF2B5EF4-FFF2-40B4-BE49-F238E27FC236}">
                <a16:creationId xmlns:a16="http://schemas.microsoft.com/office/drawing/2014/main" id="{144B8BAA-83D0-414B-81F9-AA80C7C3B6C2}"/>
              </a:ext>
            </a:extLst>
          </p:cNvPr>
          <p:cNvSpPr txBox="1"/>
          <p:nvPr/>
        </p:nvSpPr>
        <p:spPr>
          <a:xfrm>
            <a:off x="915500" y="5066624"/>
            <a:ext cx="6218808" cy="646331"/>
          </a:xfrm>
          <a:prstGeom prst="rect">
            <a:avLst/>
          </a:prstGeom>
          <a:noFill/>
        </p:spPr>
        <p:txBody>
          <a:bodyPr wrap="square">
            <a:spAutoFit/>
          </a:bodyPr>
          <a:lstStyle/>
          <a:p>
            <a:pPr>
              <a:spcAft>
                <a:spcPts val="865"/>
              </a:spcAft>
            </a:pP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Krauss, J.,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Bommarco</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R., Guardiola, M., Heikkinen, R.K., Helm, A.,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Kuussaari</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M., Lindborg, R.,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Öckinger</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E.,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Partel</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M., Pino, J.,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Poyry</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J.,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Raatikainen</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K.M., Sang, A.,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Stefanescu</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C.,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Teder</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T., Zobel, M. and </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Steffan</a:t>
            </a:r>
            <a:r>
              <a:rPr lang="en-GB" sz="900" dirty="0" err="1">
                <a:solidFill>
                  <a:srgbClr val="000000"/>
                </a:solidFill>
                <a:effectLst/>
                <a:latin typeface="Times New Roman" panose="02020603050405020304" pitchFamily="18" charset="0"/>
                <a:ea typeface="Times New Roman" panose="02020603050405020304" pitchFamily="18" charset="0"/>
              </a:rPr>
              <a:t>‐</a:t>
            </a:r>
            <a:r>
              <a:rPr lang="en-GB" sz="900"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Dewenter</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I., 2010. Habitat fragmentation causes immediate and time</a:t>
            </a:r>
            <a:r>
              <a:rPr lang="en-GB" sz="900" dirty="0">
                <a:solidFill>
                  <a:srgbClr val="000000"/>
                </a:solidFill>
                <a:effectLst/>
                <a:latin typeface="Times New Roman" panose="02020603050405020304" pitchFamily="18" charset="0"/>
                <a:ea typeface="Times New Roman" panose="02020603050405020304" pitchFamily="18" charset="0"/>
              </a:rPr>
              <a:t>‐</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delayed biodiversity loss at different trophic levels. </a:t>
            </a:r>
            <a:r>
              <a:rPr lang="en-GB" sz="900" i="1"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Ecology Letters; </a:t>
            </a:r>
            <a:r>
              <a:rPr lang="en-GB" sz="900" i="1" dirty="0" err="1">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Ecol</a:t>
            </a:r>
            <a:r>
              <a:rPr lang="en-GB" sz="900" i="1"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 Lett, </a:t>
            </a:r>
            <a:r>
              <a:rPr lang="en-GB" sz="900" dirty="0">
                <a:solidFill>
                  <a:srgbClr val="000000"/>
                </a:solidFill>
                <a:effectLst/>
                <a:latin typeface="Bookman Old Style" panose="02050604050505020204" pitchFamily="18" charset="0"/>
                <a:ea typeface="Times New Roman" panose="02020603050405020304" pitchFamily="18" charset="0"/>
                <a:cs typeface="Helvetica" panose="020B0604020202020204" pitchFamily="34" charset="0"/>
              </a:rPr>
              <a:t>13(5), pp. 597-605.</a:t>
            </a:r>
            <a:endParaRPr lang="en-GB" sz="1200" dirty="0">
              <a:effectLst/>
              <a:latin typeface="Times New Roman" panose="02020603050405020304" pitchFamily="18" charset="0"/>
              <a:ea typeface="Times New Roman" panose="02020603050405020304" pitchFamily="18" charset="0"/>
            </a:endParaRPr>
          </a:p>
        </p:txBody>
      </p:sp>
      <p:sp>
        <p:nvSpPr>
          <p:cNvPr id="35" name="TextBox 34">
            <a:extLst>
              <a:ext uri="{FF2B5EF4-FFF2-40B4-BE49-F238E27FC236}">
                <a16:creationId xmlns:a16="http://schemas.microsoft.com/office/drawing/2014/main" id="{8A1FCA74-89F8-4A50-8516-C93F5F9BCD6A}"/>
              </a:ext>
            </a:extLst>
          </p:cNvPr>
          <p:cNvSpPr txBox="1"/>
          <p:nvPr/>
        </p:nvSpPr>
        <p:spPr>
          <a:xfrm>
            <a:off x="928061" y="5688246"/>
            <a:ext cx="6158648" cy="680956"/>
          </a:xfrm>
          <a:prstGeom prst="rect">
            <a:avLst/>
          </a:prstGeom>
          <a:noFill/>
        </p:spPr>
        <p:txBody>
          <a:bodyPr wrap="square">
            <a:spAutoFit/>
          </a:bodyPr>
          <a:lstStyle/>
          <a:p>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Mind 2020. How common are mental health problems? | Mind https://www.mind.org.uk/information-support/types-of-mental-health-problems/statistics-and-facts-about-mental-health/how-common-are-mental-health-problems/ Accessed 9/3/21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8D9E9240-0D55-4C7F-9D52-5C12B84EDAD2}"/>
              </a:ext>
            </a:extLst>
          </p:cNvPr>
          <p:cNvSpPr txBox="1"/>
          <p:nvPr/>
        </p:nvSpPr>
        <p:spPr>
          <a:xfrm>
            <a:off x="7086709" y="2717092"/>
            <a:ext cx="4970001" cy="680956"/>
          </a:xfrm>
          <a:prstGeom prst="rect">
            <a:avLst/>
          </a:prstGeom>
          <a:noFill/>
        </p:spPr>
        <p:txBody>
          <a:bodyPr wrap="square">
            <a:spAutoFit/>
          </a:bodyPr>
          <a:lstStyle/>
          <a:p>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RSPB 2021. Climate Change Effects on Nature &amp; Wildlife | Get Involved - The RSPB https://www.rspb.org.uk/get-involved/campaigning/climate-change-effects-on-nature-and-wildlife/Accessed 9/3/21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Box 39">
            <a:extLst>
              <a:ext uri="{FF2B5EF4-FFF2-40B4-BE49-F238E27FC236}">
                <a16:creationId xmlns:a16="http://schemas.microsoft.com/office/drawing/2014/main" id="{3210CAD7-838B-43D8-A621-6CB4165053A9}"/>
              </a:ext>
            </a:extLst>
          </p:cNvPr>
          <p:cNvSpPr txBox="1"/>
          <p:nvPr/>
        </p:nvSpPr>
        <p:spPr>
          <a:xfrm>
            <a:off x="7110895" y="3226565"/>
            <a:ext cx="4957387" cy="680956"/>
          </a:xfrm>
          <a:prstGeom prst="rect">
            <a:avLst/>
          </a:prstGeom>
          <a:noFill/>
        </p:spPr>
        <p:txBody>
          <a:bodyPr wrap="square">
            <a:spAutoFit/>
          </a:bodyPr>
          <a:lstStyle/>
          <a:p>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Swansea Council 2020. - Swansea Central Area: Regenerating our City for Wellbeing and Wildlife https://www.swansea.gov.uk/greeninfrastructurestrategy Accessed 16/3/21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2" name="TextBox 41">
            <a:extLst>
              <a:ext uri="{FF2B5EF4-FFF2-40B4-BE49-F238E27FC236}">
                <a16:creationId xmlns:a16="http://schemas.microsoft.com/office/drawing/2014/main" id="{4C53FCC5-D6BB-437D-A300-4FA177E90254}"/>
              </a:ext>
            </a:extLst>
          </p:cNvPr>
          <p:cNvSpPr txBox="1"/>
          <p:nvPr/>
        </p:nvSpPr>
        <p:spPr>
          <a:xfrm>
            <a:off x="7094605" y="4421323"/>
            <a:ext cx="5017547" cy="850233"/>
          </a:xfrm>
          <a:prstGeom prst="rect">
            <a:avLst/>
          </a:prstGeom>
          <a:noFill/>
        </p:spPr>
        <p:txBody>
          <a:bodyPr wrap="square">
            <a:spAutoFit/>
          </a:bodyPr>
          <a:lstStyle/>
          <a:p>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United Nations 2018. 68% of the world population projected to live in urban areas by 2050, says UN | UN DESA | United Nations Department of Economic and Social Affairs https://www.un.org/development/desa/en/news/population/2018-revision-of-world-urbanization-prospects.html Accessed 16/3/21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4" name="TextBox 43">
            <a:extLst>
              <a:ext uri="{FF2B5EF4-FFF2-40B4-BE49-F238E27FC236}">
                <a16:creationId xmlns:a16="http://schemas.microsoft.com/office/drawing/2014/main" id="{9E89255A-D924-427F-97E8-4AA3B0EB0F7E}"/>
              </a:ext>
            </a:extLst>
          </p:cNvPr>
          <p:cNvSpPr txBox="1"/>
          <p:nvPr/>
        </p:nvSpPr>
        <p:spPr>
          <a:xfrm>
            <a:off x="7110895" y="5808142"/>
            <a:ext cx="4970001" cy="680956"/>
          </a:xfrm>
          <a:prstGeom prst="rect">
            <a:avLst/>
          </a:prstGeom>
          <a:noFill/>
        </p:spPr>
        <p:txBody>
          <a:bodyPr wrap="square">
            <a:spAutoFit/>
          </a:bodyPr>
          <a:lstStyle/>
          <a:p>
            <a:r>
              <a:rPr lang="en-GB" sz="900" dirty="0" err="1">
                <a:effectLst/>
                <a:latin typeface="Bookman Old Style" panose="02050604050505020204" pitchFamily="18" charset="0"/>
                <a:ea typeface="Calibri" panose="020F0502020204030204" pitchFamily="34" charset="0"/>
                <a:cs typeface="Times New Roman" panose="02020603050405020304" pitchFamily="18" charset="0"/>
              </a:rPr>
              <a:t>Worldometer</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 2021. World Population Clock: 7.9 Billion People (2021) - </a:t>
            </a:r>
            <a:r>
              <a:rPr lang="en-GB" sz="900" dirty="0" err="1">
                <a:effectLst/>
                <a:latin typeface="Bookman Old Style" panose="02050604050505020204" pitchFamily="18" charset="0"/>
                <a:ea typeface="Calibri" panose="020F0502020204030204" pitchFamily="34" charset="0"/>
                <a:cs typeface="Times New Roman" panose="02020603050405020304" pitchFamily="18" charset="0"/>
              </a:rPr>
              <a:t>Worldometer</a:t>
            </a:r>
            <a:r>
              <a:rPr lang="en-GB" sz="900" dirty="0">
                <a:effectLst/>
                <a:latin typeface="Bookman Old Style" panose="02050604050505020204" pitchFamily="18" charset="0"/>
                <a:ea typeface="Calibri" panose="020F0502020204030204" pitchFamily="34" charset="0"/>
                <a:cs typeface="Times New Roman" panose="02020603050405020304" pitchFamily="18" charset="0"/>
              </a:rPr>
              <a:t> (worldometers.info) https://www.worldometers.info/world-population/ Accessed 9/3/21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7313156"/>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8E00D1-8EA3-4E42-801D-0253E1EAFC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Galaxy presentation</Template>
  <TotalTime>781</TotalTime>
  <Words>2127</Words>
  <Application>Microsoft Office PowerPoint</Application>
  <PresentationFormat>Widescreen</PresentationFormat>
  <Paragraphs>150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Bookman Old Style</vt:lpstr>
      <vt:lpstr>Calibri</vt:lpstr>
      <vt:lpstr>Times New Roman</vt:lpstr>
      <vt:lpstr>Univers</vt:lpstr>
      <vt:lpstr>GradientUnivers</vt:lpstr>
      <vt:lpstr>PowerPoint Presentation</vt:lpstr>
      <vt:lpstr>Introduction</vt:lpstr>
      <vt:lpstr>Rationale</vt:lpstr>
      <vt:lpstr>Literature Review</vt:lpstr>
      <vt:lpstr>Literature Review Continued…</vt:lpstr>
      <vt:lpstr>PowerPoint Presentation</vt:lpstr>
      <vt:lpstr>PowerPoint Presentation</vt:lpstr>
      <vt:lpstr>PowerPoint Presentation</vt:lpstr>
      <vt:lpstr>PowerPoint Presentation</vt:lpstr>
      <vt:lpstr>Results and Analysis </vt:lpstr>
      <vt:lpstr>Projected Timescales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447421457369</dc:creator>
  <cp:lastModifiedBy>447421457369</cp:lastModifiedBy>
  <cp:revision>18</cp:revision>
  <dcterms:created xsi:type="dcterms:W3CDTF">2021-03-07T21:38:50Z</dcterms:created>
  <dcterms:modified xsi:type="dcterms:W3CDTF">2021-03-16T22:23:43Z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