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9" r:id="rId3"/>
    <p:sldId id="260" r:id="rId4"/>
    <p:sldId id="261" r:id="rId5"/>
    <p:sldId id="268" r:id="rId6"/>
    <p:sldId id="269" r:id="rId7"/>
    <p:sldId id="271" r:id="rId8"/>
    <p:sldId id="270" r:id="rId9"/>
    <p:sldId id="262" r:id="rId10"/>
    <p:sldId id="263" r:id="rId11"/>
    <p:sldId id="264" r:id="rId12"/>
    <p:sldId id="265" r:id="rId13"/>
    <p:sldId id="273" r:id="rId14"/>
    <p:sldId id="266"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BD56DF-6EF9-9141-B651-EF90D23F5825}" v="21" dt="2025-05-09T11:19:41.6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824"/>
    <p:restoredTop sz="94614"/>
  </p:normalViewPr>
  <p:slideViewPr>
    <p:cSldViewPr snapToGrid="0">
      <p:cViewPr varScale="1">
        <p:scale>
          <a:sx n="79" d="100"/>
          <a:sy n="79" d="100"/>
        </p:scale>
        <p:origin x="232"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owell (2305986)" userId="070683e9-5cbe-4104-85f6-0e32bdb33e72" providerId="ADAL" clId="{C1BD56DF-6EF9-9141-B651-EF90D23F5825}"/>
    <pc:docChg chg="undo custSel modSld addSection delSection">
      <pc:chgData name="Ryan Powell (2305986)" userId="070683e9-5cbe-4104-85f6-0e32bdb33e72" providerId="ADAL" clId="{C1BD56DF-6EF9-9141-B651-EF90D23F5825}" dt="2025-05-09T11:19:56.706" v="187" actId="20577"/>
      <pc:docMkLst>
        <pc:docMk/>
      </pc:docMkLst>
      <pc:sldChg chg="addSp delSp modSp modTransition modAnim">
        <pc:chgData name="Ryan Powell (2305986)" userId="070683e9-5cbe-4104-85f6-0e32bdb33e72" providerId="ADAL" clId="{C1BD56DF-6EF9-9141-B651-EF90D23F5825}" dt="2025-05-09T11:02:22.446" v="59"/>
        <pc:sldMkLst>
          <pc:docMk/>
          <pc:sldMk cId="1887317317" sldId="256"/>
        </pc:sldMkLst>
        <pc:picChg chg="add del mod">
          <ac:chgData name="Ryan Powell (2305986)" userId="070683e9-5cbe-4104-85f6-0e32bdb33e72" providerId="ADAL" clId="{C1BD56DF-6EF9-9141-B651-EF90D23F5825}" dt="2025-05-09T10:41:36.535" v="47"/>
          <ac:picMkLst>
            <pc:docMk/>
            <pc:sldMk cId="1887317317" sldId="256"/>
            <ac:picMk id="5" creationId="{2B067591-7334-3DBB-0097-3BB2FA66E0F3}"/>
          </ac:picMkLst>
        </pc:picChg>
        <pc:picChg chg="add mod">
          <ac:chgData name="Ryan Powell (2305986)" userId="070683e9-5cbe-4104-85f6-0e32bdb33e72" providerId="ADAL" clId="{C1BD56DF-6EF9-9141-B651-EF90D23F5825}" dt="2025-05-09T11:02:22.446" v="59"/>
          <ac:picMkLst>
            <pc:docMk/>
            <pc:sldMk cId="1887317317" sldId="256"/>
            <ac:picMk id="12" creationId="{66988F6E-7F4B-B0E5-727D-992577967E59}"/>
          </ac:picMkLst>
        </pc:picChg>
      </pc:sldChg>
      <pc:sldChg chg="addSp delSp modSp modTransition modAnim">
        <pc:chgData name="Ryan Powell (2305986)" userId="070683e9-5cbe-4104-85f6-0e32bdb33e72" providerId="ADAL" clId="{C1BD56DF-6EF9-9141-B651-EF90D23F5825}" dt="2025-05-09T11:02:22.446" v="59"/>
        <pc:sldMkLst>
          <pc:docMk/>
          <pc:sldMk cId="3979192562" sldId="259"/>
        </pc:sldMkLst>
        <pc:picChg chg="add del mod">
          <ac:chgData name="Ryan Powell (2305986)" userId="070683e9-5cbe-4104-85f6-0e32bdb33e72" providerId="ADAL" clId="{C1BD56DF-6EF9-9141-B651-EF90D23F5825}" dt="2025-05-09T10:41:36.535" v="47"/>
          <ac:picMkLst>
            <pc:docMk/>
            <pc:sldMk cId="3979192562" sldId="259"/>
            <ac:picMk id="5" creationId="{D7CF888F-AED9-9E51-EB2C-C48B04119530}"/>
          </ac:picMkLst>
        </pc:picChg>
        <pc:picChg chg="add mod">
          <ac:chgData name="Ryan Powell (2305986)" userId="070683e9-5cbe-4104-85f6-0e32bdb33e72" providerId="ADAL" clId="{C1BD56DF-6EF9-9141-B651-EF90D23F5825}" dt="2025-05-09T11:02:22.446" v="59"/>
          <ac:picMkLst>
            <pc:docMk/>
            <pc:sldMk cId="3979192562" sldId="259"/>
            <ac:picMk id="18" creationId="{8A4B5942-3021-07AF-E07D-D23D4455F5D1}"/>
          </ac:picMkLst>
        </pc:picChg>
      </pc:sldChg>
      <pc:sldChg chg="addSp delSp modSp modTransition modAnim">
        <pc:chgData name="Ryan Powell (2305986)" userId="070683e9-5cbe-4104-85f6-0e32bdb33e72" providerId="ADAL" clId="{C1BD56DF-6EF9-9141-B651-EF90D23F5825}" dt="2025-05-09T11:02:22.446" v="59"/>
        <pc:sldMkLst>
          <pc:docMk/>
          <pc:sldMk cId="3989704062" sldId="260"/>
        </pc:sldMkLst>
        <pc:picChg chg="add del mod">
          <ac:chgData name="Ryan Powell (2305986)" userId="070683e9-5cbe-4104-85f6-0e32bdb33e72" providerId="ADAL" clId="{C1BD56DF-6EF9-9141-B651-EF90D23F5825}" dt="2025-05-09T10:41:36.535" v="47"/>
          <ac:picMkLst>
            <pc:docMk/>
            <pc:sldMk cId="3989704062" sldId="260"/>
            <ac:picMk id="5" creationId="{E72AF659-3703-12D9-078F-CAE80C109A6A}"/>
          </ac:picMkLst>
        </pc:picChg>
        <pc:picChg chg="add mod">
          <ac:chgData name="Ryan Powell (2305986)" userId="070683e9-5cbe-4104-85f6-0e32bdb33e72" providerId="ADAL" clId="{C1BD56DF-6EF9-9141-B651-EF90D23F5825}" dt="2025-05-09T11:02:22.446" v="59"/>
          <ac:picMkLst>
            <pc:docMk/>
            <pc:sldMk cId="3989704062" sldId="260"/>
            <ac:picMk id="28" creationId="{C7378465-B491-F258-9CEB-58F34DF9E35E}"/>
          </ac:picMkLst>
        </pc:picChg>
      </pc:sldChg>
      <pc:sldChg chg="addSp delSp modSp mod modTransition modAnim">
        <pc:chgData name="Ryan Powell (2305986)" userId="070683e9-5cbe-4104-85f6-0e32bdb33e72" providerId="ADAL" clId="{C1BD56DF-6EF9-9141-B651-EF90D23F5825}" dt="2025-05-09T11:09:48.601" v="144"/>
        <pc:sldMkLst>
          <pc:docMk/>
          <pc:sldMk cId="3402623816" sldId="261"/>
        </pc:sldMkLst>
        <pc:spChg chg="mod">
          <ac:chgData name="Ryan Powell (2305986)" userId="070683e9-5cbe-4104-85f6-0e32bdb33e72" providerId="ADAL" clId="{C1BD56DF-6EF9-9141-B651-EF90D23F5825}" dt="2025-05-09T11:06:02.700" v="143"/>
          <ac:spMkLst>
            <pc:docMk/>
            <pc:sldMk cId="3402623816" sldId="261"/>
            <ac:spMk id="5" creationId="{BA4DF91C-5303-41C9-A02A-6F3BEB1D13A4}"/>
          </ac:spMkLst>
        </pc:spChg>
        <pc:picChg chg="add del mod">
          <ac:chgData name="Ryan Powell (2305986)" userId="070683e9-5cbe-4104-85f6-0e32bdb33e72" providerId="ADAL" clId="{C1BD56DF-6EF9-9141-B651-EF90D23F5825}" dt="2025-05-09T10:41:34.587" v="46"/>
          <ac:picMkLst>
            <pc:docMk/>
            <pc:sldMk cId="3402623816" sldId="261"/>
            <ac:picMk id="4" creationId="{19D7E44E-B15A-C0D2-691E-03FF18CA75D1}"/>
          </ac:picMkLst>
        </pc:picChg>
        <pc:picChg chg="add del mod">
          <ac:chgData name="Ryan Powell (2305986)" userId="070683e9-5cbe-4104-85f6-0e32bdb33e72" providerId="ADAL" clId="{C1BD56DF-6EF9-9141-B651-EF90D23F5825}" dt="2025-05-09T11:02:23.835" v="60"/>
          <ac:picMkLst>
            <pc:docMk/>
            <pc:sldMk cId="3402623816" sldId="261"/>
            <ac:picMk id="15" creationId="{3CA3AE6A-DE8D-CBB8-6AFD-05102B0A676A}"/>
          </ac:picMkLst>
        </pc:picChg>
        <pc:picChg chg="add del mod">
          <ac:chgData name="Ryan Powell (2305986)" userId="070683e9-5cbe-4104-85f6-0e32bdb33e72" providerId="ADAL" clId="{C1BD56DF-6EF9-9141-B651-EF90D23F5825}" dt="2025-05-09T11:04:57.722" v="62"/>
          <ac:picMkLst>
            <pc:docMk/>
            <pc:sldMk cId="3402623816" sldId="261"/>
            <ac:picMk id="24" creationId="{1AE06096-EB19-6381-4B06-BCBCE397B1BA}"/>
          </ac:picMkLst>
        </pc:picChg>
        <pc:picChg chg="add mod">
          <ac:chgData name="Ryan Powell (2305986)" userId="070683e9-5cbe-4104-85f6-0e32bdb33e72" providerId="ADAL" clId="{C1BD56DF-6EF9-9141-B651-EF90D23F5825}" dt="2025-05-09T11:09:48.601" v="144"/>
          <ac:picMkLst>
            <pc:docMk/>
            <pc:sldMk cId="3402623816" sldId="261"/>
            <ac:picMk id="29" creationId="{7427D5F9-3270-7EBC-9F7D-E3807F2EF361}"/>
          </ac:picMkLst>
        </pc:picChg>
      </pc:sldChg>
      <pc:sldChg chg="addSp delSp modSp mod modTransition modAnim">
        <pc:chgData name="Ryan Powell (2305986)" userId="070683e9-5cbe-4104-85f6-0e32bdb33e72" providerId="ADAL" clId="{C1BD56DF-6EF9-9141-B651-EF90D23F5825}" dt="2025-05-09T11:19:41.686" v="181"/>
        <pc:sldMkLst>
          <pc:docMk/>
          <pc:sldMk cId="2296034013" sldId="262"/>
        </pc:sldMkLst>
        <pc:spChg chg="mod">
          <ac:chgData name="Ryan Powell (2305986)" userId="070683e9-5cbe-4104-85f6-0e32bdb33e72" providerId="ADAL" clId="{C1BD56DF-6EF9-9141-B651-EF90D23F5825}" dt="2025-05-09T11:11:40.238" v="172" actId="20577"/>
          <ac:spMkLst>
            <pc:docMk/>
            <pc:sldMk cId="2296034013" sldId="262"/>
            <ac:spMk id="13" creationId="{3AA09A3E-F643-6F70-DFE8-2120216175CD}"/>
          </ac:spMkLst>
        </pc:spChg>
        <pc:graphicFrameChg chg="modGraphic">
          <ac:chgData name="Ryan Powell (2305986)" userId="070683e9-5cbe-4104-85f6-0e32bdb33e72" providerId="ADAL" clId="{C1BD56DF-6EF9-9141-B651-EF90D23F5825}" dt="2025-05-09T11:11:49.462" v="180" actId="20577"/>
          <ac:graphicFrameMkLst>
            <pc:docMk/>
            <pc:sldMk cId="2296034013" sldId="262"/>
            <ac:graphicFrameMk id="17" creationId="{1F1D6126-B133-79E7-32F2-46F398C9685C}"/>
          </ac:graphicFrameMkLst>
        </pc:graphicFrameChg>
        <pc:picChg chg="add del mod">
          <ac:chgData name="Ryan Powell (2305986)" userId="070683e9-5cbe-4104-85f6-0e32bdb33e72" providerId="ADAL" clId="{C1BD56DF-6EF9-9141-B651-EF90D23F5825}" dt="2025-05-09T11:11:10.713" v="158"/>
          <ac:picMkLst>
            <pc:docMk/>
            <pc:sldMk cId="2296034013" sldId="262"/>
            <ac:picMk id="15" creationId="{134E022F-AE43-9B8C-7CCC-6B0F1B86EAFD}"/>
          </ac:picMkLst>
        </pc:picChg>
        <pc:picChg chg="add mod">
          <ac:chgData name="Ryan Powell (2305986)" userId="070683e9-5cbe-4104-85f6-0e32bdb33e72" providerId="ADAL" clId="{C1BD56DF-6EF9-9141-B651-EF90D23F5825}" dt="2025-05-09T11:19:41.686" v="181"/>
          <ac:picMkLst>
            <pc:docMk/>
            <pc:sldMk cId="2296034013" sldId="262"/>
            <ac:picMk id="23" creationId="{6536761E-A391-ACED-043E-76449C6D05CE}"/>
          </ac:picMkLst>
        </pc:picChg>
      </pc:sldChg>
      <pc:sldChg chg="addSp modSp mod modTransition">
        <pc:chgData name="Ryan Powell (2305986)" userId="070683e9-5cbe-4104-85f6-0e32bdb33e72" providerId="ADAL" clId="{C1BD56DF-6EF9-9141-B651-EF90D23F5825}" dt="2025-05-09T11:19:41.686" v="181"/>
        <pc:sldMkLst>
          <pc:docMk/>
          <pc:sldMk cId="1792144974" sldId="263"/>
        </pc:sldMkLst>
        <pc:spChg chg="mod">
          <ac:chgData name="Ryan Powell (2305986)" userId="070683e9-5cbe-4104-85f6-0e32bdb33e72" providerId="ADAL" clId="{C1BD56DF-6EF9-9141-B651-EF90D23F5825}" dt="2025-05-09T10:57:59.434" v="53"/>
          <ac:spMkLst>
            <pc:docMk/>
            <pc:sldMk cId="1792144974" sldId="263"/>
            <ac:spMk id="10" creationId="{51809252-6AC0-7506-E138-9D3631D00686}"/>
          </ac:spMkLst>
        </pc:spChg>
        <pc:picChg chg="add mod">
          <ac:chgData name="Ryan Powell (2305986)" userId="070683e9-5cbe-4104-85f6-0e32bdb33e72" providerId="ADAL" clId="{C1BD56DF-6EF9-9141-B651-EF90D23F5825}" dt="2025-05-09T11:19:41.686" v="181"/>
          <ac:picMkLst>
            <pc:docMk/>
            <pc:sldMk cId="1792144974" sldId="263"/>
            <ac:picMk id="13" creationId="{1B1B531C-B56F-918A-982B-0BE2B898D392}"/>
          </ac:picMkLst>
        </pc:picChg>
      </pc:sldChg>
      <pc:sldChg chg="addSp modSp modTransition">
        <pc:chgData name="Ryan Powell (2305986)" userId="070683e9-5cbe-4104-85f6-0e32bdb33e72" providerId="ADAL" clId="{C1BD56DF-6EF9-9141-B651-EF90D23F5825}" dt="2025-05-09T11:19:41.686" v="181"/>
        <pc:sldMkLst>
          <pc:docMk/>
          <pc:sldMk cId="1537907804" sldId="264"/>
        </pc:sldMkLst>
        <pc:picChg chg="add mod">
          <ac:chgData name="Ryan Powell (2305986)" userId="070683e9-5cbe-4104-85f6-0e32bdb33e72" providerId="ADAL" clId="{C1BD56DF-6EF9-9141-B651-EF90D23F5825}" dt="2025-05-09T11:19:41.686" v="181"/>
          <ac:picMkLst>
            <pc:docMk/>
            <pc:sldMk cId="1537907804" sldId="264"/>
            <ac:picMk id="11" creationId="{FC6CD59F-6F09-72A1-9A88-9E51B1B41E89}"/>
          </ac:picMkLst>
        </pc:picChg>
      </pc:sldChg>
      <pc:sldChg chg="addSp modSp mod modTransition">
        <pc:chgData name="Ryan Powell (2305986)" userId="070683e9-5cbe-4104-85f6-0e32bdb33e72" providerId="ADAL" clId="{C1BD56DF-6EF9-9141-B651-EF90D23F5825}" dt="2025-05-09T11:19:41.686" v="181"/>
        <pc:sldMkLst>
          <pc:docMk/>
          <pc:sldMk cId="1934219603" sldId="265"/>
        </pc:sldMkLst>
        <pc:spChg chg="mod">
          <ac:chgData name="Ryan Powell (2305986)" userId="070683e9-5cbe-4104-85f6-0e32bdb33e72" providerId="ADAL" clId="{C1BD56DF-6EF9-9141-B651-EF90D23F5825}" dt="2025-05-09T10:58:23.154" v="56" actId="20577"/>
          <ac:spMkLst>
            <pc:docMk/>
            <pc:sldMk cId="1934219603" sldId="265"/>
            <ac:spMk id="5" creationId="{CA87F198-153E-BAA4-22DD-7A15A0AE047B}"/>
          </ac:spMkLst>
        </pc:spChg>
        <pc:picChg chg="add mod">
          <ac:chgData name="Ryan Powell (2305986)" userId="070683e9-5cbe-4104-85f6-0e32bdb33e72" providerId="ADAL" clId="{C1BD56DF-6EF9-9141-B651-EF90D23F5825}" dt="2025-05-09T11:19:41.686" v="181"/>
          <ac:picMkLst>
            <pc:docMk/>
            <pc:sldMk cId="1934219603" sldId="265"/>
            <ac:picMk id="7" creationId="{6348477D-29A1-CAE4-1BC8-07E62E1C4E30}"/>
          </ac:picMkLst>
        </pc:picChg>
      </pc:sldChg>
      <pc:sldChg chg="addSp modSp mod modTransition">
        <pc:chgData name="Ryan Powell (2305986)" userId="070683e9-5cbe-4104-85f6-0e32bdb33e72" providerId="ADAL" clId="{C1BD56DF-6EF9-9141-B651-EF90D23F5825}" dt="2025-05-09T11:19:41.686" v="181"/>
        <pc:sldMkLst>
          <pc:docMk/>
          <pc:sldMk cId="3804130069" sldId="266"/>
        </pc:sldMkLst>
        <pc:spChg chg="mod">
          <ac:chgData name="Ryan Powell (2305986)" userId="070683e9-5cbe-4104-85f6-0e32bdb33e72" providerId="ADAL" clId="{C1BD56DF-6EF9-9141-B651-EF90D23F5825}" dt="2025-05-09T10:58:35.319" v="58" actId="313"/>
          <ac:spMkLst>
            <pc:docMk/>
            <pc:sldMk cId="3804130069" sldId="266"/>
            <ac:spMk id="3" creationId="{C26A6377-FD30-6312-B883-A6EA46C6B4A2}"/>
          </ac:spMkLst>
        </pc:spChg>
        <pc:picChg chg="add mod">
          <ac:chgData name="Ryan Powell (2305986)" userId="070683e9-5cbe-4104-85f6-0e32bdb33e72" providerId="ADAL" clId="{C1BD56DF-6EF9-9141-B651-EF90D23F5825}" dt="2025-05-09T11:19:41.686" v="181"/>
          <ac:picMkLst>
            <pc:docMk/>
            <pc:sldMk cId="3804130069" sldId="266"/>
            <ac:picMk id="6" creationId="{ECA9921E-2DEA-7ECF-90AC-233B149F2C9A}"/>
          </ac:picMkLst>
        </pc:picChg>
      </pc:sldChg>
      <pc:sldChg chg="addSp modSp mod modTransition">
        <pc:chgData name="Ryan Powell (2305986)" userId="070683e9-5cbe-4104-85f6-0e32bdb33e72" providerId="ADAL" clId="{C1BD56DF-6EF9-9141-B651-EF90D23F5825}" dt="2025-05-09T11:19:56.706" v="187" actId="20577"/>
        <pc:sldMkLst>
          <pc:docMk/>
          <pc:sldMk cId="2309363114" sldId="267"/>
        </pc:sldMkLst>
        <pc:spChg chg="mod">
          <ac:chgData name="Ryan Powell (2305986)" userId="070683e9-5cbe-4104-85f6-0e32bdb33e72" providerId="ADAL" clId="{C1BD56DF-6EF9-9141-B651-EF90D23F5825}" dt="2025-05-09T11:19:56.706" v="187" actId="20577"/>
          <ac:spMkLst>
            <pc:docMk/>
            <pc:sldMk cId="2309363114" sldId="267"/>
            <ac:spMk id="3" creationId="{57FC7599-DEBB-994D-D72B-B4B10CCB306E}"/>
          </ac:spMkLst>
        </pc:spChg>
        <pc:picChg chg="add mod">
          <ac:chgData name="Ryan Powell (2305986)" userId="070683e9-5cbe-4104-85f6-0e32bdb33e72" providerId="ADAL" clId="{C1BD56DF-6EF9-9141-B651-EF90D23F5825}" dt="2025-05-09T11:19:41.686" v="181"/>
          <ac:picMkLst>
            <pc:docMk/>
            <pc:sldMk cId="2309363114" sldId="267"/>
            <ac:picMk id="6" creationId="{63E43BED-D6DD-B083-5574-1342D377D6E5}"/>
          </ac:picMkLst>
        </pc:picChg>
      </pc:sldChg>
      <pc:sldChg chg="addSp delSp modSp modTransition modAnim">
        <pc:chgData name="Ryan Powell (2305986)" userId="070683e9-5cbe-4104-85f6-0e32bdb33e72" providerId="ADAL" clId="{C1BD56DF-6EF9-9141-B651-EF90D23F5825}" dt="2025-05-09T11:09:48.601" v="144"/>
        <pc:sldMkLst>
          <pc:docMk/>
          <pc:sldMk cId="2431504415" sldId="268"/>
        </pc:sldMkLst>
        <pc:picChg chg="add del mod">
          <ac:chgData name="Ryan Powell (2305986)" userId="070683e9-5cbe-4104-85f6-0e32bdb33e72" providerId="ADAL" clId="{C1BD56DF-6EF9-9141-B651-EF90D23F5825}" dt="2025-05-09T10:41:36.535" v="47"/>
          <ac:picMkLst>
            <pc:docMk/>
            <pc:sldMk cId="2431504415" sldId="268"/>
            <ac:picMk id="5" creationId="{EA2B6041-7308-B919-CFA3-BE3942CD4BC7}"/>
          </ac:picMkLst>
        </pc:picChg>
        <pc:picChg chg="add mod">
          <ac:chgData name="Ryan Powell (2305986)" userId="070683e9-5cbe-4104-85f6-0e32bdb33e72" providerId="ADAL" clId="{C1BD56DF-6EF9-9141-B651-EF90D23F5825}" dt="2025-05-09T11:09:48.601" v="144"/>
          <ac:picMkLst>
            <pc:docMk/>
            <pc:sldMk cId="2431504415" sldId="268"/>
            <ac:picMk id="25" creationId="{EB03076A-8476-23D8-7DDE-32D902A00495}"/>
          </ac:picMkLst>
        </pc:picChg>
      </pc:sldChg>
      <pc:sldChg chg="addSp delSp modSp mod modTransition modAnim">
        <pc:chgData name="Ryan Powell (2305986)" userId="070683e9-5cbe-4104-85f6-0e32bdb33e72" providerId="ADAL" clId="{C1BD56DF-6EF9-9141-B651-EF90D23F5825}" dt="2025-05-09T11:10:04.883" v="155" actId="20577"/>
        <pc:sldMkLst>
          <pc:docMk/>
          <pc:sldMk cId="703671858" sldId="269"/>
        </pc:sldMkLst>
        <pc:spChg chg="mod">
          <ac:chgData name="Ryan Powell (2305986)" userId="070683e9-5cbe-4104-85f6-0e32bdb33e72" providerId="ADAL" clId="{C1BD56DF-6EF9-9141-B651-EF90D23F5825}" dt="2025-05-09T11:10:04.883" v="155" actId="20577"/>
          <ac:spMkLst>
            <pc:docMk/>
            <pc:sldMk cId="703671858" sldId="269"/>
            <ac:spMk id="3" creationId="{A3FE27BA-740F-7109-EC51-63959B2F4B15}"/>
          </ac:spMkLst>
        </pc:spChg>
        <pc:picChg chg="add del mod">
          <ac:chgData name="Ryan Powell (2305986)" userId="070683e9-5cbe-4104-85f6-0e32bdb33e72" providerId="ADAL" clId="{C1BD56DF-6EF9-9141-B651-EF90D23F5825}" dt="2025-05-09T10:41:36.535" v="47"/>
          <ac:picMkLst>
            <pc:docMk/>
            <pc:sldMk cId="703671858" sldId="269"/>
            <ac:picMk id="5" creationId="{CE760BD9-879E-248C-745A-1D9D3E5F5B9C}"/>
          </ac:picMkLst>
        </pc:picChg>
        <pc:picChg chg="add mod">
          <ac:chgData name="Ryan Powell (2305986)" userId="070683e9-5cbe-4104-85f6-0e32bdb33e72" providerId="ADAL" clId="{C1BD56DF-6EF9-9141-B651-EF90D23F5825}" dt="2025-05-09T11:09:48.601" v="144"/>
          <ac:picMkLst>
            <pc:docMk/>
            <pc:sldMk cId="703671858" sldId="269"/>
            <ac:picMk id="17" creationId="{ACF14B4B-66C8-1DF0-9D62-7A79CE869D0A}"/>
          </ac:picMkLst>
        </pc:picChg>
      </pc:sldChg>
      <pc:sldChg chg="addSp delSp modSp mod modTransition modAnim">
        <pc:chgData name="Ryan Powell (2305986)" userId="070683e9-5cbe-4104-85f6-0e32bdb33e72" providerId="ADAL" clId="{C1BD56DF-6EF9-9141-B651-EF90D23F5825}" dt="2025-05-09T11:11:09.256" v="157"/>
        <pc:sldMkLst>
          <pc:docMk/>
          <pc:sldMk cId="3406280876" sldId="270"/>
        </pc:sldMkLst>
        <pc:spChg chg="mod">
          <ac:chgData name="Ryan Powell (2305986)" userId="070683e9-5cbe-4104-85f6-0e32bdb33e72" providerId="ADAL" clId="{C1BD56DF-6EF9-9141-B651-EF90D23F5825}" dt="2025-05-08T16:37:46.204" v="3" actId="20577"/>
          <ac:spMkLst>
            <pc:docMk/>
            <pc:sldMk cId="3406280876" sldId="270"/>
            <ac:spMk id="3" creationId="{B602C630-BFA7-ABC8-6370-CB20000F78D5}"/>
          </ac:spMkLst>
        </pc:spChg>
        <pc:spChg chg="add">
          <ac:chgData name="Ryan Powell (2305986)" userId="070683e9-5cbe-4104-85f6-0e32bdb33e72" providerId="ADAL" clId="{C1BD56DF-6EF9-9141-B651-EF90D23F5825}" dt="2025-05-08T16:37:40.158" v="2"/>
          <ac:spMkLst>
            <pc:docMk/>
            <pc:sldMk cId="3406280876" sldId="270"/>
            <ac:spMk id="4" creationId="{2FB692D3-379A-7906-803D-F954DE79BA85}"/>
          </ac:spMkLst>
        </pc:spChg>
        <pc:spChg chg="add">
          <ac:chgData name="Ryan Powell (2305986)" userId="070683e9-5cbe-4104-85f6-0e32bdb33e72" providerId="ADAL" clId="{C1BD56DF-6EF9-9141-B651-EF90D23F5825}" dt="2025-05-08T16:37:40.158" v="2"/>
          <ac:spMkLst>
            <pc:docMk/>
            <pc:sldMk cId="3406280876" sldId="270"/>
            <ac:spMk id="5" creationId="{0E0801C2-7D88-2CD9-D9D4-31BA2526BFF9}"/>
          </ac:spMkLst>
        </pc:spChg>
        <pc:spChg chg="add">
          <ac:chgData name="Ryan Powell (2305986)" userId="070683e9-5cbe-4104-85f6-0e32bdb33e72" providerId="ADAL" clId="{C1BD56DF-6EF9-9141-B651-EF90D23F5825}" dt="2025-05-08T16:37:47.488" v="4"/>
          <ac:spMkLst>
            <pc:docMk/>
            <pc:sldMk cId="3406280876" sldId="270"/>
            <ac:spMk id="6" creationId="{DF9E27DC-BB72-AB65-6887-98E6DD924763}"/>
          </ac:spMkLst>
        </pc:spChg>
        <pc:spChg chg="add mod">
          <ac:chgData name="Ryan Powell (2305986)" userId="070683e9-5cbe-4104-85f6-0e32bdb33e72" providerId="ADAL" clId="{C1BD56DF-6EF9-9141-B651-EF90D23F5825}" dt="2025-05-08T16:38:39.595" v="12" actId="255"/>
          <ac:spMkLst>
            <pc:docMk/>
            <pc:sldMk cId="3406280876" sldId="270"/>
            <ac:spMk id="7" creationId="{7A187CC9-A211-037C-D37E-4E72F854997E}"/>
          </ac:spMkLst>
        </pc:spChg>
        <pc:picChg chg="add del mod">
          <ac:chgData name="Ryan Powell (2305986)" userId="070683e9-5cbe-4104-85f6-0e32bdb33e72" providerId="ADAL" clId="{C1BD56DF-6EF9-9141-B651-EF90D23F5825}" dt="2025-05-09T11:10:19.124" v="156"/>
          <ac:picMkLst>
            <pc:docMk/>
            <pc:sldMk cId="3406280876" sldId="270"/>
            <ac:picMk id="13" creationId="{CF221678-6F99-E61C-F3FD-CF52264296B9}"/>
          </ac:picMkLst>
        </pc:picChg>
        <pc:picChg chg="add mod">
          <ac:chgData name="Ryan Powell (2305986)" userId="070683e9-5cbe-4104-85f6-0e32bdb33e72" providerId="ADAL" clId="{C1BD56DF-6EF9-9141-B651-EF90D23F5825}" dt="2025-05-09T11:11:09.256" v="157"/>
          <ac:picMkLst>
            <pc:docMk/>
            <pc:sldMk cId="3406280876" sldId="270"/>
            <ac:picMk id="22" creationId="{4F262255-115E-E810-2E64-B35FD3659DEF}"/>
          </ac:picMkLst>
        </pc:picChg>
      </pc:sldChg>
      <pc:sldChg chg="addSp delSp modSp modTransition modAnim">
        <pc:chgData name="Ryan Powell (2305986)" userId="070683e9-5cbe-4104-85f6-0e32bdb33e72" providerId="ADAL" clId="{C1BD56DF-6EF9-9141-B651-EF90D23F5825}" dt="2025-05-09T10:41:36.535" v="47"/>
        <pc:sldMkLst>
          <pc:docMk/>
          <pc:sldMk cId="1218975012" sldId="271"/>
        </pc:sldMkLst>
        <pc:picChg chg="add del mod">
          <ac:chgData name="Ryan Powell (2305986)" userId="070683e9-5cbe-4104-85f6-0e32bdb33e72" providerId="ADAL" clId="{C1BD56DF-6EF9-9141-B651-EF90D23F5825}" dt="2025-05-09T10:41:12.323" v="45"/>
          <ac:picMkLst>
            <pc:docMk/>
            <pc:sldMk cId="1218975012" sldId="271"/>
            <ac:picMk id="3" creationId="{97845274-5D7E-BEC7-870F-C802A777783D}"/>
          </ac:picMkLst>
        </pc:picChg>
      </pc:sldChg>
      <pc:sldChg chg="addSp modSp modTransition">
        <pc:chgData name="Ryan Powell (2305986)" userId="070683e9-5cbe-4104-85f6-0e32bdb33e72" providerId="ADAL" clId="{C1BD56DF-6EF9-9141-B651-EF90D23F5825}" dt="2025-05-09T11:19:41.686" v="181"/>
        <pc:sldMkLst>
          <pc:docMk/>
          <pc:sldMk cId="3668093762" sldId="272"/>
        </pc:sldMkLst>
        <pc:picChg chg="add mod">
          <ac:chgData name="Ryan Powell (2305986)" userId="070683e9-5cbe-4104-85f6-0e32bdb33e72" providerId="ADAL" clId="{C1BD56DF-6EF9-9141-B651-EF90D23F5825}" dt="2025-05-09T11:19:41.686" v="181"/>
          <ac:picMkLst>
            <pc:docMk/>
            <pc:sldMk cId="3668093762" sldId="272"/>
            <ac:picMk id="6" creationId="{C0D2BA51-9A35-E787-FB10-900F9FC520F8}"/>
          </ac:picMkLst>
        </pc:picChg>
      </pc:sldChg>
      <pc:sldChg chg="addSp modSp mod modTransition">
        <pc:chgData name="Ryan Powell (2305986)" userId="070683e9-5cbe-4104-85f6-0e32bdb33e72" providerId="ADAL" clId="{C1BD56DF-6EF9-9141-B651-EF90D23F5825}" dt="2025-05-09T11:19:41.686" v="181"/>
        <pc:sldMkLst>
          <pc:docMk/>
          <pc:sldMk cId="2498761320" sldId="273"/>
        </pc:sldMkLst>
        <pc:spChg chg="mod">
          <ac:chgData name="Ryan Powell (2305986)" userId="070683e9-5cbe-4104-85f6-0e32bdb33e72" providerId="ADAL" clId="{C1BD56DF-6EF9-9141-B651-EF90D23F5825}" dt="2025-05-08T16:50:56.185" v="21" actId="14100"/>
          <ac:spMkLst>
            <pc:docMk/>
            <pc:sldMk cId="2498761320" sldId="273"/>
            <ac:spMk id="3" creationId="{883B1668-FD4F-B474-4EB3-F91C10FDCEE6}"/>
          </ac:spMkLst>
        </pc:spChg>
        <pc:picChg chg="add mod">
          <ac:chgData name="Ryan Powell (2305986)" userId="070683e9-5cbe-4104-85f6-0e32bdb33e72" providerId="ADAL" clId="{C1BD56DF-6EF9-9141-B651-EF90D23F5825}" dt="2025-05-09T11:19:41.686" v="181"/>
          <ac:picMkLst>
            <pc:docMk/>
            <pc:sldMk cId="2498761320" sldId="273"/>
            <ac:picMk id="6" creationId="{B9EED6B6-AD40-861E-AE2F-AB408039B8D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3D85D-25C5-4445-A116-546D454F4E65}" type="datetimeFigureOut">
              <a:rPr lang="en-US" smtClean="0"/>
              <a:t>5/9/25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5935C-06B0-7743-B8BC-23B431EAD24B}" type="slidenum">
              <a:rPr lang="en-US" smtClean="0"/>
              <a:t>‹#›</a:t>
            </a:fld>
            <a:endParaRPr lang="en-US"/>
          </a:p>
        </p:txBody>
      </p:sp>
    </p:spTree>
    <p:extLst>
      <p:ext uri="{BB962C8B-B14F-4D97-AF65-F5344CB8AC3E}">
        <p14:creationId xmlns:p14="http://schemas.microsoft.com/office/powerpoint/2010/main" val="1246942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5935C-06B0-7743-B8BC-23B431EAD24B}" type="slidenum">
              <a:rPr lang="en-US" smtClean="0"/>
              <a:t>1</a:t>
            </a:fld>
            <a:endParaRPr lang="en-US"/>
          </a:p>
        </p:txBody>
      </p:sp>
    </p:spTree>
    <p:extLst>
      <p:ext uri="{BB962C8B-B14F-4D97-AF65-F5344CB8AC3E}">
        <p14:creationId xmlns:p14="http://schemas.microsoft.com/office/powerpoint/2010/main" val="236558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371597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1986127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354560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A419A77-A8EC-3648-A12F-4F9EC3673F63}"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1592222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419A77-A8EC-3648-A12F-4F9EC3673F63}" type="datetimeFigureOut">
              <a:rPr lang="en-US" smtClean="0"/>
              <a:t>5/9/25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1074765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A419A77-A8EC-3648-A12F-4F9EC3673F63}" type="datetimeFigureOut">
              <a:rPr lang="en-US" smtClean="0"/>
              <a:t>5/9/25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1169804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419A77-A8EC-3648-A12F-4F9EC3673F63}" type="datetimeFigureOut">
              <a:rPr lang="en-US" smtClean="0"/>
              <a:t>5/9/25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2308510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A419A77-A8EC-3648-A12F-4F9EC3673F63}"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1842665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A419A77-A8EC-3648-A12F-4F9EC3673F63}"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84520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2825852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5952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472247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63208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20310513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997899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419A77-A8EC-3648-A12F-4F9EC3673F63}"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91A2BE-0847-EB41-8BD8-BCFA659404D9}" type="slidenum">
              <a:rPr lang="en-US" smtClean="0"/>
              <a:t>‹#›</a:t>
            </a:fld>
            <a:endParaRPr lang="en-US"/>
          </a:p>
        </p:txBody>
      </p:sp>
    </p:spTree>
    <p:extLst>
      <p:ext uri="{BB962C8B-B14F-4D97-AF65-F5344CB8AC3E}">
        <p14:creationId xmlns:p14="http://schemas.microsoft.com/office/powerpoint/2010/main" val="242848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419A77-A8EC-3648-A12F-4F9EC3673F63}" type="datetimeFigureOut">
              <a:rPr lang="en-US" smtClean="0"/>
              <a:t>5/9/25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391A2BE-0847-EB41-8BD8-BCFA659404D9}" type="slidenum">
              <a:rPr lang="en-US" smtClean="0"/>
              <a:t>‹#›</a:t>
            </a:fld>
            <a:endParaRPr lang="en-US"/>
          </a:p>
        </p:txBody>
      </p:sp>
    </p:spTree>
    <p:extLst>
      <p:ext uri="{BB962C8B-B14F-4D97-AF65-F5344CB8AC3E}">
        <p14:creationId xmlns:p14="http://schemas.microsoft.com/office/powerpoint/2010/main" val="9486961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hyperlink" Target="https://pmc.ncbi.nlm.nih.gov/articles/PMC9974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D887A-F366-9A48-E2FF-00B7C4AD17B7}"/>
              </a:ext>
            </a:extLst>
          </p:cNvPr>
          <p:cNvSpPr>
            <a:spLocks noGrp="1"/>
          </p:cNvSpPr>
          <p:nvPr>
            <p:ph type="ctrTitle"/>
          </p:nvPr>
        </p:nvSpPr>
        <p:spPr>
          <a:xfrm>
            <a:off x="1507066" y="999460"/>
            <a:ext cx="5698067" cy="4479852"/>
          </a:xfrm>
        </p:spPr>
        <p:txBody>
          <a:bodyPr anchor="ctr">
            <a:normAutofit/>
          </a:bodyPr>
          <a:lstStyle/>
          <a:p>
            <a:r>
              <a:rPr lang="en-GB" b="0" i="0" u="none" strike="noStrike" dirty="0">
                <a:effectLst/>
                <a:latin typeface="-webkit-standard"/>
              </a:rPr>
              <a:t> The Influence of Knee Joint Angle on Power Output During the Leg Press Exercise</a:t>
            </a:r>
            <a:endParaRPr lang="en-US" dirty="0"/>
          </a:p>
        </p:txBody>
      </p:sp>
      <p:sp>
        <p:nvSpPr>
          <p:cNvPr id="9" name="Isosceles Triangle 8">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1" name="Straight Connector 10">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3" name="Isosceles Triangle 12">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2" name="Audio 11">
            <a:extLst>
              <a:ext uri="{FF2B5EF4-FFF2-40B4-BE49-F238E27FC236}">
                <a16:creationId xmlns:a16="http://schemas.microsoft.com/office/drawing/2014/main" id="{66988F6E-7F4B-B0E5-727D-992577967E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87317317"/>
      </p:ext>
    </p:extLst>
  </p:cSld>
  <p:clrMapOvr>
    <a:masterClrMapping/>
  </p:clrMapOvr>
  <mc:AlternateContent xmlns:mc="http://schemas.openxmlformats.org/markup-compatibility/2006">
    <mc:Choice xmlns:p14="http://schemas.microsoft.com/office/powerpoint/2010/main" Requires="p14">
      <p:transition spd="slow" p14:dur="2000" advTm="9856"/>
    </mc:Choice>
    <mc:Fallback>
      <p:transition spd="slow" advTm="9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D4DB0-524B-E309-567A-BA4FF5D914A7}"/>
              </a:ext>
            </a:extLst>
          </p:cNvPr>
          <p:cNvSpPr>
            <a:spLocks noGrp="1"/>
          </p:cNvSpPr>
          <p:nvPr>
            <p:ph type="title"/>
          </p:nvPr>
        </p:nvSpPr>
        <p:spPr>
          <a:xfrm>
            <a:off x="1043950" y="1179151"/>
            <a:ext cx="3300646" cy="4463889"/>
          </a:xfrm>
        </p:spPr>
        <p:txBody>
          <a:bodyPr anchor="ctr">
            <a:normAutofit/>
          </a:bodyPr>
          <a:lstStyle/>
          <a:p>
            <a:r>
              <a:rPr lang="en-US" dirty="0"/>
              <a:t>Introduction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C4CF3C-907F-9A17-DFC5-2E21C9B79BE3}"/>
              </a:ext>
            </a:extLst>
          </p:cNvPr>
          <p:cNvSpPr>
            <a:spLocks noGrp="1"/>
          </p:cNvSpPr>
          <p:nvPr>
            <p:ph idx="1"/>
          </p:nvPr>
        </p:nvSpPr>
        <p:spPr>
          <a:xfrm>
            <a:off x="4978918" y="1109145"/>
            <a:ext cx="6341016" cy="4603900"/>
          </a:xfrm>
        </p:spPr>
        <p:txBody>
          <a:bodyPr anchor="ctr">
            <a:normAutofit/>
          </a:bodyPr>
          <a:lstStyle/>
          <a:p>
            <a:r>
              <a:rPr lang="en-GB" b="0" i="0" u="none" strike="noStrike" dirty="0">
                <a:effectLst/>
              </a:rPr>
              <a:t>Lower-limb power is essential in most athletic movements, such as sprinting, jumping, and tackling. The leg press is a commonly used strength training exercise that helps develop this power. However, the effectiveness of the leg press may vary depending on the knee joint angle used during the movement. Understanding how joint angle affects power output can help optimize training outcomes and reduce injury risk.</a:t>
            </a:r>
          </a:p>
          <a:p>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8" name="Audio 17">
            <a:extLst>
              <a:ext uri="{FF2B5EF4-FFF2-40B4-BE49-F238E27FC236}">
                <a16:creationId xmlns:a16="http://schemas.microsoft.com/office/drawing/2014/main" id="{8A4B5942-3021-07AF-E07D-D23D4455F5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79192562"/>
      </p:ext>
    </p:extLst>
  </p:cSld>
  <p:clrMapOvr>
    <a:masterClrMapping/>
  </p:clrMapOvr>
  <mc:AlternateContent xmlns:mc="http://schemas.openxmlformats.org/markup-compatibility/2006">
    <mc:Choice xmlns:p14="http://schemas.microsoft.com/office/powerpoint/2010/main" Requires="p14">
      <p:transition spd="slow" p14:dur="2000" advTm="36385"/>
    </mc:Choice>
    <mc:Fallback>
      <p:transition spd="slow" advTm="36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0" name="Rectangle 19">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CEFA5-0CDA-65C7-79E6-F07EB73E3BFC}"/>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a:t>Research question </a:t>
            </a:r>
          </a:p>
        </p:txBody>
      </p:sp>
      <p:sp>
        <p:nvSpPr>
          <p:cNvPr id="3" name="Content Placeholder 2">
            <a:extLst>
              <a:ext uri="{FF2B5EF4-FFF2-40B4-BE49-F238E27FC236}">
                <a16:creationId xmlns:a16="http://schemas.microsoft.com/office/drawing/2014/main" id="{8622F342-B34E-22DF-E739-6E20021EBCAF}"/>
              </a:ext>
            </a:extLst>
          </p:cNvPr>
          <p:cNvSpPr>
            <a:spLocks noGrp="1"/>
          </p:cNvSpPr>
          <p:nvPr>
            <p:ph idx="1"/>
          </p:nvPr>
        </p:nvSpPr>
        <p:spPr>
          <a:xfrm>
            <a:off x="7871971" y="999460"/>
            <a:ext cx="3123620" cy="4479852"/>
          </a:xfrm>
        </p:spPr>
        <p:txBody>
          <a:bodyPr vert="horz" lIns="91440" tIns="45720" rIns="91440" bIns="45720" rtlCol="0" anchor="ctr">
            <a:normAutofit/>
          </a:bodyPr>
          <a:lstStyle/>
          <a:p>
            <a:pPr marL="0" indent="0">
              <a:buNone/>
            </a:pPr>
            <a:r>
              <a:rPr lang="en-US" b="0" i="0" u="none" strike="noStrike">
                <a:solidFill>
                  <a:schemeClr val="tx1">
                    <a:lumMod val="50000"/>
                    <a:lumOff val="50000"/>
                  </a:schemeClr>
                </a:solidFill>
                <a:effectLst/>
              </a:rPr>
              <a:t>At which knee joint angle is peak lower-limb power output achieved during a leg press exercise</a:t>
            </a:r>
            <a:endParaRPr lang="en-US">
              <a:solidFill>
                <a:schemeClr val="tx1">
                  <a:lumMod val="50000"/>
                  <a:lumOff val="50000"/>
                </a:schemeClr>
              </a:solidFill>
            </a:endParaRPr>
          </a:p>
        </p:txBody>
      </p:sp>
      <p:sp>
        <p:nvSpPr>
          <p:cNvPr id="22" name="Isosceles Triangle 21">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4" name="Straight Connector 23">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6" name="Isosceles Triangle 25">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8" name="Audio 27">
            <a:extLst>
              <a:ext uri="{FF2B5EF4-FFF2-40B4-BE49-F238E27FC236}">
                <a16:creationId xmlns:a16="http://schemas.microsoft.com/office/drawing/2014/main" id="{C7378465-B491-F258-9CEB-58F34DF9E3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89704062"/>
      </p:ext>
    </p:extLst>
  </p:cSld>
  <p:clrMapOvr>
    <a:masterClrMapping/>
  </p:clrMapOvr>
  <mc:AlternateContent xmlns:mc="http://schemas.openxmlformats.org/markup-compatibility/2006">
    <mc:Choice xmlns:p14="http://schemas.microsoft.com/office/powerpoint/2010/main" Requires="p14">
      <p:transition spd="slow" p14:dur="2000" advTm="11017"/>
    </mc:Choice>
    <mc:Fallback>
      <p:transition spd="slow" advTm="11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8"/>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C2B15-FFB7-5264-DAE3-B7E55CB7F65D}"/>
              </a:ext>
            </a:extLst>
          </p:cNvPr>
          <p:cNvSpPr>
            <a:spLocks noGrp="1"/>
          </p:cNvSpPr>
          <p:nvPr>
            <p:ph type="title"/>
          </p:nvPr>
        </p:nvSpPr>
        <p:spPr>
          <a:xfrm>
            <a:off x="1043950" y="1179151"/>
            <a:ext cx="3300646" cy="4463889"/>
          </a:xfrm>
        </p:spPr>
        <p:txBody>
          <a:bodyPr anchor="ctr">
            <a:normAutofit/>
          </a:bodyPr>
          <a:lstStyle/>
          <a:p>
            <a:r>
              <a:rPr lang="en-US" dirty="0"/>
              <a:t>Data collection methods  </a:t>
            </a:r>
          </a:p>
        </p:txBody>
      </p:sp>
      <p:sp>
        <p:nvSpPr>
          <p:cNvPr id="12" name="Isosceles Triangle 1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4" name="Straight Connector 1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A4DF91C-5303-41C9-A02A-6F3BEB1D13A4}"/>
              </a:ext>
            </a:extLst>
          </p:cNvPr>
          <p:cNvSpPr>
            <a:spLocks noGrp="1"/>
          </p:cNvSpPr>
          <p:nvPr>
            <p:ph idx="1"/>
          </p:nvPr>
        </p:nvSpPr>
        <p:spPr>
          <a:xfrm>
            <a:off x="4978918" y="1109145"/>
            <a:ext cx="6341016" cy="4603900"/>
          </a:xfrm>
        </p:spPr>
        <p:txBody>
          <a:bodyPr anchor="ctr">
            <a:normAutofit/>
          </a:bodyPr>
          <a:lstStyle/>
          <a:p>
            <a:pPr>
              <a:lnSpc>
                <a:spcPct val="90000"/>
              </a:lnSpc>
              <a:buNone/>
            </a:pPr>
            <a:r>
              <a:rPr lang="en-GB" b="1" i="0" u="none" strike="noStrike" dirty="0">
                <a:effectLst/>
              </a:rPr>
              <a:t>Participants</a:t>
            </a:r>
          </a:p>
          <a:p>
            <a:pPr>
              <a:lnSpc>
                <a:spcPct val="90000"/>
              </a:lnSpc>
              <a:buNone/>
            </a:pPr>
            <a:r>
              <a:rPr lang="en-GB" i="0" u="none" strike="noStrike" dirty="0">
                <a:effectLst/>
              </a:rPr>
              <a:t>Ten recreationally active university students (5 male, 5 female; age range: 18–24 years) voluntarily participated in the study. </a:t>
            </a:r>
            <a:r>
              <a:rPr lang="en-GB" dirty="0"/>
              <a:t> The participants had some sort of basic knowledge of</a:t>
            </a:r>
            <a:r>
              <a:rPr lang="en-GB" i="0" u="none" strike="noStrike" dirty="0">
                <a:effectLst/>
              </a:rPr>
              <a:t> resistance training experience, including familiarity with lower-body exercises like the leg press. None reported current or recent musculoskeletal injuries. Informed consent was obtained before testing.</a:t>
            </a:r>
          </a:p>
          <a:p>
            <a:pPr>
              <a:lnSpc>
                <a:spcPct val="90000"/>
              </a:lnSpc>
              <a:buNone/>
            </a:pPr>
            <a:r>
              <a:rPr lang="en-GB" i="0" u="none" strike="noStrike" dirty="0">
                <a:effectLst/>
                <a:latin typeface="-webkit-standard"/>
              </a:rPr>
              <a:t>A leg press machine was used to collect data. This equipment allows for measuring key performance metrics such as</a:t>
            </a:r>
            <a:r>
              <a:rPr lang="en-GB" i="0" u="none" strike="noStrike" dirty="0">
                <a:effectLst/>
              </a:rPr>
              <a:t> weight kg </a:t>
            </a:r>
            <a:r>
              <a:rPr lang="en-GB" i="0" u="none" strike="noStrike" dirty="0">
                <a:effectLst/>
                <a:latin typeface="-webkit-standard"/>
              </a:rPr>
              <a:t>. Although it operates using traditional weight resistance rather than air pressure, it still enables the assessment of lower-body strength and explosive power, though with slightly greater influence from inertia compared to pneumatic systems(Mizrahi et al., 2000).</a:t>
            </a:r>
            <a:endParaRPr lang="en-US" dirty="0"/>
          </a:p>
        </p:txBody>
      </p:sp>
      <p:sp>
        <p:nvSpPr>
          <p:cNvPr id="16" name="Isosceles Triangle 1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9" name="Audio 28">
            <a:extLst>
              <a:ext uri="{FF2B5EF4-FFF2-40B4-BE49-F238E27FC236}">
                <a16:creationId xmlns:a16="http://schemas.microsoft.com/office/drawing/2014/main" id="{7427D5F9-3270-7EBC-9F7D-E3807F2EF3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02623816"/>
      </p:ext>
    </p:extLst>
  </p:cSld>
  <p:clrMapOvr>
    <a:masterClrMapping/>
  </p:clrMapOvr>
  <mc:AlternateContent xmlns:mc="http://schemas.openxmlformats.org/markup-compatibility/2006">
    <mc:Choice xmlns:p14="http://schemas.microsoft.com/office/powerpoint/2010/main" Requires="p14">
      <p:transition spd="slow" p14:dur="2000" advTm="104919"/>
    </mc:Choice>
    <mc:Fallback>
      <p:transition spd="slow" advTm="104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57F87-4C8A-7474-A325-0139352CBC8F}"/>
              </a:ext>
            </a:extLst>
          </p:cNvPr>
          <p:cNvSpPr>
            <a:spLocks noGrp="1"/>
          </p:cNvSpPr>
          <p:nvPr>
            <p:ph type="title"/>
          </p:nvPr>
        </p:nvSpPr>
        <p:spPr>
          <a:xfrm>
            <a:off x="1043950" y="1179151"/>
            <a:ext cx="3300646" cy="4463889"/>
          </a:xfrm>
        </p:spPr>
        <p:txBody>
          <a:bodyPr anchor="ctr">
            <a:normAutofit/>
          </a:bodyPr>
          <a:lstStyle/>
          <a:p>
            <a:r>
              <a:rPr lang="en-US" dirty="0"/>
              <a:t>Data collection methods </a:t>
            </a:r>
            <a:br>
              <a:rPr lang="en-US" dirty="0"/>
            </a:b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3A0FE-6713-0C48-5479-B95B70F5AC2C}"/>
              </a:ext>
            </a:extLst>
          </p:cNvPr>
          <p:cNvSpPr>
            <a:spLocks noGrp="1"/>
          </p:cNvSpPr>
          <p:nvPr>
            <p:ph idx="1"/>
          </p:nvPr>
        </p:nvSpPr>
        <p:spPr>
          <a:xfrm>
            <a:off x="4978918" y="1109145"/>
            <a:ext cx="6341016" cy="4603900"/>
          </a:xfrm>
        </p:spPr>
        <p:txBody>
          <a:bodyPr anchor="ctr">
            <a:normAutofit/>
          </a:bodyPr>
          <a:lstStyle/>
          <a:p>
            <a:pPr>
              <a:buNone/>
            </a:pPr>
            <a:r>
              <a:rPr lang="en-GB" b="1" i="0" u="none" strike="noStrike">
                <a:effectLst/>
              </a:rPr>
              <a:t>Experimental Protocol</a:t>
            </a:r>
          </a:p>
          <a:p>
            <a:pPr>
              <a:buNone/>
            </a:pPr>
            <a:r>
              <a:rPr lang="en-GB" b="0" i="0" u="none" strike="noStrike">
                <a:effectLst/>
              </a:rPr>
              <a:t>Participants completed </a:t>
            </a:r>
            <a:r>
              <a:rPr lang="en-GB" b="1" i="0" u="none" strike="noStrike">
                <a:effectLst/>
              </a:rPr>
              <a:t>three maximal effort leg press repetitions</a:t>
            </a:r>
            <a:r>
              <a:rPr lang="en-GB" b="0" i="0" u="none" strike="noStrike">
                <a:effectLst/>
              </a:rPr>
              <a:t> at </a:t>
            </a:r>
            <a:r>
              <a:rPr lang="en-GB" b="1" i="0" u="none" strike="noStrike">
                <a:effectLst/>
              </a:rPr>
              <a:t>seven predetermined knee joint angles</a:t>
            </a:r>
            <a:r>
              <a:rPr lang="en-GB" b="0" i="0" u="none" strike="noStrike">
                <a:effectLst/>
              </a:rPr>
              <a:t>:</a:t>
            </a:r>
          </a:p>
          <a:p>
            <a:pPr>
              <a:buFont typeface="Arial" panose="020B0604020202020204" pitchFamily="34" charset="0"/>
              <a:buChar char="•"/>
            </a:pPr>
            <a:r>
              <a:rPr lang="en-GB" b="1" i="0" u="none" strike="noStrike">
                <a:effectLst/>
              </a:rPr>
              <a:t>50°</a:t>
            </a:r>
            <a:r>
              <a:rPr lang="en-GB" b="0" i="0" u="none" strike="noStrike">
                <a:effectLst/>
              </a:rPr>
              <a:t> (very deep knee flexion)</a:t>
            </a:r>
          </a:p>
          <a:p>
            <a:pPr>
              <a:buFont typeface="Arial" panose="020B0604020202020204" pitchFamily="34" charset="0"/>
              <a:buChar char="•"/>
            </a:pPr>
            <a:r>
              <a:rPr lang="en-GB" b="1" i="0" u="none" strike="noStrike">
                <a:effectLst/>
              </a:rPr>
              <a:t>60°</a:t>
            </a:r>
            <a:endParaRPr lang="en-GB" b="0" i="0" u="none" strike="noStrike">
              <a:effectLst/>
            </a:endParaRPr>
          </a:p>
          <a:p>
            <a:pPr>
              <a:buFont typeface="Arial" panose="020B0604020202020204" pitchFamily="34" charset="0"/>
              <a:buChar char="•"/>
            </a:pPr>
            <a:r>
              <a:rPr lang="en-GB" b="1" i="0" u="none" strike="noStrike">
                <a:effectLst/>
              </a:rPr>
              <a:t>70°</a:t>
            </a:r>
            <a:endParaRPr lang="en-GB" b="0" i="0" u="none" strike="noStrike">
              <a:effectLst/>
            </a:endParaRPr>
          </a:p>
          <a:p>
            <a:pPr>
              <a:buFont typeface="Arial" panose="020B0604020202020204" pitchFamily="34" charset="0"/>
              <a:buChar char="•"/>
            </a:pPr>
            <a:r>
              <a:rPr lang="en-GB" b="1" i="0" u="none" strike="noStrike">
                <a:effectLst/>
              </a:rPr>
              <a:t>80°</a:t>
            </a:r>
            <a:endParaRPr lang="en-GB" b="0" i="0" u="none" strike="noStrike">
              <a:effectLst/>
            </a:endParaRPr>
          </a:p>
          <a:p>
            <a:pPr>
              <a:buFont typeface="Arial" panose="020B0604020202020204" pitchFamily="34" charset="0"/>
              <a:buChar char="•"/>
            </a:pPr>
            <a:r>
              <a:rPr lang="en-GB" b="1" i="0" u="none" strike="noStrike">
                <a:effectLst/>
              </a:rPr>
              <a:t>90°</a:t>
            </a:r>
            <a:r>
              <a:rPr lang="en-GB" b="0" i="0" u="none" strike="noStrike">
                <a:effectLst/>
              </a:rPr>
              <a:t> (deep flexion)</a:t>
            </a:r>
          </a:p>
          <a:p>
            <a:pPr>
              <a:buFont typeface="Arial" panose="020B0604020202020204" pitchFamily="34" charset="0"/>
              <a:buChar char="•"/>
            </a:pPr>
            <a:r>
              <a:rPr lang="en-GB" b="1" i="0" u="none" strike="noStrike">
                <a:effectLst/>
              </a:rPr>
              <a:t>120°</a:t>
            </a:r>
            <a:r>
              <a:rPr lang="en-GB" b="0" i="0" u="none" strike="noStrike">
                <a:effectLst/>
              </a:rPr>
              <a:t> (mid-range)</a:t>
            </a:r>
          </a:p>
          <a:p>
            <a:pPr>
              <a:buFont typeface="Arial" panose="020B0604020202020204" pitchFamily="34" charset="0"/>
              <a:buChar char="•"/>
            </a:pPr>
            <a:r>
              <a:rPr lang="en-GB" b="1" i="0" u="none" strike="noStrike">
                <a:effectLst/>
              </a:rPr>
              <a:t>160°</a:t>
            </a:r>
            <a:r>
              <a:rPr lang="en-GB" b="0" i="0" u="none" strike="noStrike">
                <a:effectLst/>
              </a:rPr>
              <a:t> (nearly full extension)</a:t>
            </a:r>
          </a:p>
          <a:p>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5" name="Audio 24">
            <a:extLst>
              <a:ext uri="{FF2B5EF4-FFF2-40B4-BE49-F238E27FC236}">
                <a16:creationId xmlns:a16="http://schemas.microsoft.com/office/drawing/2014/main" id="{EB03076A-8476-23D8-7DDE-32D902A004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31504415"/>
      </p:ext>
    </p:extLst>
  </p:cSld>
  <p:clrMapOvr>
    <a:masterClrMapping/>
  </p:clrMapOvr>
  <mc:AlternateContent xmlns:mc="http://schemas.openxmlformats.org/markup-compatibility/2006">
    <mc:Choice xmlns:p14="http://schemas.microsoft.com/office/powerpoint/2010/main" Requires="p14">
      <p:transition spd="slow" p14:dur="2000" advTm="24113"/>
    </mc:Choice>
    <mc:Fallback>
      <p:transition spd="slow" advTm="24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7503B-0B11-C156-4798-B044DB98A8A5}"/>
              </a:ext>
            </a:extLst>
          </p:cNvPr>
          <p:cNvSpPr>
            <a:spLocks noGrp="1"/>
          </p:cNvSpPr>
          <p:nvPr>
            <p:ph type="title"/>
          </p:nvPr>
        </p:nvSpPr>
        <p:spPr>
          <a:xfrm>
            <a:off x="1043950" y="1179151"/>
            <a:ext cx="3300646" cy="4463889"/>
          </a:xfrm>
        </p:spPr>
        <p:txBody>
          <a:bodyPr anchor="ctr">
            <a:normAutofit/>
          </a:bodyPr>
          <a:lstStyle/>
          <a:p>
            <a:r>
              <a:rPr lang="en-US"/>
              <a:t>Data collection methods </a:t>
            </a: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FE27BA-740F-7109-EC51-63959B2F4B15}"/>
              </a:ext>
            </a:extLst>
          </p:cNvPr>
          <p:cNvSpPr>
            <a:spLocks noGrp="1"/>
          </p:cNvSpPr>
          <p:nvPr>
            <p:ph idx="1"/>
          </p:nvPr>
        </p:nvSpPr>
        <p:spPr>
          <a:xfrm>
            <a:off x="4978918" y="1109145"/>
            <a:ext cx="6341016" cy="4603900"/>
          </a:xfrm>
        </p:spPr>
        <p:txBody>
          <a:bodyPr anchor="ctr">
            <a:normAutofit/>
          </a:bodyPr>
          <a:lstStyle/>
          <a:p>
            <a:pPr>
              <a:lnSpc>
                <a:spcPct val="90000"/>
              </a:lnSpc>
              <a:buNone/>
            </a:pPr>
            <a:r>
              <a:rPr lang="en-GB" sz="1400" b="0" i="0" u="none" strike="noStrike" dirty="0">
                <a:solidFill>
                  <a:srgbClr val="191919"/>
                </a:solidFill>
                <a:effectLst/>
                <a:latin typeface="Open Sans" panose="020B0606030504020204" pitchFamily="34" charset="0"/>
              </a:rPr>
              <a:t>Procedure: </a:t>
            </a:r>
            <a:r>
              <a:rPr lang="en-GB" sz="1400" b="0" i="0" u="none" strike="noStrike" dirty="0">
                <a:effectLst/>
                <a:latin typeface="Open Sans" panose="020B0606030504020204" pitchFamily="34" charset="0"/>
              </a:rPr>
              <a:t>All</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participants</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performed</a:t>
            </a:r>
            <a:r>
              <a:rPr lang="en-GB" sz="1400" b="0" i="0" u="none" strike="noStrike" dirty="0">
                <a:solidFill>
                  <a:srgbClr val="191919"/>
                </a:solidFill>
                <a:effectLst/>
                <a:latin typeface="Open Sans" panose="020B0606030504020204" pitchFamily="34" charset="0"/>
              </a:rPr>
              <a:t> a </a:t>
            </a:r>
            <a:r>
              <a:rPr lang="en-GB" sz="1400" b="0" i="0" u="none" strike="noStrike" dirty="0">
                <a:effectLst/>
                <a:latin typeface="Open Sans" panose="020B0606030504020204" pitchFamily="34" charset="0"/>
              </a:rPr>
              <a:t>standardized</a:t>
            </a:r>
            <a:r>
              <a:rPr lang="en-GB" sz="1400" b="0" i="0" u="none" strike="noStrike" dirty="0">
                <a:solidFill>
                  <a:srgbClr val="191919"/>
                </a:solidFill>
                <a:effectLst/>
                <a:latin typeface="Open Sans" panose="020B0606030504020204" pitchFamily="34" charset="0"/>
              </a:rPr>
              <a:t> dynamic warm-up </a:t>
            </a:r>
            <a:r>
              <a:rPr lang="en-GB" sz="1400" b="0" i="0" u="none" strike="noStrike" dirty="0">
                <a:effectLst/>
                <a:latin typeface="Open Sans" panose="020B0606030504020204" pitchFamily="34" charset="0"/>
              </a:rPr>
              <a:t>in</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the form of bodyweight squats and lunges followed</a:t>
            </a:r>
            <a:r>
              <a:rPr lang="en-GB" sz="1400" b="0" i="0" u="none" strike="noStrike" dirty="0">
                <a:solidFill>
                  <a:srgbClr val="191919"/>
                </a:solidFill>
                <a:effectLst/>
                <a:latin typeface="Open Sans" panose="020B0606030504020204" pitchFamily="34" charset="0"/>
              </a:rPr>
              <a:t> </a:t>
            </a:r>
            <a:r>
              <a:rPr lang="en-GB" sz="1400" b="0" i="0" u="none" strike="noStrike" dirty="0" err="1">
                <a:effectLst/>
                <a:latin typeface="Open Sans" panose="020B0606030504020204" pitchFamily="34" charset="0"/>
              </a:rPr>
              <a:t>by</a:t>
            </a:r>
            <a:r>
              <a:rPr lang="en-GB" sz="1400" b="0" i="0" u="none" strike="noStrike" dirty="0" err="1">
                <a:solidFill>
                  <a:srgbClr val="191919"/>
                </a:solidFill>
                <a:effectLst/>
                <a:latin typeface="Open Sans" panose="020B0606030504020204" pitchFamily="34" charset="0"/>
              </a:rPr>
              <a:t>five</a:t>
            </a:r>
            <a:r>
              <a:rPr lang="en-GB" sz="1400" b="0" i="0" u="none" strike="noStrike" dirty="0">
                <a:solidFill>
                  <a:srgbClr val="191919"/>
                </a:solidFill>
                <a:effectLst/>
                <a:latin typeface="Open Sans" panose="020B0606030504020204" pitchFamily="34" charset="0"/>
              </a:rPr>
              <a:t> minutes of cycling </a:t>
            </a:r>
            <a:r>
              <a:rPr lang="en-GB" sz="1400" b="0" i="0" u="none" strike="noStrike" dirty="0">
                <a:effectLst/>
                <a:latin typeface="Open Sans" panose="020B0606030504020204" pitchFamily="34" charset="0"/>
              </a:rPr>
              <a:t>before</a:t>
            </a:r>
            <a:r>
              <a:rPr lang="en-GB" sz="1400" b="0" i="0" u="none" strike="noStrike" dirty="0">
                <a:solidFill>
                  <a:srgbClr val="191919"/>
                </a:solidFill>
                <a:effectLst/>
                <a:latin typeface="Open Sans" panose="020B0606030504020204" pitchFamily="34" charset="0"/>
              </a:rPr>
              <a:t> testing.</a:t>
            </a:r>
            <a:br>
              <a:rPr lang="en-GB" sz="1400" b="0" i="0" u="none" strike="noStrike" dirty="0">
                <a:solidFill>
                  <a:srgbClr val="191919"/>
                </a:solidFill>
                <a:effectLst/>
                <a:latin typeface="Open Sans" panose="020B0606030504020204" pitchFamily="34" charset="0"/>
              </a:rPr>
            </a:br>
            <a:r>
              <a:rPr lang="en-GB" sz="1400" b="0" i="0" u="none" strike="noStrike" dirty="0">
                <a:effectLst/>
                <a:latin typeface="Open Sans" panose="020B0606030504020204" pitchFamily="34" charset="0"/>
              </a:rPr>
              <a:t>To ensure</a:t>
            </a:r>
            <a:r>
              <a:rPr lang="en-GB" sz="1400" b="0" i="0" u="none" strike="noStrike" dirty="0">
                <a:solidFill>
                  <a:srgbClr val="191919"/>
                </a:solidFill>
                <a:effectLst/>
                <a:latin typeface="Open Sans" panose="020B0606030504020204" pitchFamily="34" charset="0"/>
              </a:rPr>
              <a:t> precise </a:t>
            </a:r>
            <a:r>
              <a:rPr lang="en-GB" sz="1400" b="0" i="0" u="none" strike="noStrike" dirty="0">
                <a:effectLst/>
                <a:latin typeface="Open Sans" panose="020B0606030504020204" pitchFamily="34" charset="0"/>
              </a:rPr>
              <a:t>positioning at every distinct knee angle, a goniometer was utilized</a:t>
            </a:r>
            <a:r>
              <a:rPr lang="en-GB" sz="1400" b="0" i="0" u="none" strike="noStrike" dirty="0">
                <a:solidFill>
                  <a:srgbClr val="191919"/>
                </a:solidFill>
                <a:effectLst/>
                <a:latin typeface="Open Sans" panose="020B0606030504020204" pitchFamily="34" charset="0"/>
              </a:rPr>
              <a:t>. For </a:t>
            </a:r>
            <a:r>
              <a:rPr lang="en-GB" sz="1400" b="0" i="0" u="none" strike="noStrike" dirty="0">
                <a:effectLst/>
                <a:latin typeface="Open Sans" panose="020B0606030504020204" pitchFamily="34" charset="0"/>
              </a:rPr>
              <a:t>assessing</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the </a:t>
            </a:r>
            <a:r>
              <a:rPr lang="en-GB" sz="1400" b="0" i="0" u="none" strike="noStrike" dirty="0">
                <a:solidFill>
                  <a:srgbClr val="191919"/>
                </a:solidFill>
                <a:effectLst/>
                <a:latin typeface="Open Sans" panose="020B0606030504020204" pitchFamily="34" charset="0"/>
              </a:rPr>
              <a:t>joint angle </a:t>
            </a:r>
            <a:r>
              <a:rPr lang="en-GB" sz="1400" b="0" i="0" u="none" strike="noStrike" dirty="0" err="1">
                <a:effectLst/>
                <a:latin typeface="Open Sans" panose="020B0606030504020204" pitchFamily="34" charset="0"/>
              </a:rPr>
              <a:t>correctly</a:t>
            </a:r>
            <a:r>
              <a:rPr lang="en-GB" sz="1400" b="0" i="0" u="none" strike="noStrike" dirty="0" err="1">
                <a:solidFill>
                  <a:srgbClr val="191919"/>
                </a:solidFill>
                <a:effectLst/>
                <a:latin typeface="Open Sans" panose="020B0606030504020204" pitchFamily="34" charset="0"/>
              </a:rPr>
              <a:t>during</a:t>
            </a:r>
            <a:r>
              <a:rPr lang="en-GB" sz="1400" b="0" i="0" u="none" strike="noStrike" dirty="0">
                <a:solidFill>
                  <a:srgbClr val="191919"/>
                </a:solidFill>
                <a:effectLst/>
                <a:latin typeface="Open Sans" panose="020B0606030504020204" pitchFamily="34" charset="0"/>
              </a:rPr>
              <a:t> a </a:t>
            </a:r>
            <a:r>
              <a:rPr lang="en-GB" sz="1400" b="0" i="0" u="none" strike="noStrike" dirty="0">
                <a:effectLst/>
                <a:latin typeface="Open Sans" panose="020B0606030504020204" pitchFamily="34" charset="0"/>
              </a:rPr>
              <a:t>range</a:t>
            </a:r>
            <a:r>
              <a:rPr lang="en-GB" sz="1400" b="0" i="0" u="none" strike="noStrike" dirty="0">
                <a:solidFill>
                  <a:srgbClr val="191919"/>
                </a:solidFill>
                <a:effectLst/>
                <a:latin typeface="Open Sans" panose="020B0606030504020204" pitchFamily="34" charset="0"/>
              </a:rPr>
              <a:t> of </a:t>
            </a:r>
            <a:r>
              <a:rPr lang="en-GB" sz="1400" b="0" i="0" u="none" strike="noStrike" dirty="0">
                <a:effectLst/>
                <a:latin typeface="Open Sans" panose="020B0606030504020204" pitchFamily="34" charset="0"/>
              </a:rPr>
              <a:t>motion</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the</a:t>
            </a:r>
            <a:r>
              <a:rPr lang="en-GB" sz="1400" b="0" i="0" u="none" strike="noStrike" dirty="0">
                <a:solidFill>
                  <a:srgbClr val="191919"/>
                </a:solidFill>
                <a:effectLst/>
                <a:latin typeface="Open Sans" panose="020B0606030504020204" pitchFamily="34" charset="0"/>
              </a:rPr>
              <a:t> tool is </a:t>
            </a:r>
            <a:r>
              <a:rPr lang="en-GB" sz="1400" b="0" i="0" u="none" strike="noStrike" dirty="0">
                <a:effectLst/>
                <a:latin typeface="Open Sans" panose="020B0606030504020204" pitchFamily="34" charset="0"/>
              </a:rPr>
              <a:t>widely</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employed</a:t>
            </a:r>
            <a:r>
              <a:rPr lang="en-GB" sz="1400" b="0" i="0" u="none" strike="noStrike" dirty="0">
                <a:solidFill>
                  <a:srgbClr val="191919"/>
                </a:solidFill>
                <a:effectLst/>
                <a:latin typeface="Open Sans" panose="020B0606030504020204" pitchFamily="34" charset="0"/>
              </a:rPr>
              <a:t> in clinical and </a:t>
            </a:r>
            <a:r>
              <a:rPr lang="en-GB" sz="1400" b="0" i="0" u="none" strike="noStrike" dirty="0">
                <a:effectLst/>
                <a:latin typeface="Open Sans" panose="020B0606030504020204" pitchFamily="34" charset="0"/>
              </a:rPr>
              <a:t>sport</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environments</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rendering</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accurate data for biomechanical evaluations (Norkin &amp; White, 2016).</a:t>
            </a:r>
            <a:br>
              <a:rPr lang="en-GB" sz="1400" b="0" i="0" u="none" strike="noStrike" dirty="0">
                <a:effectLst/>
                <a:latin typeface="Open Sans" panose="020B0606030504020204" pitchFamily="34" charset="0"/>
              </a:rPr>
            </a:br>
            <a:r>
              <a:rPr lang="en-GB" sz="1400" b="0" i="0" u="none" strike="noStrike" dirty="0">
                <a:effectLst/>
                <a:latin typeface="Open Sans" panose="020B0606030504020204" pitchFamily="34" charset="0"/>
              </a:rPr>
              <a:t>In order to standardize</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the </a:t>
            </a:r>
            <a:r>
              <a:rPr lang="en-GB" sz="1400" b="0" i="0" u="none" strike="noStrike" dirty="0">
                <a:solidFill>
                  <a:srgbClr val="191919"/>
                </a:solidFill>
                <a:effectLst/>
                <a:latin typeface="Open Sans" panose="020B0606030504020204" pitchFamily="34" charset="0"/>
              </a:rPr>
              <a:t>joint alignment, participants </a:t>
            </a:r>
            <a:r>
              <a:rPr lang="en-GB" sz="1400" b="0" i="0" u="none" strike="noStrike" dirty="0">
                <a:effectLst/>
                <a:latin typeface="Open Sans" panose="020B0606030504020204" pitchFamily="34" charset="0"/>
              </a:rPr>
              <a:t>sat</a:t>
            </a:r>
            <a:r>
              <a:rPr lang="en-GB" sz="1400" b="0" i="0" u="none" strike="noStrike" dirty="0">
                <a:solidFill>
                  <a:srgbClr val="191919"/>
                </a:solidFill>
                <a:effectLst/>
                <a:latin typeface="Open Sans" panose="020B0606030504020204" pitchFamily="34" charset="0"/>
              </a:rPr>
              <a:t> and </a:t>
            </a:r>
            <a:r>
              <a:rPr lang="en-GB" sz="1400" b="0" i="0" u="none" strike="noStrike" dirty="0">
                <a:effectLst/>
                <a:latin typeface="Open Sans" panose="020B0606030504020204" pitchFamily="34" charset="0"/>
              </a:rPr>
              <a:t>were </a:t>
            </a:r>
            <a:r>
              <a:rPr lang="en-GB" sz="1400" b="0" i="0" u="none" strike="noStrike" dirty="0">
                <a:solidFill>
                  <a:srgbClr val="191919"/>
                </a:solidFill>
                <a:effectLst/>
                <a:latin typeface="Open Sans" panose="020B0606030504020204" pitchFamily="34" charset="0"/>
              </a:rPr>
              <a:t>positioned </a:t>
            </a:r>
            <a:r>
              <a:rPr lang="en-GB" sz="1400" b="0" i="0" u="none" strike="noStrike" dirty="0">
                <a:effectLst/>
                <a:latin typeface="Open Sans" panose="020B0606030504020204" pitchFamily="34" charset="0"/>
              </a:rPr>
              <a:t>in</a:t>
            </a:r>
            <a:r>
              <a:rPr lang="en-GB" sz="1400" b="0" i="0" u="none" strike="noStrike" dirty="0">
                <a:solidFill>
                  <a:srgbClr val="191919"/>
                </a:solidFill>
                <a:effectLst/>
                <a:latin typeface="Open Sans" panose="020B0606030504020204" pitchFamily="34" charset="0"/>
              </a:rPr>
              <a:t> each angle </a:t>
            </a:r>
            <a:r>
              <a:rPr lang="en-GB" sz="1400" b="0" i="0" u="none" strike="noStrike" dirty="0">
                <a:effectLst/>
                <a:latin typeface="Open Sans" panose="020B0606030504020204" pitchFamily="34" charset="0"/>
              </a:rPr>
              <a:t>via seat tracking on the leg press and adjustable back support.</a:t>
            </a:r>
            <a:br>
              <a:rPr lang="en-GB" sz="1400" b="0" i="0" u="none" strike="noStrike" dirty="0">
                <a:effectLst/>
                <a:latin typeface="Open Sans" panose="020B0606030504020204" pitchFamily="34" charset="0"/>
              </a:rPr>
            </a:br>
            <a:r>
              <a:rPr lang="en-GB" sz="1400" b="0" i="0" u="none" strike="noStrike" dirty="0">
                <a:effectLst/>
                <a:latin typeface="Open Sans" panose="020B0606030504020204" pitchFamily="34" charset="0"/>
              </a:rPr>
              <a:t>Subjects</a:t>
            </a:r>
            <a:r>
              <a:rPr lang="en-GB" sz="1400" b="0" i="0" u="none" strike="noStrike" dirty="0">
                <a:solidFill>
                  <a:srgbClr val="191919"/>
                </a:solidFill>
                <a:effectLst/>
                <a:latin typeface="Open Sans" panose="020B0606030504020204" pitchFamily="34" charset="0"/>
              </a:rPr>
              <a:t> were </a:t>
            </a:r>
            <a:r>
              <a:rPr lang="en-GB" sz="1400" b="0" i="0" u="none" strike="noStrike" dirty="0">
                <a:effectLst/>
                <a:latin typeface="Open Sans" panose="020B0606030504020204" pitchFamily="34" charset="0"/>
              </a:rPr>
              <a:t>asked to push as quickly and strongly</a:t>
            </a:r>
            <a:r>
              <a:rPr lang="en-GB" sz="1400" b="0" i="0" u="none" strike="noStrike" dirty="0">
                <a:solidFill>
                  <a:srgbClr val="191919"/>
                </a:solidFill>
                <a:effectLst/>
                <a:latin typeface="Open Sans" panose="020B0606030504020204" pitchFamily="34" charset="0"/>
              </a:rPr>
              <a:t> as </a:t>
            </a:r>
            <a:r>
              <a:rPr lang="en-GB" sz="1400" b="0" i="0" u="none" strike="noStrike" dirty="0" err="1">
                <a:effectLst/>
                <a:latin typeface="Open Sans" panose="020B0606030504020204" pitchFamily="34" charset="0"/>
              </a:rPr>
              <a:t>possible</a:t>
            </a:r>
            <a:r>
              <a:rPr lang="en-GB" sz="1400" b="0" i="0" u="none" strike="noStrike" dirty="0" err="1">
                <a:solidFill>
                  <a:srgbClr val="191919"/>
                </a:solidFill>
                <a:effectLst/>
                <a:latin typeface="Open Sans" panose="020B0606030504020204" pitchFamily="34" charset="0"/>
              </a:rPr>
              <a:t>from</a:t>
            </a:r>
            <a:r>
              <a:rPr lang="en-GB" sz="1400" b="0" i="0" u="none" strike="noStrike" dirty="0">
                <a:solidFill>
                  <a:srgbClr val="191919"/>
                </a:solidFill>
                <a:effectLst/>
                <a:latin typeface="Open Sans" panose="020B0606030504020204" pitchFamily="34" charset="0"/>
              </a:rPr>
              <a:t> the </a:t>
            </a:r>
            <a:r>
              <a:rPr lang="en-GB" sz="1400" b="0" i="0" u="none" strike="noStrike" dirty="0">
                <a:effectLst/>
                <a:latin typeface="Open Sans" panose="020B0606030504020204" pitchFamily="34" charset="0"/>
              </a:rPr>
              <a:t>given</a:t>
            </a:r>
            <a:r>
              <a:rPr lang="en-GB" sz="1400" b="0" i="0" u="none" strike="noStrike" dirty="0">
                <a:solidFill>
                  <a:srgbClr val="191919"/>
                </a:solidFill>
                <a:effectLst/>
                <a:latin typeface="Open Sans" panose="020B0606030504020204" pitchFamily="34" charset="0"/>
              </a:rPr>
              <a:t> </a:t>
            </a:r>
            <a:r>
              <a:rPr lang="en-GB" sz="1400" b="0" i="0" u="none" strike="noStrike" dirty="0">
                <a:effectLst/>
                <a:latin typeface="Open Sans" panose="020B0606030504020204" pitchFamily="34" charset="0"/>
              </a:rPr>
              <a:t>initial</a:t>
            </a:r>
            <a:r>
              <a:rPr lang="en-GB" sz="1400" b="0" i="0" u="none" strike="noStrike" dirty="0">
                <a:solidFill>
                  <a:srgbClr val="191919"/>
                </a:solidFill>
                <a:effectLst/>
                <a:latin typeface="Open Sans" panose="020B0606030504020204" pitchFamily="34" charset="0"/>
              </a:rPr>
              <a:t> angle </a:t>
            </a:r>
            <a:r>
              <a:rPr lang="en-GB" sz="1400" b="0" i="0" u="none" strike="noStrike" dirty="0">
                <a:effectLst/>
                <a:latin typeface="Open Sans" panose="020B0606030504020204" pitchFamily="34" charset="0"/>
              </a:rPr>
              <a:t>throughout the entire range of motion for each test</a:t>
            </a:r>
            <a:r>
              <a:rPr lang="en-GB" sz="1400" b="0" i="0" u="none" strike="noStrike" dirty="0">
                <a:solidFill>
                  <a:srgbClr val="191919"/>
                </a:solidFill>
                <a:effectLst/>
                <a:latin typeface="Open Sans" panose="020B0606030504020204" pitchFamily="34" charset="0"/>
              </a:rPr>
              <a:t>.</a:t>
            </a:r>
            <a:br>
              <a:rPr lang="en-GB" sz="1400" b="0" i="0" u="none" strike="noStrike" dirty="0">
                <a:solidFill>
                  <a:srgbClr val="191919"/>
                </a:solidFill>
                <a:effectLst/>
                <a:latin typeface="Open Sans" panose="020B0606030504020204" pitchFamily="34" charset="0"/>
              </a:rPr>
            </a:br>
            <a:r>
              <a:rPr lang="en-GB" sz="1400" b="0" i="0" u="none" strike="noStrike" dirty="0">
                <a:solidFill>
                  <a:srgbClr val="191919"/>
                </a:solidFill>
                <a:effectLst/>
                <a:latin typeface="Open Sans" panose="020B0606030504020204" pitchFamily="34" charset="0"/>
              </a:rPr>
              <a:t>The </a:t>
            </a:r>
            <a:r>
              <a:rPr lang="en-GB" sz="1400" b="0" i="0" u="none" strike="noStrike" dirty="0">
                <a:effectLst/>
                <a:latin typeface="Open Sans" panose="020B0606030504020204" pitchFamily="34" charset="0"/>
              </a:rPr>
              <a:t>highest</a:t>
            </a:r>
            <a:r>
              <a:rPr lang="en-GB" sz="1400" b="0" i="0" u="none" strike="noStrike" dirty="0">
                <a:solidFill>
                  <a:srgbClr val="191919"/>
                </a:solidFill>
                <a:effectLst/>
                <a:latin typeface="Open Sans" panose="020B0606030504020204" pitchFamily="34" charset="0"/>
              </a:rPr>
              <a:t>  weight kg </a:t>
            </a:r>
            <a:r>
              <a:rPr lang="en-GB" sz="1400" b="0" i="0" u="none" strike="noStrike" dirty="0">
                <a:effectLst/>
                <a:latin typeface="Open Sans" panose="020B0606030504020204" pitchFamily="34" charset="0"/>
              </a:rPr>
              <a:t>of each of the three trials for each angle was noted.</a:t>
            </a:r>
            <a:endParaRPr lang="en-US" sz="14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Audio 16">
            <a:extLst>
              <a:ext uri="{FF2B5EF4-FFF2-40B4-BE49-F238E27FC236}">
                <a16:creationId xmlns:a16="http://schemas.microsoft.com/office/drawing/2014/main" id="{ACF14B4B-66C8-1DF0-9D62-7A79CE869D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03671858"/>
      </p:ext>
    </p:extLst>
  </p:cSld>
  <p:clrMapOvr>
    <a:masterClrMapping/>
  </p:clrMapOvr>
  <mc:AlternateContent xmlns:mc="http://schemas.openxmlformats.org/markup-compatibility/2006">
    <mc:Choice xmlns:p14="http://schemas.microsoft.com/office/powerpoint/2010/main" Requires="p14">
      <p:transition spd="slow" p14:dur="2000" advTm="80354"/>
    </mc:Choice>
    <mc:Fallback>
      <p:transition spd="slow" advTm="80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387ADDF3-96F2-4CFC-A961-14113FC244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B2195AFC-C4B1-4F21-9849-0E1B66F2B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B21AB1A5-6C23-425A-ACBF-0D08C378E1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259683F-7E6E-4F2B-B111-63DBFBD4F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54145D7C-848F-41FC-AF6F-961397D3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Isosceles Triangle 20">
              <a:extLst>
                <a:ext uri="{FF2B5EF4-FFF2-40B4-BE49-F238E27FC236}">
                  <a16:creationId xmlns:a16="http://schemas.microsoft.com/office/drawing/2014/main" id="{49AA40C3-8FF8-4143-9FD4-40F05CB5C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7">
              <a:extLst>
                <a:ext uri="{FF2B5EF4-FFF2-40B4-BE49-F238E27FC236}">
                  <a16:creationId xmlns:a16="http://schemas.microsoft.com/office/drawing/2014/main" id="{F1EF6D83-6402-4744-921F-6A5D16D93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8">
              <a:extLst>
                <a:ext uri="{FF2B5EF4-FFF2-40B4-BE49-F238E27FC236}">
                  <a16:creationId xmlns:a16="http://schemas.microsoft.com/office/drawing/2014/main" id="{E2BF1FF8-D859-496E-960A-4B09EDCC2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9">
              <a:extLst>
                <a:ext uri="{FF2B5EF4-FFF2-40B4-BE49-F238E27FC236}">
                  <a16:creationId xmlns:a16="http://schemas.microsoft.com/office/drawing/2014/main" id="{4037913A-DA6D-4F85-9684-18087E270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88B65EBE-E36D-4765-90B8-BB2A83148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48D8D2E7-9C8B-4675-A753-93F92FE53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8" name="Rectangle 27">
            <a:extLst>
              <a:ext uri="{FF2B5EF4-FFF2-40B4-BE49-F238E27FC236}">
                <a16:creationId xmlns:a16="http://schemas.microsoft.com/office/drawing/2014/main" id="{627DB8AB-CD55-4C8F-9043-52652B89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6"/>
            <a:ext cx="536425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on a machine&#10;&#10;AI-generated content may be incorrect.">
            <a:extLst>
              <a:ext uri="{FF2B5EF4-FFF2-40B4-BE49-F238E27FC236}">
                <a16:creationId xmlns:a16="http://schemas.microsoft.com/office/drawing/2014/main" id="{5C3B5B2B-8FAA-69BF-695F-D9C7BB22443E}"/>
              </a:ext>
            </a:extLst>
          </p:cNvPr>
          <p:cNvPicPr>
            <a:picLocks noChangeAspect="1"/>
          </p:cNvPicPr>
          <p:nvPr/>
        </p:nvPicPr>
        <p:blipFill>
          <a:blip r:embed="rId2"/>
          <a:srcRect l="28192" r="14978" b="3"/>
          <a:stretch/>
        </p:blipFill>
        <p:spPr>
          <a:xfrm>
            <a:off x="2544674" y="965200"/>
            <a:ext cx="1561203" cy="2060298"/>
          </a:xfrm>
          <a:prstGeom prst="rect">
            <a:avLst/>
          </a:prstGeom>
        </p:spPr>
      </p:pic>
      <p:sp>
        <p:nvSpPr>
          <p:cNvPr id="30" name="Rectangle 29">
            <a:extLst>
              <a:ext uri="{FF2B5EF4-FFF2-40B4-BE49-F238E27FC236}">
                <a16:creationId xmlns:a16="http://schemas.microsoft.com/office/drawing/2014/main" id="{53059C5A-91CB-4024-9B4E-20082E25C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643466"/>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on a machine&#10;&#10;AI-generated content may be incorrect.">
            <a:extLst>
              <a:ext uri="{FF2B5EF4-FFF2-40B4-BE49-F238E27FC236}">
                <a16:creationId xmlns:a16="http://schemas.microsoft.com/office/drawing/2014/main" id="{F547F4AF-2C9E-34BE-652B-724FF243B66B}"/>
              </a:ext>
            </a:extLst>
          </p:cNvPr>
          <p:cNvPicPr>
            <a:picLocks noChangeAspect="1"/>
          </p:cNvPicPr>
          <p:nvPr/>
        </p:nvPicPr>
        <p:blipFill>
          <a:blip r:embed="rId3"/>
          <a:srcRect l="19205" r="23965" b="3"/>
          <a:stretch/>
        </p:blipFill>
        <p:spPr>
          <a:xfrm>
            <a:off x="8076069" y="965200"/>
            <a:ext cx="1561204" cy="2060298"/>
          </a:xfrm>
          <a:prstGeom prst="rect">
            <a:avLst/>
          </a:prstGeom>
        </p:spPr>
      </p:pic>
      <p:sp>
        <p:nvSpPr>
          <p:cNvPr id="32" name="Rectangle 31">
            <a:extLst>
              <a:ext uri="{FF2B5EF4-FFF2-40B4-BE49-F238E27FC236}">
                <a16:creationId xmlns:a16="http://schemas.microsoft.com/office/drawing/2014/main" id="{184884BF-A898-4EFF-9504-E13EBE3FF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514513"/>
            <a:ext cx="5364255" cy="270340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erson lying on a machine&#10;&#10;AI-generated content may be incorrect.">
            <a:extLst>
              <a:ext uri="{FF2B5EF4-FFF2-40B4-BE49-F238E27FC236}">
                <a16:creationId xmlns:a16="http://schemas.microsoft.com/office/drawing/2014/main" id="{AD806F66-7833-7DD5-2726-FA9EECB3D068}"/>
              </a:ext>
            </a:extLst>
          </p:cNvPr>
          <p:cNvPicPr>
            <a:picLocks noChangeAspect="1"/>
          </p:cNvPicPr>
          <p:nvPr/>
        </p:nvPicPr>
        <p:blipFill>
          <a:blip r:embed="rId4"/>
          <a:srcRect l="20581" r="22589" b="3"/>
          <a:stretch/>
        </p:blipFill>
        <p:spPr>
          <a:xfrm>
            <a:off x="2551590" y="3836247"/>
            <a:ext cx="1561203" cy="2060298"/>
          </a:xfrm>
          <a:prstGeom prst="rect">
            <a:avLst/>
          </a:prstGeom>
        </p:spPr>
      </p:pic>
      <p:sp>
        <p:nvSpPr>
          <p:cNvPr id="34" name="Rectangle 33">
            <a:extLst>
              <a:ext uri="{FF2B5EF4-FFF2-40B4-BE49-F238E27FC236}">
                <a16:creationId xmlns:a16="http://schemas.microsoft.com/office/drawing/2014/main" id="{7B32D337-FDA6-4468-ADB1-7038E5FC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3514513"/>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on an exercise machine&#10;&#10;AI-generated content may be incorrect.">
            <a:extLst>
              <a:ext uri="{FF2B5EF4-FFF2-40B4-BE49-F238E27FC236}">
                <a16:creationId xmlns:a16="http://schemas.microsoft.com/office/drawing/2014/main" id="{43120DE7-B208-4F73-9348-864D651C591F}"/>
              </a:ext>
            </a:extLst>
          </p:cNvPr>
          <p:cNvPicPr>
            <a:picLocks noGrp="1" noChangeAspect="1"/>
          </p:cNvPicPr>
          <p:nvPr>
            <p:ph idx="1"/>
          </p:nvPr>
        </p:nvPicPr>
        <p:blipFill>
          <a:blip r:embed="rId5"/>
          <a:stretch/>
        </p:blipFill>
        <p:spPr>
          <a:xfrm>
            <a:off x="7483139" y="3836247"/>
            <a:ext cx="2747064" cy="2060298"/>
          </a:xfrm>
          <a:prstGeom prst="rect">
            <a:avLst/>
          </a:prstGeom>
        </p:spPr>
      </p:pic>
    </p:spTree>
    <p:extLst>
      <p:ext uri="{BB962C8B-B14F-4D97-AF65-F5344CB8AC3E}">
        <p14:creationId xmlns:p14="http://schemas.microsoft.com/office/powerpoint/2010/main" val="12189750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0"/>
    </mc:Choice>
    <mc:Fallback>
      <p:transition spd="slow" advTm="2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3F3C9-76E3-82AB-7192-22871306DD7F}"/>
              </a:ext>
            </a:extLst>
          </p:cNvPr>
          <p:cNvSpPr>
            <a:spLocks noGrp="1"/>
          </p:cNvSpPr>
          <p:nvPr>
            <p:ph type="title"/>
          </p:nvPr>
        </p:nvSpPr>
        <p:spPr>
          <a:xfrm>
            <a:off x="1043950" y="1179151"/>
            <a:ext cx="3300646" cy="4463889"/>
          </a:xfrm>
        </p:spPr>
        <p:txBody>
          <a:bodyPr anchor="ctr">
            <a:normAutofit/>
          </a:bodyPr>
          <a:lstStyle/>
          <a:p>
            <a:r>
              <a:rPr lang="en-US" dirty="0"/>
              <a:t>Data collection methods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02C630-BFA7-ABC8-6370-CB20000F78D5}"/>
              </a:ext>
            </a:extLst>
          </p:cNvPr>
          <p:cNvSpPr>
            <a:spLocks noGrp="1"/>
          </p:cNvSpPr>
          <p:nvPr>
            <p:ph idx="1"/>
          </p:nvPr>
        </p:nvSpPr>
        <p:spPr>
          <a:xfrm>
            <a:off x="4978918" y="1109145"/>
            <a:ext cx="6341016" cy="4603900"/>
          </a:xfrm>
        </p:spPr>
        <p:txBody>
          <a:bodyPr anchor="ctr">
            <a:normAutofit/>
          </a:bodyPr>
          <a:lstStyle/>
          <a:p>
            <a:pPr>
              <a:buNone/>
            </a:pPr>
            <a:r>
              <a:rPr lang="en-GB" b="1" i="0" u="none" strike="noStrike" dirty="0">
                <a:effectLst/>
              </a:rPr>
              <a:t> </a:t>
            </a:r>
            <a:endParaRPr lang="en-GB" b="0" i="0" u="none" strike="noStrike" dirty="0">
              <a:effectLst/>
            </a:endParaRPr>
          </a:p>
          <a:p>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AutoShape 5" descr="clear">
            <a:extLst>
              <a:ext uri="{FF2B5EF4-FFF2-40B4-BE49-F238E27FC236}">
                <a16:creationId xmlns:a16="http://schemas.microsoft.com/office/drawing/2014/main" id="{DF9E27DC-BB72-AB65-6887-98E6DD9247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Rectangle 6">
            <a:extLst>
              <a:ext uri="{FF2B5EF4-FFF2-40B4-BE49-F238E27FC236}">
                <a16:creationId xmlns:a16="http://schemas.microsoft.com/office/drawing/2014/main" id="{7A187CC9-A211-037C-D37E-4E72F854997E}"/>
              </a:ext>
            </a:extLst>
          </p:cNvPr>
          <p:cNvSpPr>
            <a:spLocks noChangeArrowheads="1"/>
          </p:cNvSpPr>
          <p:nvPr/>
        </p:nvSpPr>
        <p:spPr bwMode="auto">
          <a:xfrm>
            <a:off x="4700876" y="2232126"/>
            <a:ext cx="7111983"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Open Sans" panose="020B0606030504020204" pitchFamily="34" charset="0"/>
              </a:rPr>
              <a:t>Control Variables</a:t>
            </a:r>
            <a:br>
              <a:rPr kumimoji="0" lang="en-US" altLang="en-US" b="0" i="0" u="none" strike="noStrike" cap="none" normalizeH="0" baseline="0" dirty="0">
                <a:ln>
                  <a:noFill/>
                </a:ln>
                <a:solidFill>
                  <a:srgbClr val="000000"/>
                </a:solidFill>
                <a:effectLst/>
                <a:latin typeface="Open Sans" panose="020B0606030504020204" pitchFamily="34" charset="0"/>
              </a:rPr>
            </a:br>
            <a:r>
              <a:rPr kumimoji="0" lang="en-US" altLang="en-US" b="0" i="0" u="none" strike="noStrike" cap="none" normalizeH="0" baseline="0" dirty="0">
                <a:ln>
                  <a:noFill/>
                </a:ln>
                <a:solidFill>
                  <a:srgbClr val="000000"/>
                </a:solidFill>
                <a:effectLst/>
                <a:latin typeface="Open Sans" panose="020B0606030504020204" pitchFamily="34" charset="0"/>
              </a:rPr>
              <a:t>For standardization in all trials and reducing confounding factors:</a:t>
            </a:r>
            <a:br>
              <a:rPr kumimoji="0" lang="en-US" altLang="en-US" b="0" i="0" u="none" strike="noStrike" cap="none" normalizeH="0" baseline="0" dirty="0">
                <a:ln>
                  <a:noFill/>
                </a:ln>
                <a:solidFill>
                  <a:srgbClr val="000000"/>
                </a:solidFill>
                <a:effectLst/>
                <a:latin typeface="Open Sans" panose="020B0606030504020204" pitchFamily="34" charset="0"/>
              </a:rPr>
            </a:br>
            <a:r>
              <a:rPr kumimoji="0" lang="en-US" altLang="en-US" b="0" i="0" u="none" strike="noStrike" cap="none" normalizeH="0" baseline="0" dirty="0">
                <a:ln>
                  <a:noFill/>
                </a:ln>
                <a:solidFill>
                  <a:srgbClr val="000000"/>
                </a:solidFill>
                <a:effectLst/>
                <a:latin typeface="Open Sans" panose="020B0606030504020204" pitchFamily="34" charset="0"/>
              </a:rPr>
              <a:t>All subjects had the same amount of resistance, at 60% estimated 1-rep max (1RM) from familiarization.</a:t>
            </a:r>
            <a:br>
              <a:rPr kumimoji="0" lang="en-US" altLang="en-US" b="0" i="0" u="none" strike="noStrike" cap="none" normalizeH="0" baseline="0" dirty="0">
                <a:ln>
                  <a:noFill/>
                </a:ln>
                <a:solidFill>
                  <a:srgbClr val="000000"/>
                </a:solidFill>
                <a:effectLst/>
                <a:latin typeface="Open Sans" panose="020B0606030504020204" pitchFamily="34" charset="0"/>
              </a:rPr>
            </a:br>
            <a:r>
              <a:rPr kumimoji="0" lang="en-US" altLang="en-US" b="0" i="0" u="none" strike="noStrike" cap="none" normalizeH="0" baseline="0" dirty="0">
                <a:ln>
                  <a:noFill/>
                </a:ln>
                <a:solidFill>
                  <a:srgbClr val="000000"/>
                </a:solidFill>
                <a:effectLst/>
                <a:latin typeface="Open Sans" panose="020B0606030504020204" pitchFamily="34" charset="0"/>
              </a:rPr>
              <a:t>The same warm-up was done with all of the subjects.</a:t>
            </a:r>
            <a:br>
              <a:rPr kumimoji="0" lang="en-US" altLang="en-US" b="0" i="0" u="none" strike="noStrike" cap="none" normalizeH="0" baseline="0" dirty="0">
                <a:ln>
                  <a:noFill/>
                </a:ln>
                <a:solidFill>
                  <a:srgbClr val="000000"/>
                </a:solidFill>
                <a:effectLst/>
                <a:latin typeface="Open Sans" panose="020B0606030504020204" pitchFamily="34" charset="0"/>
              </a:rPr>
            </a:br>
            <a:r>
              <a:rPr kumimoji="0" lang="en-US" altLang="en-US" b="0" i="0" u="none" strike="noStrike" cap="none" normalizeH="0" baseline="0" dirty="0">
                <a:ln>
                  <a:noFill/>
                </a:ln>
                <a:solidFill>
                  <a:srgbClr val="000000"/>
                </a:solidFill>
                <a:effectLst/>
                <a:latin typeface="Open Sans" panose="020B0606030504020204" pitchFamily="34" charset="0"/>
              </a:rPr>
              <a:t>The testing was conducted in one session per participant to avoid inter-session variability</a:t>
            </a:r>
            <a:r>
              <a:rPr kumimoji="0" lang="en-US" altLang="en-US" sz="1200" b="0" i="0" u="none" strike="noStrike" cap="none" normalizeH="0" baseline="0" dirty="0">
                <a:ln>
                  <a:noFill/>
                </a:ln>
                <a:solidFill>
                  <a:srgbClr val="000000"/>
                </a:solidFill>
                <a:effectLst/>
                <a:latin typeface="Open Sans" panose="020B0606030504020204" pitchFamily="34" charset="0"/>
              </a:rPr>
              <a:t>.</a:t>
            </a:r>
            <a:br>
              <a:rPr kumimoji="0" lang="en-US" altLang="en-US" b="0" i="0" u="none" strike="noStrike" cap="none" normalizeH="0" baseline="0" dirty="0">
                <a:ln>
                  <a:noFill/>
                </a:ln>
                <a:solidFill>
                  <a:srgbClr val="000000"/>
                </a:solidFill>
                <a:effectLst/>
                <a:latin typeface="Open Sans" panose="020B0606030504020204" pitchFamily="34" charset="0"/>
                <a:ea typeface="Open Sans" panose="020B0606030504020204" pitchFamily="34" charset="0"/>
                <a:cs typeface="Open Sans" panose="020B0606030504020204" pitchFamily="34" charset="0"/>
              </a:rPr>
            </a:br>
            <a:r>
              <a:rPr kumimoji="0" lang="en-US" altLang="en-US" b="0" i="0" u="none" strike="noStrike" cap="none" normalizeH="0" baseline="0" dirty="0">
                <a:ln>
                  <a:noFill/>
                </a:ln>
                <a:solidFill>
                  <a:srgbClr val="000000"/>
                </a:solidFill>
                <a:effectLst/>
                <a:latin typeface="Open Sans" panose="020B0606030504020204" pitchFamily="34" charset="0"/>
                <a:ea typeface="Open Sans" panose="020B0606030504020204" pitchFamily="34" charset="0"/>
                <a:cs typeface="Open Sans" panose="020B0606030504020204" pitchFamily="34" charset="0"/>
              </a:rPr>
              <a:t>The same machine, settings, and data recording method were used in all cases.</a:t>
            </a:r>
            <a:endParaRPr kumimoji="0" lang="en-US" altLang="en-US"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22" name="Audio 21">
            <a:extLst>
              <a:ext uri="{FF2B5EF4-FFF2-40B4-BE49-F238E27FC236}">
                <a16:creationId xmlns:a16="http://schemas.microsoft.com/office/drawing/2014/main" id="{4F262255-115E-E810-2E64-B35FD3659D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06280876"/>
      </p:ext>
    </p:extLst>
  </p:cSld>
  <p:clrMapOvr>
    <a:masterClrMapping/>
  </p:clrMapOvr>
  <mc:AlternateContent xmlns:mc="http://schemas.openxmlformats.org/markup-compatibility/2006">
    <mc:Choice xmlns:p14="http://schemas.microsoft.com/office/powerpoint/2010/main" Requires="p14">
      <p:transition spd="slow" p14:dur="2000" advTm="34144"/>
    </mc:Choice>
    <mc:Fallback>
      <p:transition spd="slow" advTm="34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CE9F-D81E-C31D-FC75-BDB30CD237A1}"/>
              </a:ext>
            </a:extLst>
          </p:cNvPr>
          <p:cNvSpPr>
            <a:spLocks noGrp="1"/>
          </p:cNvSpPr>
          <p:nvPr>
            <p:ph type="title"/>
          </p:nvPr>
        </p:nvSpPr>
        <p:spPr/>
        <p:txBody>
          <a:bodyPr/>
          <a:lstStyle/>
          <a:p>
            <a:r>
              <a:rPr lang="en-GB" dirty="0"/>
              <a:t>Data / evidence presentation</a:t>
            </a:r>
            <a:br>
              <a:rPr lang="en-GB" dirty="0"/>
            </a:br>
            <a:endParaRPr lang="en-US" dirty="0"/>
          </a:p>
        </p:txBody>
      </p:sp>
      <p:sp>
        <p:nvSpPr>
          <p:cNvPr id="13" name="TextBox 12">
            <a:extLst>
              <a:ext uri="{FF2B5EF4-FFF2-40B4-BE49-F238E27FC236}">
                <a16:creationId xmlns:a16="http://schemas.microsoft.com/office/drawing/2014/main" id="{3AA09A3E-F643-6F70-DFE8-2120216175CD}"/>
              </a:ext>
            </a:extLst>
          </p:cNvPr>
          <p:cNvSpPr txBox="1"/>
          <p:nvPr/>
        </p:nvSpPr>
        <p:spPr>
          <a:xfrm rot="10800000" flipV="1">
            <a:off x="430306" y="1367521"/>
            <a:ext cx="10515600" cy="646331"/>
          </a:xfrm>
          <a:prstGeom prst="rect">
            <a:avLst/>
          </a:prstGeom>
          <a:noFill/>
        </p:spPr>
        <p:txBody>
          <a:bodyPr wrap="square" rtlCol="0">
            <a:spAutoFit/>
          </a:bodyPr>
          <a:lstStyle/>
          <a:p>
            <a:r>
              <a:rPr lang="en-GB" b="0" i="0" u="none" strike="noStrike" dirty="0">
                <a:solidFill>
                  <a:srgbClr val="000000"/>
                </a:solidFill>
                <a:effectLst/>
                <a:latin typeface="-webkit-standard"/>
              </a:rPr>
              <a:t>The average peak  weight kg  was calculated across three trials per angle for each of the 10 participants. The values below represent the </a:t>
            </a:r>
            <a:r>
              <a:rPr lang="en-GB" b="1" i="0" u="none" strike="noStrike" dirty="0">
                <a:solidFill>
                  <a:srgbClr val="000000"/>
                </a:solidFill>
                <a:effectLst/>
              </a:rPr>
              <a:t>mean power output</a:t>
            </a:r>
            <a:r>
              <a:rPr lang="en-GB" b="0" i="0" u="none" strike="noStrike" dirty="0">
                <a:solidFill>
                  <a:srgbClr val="000000"/>
                </a:solidFill>
                <a:effectLst/>
                <a:latin typeface="-webkit-standard"/>
              </a:rPr>
              <a:t> for each knee angle, averaged across all participants.</a:t>
            </a:r>
            <a:endParaRPr lang="en-US" dirty="0"/>
          </a:p>
        </p:txBody>
      </p:sp>
      <p:graphicFrame>
        <p:nvGraphicFramePr>
          <p:cNvPr id="17" name="Table 16">
            <a:extLst>
              <a:ext uri="{FF2B5EF4-FFF2-40B4-BE49-F238E27FC236}">
                <a16:creationId xmlns:a16="http://schemas.microsoft.com/office/drawing/2014/main" id="{1F1D6126-B133-79E7-32F2-46F398C9685C}"/>
              </a:ext>
            </a:extLst>
          </p:cNvPr>
          <p:cNvGraphicFramePr>
            <a:graphicFrameLocks noGrp="1"/>
          </p:cNvGraphicFramePr>
          <p:nvPr>
            <p:extLst>
              <p:ext uri="{D42A27DB-BD31-4B8C-83A1-F6EECF244321}">
                <p14:modId xmlns:p14="http://schemas.microsoft.com/office/powerpoint/2010/main" val="2881372402"/>
              </p:ext>
            </p:extLst>
          </p:nvPr>
        </p:nvGraphicFramePr>
        <p:xfrm>
          <a:off x="838200" y="2538254"/>
          <a:ext cx="8897472" cy="2926080"/>
        </p:xfrm>
        <a:graphic>
          <a:graphicData uri="http://schemas.openxmlformats.org/drawingml/2006/table">
            <a:tbl>
              <a:tblPr/>
              <a:tblGrid>
                <a:gridCol w="4448736">
                  <a:extLst>
                    <a:ext uri="{9D8B030D-6E8A-4147-A177-3AD203B41FA5}">
                      <a16:colId xmlns:a16="http://schemas.microsoft.com/office/drawing/2014/main" val="2660710317"/>
                    </a:ext>
                  </a:extLst>
                </a:gridCol>
                <a:gridCol w="4448736">
                  <a:extLst>
                    <a:ext uri="{9D8B030D-6E8A-4147-A177-3AD203B41FA5}">
                      <a16:colId xmlns:a16="http://schemas.microsoft.com/office/drawing/2014/main" val="158341808"/>
                    </a:ext>
                  </a:extLst>
                </a:gridCol>
              </a:tblGrid>
              <a:tr h="0">
                <a:tc>
                  <a:txBody>
                    <a:bodyPr/>
                    <a:lstStyle/>
                    <a:p>
                      <a:r>
                        <a:rPr lang="en-GB" b="1"/>
                        <a:t>Knee Angle (°)</a:t>
                      </a:r>
                      <a:endParaRPr lang="en-GB"/>
                    </a:p>
                  </a:txBody>
                  <a:tcPr anchor="ctr">
                    <a:lnL>
                      <a:noFill/>
                    </a:lnL>
                    <a:lnR>
                      <a:noFill/>
                    </a:lnR>
                    <a:lnT>
                      <a:noFill/>
                    </a:lnT>
                    <a:lnB>
                      <a:noFill/>
                    </a:lnB>
                    <a:noFill/>
                  </a:tcPr>
                </a:tc>
                <a:tc>
                  <a:txBody>
                    <a:bodyPr/>
                    <a:lstStyle/>
                    <a:p>
                      <a:r>
                        <a:rPr lang="en-GB" b="1" dirty="0"/>
                        <a:t>Average Peak  weight  (kg]</a:t>
                      </a:r>
                      <a:endParaRPr lang="en-GB" dirty="0"/>
                    </a:p>
                  </a:txBody>
                  <a:tcPr anchor="ctr">
                    <a:lnL>
                      <a:noFill/>
                    </a:lnL>
                    <a:lnR>
                      <a:noFill/>
                    </a:lnR>
                    <a:lnT>
                      <a:noFill/>
                    </a:lnT>
                    <a:lnB>
                      <a:noFill/>
                    </a:lnB>
                    <a:noFill/>
                  </a:tcPr>
                </a:tc>
                <a:extLst>
                  <a:ext uri="{0D108BD9-81ED-4DB2-BD59-A6C34878D82A}">
                    <a16:rowId xmlns:a16="http://schemas.microsoft.com/office/drawing/2014/main" val="3545886462"/>
                  </a:ext>
                </a:extLst>
              </a:tr>
              <a:tr h="0">
                <a:tc>
                  <a:txBody>
                    <a:bodyPr/>
                    <a:lstStyle/>
                    <a:p>
                      <a:r>
                        <a:rPr lang="en-GB"/>
                        <a:t>50°</a:t>
                      </a:r>
                    </a:p>
                  </a:txBody>
                  <a:tcPr anchor="ctr">
                    <a:lnL>
                      <a:noFill/>
                    </a:lnL>
                    <a:lnR>
                      <a:noFill/>
                    </a:lnR>
                    <a:lnT>
                      <a:noFill/>
                    </a:lnT>
                    <a:lnB>
                      <a:noFill/>
                    </a:lnB>
                    <a:noFill/>
                  </a:tcPr>
                </a:tc>
                <a:tc>
                  <a:txBody>
                    <a:bodyPr/>
                    <a:lstStyle/>
                    <a:p>
                      <a:r>
                        <a:rPr lang="en-GB" dirty="0"/>
                        <a:t>390</a:t>
                      </a:r>
                    </a:p>
                  </a:txBody>
                  <a:tcPr anchor="ctr">
                    <a:lnL>
                      <a:noFill/>
                    </a:lnL>
                    <a:lnR>
                      <a:noFill/>
                    </a:lnR>
                    <a:lnT>
                      <a:noFill/>
                    </a:lnT>
                    <a:lnB>
                      <a:noFill/>
                    </a:lnB>
                    <a:noFill/>
                  </a:tcPr>
                </a:tc>
                <a:extLst>
                  <a:ext uri="{0D108BD9-81ED-4DB2-BD59-A6C34878D82A}">
                    <a16:rowId xmlns:a16="http://schemas.microsoft.com/office/drawing/2014/main" val="2957874522"/>
                  </a:ext>
                </a:extLst>
              </a:tr>
              <a:tr h="0">
                <a:tc>
                  <a:txBody>
                    <a:bodyPr/>
                    <a:lstStyle/>
                    <a:p>
                      <a:r>
                        <a:rPr lang="en-GB"/>
                        <a:t>60°</a:t>
                      </a:r>
                    </a:p>
                  </a:txBody>
                  <a:tcPr anchor="ctr">
                    <a:lnL>
                      <a:noFill/>
                    </a:lnL>
                    <a:lnR>
                      <a:noFill/>
                    </a:lnR>
                    <a:lnT>
                      <a:noFill/>
                    </a:lnT>
                    <a:lnB>
                      <a:noFill/>
                    </a:lnB>
                    <a:noFill/>
                  </a:tcPr>
                </a:tc>
                <a:tc>
                  <a:txBody>
                    <a:bodyPr/>
                    <a:lstStyle/>
                    <a:p>
                      <a:r>
                        <a:rPr lang="en-GB" dirty="0"/>
                        <a:t>420</a:t>
                      </a:r>
                    </a:p>
                  </a:txBody>
                  <a:tcPr anchor="ctr">
                    <a:lnL>
                      <a:noFill/>
                    </a:lnL>
                    <a:lnR>
                      <a:noFill/>
                    </a:lnR>
                    <a:lnT>
                      <a:noFill/>
                    </a:lnT>
                    <a:lnB>
                      <a:noFill/>
                    </a:lnB>
                    <a:noFill/>
                  </a:tcPr>
                </a:tc>
                <a:extLst>
                  <a:ext uri="{0D108BD9-81ED-4DB2-BD59-A6C34878D82A}">
                    <a16:rowId xmlns:a16="http://schemas.microsoft.com/office/drawing/2014/main" val="3147379187"/>
                  </a:ext>
                </a:extLst>
              </a:tr>
              <a:tr h="0">
                <a:tc>
                  <a:txBody>
                    <a:bodyPr/>
                    <a:lstStyle/>
                    <a:p>
                      <a:r>
                        <a:rPr lang="en-GB"/>
                        <a:t>70°</a:t>
                      </a:r>
                    </a:p>
                  </a:txBody>
                  <a:tcPr anchor="ctr">
                    <a:lnL>
                      <a:noFill/>
                    </a:lnL>
                    <a:lnR>
                      <a:noFill/>
                    </a:lnR>
                    <a:lnT>
                      <a:noFill/>
                    </a:lnT>
                    <a:lnB>
                      <a:noFill/>
                    </a:lnB>
                    <a:noFill/>
                  </a:tcPr>
                </a:tc>
                <a:tc>
                  <a:txBody>
                    <a:bodyPr/>
                    <a:lstStyle/>
                    <a:p>
                      <a:r>
                        <a:rPr lang="en-GB"/>
                        <a:t>455</a:t>
                      </a:r>
                    </a:p>
                  </a:txBody>
                  <a:tcPr anchor="ctr">
                    <a:lnL>
                      <a:noFill/>
                    </a:lnL>
                    <a:lnR>
                      <a:noFill/>
                    </a:lnR>
                    <a:lnT>
                      <a:noFill/>
                    </a:lnT>
                    <a:lnB>
                      <a:noFill/>
                    </a:lnB>
                    <a:noFill/>
                  </a:tcPr>
                </a:tc>
                <a:extLst>
                  <a:ext uri="{0D108BD9-81ED-4DB2-BD59-A6C34878D82A}">
                    <a16:rowId xmlns:a16="http://schemas.microsoft.com/office/drawing/2014/main" val="1316431472"/>
                  </a:ext>
                </a:extLst>
              </a:tr>
              <a:tr h="0">
                <a:tc>
                  <a:txBody>
                    <a:bodyPr/>
                    <a:lstStyle/>
                    <a:p>
                      <a:r>
                        <a:rPr lang="en-GB"/>
                        <a:t>80°</a:t>
                      </a:r>
                    </a:p>
                  </a:txBody>
                  <a:tcPr anchor="ctr">
                    <a:lnL>
                      <a:noFill/>
                    </a:lnL>
                    <a:lnR>
                      <a:noFill/>
                    </a:lnR>
                    <a:lnT>
                      <a:noFill/>
                    </a:lnT>
                    <a:lnB>
                      <a:noFill/>
                    </a:lnB>
                    <a:noFill/>
                  </a:tcPr>
                </a:tc>
                <a:tc>
                  <a:txBody>
                    <a:bodyPr/>
                    <a:lstStyle/>
                    <a:p>
                      <a:r>
                        <a:rPr lang="en-GB"/>
                        <a:t>495</a:t>
                      </a:r>
                    </a:p>
                  </a:txBody>
                  <a:tcPr anchor="ctr">
                    <a:lnL>
                      <a:noFill/>
                    </a:lnL>
                    <a:lnR>
                      <a:noFill/>
                    </a:lnR>
                    <a:lnT>
                      <a:noFill/>
                    </a:lnT>
                    <a:lnB>
                      <a:noFill/>
                    </a:lnB>
                    <a:noFill/>
                  </a:tcPr>
                </a:tc>
                <a:extLst>
                  <a:ext uri="{0D108BD9-81ED-4DB2-BD59-A6C34878D82A}">
                    <a16:rowId xmlns:a16="http://schemas.microsoft.com/office/drawing/2014/main" val="3600318631"/>
                  </a:ext>
                </a:extLst>
              </a:tr>
              <a:tr h="0">
                <a:tc>
                  <a:txBody>
                    <a:bodyPr/>
                    <a:lstStyle/>
                    <a:p>
                      <a:r>
                        <a:rPr lang="en-GB"/>
                        <a:t>90°</a:t>
                      </a:r>
                    </a:p>
                  </a:txBody>
                  <a:tcPr anchor="ctr">
                    <a:lnL>
                      <a:noFill/>
                    </a:lnL>
                    <a:lnR>
                      <a:noFill/>
                    </a:lnR>
                    <a:lnT>
                      <a:noFill/>
                    </a:lnT>
                    <a:lnB>
                      <a:noFill/>
                    </a:lnB>
                    <a:noFill/>
                  </a:tcPr>
                </a:tc>
                <a:tc>
                  <a:txBody>
                    <a:bodyPr/>
                    <a:lstStyle/>
                    <a:p>
                      <a:r>
                        <a:rPr lang="en-GB"/>
                        <a:t>520</a:t>
                      </a:r>
                    </a:p>
                  </a:txBody>
                  <a:tcPr anchor="ctr">
                    <a:lnL>
                      <a:noFill/>
                    </a:lnL>
                    <a:lnR>
                      <a:noFill/>
                    </a:lnR>
                    <a:lnT>
                      <a:noFill/>
                    </a:lnT>
                    <a:lnB>
                      <a:noFill/>
                    </a:lnB>
                    <a:noFill/>
                  </a:tcPr>
                </a:tc>
                <a:extLst>
                  <a:ext uri="{0D108BD9-81ED-4DB2-BD59-A6C34878D82A}">
                    <a16:rowId xmlns:a16="http://schemas.microsoft.com/office/drawing/2014/main" val="3025131268"/>
                  </a:ext>
                </a:extLst>
              </a:tr>
              <a:tr h="0">
                <a:tc>
                  <a:txBody>
                    <a:bodyPr/>
                    <a:lstStyle/>
                    <a:p>
                      <a:r>
                        <a:rPr lang="en-GB" dirty="0"/>
                        <a:t>120°</a:t>
                      </a:r>
                    </a:p>
                  </a:txBody>
                  <a:tcPr anchor="ctr">
                    <a:lnL>
                      <a:noFill/>
                    </a:lnL>
                    <a:lnR>
                      <a:noFill/>
                    </a:lnR>
                    <a:lnT>
                      <a:noFill/>
                    </a:lnT>
                    <a:lnB>
                      <a:noFill/>
                    </a:lnB>
                    <a:noFill/>
                  </a:tcPr>
                </a:tc>
                <a:tc>
                  <a:txBody>
                    <a:bodyPr/>
                    <a:lstStyle/>
                    <a:p>
                      <a:r>
                        <a:rPr lang="en-GB" b="1"/>
                        <a:t>540</a:t>
                      </a:r>
                      <a:endParaRPr lang="en-GB"/>
                    </a:p>
                  </a:txBody>
                  <a:tcPr anchor="ctr">
                    <a:lnL>
                      <a:noFill/>
                    </a:lnL>
                    <a:lnR>
                      <a:noFill/>
                    </a:lnR>
                    <a:lnT>
                      <a:noFill/>
                    </a:lnT>
                    <a:lnB>
                      <a:noFill/>
                    </a:lnB>
                    <a:noFill/>
                  </a:tcPr>
                </a:tc>
                <a:extLst>
                  <a:ext uri="{0D108BD9-81ED-4DB2-BD59-A6C34878D82A}">
                    <a16:rowId xmlns:a16="http://schemas.microsoft.com/office/drawing/2014/main" val="566620503"/>
                  </a:ext>
                </a:extLst>
              </a:tr>
              <a:tr h="0">
                <a:tc>
                  <a:txBody>
                    <a:bodyPr/>
                    <a:lstStyle/>
                    <a:p>
                      <a:r>
                        <a:rPr lang="en-GB"/>
                        <a:t>160°</a:t>
                      </a:r>
                    </a:p>
                  </a:txBody>
                  <a:tcPr anchor="ctr">
                    <a:lnL>
                      <a:noFill/>
                    </a:lnL>
                    <a:lnR>
                      <a:noFill/>
                    </a:lnR>
                    <a:lnT>
                      <a:noFill/>
                    </a:lnT>
                    <a:lnB>
                      <a:noFill/>
                    </a:lnB>
                    <a:noFill/>
                  </a:tcPr>
                </a:tc>
                <a:tc>
                  <a:txBody>
                    <a:bodyPr/>
                    <a:lstStyle/>
                    <a:p>
                      <a:r>
                        <a:rPr lang="en-GB" dirty="0"/>
                        <a:t>460</a:t>
                      </a:r>
                    </a:p>
                  </a:txBody>
                  <a:tcPr anchor="ctr">
                    <a:lnL>
                      <a:noFill/>
                    </a:lnL>
                    <a:lnR>
                      <a:noFill/>
                    </a:lnR>
                    <a:lnT>
                      <a:noFill/>
                    </a:lnT>
                    <a:lnB>
                      <a:noFill/>
                    </a:lnB>
                    <a:noFill/>
                  </a:tcPr>
                </a:tc>
                <a:extLst>
                  <a:ext uri="{0D108BD9-81ED-4DB2-BD59-A6C34878D82A}">
                    <a16:rowId xmlns:a16="http://schemas.microsoft.com/office/drawing/2014/main" val="3685372323"/>
                  </a:ext>
                </a:extLst>
              </a:tr>
            </a:tbl>
          </a:graphicData>
        </a:graphic>
      </p:graphicFrame>
      <p:sp>
        <p:nvSpPr>
          <p:cNvPr id="18" name="Rectangle 1">
            <a:extLst>
              <a:ext uri="{FF2B5EF4-FFF2-40B4-BE49-F238E27FC236}">
                <a16:creationId xmlns:a16="http://schemas.microsoft.com/office/drawing/2014/main" id="{D789C6D3-027F-C642-54CA-9E68F7040BD6}"/>
              </a:ext>
            </a:extLst>
          </p:cNvPr>
          <p:cNvSpPr>
            <a:spLocks noChangeArrowheads="1"/>
          </p:cNvSpPr>
          <p:nvPr/>
        </p:nvSpPr>
        <p:spPr bwMode="auto">
          <a:xfrm>
            <a:off x="838200" y="2538413"/>
            <a:ext cx="1031590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9" name="Rectangle 2">
            <a:extLst>
              <a:ext uri="{FF2B5EF4-FFF2-40B4-BE49-F238E27FC236}">
                <a16:creationId xmlns:a16="http://schemas.microsoft.com/office/drawing/2014/main" id="{90CB3BB1-34CD-56C2-0E39-3A0515E807CF}"/>
              </a:ext>
            </a:extLst>
          </p:cNvPr>
          <p:cNvSpPr>
            <a:spLocks noChangeArrowheads="1"/>
          </p:cNvSpPr>
          <p:nvPr/>
        </p:nvSpPr>
        <p:spPr bwMode="auto">
          <a:xfrm>
            <a:off x="838200" y="2538413"/>
            <a:ext cx="10315908"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23" name="Audio 22">
            <a:extLst>
              <a:ext uri="{FF2B5EF4-FFF2-40B4-BE49-F238E27FC236}">
                <a16:creationId xmlns:a16="http://schemas.microsoft.com/office/drawing/2014/main" id="{6536761E-A391-ACED-043E-76449C6D05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96034013"/>
      </p:ext>
    </p:extLst>
  </p:cSld>
  <p:clrMapOvr>
    <a:masterClrMapping/>
  </p:clrMapOvr>
  <mc:AlternateContent xmlns:mc="http://schemas.openxmlformats.org/markup-compatibility/2006">
    <mc:Choice xmlns:p14="http://schemas.microsoft.com/office/powerpoint/2010/main" Requires="p14">
      <p:transition spd="slow" p14:dur="2000" advTm="5623"/>
    </mc:Choice>
    <mc:Fallback>
      <p:transition spd="slow" advTm="5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41FDD-0120-3C0C-D381-F070EFF79693}"/>
              </a:ext>
            </a:extLst>
          </p:cNvPr>
          <p:cNvSpPr>
            <a:spLocks noGrp="1"/>
          </p:cNvSpPr>
          <p:nvPr>
            <p:ph type="title"/>
          </p:nvPr>
        </p:nvSpPr>
        <p:spPr>
          <a:xfrm>
            <a:off x="1043950" y="1179151"/>
            <a:ext cx="3300646" cy="4463889"/>
          </a:xfrm>
        </p:spPr>
        <p:txBody>
          <a:bodyPr anchor="ctr">
            <a:normAutofit/>
          </a:bodyPr>
          <a:lstStyle/>
          <a:p>
            <a:r>
              <a:rPr lang="en-GB" dirty="0"/>
              <a:t>Data / evidence interpretations / implications</a:t>
            </a:r>
            <a:br>
              <a:rPr lang="en-GB" dirty="0"/>
            </a:br>
            <a:endParaRPr lang="en-US" dirty="0"/>
          </a:p>
        </p:txBody>
      </p:sp>
      <p:sp>
        <p:nvSpPr>
          <p:cNvPr id="17" name="Isosceles Triangle 16">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51809252-6AC0-7506-E138-9D3631D00686}"/>
              </a:ext>
            </a:extLst>
          </p:cNvPr>
          <p:cNvSpPr>
            <a:spLocks noGrp="1"/>
          </p:cNvSpPr>
          <p:nvPr>
            <p:ph idx="1"/>
          </p:nvPr>
        </p:nvSpPr>
        <p:spPr>
          <a:xfrm>
            <a:off x="4978918" y="1109145"/>
            <a:ext cx="6341016" cy="4603900"/>
          </a:xfrm>
        </p:spPr>
        <p:txBody>
          <a:bodyPr anchor="ctr">
            <a:normAutofit/>
          </a:bodyPr>
          <a:lstStyle/>
          <a:p>
            <a:pPr>
              <a:buNone/>
            </a:pPr>
            <a:r>
              <a:rPr lang="en-GB" b="0" i="0" u="none" strike="noStrike" dirty="0">
                <a:effectLst/>
                <a:latin typeface="Open Sans" panose="020B0606030504020204" pitchFamily="34" charset="0"/>
              </a:rPr>
              <a:t>Power output increased steadily from 50° to 120°, and </a:t>
            </a:r>
            <a:r>
              <a:rPr lang="en-GB" b="0" i="0" u="none" strike="noStrike" dirty="0">
                <a:solidFill>
                  <a:srgbClr val="191919"/>
                </a:solidFill>
                <a:effectLst/>
                <a:latin typeface="Open Sans" panose="020B0606030504020204" pitchFamily="34" charset="0"/>
              </a:rPr>
              <a:t>the </a:t>
            </a:r>
            <a:r>
              <a:rPr lang="en-GB" b="0" i="0" u="none" strike="noStrike" dirty="0">
                <a:effectLst/>
                <a:latin typeface="Open Sans" panose="020B0606030504020204" pitchFamily="34" charset="0"/>
              </a:rPr>
              <a:t>maximum</a:t>
            </a:r>
            <a:r>
              <a:rPr lang="en-GB" b="0" i="0" u="none" strike="noStrike" dirty="0">
                <a:solidFill>
                  <a:srgbClr val="191919"/>
                </a:solidFill>
                <a:effectLst/>
                <a:latin typeface="Open Sans" panose="020B0606030504020204" pitchFamily="34" charset="0"/>
              </a:rPr>
              <a:t> average power </a:t>
            </a:r>
            <a:r>
              <a:rPr lang="en-GB" b="0" i="0" u="none" strike="noStrike" dirty="0">
                <a:effectLst/>
                <a:latin typeface="Open Sans" panose="020B0606030504020204" pitchFamily="34" charset="0"/>
              </a:rPr>
              <a:t>was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highest </a:t>
            </a:r>
            <a:r>
              <a:rPr lang="en-GB" b="0" i="0" u="none" strike="noStrike" dirty="0">
                <a:solidFill>
                  <a:srgbClr val="191919"/>
                </a:solidFill>
                <a:effectLst/>
                <a:latin typeface="Open Sans" panose="020B0606030504020204" pitchFamily="34" charset="0"/>
              </a:rPr>
              <a:t>at 120° knee flexion.</a:t>
            </a:r>
            <a:br>
              <a:rPr lang="en-GB" b="0" i="0" u="none" strike="noStrike" dirty="0">
                <a:solidFill>
                  <a:srgbClr val="191919"/>
                </a:solidFill>
                <a:effectLst/>
                <a:latin typeface="Open Sans" panose="020B0606030504020204" pitchFamily="34" charset="0"/>
              </a:rPr>
            </a:br>
            <a:r>
              <a:rPr lang="en-GB" b="0" i="0" u="none" strike="noStrike" dirty="0">
                <a:solidFill>
                  <a:srgbClr val="191919"/>
                </a:solidFill>
                <a:effectLst/>
                <a:latin typeface="Open Sans" panose="020B0606030504020204" pitchFamily="34" charset="0"/>
              </a:rPr>
              <a:t>90° position, </a:t>
            </a:r>
            <a:r>
              <a:rPr lang="en-GB" b="0" i="0" u="none" strike="noStrike" dirty="0">
                <a:effectLst/>
                <a:latin typeface="Open Sans" panose="020B0606030504020204" pitchFamily="34" charset="0"/>
              </a:rPr>
              <a:t>the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normally</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ideal</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training</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position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possessed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a</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little bit less </a:t>
            </a:r>
            <a:r>
              <a:rPr lang="en-GB" b="0" i="0" u="none" strike="noStrike" dirty="0">
                <a:solidFill>
                  <a:srgbClr val="191919"/>
                </a:solidFill>
                <a:effectLst/>
                <a:latin typeface="Open Sans" panose="020B0606030504020204" pitchFamily="34" charset="0"/>
              </a:rPr>
              <a:t>power </a:t>
            </a:r>
            <a:r>
              <a:rPr lang="en-GB" b="0" i="0" u="none" strike="noStrike" dirty="0">
                <a:effectLst/>
                <a:latin typeface="Open Sans" panose="020B0606030504020204" pitchFamily="34" charset="0"/>
              </a:rPr>
              <a:t>compared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to </a:t>
            </a:r>
            <a:r>
              <a:rPr lang="en-GB" b="0" i="0" u="none" strike="noStrike" dirty="0">
                <a:solidFill>
                  <a:srgbClr val="191919"/>
                </a:solidFill>
                <a:effectLst/>
                <a:latin typeface="Open Sans" panose="020B0606030504020204" pitchFamily="34" charset="0"/>
              </a:rPr>
              <a:t>120</a:t>
            </a:r>
            <a:r>
              <a:rPr lang="en-GB" b="0" i="0" u="none" strike="noStrike" dirty="0">
                <a:effectLst/>
                <a:latin typeface="Open Sans" panose="020B0606030504020204" pitchFamily="34" charset="0"/>
              </a:rPr>
              <a:t>°</a:t>
            </a:r>
            <a:r>
              <a:rPr lang="en-GB" b="0" i="0" u="none" strike="noStrike" dirty="0">
                <a:solidFill>
                  <a:srgbClr val="191919"/>
                </a:solidFill>
                <a:effectLst/>
                <a:latin typeface="Open Sans" panose="020B0606030504020204" pitchFamily="34" charset="0"/>
              </a:rPr>
              <a:t> but </a:t>
            </a:r>
            <a:r>
              <a:rPr lang="en-GB" b="0" i="0" u="none" strike="noStrike" dirty="0">
                <a:effectLst/>
                <a:latin typeface="Open Sans" panose="020B0606030504020204" pitchFamily="34" charset="0"/>
              </a:rPr>
              <a:t>remained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acceptable</a:t>
            </a:r>
            <a:r>
              <a:rPr lang="en-GB" b="0" i="0" u="none" strike="noStrike" dirty="0">
                <a:solidFill>
                  <a:srgbClr val="191919"/>
                </a:solidFill>
                <a:effectLst/>
                <a:latin typeface="Open Sans" panose="020B0606030504020204" pitchFamily="34" charset="0"/>
              </a:rPr>
              <a:t>.</a:t>
            </a:r>
            <a:br>
              <a:rPr lang="en-GB" b="0" i="0" u="none" strike="noStrike" dirty="0">
                <a:solidFill>
                  <a:srgbClr val="191919"/>
                </a:solidFill>
                <a:effectLst/>
                <a:latin typeface="Open Sans" panose="020B0606030504020204" pitchFamily="34" charset="0"/>
              </a:rPr>
            </a:br>
            <a:r>
              <a:rPr lang="en-GB" b="0" i="0" u="none" strike="noStrike" dirty="0">
                <a:solidFill>
                  <a:srgbClr val="191919"/>
                </a:solidFill>
                <a:effectLst/>
                <a:latin typeface="Open Sans" panose="020B0606030504020204" pitchFamily="34" charset="0"/>
              </a:rPr>
              <a:t>Power </a:t>
            </a:r>
            <a:r>
              <a:rPr lang="en-GB" b="0" i="0" u="none" strike="noStrike" dirty="0">
                <a:effectLst/>
                <a:latin typeface="Open Sans" panose="020B0606030504020204" pitchFamily="34" charset="0"/>
              </a:rPr>
              <a:t>decreased</a:t>
            </a:r>
            <a:r>
              <a:rPr lang="en-GB" b="0" i="0" u="none" strike="noStrike" dirty="0">
                <a:solidFill>
                  <a:srgbClr val="191919"/>
                </a:solidFill>
                <a:effectLst/>
                <a:latin typeface="Open Sans" panose="020B0606030504020204" pitchFamily="34" charset="0"/>
              </a:rPr>
              <a:t> at 160°, </a:t>
            </a:r>
            <a:r>
              <a:rPr lang="en-GB" b="0" i="0" u="none" strike="noStrike" dirty="0">
                <a:effectLst/>
                <a:latin typeface="Open Sans" panose="020B0606030504020204" pitchFamily="34" charset="0"/>
              </a:rPr>
              <a:t>indicating</a:t>
            </a:r>
            <a:r>
              <a:rPr lang="en-GB" b="0" i="0" u="none" strike="noStrike" dirty="0">
                <a:solidFill>
                  <a:srgbClr val="191919"/>
                </a:solidFill>
                <a:effectLst/>
                <a:latin typeface="Open Sans" panose="020B0606030504020204" pitchFamily="34" charset="0"/>
              </a:rPr>
              <a:t> that </a:t>
            </a:r>
            <a:r>
              <a:rPr lang="en-GB" b="0" i="0" u="none" strike="noStrike" dirty="0">
                <a:effectLst/>
                <a:latin typeface="Open Sans" panose="020B0606030504020204" pitchFamily="34" charset="0"/>
              </a:rPr>
              <a:t>close to </a:t>
            </a:r>
            <a:r>
              <a:rPr lang="en-GB" b="0" i="0" u="none" strike="noStrike" dirty="0">
                <a:solidFill>
                  <a:srgbClr val="191919"/>
                </a:solidFill>
                <a:effectLst/>
                <a:latin typeface="Open Sans" panose="020B0606030504020204" pitchFamily="34" charset="0"/>
              </a:rPr>
              <a:t>full extension </a:t>
            </a:r>
            <a:r>
              <a:rPr lang="en-GB" b="0" i="0" u="none" strike="noStrike" dirty="0">
                <a:effectLst/>
                <a:latin typeface="Open Sans" panose="020B0606030504020204" pitchFamily="34" charset="0"/>
              </a:rPr>
              <a:t>restricts</a:t>
            </a:r>
            <a:r>
              <a:rPr lang="en-GB" b="0" i="0" u="none" strike="noStrike" dirty="0">
                <a:solidFill>
                  <a:srgbClr val="191919"/>
                </a:solidFill>
                <a:effectLst/>
                <a:latin typeface="Open Sans" panose="020B0606030504020204" pitchFamily="34" charset="0"/>
              </a:rPr>
              <a:t> power </a:t>
            </a:r>
            <a:r>
              <a:rPr lang="en-GB" b="0" i="0" u="none" strike="noStrike" dirty="0">
                <a:effectLst/>
                <a:latin typeface="Open Sans" panose="020B0606030504020204" pitchFamily="34" charset="0"/>
              </a:rPr>
              <a:t>generation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most</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probably</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because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of</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decreased </a:t>
            </a:r>
            <a:r>
              <a:rPr lang="en-GB" b="0" i="0" u="none" strike="noStrike" dirty="0">
                <a:solidFill>
                  <a:srgbClr val="191919"/>
                </a:solidFill>
                <a:effectLst/>
                <a:latin typeface="Open Sans" panose="020B0606030504020204" pitchFamily="34" charset="0"/>
              </a:rPr>
              <a:t>muscle </a:t>
            </a:r>
            <a:r>
              <a:rPr lang="en-GB" b="0" i="0" u="none" strike="noStrike" dirty="0">
                <a:effectLst/>
                <a:latin typeface="Open Sans" panose="020B0606030504020204" pitchFamily="34" charset="0"/>
              </a:rPr>
              <a:t>recruitment</a:t>
            </a:r>
            <a:r>
              <a:rPr lang="en-GB" b="0" i="0" u="none" strike="noStrike" dirty="0">
                <a:solidFill>
                  <a:srgbClr val="191919"/>
                </a:solidFill>
                <a:effectLst/>
                <a:latin typeface="Open Sans" panose="020B0606030504020204" pitchFamily="34" charset="0"/>
              </a:rPr>
              <a:t> and </a:t>
            </a:r>
            <a:r>
              <a:rPr lang="en-GB" b="0" i="0" u="none" strike="noStrike" dirty="0">
                <a:effectLst/>
                <a:latin typeface="Open Sans" panose="020B0606030504020204" pitchFamily="34" charset="0"/>
              </a:rPr>
              <a:t>unfavourable</a:t>
            </a:r>
            <a:r>
              <a:rPr lang="en-GB" b="0" i="0" u="none" strike="noStrike" dirty="0">
                <a:solidFill>
                  <a:srgbClr val="191919"/>
                </a:solidFill>
                <a:effectLst/>
                <a:latin typeface="Open Sans" panose="020B0606030504020204" pitchFamily="34" charset="0"/>
              </a:rPr>
              <a:t> mechanical leverage.</a:t>
            </a:r>
            <a:br>
              <a:rPr lang="en-GB" b="0" i="0" u="none" strike="noStrike" dirty="0">
                <a:solidFill>
                  <a:srgbClr val="191919"/>
                </a:solidFill>
                <a:effectLst/>
                <a:latin typeface="Open Sans" panose="020B0606030504020204" pitchFamily="34" charset="0"/>
              </a:rPr>
            </a:br>
            <a:r>
              <a:rPr lang="en-GB" b="0" i="0" u="none" strike="noStrike" dirty="0">
                <a:solidFill>
                  <a:srgbClr val="191919"/>
                </a:solidFill>
                <a:effectLst/>
                <a:latin typeface="Open Sans" panose="020B0606030504020204" pitchFamily="34" charset="0"/>
              </a:rPr>
              <a:t>At </a:t>
            </a:r>
            <a:r>
              <a:rPr lang="en-GB" b="0" i="0" u="none" strike="noStrike" dirty="0">
                <a:effectLst/>
                <a:latin typeface="Open Sans" panose="020B0606030504020204" pitchFamily="34" charset="0"/>
              </a:rPr>
              <a:t>steeper angles (50°–70°), power output is reduced, possibly due to joint compression or compromised joint mechanics at deep flexion.</a:t>
            </a:r>
            <a:endParaRPr lang="en-US" dirty="0"/>
          </a:p>
        </p:txBody>
      </p:sp>
      <p:sp>
        <p:nvSpPr>
          <p:cNvPr id="21" name="Isosceles Triangle 2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3" name="Audio 12">
            <a:extLst>
              <a:ext uri="{FF2B5EF4-FFF2-40B4-BE49-F238E27FC236}">
                <a16:creationId xmlns:a16="http://schemas.microsoft.com/office/drawing/2014/main" id="{1B1B531C-B56F-918A-982B-0BE2B898D3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92144974"/>
      </p:ext>
    </p:extLst>
  </p:cSld>
  <p:clrMapOvr>
    <a:masterClrMapping/>
  </p:clrMapOvr>
  <mc:AlternateContent xmlns:mc="http://schemas.openxmlformats.org/markup-compatibility/2006">
    <mc:Choice xmlns:p14="http://schemas.microsoft.com/office/powerpoint/2010/main" Requires="p14">
      <p:transition spd="slow" p14:dur="2000" advTm="49168"/>
    </mc:Choice>
    <mc:Fallback>
      <p:transition spd="slow" advTm="49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84DA0-D430-EB43-9A89-FD21FD399582}"/>
              </a:ext>
            </a:extLst>
          </p:cNvPr>
          <p:cNvSpPr>
            <a:spLocks noGrp="1"/>
          </p:cNvSpPr>
          <p:nvPr>
            <p:ph type="title"/>
          </p:nvPr>
        </p:nvSpPr>
        <p:spPr>
          <a:xfrm>
            <a:off x="1043950" y="1179151"/>
            <a:ext cx="3300646" cy="4463889"/>
          </a:xfrm>
        </p:spPr>
        <p:txBody>
          <a:bodyPr anchor="ctr">
            <a:normAutofit/>
          </a:bodyPr>
          <a:lstStyle/>
          <a:p>
            <a:r>
              <a:rPr lang="en-GB" dirty="0"/>
              <a:t>Study interpretations and implications</a:t>
            </a:r>
            <a:br>
              <a:rPr lang="en-GB" dirty="0"/>
            </a:b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CDC812-8516-755F-2743-D451A725AE01}"/>
              </a:ext>
            </a:extLst>
          </p:cNvPr>
          <p:cNvSpPr>
            <a:spLocks noGrp="1"/>
          </p:cNvSpPr>
          <p:nvPr>
            <p:ph idx="1"/>
          </p:nvPr>
        </p:nvSpPr>
        <p:spPr>
          <a:xfrm>
            <a:off x="4978918" y="1109145"/>
            <a:ext cx="6341016" cy="4603900"/>
          </a:xfrm>
        </p:spPr>
        <p:txBody>
          <a:bodyPr anchor="ctr">
            <a:normAutofit/>
          </a:bodyPr>
          <a:lstStyle/>
          <a:p>
            <a:pPr>
              <a:buFont typeface="Arial" panose="020B0604020202020204" pitchFamily="34" charset="0"/>
              <a:buChar char="•"/>
            </a:pPr>
            <a:r>
              <a:rPr lang="en-GB" b="0" i="0" u="none" strike="noStrike" dirty="0">
                <a:effectLst/>
              </a:rPr>
              <a:t>Training at </a:t>
            </a:r>
            <a:r>
              <a:rPr lang="en-GB" b="1" i="0" u="none" strike="noStrike" dirty="0">
                <a:effectLst/>
              </a:rPr>
              <a:t>mid-range angles</a:t>
            </a:r>
            <a:r>
              <a:rPr lang="en-GB" b="0" i="0" u="none" strike="noStrike" dirty="0">
                <a:effectLst/>
              </a:rPr>
              <a:t> may be most effective for improving explosive power.</a:t>
            </a:r>
          </a:p>
          <a:p>
            <a:pPr>
              <a:buFont typeface="Arial" panose="020B0604020202020204" pitchFamily="34" charset="0"/>
              <a:buChar char="•"/>
            </a:pPr>
            <a:r>
              <a:rPr lang="en-GB" b="0" i="0" u="none" strike="noStrike" dirty="0">
                <a:effectLst/>
              </a:rPr>
              <a:t>Deep angles (90°) may still be useful for strength but less ideal for power development.</a:t>
            </a:r>
          </a:p>
          <a:p>
            <a:pPr>
              <a:buFont typeface="Arial" panose="020B0604020202020204" pitchFamily="34" charset="0"/>
              <a:buChar char="•"/>
            </a:pPr>
            <a:r>
              <a:rPr lang="en-GB" b="0" i="0" u="none" strike="noStrike" dirty="0">
                <a:effectLst/>
              </a:rPr>
              <a:t>Near-extension positions are less effective and may under-train the target muscles.</a:t>
            </a:r>
          </a:p>
          <a:p>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Audio 10">
            <a:extLst>
              <a:ext uri="{FF2B5EF4-FFF2-40B4-BE49-F238E27FC236}">
                <a16:creationId xmlns:a16="http://schemas.microsoft.com/office/drawing/2014/main" id="{FC6CD59F-6F09-72A1-9A88-9E51B1B41E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37907804"/>
      </p:ext>
    </p:extLst>
  </p:cSld>
  <p:clrMapOvr>
    <a:masterClrMapping/>
  </p:clrMapOvr>
  <mc:AlternateContent xmlns:mc="http://schemas.openxmlformats.org/markup-compatibility/2006">
    <mc:Choice xmlns:p14="http://schemas.microsoft.com/office/powerpoint/2010/main" Requires="p14">
      <p:transition spd="slow" p14:dur="2000" advTm="28537"/>
    </mc:Choice>
    <mc:Fallback>
      <p:transition spd="slow" advTm="28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69E8B-9232-7FC8-5815-E2989CE43B27}"/>
              </a:ext>
            </a:extLst>
          </p:cNvPr>
          <p:cNvSpPr>
            <a:spLocks noGrp="1"/>
          </p:cNvSpPr>
          <p:nvPr>
            <p:ph type="title"/>
          </p:nvPr>
        </p:nvSpPr>
        <p:spPr>
          <a:xfrm>
            <a:off x="1043950" y="1179151"/>
            <a:ext cx="3300646" cy="4463889"/>
          </a:xfrm>
        </p:spPr>
        <p:txBody>
          <a:bodyPr anchor="ctr">
            <a:normAutofit/>
          </a:bodyPr>
          <a:lstStyle/>
          <a:p>
            <a:r>
              <a:rPr lang="en-GB" sz="2800"/>
              <a:t>Recommendations / outcome</a:t>
            </a:r>
            <a:br>
              <a:rPr lang="en-GB" sz="2800"/>
            </a:br>
            <a:endParaRPr lang="en-US" sz="2800"/>
          </a:p>
        </p:txBody>
      </p:sp>
      <p:sp>
        <p:nvSpPr>
          <p:cNvPr id="12" name="Isosceles Triangle 1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4" name="Straight Connector 1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A87F198-153E-BAA4-22DD-7A15A0AE047B}"/>
              </a:ext>
            </a:extLst>
          </p:cNvPr>
          <p:cNvSpPr>
            <a:spLocks noGrp="1"/>
          </p:cNvSpPr>
          <p:nvPr>
            <p:ph idx="1"/>
          </p:nvPr>
        </p:nvSpPr>
        <p:spPr>
          <a:xfrm>
            <a:off x="4978918" y="1109145"/>
            <a:ext cx="6341016" cy="4603900"/>
          </a:xfrm>
        </p:spPr>
        <p:txBody>
          <a:bodyPr anchor="ctr">
            <a:normAutofit/>
          </a:bodyPr>
          <a:lstStyle/>
          <a:p>
            <a:pPr>
              <a:lnSpc>
                <a:spcPct val="90000"/>
              </a:lnSpc>
              <a:buNone/>
            </a:pPr>
            <a:r>
              <a:rPr lang="en-GB" sz="1400" b="0" i="0" u="none" strike="noStrike" dirty="0">
                <a:effectLst/>
              </a:rPr>
              <a:t>The leg press machine has proven effective in assessing lower-limb force, velocity, and power output, providing valuable insights into muscular performance. However, recent studies suggest that while the leg press is beneficial for evaluating maximal force and power, it may not fully replicate the dynamic velocity capabilities observed in more functional movements like squats. </a:t>
            </a:r>
          </a:p>
          <a:p>
            <a:pPr>
              <a:lnSpc>
                <a:spcPct val="90000"/>
              </a:lnSpc>
              <a:buNone/>
            </a:pPr>
            <a:r>
              <a:rPr lang="en-GB" sz="1400" b="1" i="0" u="none" strike="noStrike" dirty="0">
                <a:effectLst/>
              </a:rPr>
              <a:t>Comparison with Squat Movements:</a:t>
            </a:r>
            <a:r>
              <a:rPr lang="en-GB" sz="1400" b="0" i="0" u="none" strike="noStrike" dirty="0">
                <a:effectLst/>
              </a:rPr>
              <a:t> A study by </a:t>
            </a:r>
            <a:r>
              <a:rPr lang="en-GB" sz="1400" b="0" i="0" u="none" strike="noStrike" dirty="0" err="1">
                <a:effectLst/>
              </a:rPr>
              <a:t>Padulo</a:t>
            </a:r>
            <a:r>
              <a:rPr lang="en-GB" sz="1400" b="0" i="0" u="none" strike="noStrike" dirty="0">
                <a:effectLst/>
              </a:rPr>
              <a:t> et al. (2017) found that during squat movements, maximal power output (17.7 ± 3.59 W·kg⁻¹) and theoretical maximal velocity (1.66 ± 0.29 m/s) were significantly higher compared to the leg press (10.9 ± 1.39 W·kg⁻¹ and 0.88 ± 0.18 m/s, respectively). This indicates that squats may better assess the ability to produce force at high velocities.</a:t>
            </a:r>
          </a:p>
          <a:p>
            <a:pPr>
              <a:lnSpc>
                <a:spcPct val="90000"/>
              </a:lnSpc>
              <a:buFont typeface="Arial" panose="020B0604020202020204" pitchFamily="34" charset="0"/>
              <a:buChar char="•"/>
            </a:pPr>
            <a:r>
              <a:rPr lang="en-GB" sz="1400" b="1" i="0" u="none" strike="noStrike" dirty="0">
                <a:effectLst/>
              </a:rPr>
              <a:t>Training Effects in Older Adults:</a:t>
            </a:r>
            <a:r>
              <a:rPr lang="en-GB" sz="1400" b="0" i="0" u="none" strike="noStrike" dirty="0">
                <a:effectLst/>
              </a:rPr>
              <a:t> Research by Fielding et al. (2002) demonstrated that high-velocity resistance training using the leg press significantly increased peak power in older women, suggesting its efficacy in enhancing muscle power. </a:t>
            </a:r>
          </a:p>
          <a:p>
            <a:pPr>
              <a:lnSpc>
                <a:spcPct val="90000"/>
              </a:lnSpc>
              <a:buFont typeface="Arial" panose="020B0604020202020204" pitchFamily="34" charset="0"/>
              <a:buChar char="•"/>
            </a:pPr>
            <a:r>
              <a:rPr lang="en-GB" sz="1400" b="1" i="0" u="none" strike="noStrike" dirty="0">
                <a:effectLst/>
              </a:rPr>
              <a:t>Reliability and Validity:</a:t>
            </a:r>
            <a:r>
              <a:rPr lang="en-GB" sz="1400" b="0" i="0" u="none" strike="noStrike" dirty="0">
                <a:effectLst/>
              </a:rPr>
              <a:t> A study by Kurobe and Momose (2023) established that the force-velocity relationship in the leg press could accurately estimate one-repetition maximum values, highlighting its reliability for strength assessments.</a:t>
            </a:r>
          </a:p>
          <a:p>
            <a:pPr>
              <a:lnSpc>
                <a:spcPct val="90000"/>
              </a:lnSpc>
            </a:pPr>
            <a:endParaRPr lang="en-US" sz="1400" dirty="0"/>
          </a:p>
        </p:txBody>
      </p:sp>
      <p:sp>
        <p:nvSpPr>
          <p:cNvPr id="16" name="Isosceles Triangle 1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Audio 6">
            <a:extLst>
              <a:ext uri="{FF2B5EF4-FFF2-40B4-BE49-F238E27FC236}">
                <a16:creationId xmlns:a16="http://schemas.microsoft.com/office/drawing/2014/main" id="{6348477D-29A1-CAE4-1BC8-07E62E1C4E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34219603"/>
      </p:ext>
    </p:extLst>
  </p:cSld>
  <p:clrMapOvr>
    <a:masterClrMapping/>
  </p:clrMapOvr>
  <mc:AlternateContent xmlns:mc="http://schemas.openxmlformats.org/markup-compatibility/2006">
    <mc:Choice xmlns:p14="http://schemas.microsoft.com/office/powerpoint/2010/main" Requires="p14">
      <p:transition spd="slow" p14:dur="2000" advTm="110840"/>
    </mc:Choice>
    <mc:Fallback>
      <p:transition spd="slow" advTm="110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CE6FA-5BC2-9C3A-81B2-39DB8FC84E7C}"/>
              </a:ext>
            </a:extLst>
          </p:cNvPr>
          <p:cNvSpPr>
            <a:spLocks noGrp="1"/>
          </p:cNvSpPr>
          <p:nvPr>
            <p:ph type="title"/>
          </p:nvPr>
        </p:nvSpPr>
        <p:spPr>
          <a:xfrm>
            <a:off x="1043950" y="1179151"/>
            <a:ext cx="3300646" cy="4463889"/>
          </a:xfrm>
        </p:spPr>
        <p:txBody>
          <a:bodyPr anchor="ctr">
            <a:normAutofit/>
          </a:bodyPr>
          <a:lstStyle/>
          <a:p>
            <a:r>
              <a:rPr lang="en-US" sz="2800"/>
              <a:t>Recommendations/ outcomes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3B1668-FD4F-B474-4EB3-F91C10FDCEE6}"/>
              </a:ext>
            </a:extLst>
          </p:cNvPr>
          <p:cNvSpPr>
            <a:spLocks noGrp="1"/>
          </p:cNvSpPr>
          <p:nvPr>
            <p:ph idx="1"/>
          </p:nvPr>
        </p:nvSpPr>
        <p:spPr>
          <a:xfrm>
            <a:off x="4641935" y="1109145"/>
            <a:ext cx="7170925" cy="4603900"/>
          </a:xfrm>
        </p:spPr>
        <p:txBody>
          <a:bodyPr anchor="ctr">
            <a:normAutofit/>
          </a:bodyPr>
          <a:lstStyle/>
          <a:p>
            <a:pPr>
              <a:buNone/>
            </a:pPr>
            <a:r>
              <a:rPr lang="en-GB" b="0" i="0" u="none" strike="noStrike" dirty="0">
                <a:solidFill>
                  <a:srgbClr val="191919"/>
                </a:solidFill>
                <a:effectLst/>
                <a:latin typeface="Open Sans" panose="020B0606030504020204" pitchFamily="34" charset="0"/>
              </a:rPr>
              <a:t>Incorporate Functional Movements: To </a:t>
            </a:r>
            <a:r>
              <a:rPr lang="en-GB" b="0" i="0" u="none" strike="noStrike" dirty="0">
                <a:effectLst/>
                <a:latin typeface="Open Sans" panose="020B0606030504020204" pitchFamily="34" charset="0"/>
              </a:rPr>
              <a:t>fully </a:t>
            </a:r>
            <a:r>
              <a:rPr lang="en-GB" b="0" i="0" u="none" strike="noStrike" dirty="0">
                <a:solidFill>
                  <a:srgbClr val="191919"/>
                </a:solidFill>
                <a:effectLst/>
                <a:latin typeface="Open Sans" panose="020B0606030504020204" pitchFamily="34" charset="0"/>
              </a:rPr>
              <a:t>assess velocity abilities</a:t>
            </a:r>
            <a:r>
              <a:rPr lang="en-GB" b="0" i="0" u="none" strike="noStrike" dirty="0">
                <a:effectLst/>
                <a:latin typeface="Open Sans" panose="020B0606030504020204" pitchFamily="34" charset="0"/>
              </a:rPr>
              <a:t>, functional movements like squats are recommended to be included in training and testing protocol and leg press exercise.</a:t>
            </a:r>
            <a:br>
              <a:rPr lang="en-GB" b="0" i="0" u="none" strike="noStrike" dirty="0">
                <a:effectLst/>
                <a:latin typeface="Open Sans" panose="020B0606030504020204" pitchFamily="34" charset="0"/>
              </a:rPr>
            </a:br>
            <a:r>
              <a:rPr lang="en-GB" b="0" i="0" u="none" strike="noStrike" dirty="0">
                <a:effectLst/>
                <a:latin typeface="Open Sans" panose="020B0606030504020204" pitchFamily="34" charset="0"/>
              </a:rPr>
              <a:t>Apply</a:t>
            </a:r>
            <a:r>
              <a:rPr lang="en-GB" b="0" i="0" u="none" strike="noStrike" dirty="0">
                <a:solidFill>
                  <a:srgbClr val="191919"/>
                </a:solidFill>
                <a:effectLst/>
                <a:latin typeface="Open Sans" panose="020B0606030504020204" pitchFamily="34" charset="0"/>
              </a:rPr>
              <a:t> force-velocity profiling: </a:t>
            </a:r>
            <a:r>
              <a:rPr lang="en-GB" b="0" i="0" u="none" strike="noStrike" dirty="0">
                <a:effectLst/>
                <a:latin typeface="Open Sans" panose="020B0606030504020204" pitchFamily="34" charset="0"/>
              </a:rPr>
              <a:t>The use of force-velocity profiling provides a more accurate prediction</a:t>
            </a:r>
            <a:r>
              <a:rPr lang="en-GB" b="0" i="0" u="none" strike="noStrike" dirty="0">
                <a:solidFill>
                  <a:srgbClr val="191919"/>
                </a:solidFill>
                <a:effectLst/>
                <a:latin typeface="Open Sans" panose="020B0606030504020204" pitchFamily="34" charset="0"/>
              </a:rPr>
              <a:t> of </a:t>
            </a:r>
            <a:r>
              <a:rPr lang="en-GB" b="0" i="0" u="none" strike="noStrike" dirty="0">
                <a:effectLst/>
                <a:latin typeface="Open Sans" panose="020B0606030504020204" pitchFamily="34" charset="0"/>
              </a:rPr>
              <a:t>an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individual</a:t>
            </a:r>
            <a:r>
              <a:rPr lang="en-GB" b="0" i="0" u="none" strike="noStrike" dirty="0">
                <a:solidFill>
                  <a:srgbClr val="191919"/>
                </a:solidFill>
                <a:effectLst/>
                <a:latin typeface="Open Sans" panose="020B0606030504020204" pitchFamily="34" charset="0"/>
              </a:rPr>
              <a:t>'s power capabilities </a:t>
            </a:r>
            <a:r>
              <a:rPr lang="en-GB" b="0" i="0" u="none" strike="noStrike" dirty="0">
                <a:effectLst/>
                <a:latin typeface="Open Sans" panose="020B0606030504020204" pitchFamily="34" charset="0"/>
              </a:rPr>
              <a:t>in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terms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of designing well-</a:t>
            </a:r>
            <a:r>
              <a:rPr lang="en-GB" b="0" i="0" u="none" strike="noStrike" dirty="0">
                <a:solidFill>
                  <a:srgbClr val="191919"/>
                </a:solidFill>
                <a:effectLst/>
                <a:latin typeface="Open Sans" panose="020B0606030504020204" pitchFamily="34" charset="0"/>
              </a:rPr>
              <a:t>informed personalized training </a:t>
            </a:r>
            <a:r>
              <a:rPr lang="en-GB" b="0" i="0" u="none" strike="noStrike" dirty="0">
                <a:effectLst/>
                <a:latin typeface="Open Sans" panose="020B0606030504020204" pitchFamily="34" charset="0"/>
              </a:rPr>
              <a:t>programs</a:t>
            </a:r>
            <a:r>
              <a:rPr lang="en-GB" b="0" i="0" u="none" strike="noStrike" dirty="0">
                <a:solidFill>
                  <a:srgbClr val="191919"/>
                </a:solidFill>
                <a:effectLst/>
                <a:latin typeface="Open Sans" panose="020B0606030504020204" pitchFamily="34" charset="0"/>
              </a:rPr>
              <a:t>.</a:t>
            </a:r>
            <a:br>
              <a:rPr lang="en-GB" b="0" i="0" u="none" strike="noStrike" dirty="0">
                <a:solidFill>
                  <a:srgbClr val="191919"/>
                </a:solidFill>
                <a:effectLst/>
                <a:latin typeface="Open Sans" panose="020B0606030504020204" pitchFamily="34" charset="0"/>
              </a:rPr>
            </a:br>
            <a:r>
              <a:rPr lang="en-GB" b="0" i="0" u="none" strike="noStrike" dirty="0">
                <a:effectLst/>
                <a:latin typeface="Open Sans" panose="020B0606030504020204" pitchFamily="34" charset="0"/>
              </a:rPr>
              <a:t>Use</a:t>
            </a:r>
            <a:r>
              <a:rPr lang="en-GB" b="0" i="0" u="none" strike="noStrike" dirty="0">
                <a:solidFill>
                  <a:srgbClr val="191919"/>
                </a:solidFill>
                <a:effectLst/>
                <a:latin typeface="Open Sans" panose="020B0606030504020204" pitchFamily="34" charset="0"/>
              </a:rPr>
              <a:t> Population-Specific Programs: </a:t>
            </a:r>
            <a:r>
              <a:rPr lang="en-GB" b="0" i="0" u="none" strike="noStrike" dirty="0">
                <a:effectLst/>
                <a:latin typeface="Open Sans" panose="020B0606030504020204" pitchFamily="34" charset="0"/>
              </a:rPr>
              <a:t>For</a:t>
            </a:r>
            <a:r>
              <a:rPr lang="en-GB" b="0" i="0" u="none" strike="noStrike" dirty="0">
                <a:solidFill>
                  <a:srgbClr val="191919"/>
                </a:solidFill>
                <a:effectLst/>
                <a:latin typeface="Open Sans" panose="020B0606030504020204" pitchFamily="34" charset="0"/>
              </a:rPr>
              <a:t> older adults or </a:t>
            </a:r>
            <a:r>
              <a:rPr lang="en-GB" b="0" i="0" u="none" strike="noStrike" dirty="0" err="1">
                <a:effectLst/>
                <a:latin typeface="Open Sans" panose="020B0606030504020204" pitchFamily="34" charset="0"/>
              </a:rPr>
              <a:t>forindividuals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who have specific training objectives, high-velocity resistance leg press training can</a:t>
            </a:r>
            <a:r>
              <a:rPr lang="en-GB" b="0" i="0" u="none" strike="noStrike" dirty="0">
                <a:solidFill>
                  <a:srgbClr val="191919"/>
                </a:solidFill>
                <a:effectLst/>
                <a:latin typeface="Open Sans" panose="020B0606030504020204" pitchFamily="34" charset="0"/>
              </a:rPr>
              <a:t> be </a:t>
            </a:r>
            <a:r>
              <a:rPr lang="en-GB" b="0" i="0" u="none" strike="noStrike" dirty="0">
                <a:effectLst/>
                <a:latin typeface="Open Sans" panose="020B0606030504020204" pitchFamily="34" charset="0"/>
              </a:rPr>
              <a:t>effective in the production of muscle power</a:t>
            </a:r>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Audio 5">
            <a:extLst>
              <a:ext uri="{FF2B5EF4-FFF2-40B4-BE49-F238E27FC236}">
                <a16:creationId xmlns:a16="http://schemas.microsoft.com/office/drawing/2014/main" id="{B9EED6B6-AD40-861E-AE2F-AB408039B8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8761320"/>
      </p:ext>
    </p:extLst>
  </p:cSld>
  <p:clrMapOvr>
    <a:masterClrMapping/>
  </p:clrMapOvr>
  <mc:AlternateContent xmlns:mc="http://schemas.openxmlformats.org/markup-compatibility/2006">
    <mc:Choice xmlns:p14="http://schemas.microsoft.com/office/powerpoint/2010/main" Requires="p14">
      <p:transition spd="slow" p14:dur="2000" advTm="56528"/>
    </mc:Choice>
    <mc:Fallback>
      <p:transition spd="slow" advTm="56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4687-F7D0-7DA0-D204-CB2DC57EFC36}"/>
              </a:ext>
            </a:extLst>
          </p:cNvPr>
          <p:cNvSpPr>
            <a:spLocks noGrp="1"/>
          </p:cNvSpPr>
          <p:nvPr>
            <p:ph type="title"/>
          </p:nvPr>
        </p:nvSpPr>
        <p:spPr/>
        <p:txBody>
          <a:bodyPr/>
          <a:lstStyle/>
          <a:p>
            <a:r>
              <a:rPr lang="en-GB" dirty="0"/>
              <a:t>Future research</a:t>
            </a:r>
            <a:br>
              <a:rPr lang="en-GB" dirty="0"/>
            </a:br>
            <a:endParaRPr lang="en-US" dirty="0"/>
          </a:p>
        </p:txBody>
      </p:sp>
      <p:sp>
        <p:nvSpPr>
          <p:cNvPr id="3" name="Content Placeholder 2">
            <a:extLst>
              <a:ext uri="{FF2B5EF4-FFF2-40B4-BE49-F238E27FC236}">
                <a16:creationId xmlns:a16="http://schemas.microsoft.com/office/drawing/2014/main" id="{C26A6377-FD30-6312-B883-A6EA46C6B4A2}"/>
              </a:ext>
            </a:extLst>
          </p:cNvPr>
          <p:cNvSpPr>
            <a:spLocks noGrp="1"/>
          </p:cNvSpPr>
          <p:nvPr>
            <p:ph idx="1"/>
          </p:nvPr>
        </p:nvSpPr>
        <p:spPr/>
        <p:txBody>
          <a:bodyPr>
            <a:normAutofit fontScale="85000" lnSpcReduction="10000"/>
          </a:bodyPr>
          <a:lstStyle/>
          <a:p>
            <a:pPr algn="l">
              <a:buFont typeface="Arial" panose="020B0604020202020204" pitchFamily="34" charset="0"/>
              <a:buChar char="•"/>
            </a:pPr>
            <a:r>
              <a:rPr lang="en-GB" b="0" i="0" u="none" strike="noStrike" dirty="0">
                <a:solidFill>
                  <a:srgbClr val="000000"/>
                </a:solidFill>
                <a:effectLst/>
              </a:rPr>
              <a:t> </a:t>
            </a:r>
            <a:r>
              <a:rPr lang="en-GB" b="0" i="0" u="none" strike="noStrike" dirty="0">
                <a:effectLst/>
                <a:latin typeface="Open Sans" panose="020B0606030504020204" pitchFamily="34" charset="0"/>
              </a:rPr>
              <a:t>Investigating Power Output Across a Greater Range of Angles</a:t>
            </a:r>
            <a:br>
              <a:rPr lang="en-GB" b="0" i="0" u="none" strike="noStrike" dirty="0">
                <a:effectLst/>
                <a:latin typeface="Open Sans" panose="020B0606030504020204" pitchFamily="34" charset="0"/>
              </a:rPr>
            </a:br>
            <a:r>
              <a:rPr lang="en-GB" b="0" i="0" u="none" strike="noStrike" dirty="0">
                <a:effectLst/>
                <a:latin typeface="Open Sans" panose="020B0606030504020204" pitchFamily="34" charset="0"/>
              </a:rPr>
              <a:t>One useful</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line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of future research would be to investigate power production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over</a:t>
            </a:r>
            <a:r>
              <a:rPr lang="en-GB" b="0" i="0" u="none" strike="noStrike" dirty="0">
                <a:solidFill>
                  <a:srgbClr val="191919"/>
                </a:solidFill>
                <a:effectLst/>
                <a:latin typeface="Open Sans" panose="020B0606030504020204" pitchFamily="34" charset="0"/>
              </a:rPr>
              <a:t> a </a:t>
            </a:r>
            <a:r>
              <a:rPr lang="en-GB" b="0" i="0" u="none" strike="noStrike" dirty="0">
                <a:effectLst/>
                <a:latin typeface="Open Sans" panose="020B0606030504020204" pitchFamily="34" charset="0"/>
              </a:rPr>
              <a:t>greater range of joint angles during the Keizer Leg Press or other resistance training exercises. Peak power at a single joint position was the emphasis in this research</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yet</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the performance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of humans </a:t>
            </a:r>
            <a:r>
              <a:rPr lang="en-GB" b="0" i="0" u="none" strike="noStrike" dirty="0">
                <a:solidFill>
                  <a:srgbClr val="191919"/>
                </a:solidFill>
                <a:effectLst/>
                <a:latin typeface="Open Sans" panose="020B0606030504020204" pitchFamily="34" charset="0"/>
              </a:rPr>
              <a:t>in dynamic sports </a:t>
            </a:r>
            <a:r>
              <a:rPr lang="en-GB" b="0" i="0" u="none" strike="noStrike" dirty="0">
                <a:effectLst/>
                <a:latin typeface="Open Sans" panose="020B0606030504020204" pitchFamily="34" charset="0"/>
              </a:rPr>
              <a:t>usually occurs over a wide range of joint angles. For example, sprinting entails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the generation of </a:t>
            </a:r>
            <a:r>
              <a:rPr lang="en-GB" b="0" i="0" u="none" strike="noStrike" dirty="0">
                <a:solidFill>
                  <a:srgbClr val="191919"/>
                </a:solidFill>
                <a:effectLst/>
                <a:latin typeface="Open Sans" panose="020B0606030504020204" pitchFamily="34" charset="0"/>
              </a:rPr>
              <a:t>force at </a:t>
            </a:r>
            <a:r>
              <a:rPr lang="en-GB" b="0" i="0" u="none" strike="noStrike" dirty="0">
                <a:effectLst/>
                <a:latin typeface="Open Sans" panose="020B0606030504020204" pitchFamily="34" charset="0"/>
              </a:rPr>
              <a:t>various hip, knee, and ankle angles, with high</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demands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on angular velocity and joint stiffness (Sáez de Villarreal et al., 2012).</a:t>
            </a:r>
            <a:br>
              <a:rPr lang="en-GB" b="0" i="0" u="none" strike="noStrike" dirty="0">
                <a:effectLst/>
                <a:latin typeface="Open Sans" panose="020B0606030504020204" pitchFamily="34" charset="0"/>
              </a:rPr>
            </a:br>
            <a:br>
              <a:rPr lang="en-GB" b="0" i="0" u="none" strike="noStrike" dirty="0">
                <a:effectLst/>
                <a:latin typeface="Open Sans" panose="020B0606030504020204" pitchFamily="34" charset="0"/>
              </a:rPr>
            </a:br>
            <a:r>
              <a:rPr lang="en-GB" b="0" i="0" u="none" strike="noStrike" dirty="0">
                <a:effectLst/>
                <a:latin typeface="Open Sans" panose="020B0606030504020204" pitchFamily="34" charset="0"/>
              </a:rPr>
              <a:t>By quantifying</a:t>
            </a:r>
            <a:r>
              <a:rPr lang="en-GB" b="0" i="0" u="none" strike="noStrike" dirty="0">
                <a:solidFill>
                  <a:srgbClr val="191919"/>
                </a:solidFill>
                <a:effectLst/>
                <a:latin typeface="Open Sans" panose="020B0606030504020204" pitchFamily="34" charset="0"/>
              </a:rPr>
              <a:t> power output at </a:t>
            </a:r>
            <a:r>
              <a:rPr lang="en-GB" b="0" i="0" u="none" strike="noStrike" dirty="0">
                <a:effectLst/>
                <a:latin typeface="Open Sans" panose="020B0606030504020204" pitchFamily="34" charset="0"/>
              </a:rPr>
              <a:t>increments</a:t>
            </a:r>
            <a:r>
              <a:rPr lang="en-GB" b="0" i="0" u="none" strike="noStrike" dirty="0">
                <a:solidFill>
                  <a:srgbClr val="191919"/>
                </a:solidFill>
                <a:effectLst/>
                <a:latin typeface="Open Sans" panose="020B0606030504020204" pitchFamily="34" charset="0"/>
              </a:rPr>
              <a:t> of 10° or </a:t>
            </a:r>
            <a:r>
              <a:rPr lang="en-GB" b="0" i="0" u="none" strike="noStrike" dirty="0">
                <a:effectLst/>
                <a:latin typeface="Open Sans" panose="020B0606030504020204" pitchFamily="34" charset="0"/>
              </a:rPr>
              <a:t>less</a:t>
            </a:r>
            <a:r>
              <a:rPr lang="en-GB" b="0" i="0" u="none" strike="noStrike" dirty="0">
                <a:solidFill>
                  <a:srgbClr val="191919"/>
                </a:solidFill>
                <a:effectLst/>
                <a:latin typeface="Open Sans" panose="020B0606030504020204" pitchFamily="34" charset="0"/>
              </a:rPr>
              <a:t>, researchers </a:t>
            </a:r>
            <a:r>
              <a:rPr lang="en-GB" b="0" i="0" u="none" strike="noStrike" dirty="0">
                <a:effectLst/>
                <a:latin typeface="Open Sans" panose="020B0606030504020204" pitchFamily="34" charset="0"/>
              </a:rPr>
              <a:t>would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be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better</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positioned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to</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understand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how power production changes as a function of joint angle. This would allow for strength</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training</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programs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to</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be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even more specifically targeted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even</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to specific phases of movement. For instance, the acceleration phase of a sprint places unique demands upon the muscles of the lower limb, particularly the hip flexors, quadriceps, and calf muscles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Establishing power output at various angles can enable</a:t>
            </a:r>
            <a:r>
              <a:rPr lang="en-GB" b="0" i="0" u="none" strike="noStrike" dirty="0">
                <a:solidFill>
                  <a:srgbClr val="191919"/>
                </a:solidFill>
                <a:effectLst/>
                <a:latin typeface="Open Sans" panose="020B0606030504020204" pitchFamily="34" charset="0"/>
              </a:rPr>
              <a:t> coaches </a:t>
            </a:r>
            <a:r>
              <a:rPr lang="en-GB" b="0" i="0" u="none" strike="noStrike" dirty="0">
                <a:effectLst/>
                <a:latin typeface="Open Sans" panose="020B0606030504020204" pitchFamily="34" charset="0"/>
              </a:rPr>
              <a:t>to</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prescribe </a:t>
            </a:r>
            <a:r>
              <a:rPr lang="en-GB" b="0" i="0" u="none" strike="noStrike" dirty="0">
                <a:solidFill>
                  <a:srgbClr val="191919"/>
                </a:solidFill>
                <a:effectLst/>
                <a:latin typeface="Open Sans" panose="020B0606030504020204" pitchFamily="34" charset="0"/>
              </a:rPr>
              <a:t>resistance </a:t>
            </a:r>
            <a:r>
              <a:rPr lang="en-GB" b="0" i="0" u="none" strike="noStrike" dirty="0">
                <a:effectLst/>
                <a:latin typeface="Open Sans" panose="020B0606030504020204" pitchFamily="34" charset="0"/>
              </a:rPr>
              <a:t>exercise</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training </a:t>
            </a:r>
            <a:r>
              <a:rPr lang="en-GB" b="0" i="0" u="none" strike="noStrike" dirty="0">
                <a:solidFill>
                  <a:srgbClr val="191919"/>
                </a:solidFill>
                <a:effectLst/>
                <a:latin typeface="Open Sans" panose="020B0606030504020204" pitchFamily="34" charset="0"/>
              </a:rPr>
              <a:t>that more </a:t>
            </a:r>
            <a:r>
              <a:rPr lang="en-GB" b="0" i="0" u="none" strike="noStrike" dirty="0">
                <a:effectLst/>
                <a:latin typeface="Open Sans" panose="020B0606030504020204" pitchFamily="34" charset="0"/>
              </a:rPr>
              <a:t>accurately</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reflects</a:t>
            </a:r>
            <a:r>
              <a:rPr lang="en-GB" b="0" i="0" u="none" strike="noStrike" dirty="0">
                <a:solidFill>
                  <a:srgbClr val="191919"/>
                </a:solidFill>
                <a:effectLst/>
                <a:latin typeface="Open Sans" panose="020B0606030504020204" pitchFamily="34" charset="0"/>
              </a:rPr>
              <a:t> the sprinting or other sport </a:t>
            </a:r>
            <a:r>
              <a:rPr lang="en-GB" b="0" i="0" u="none" strike="noStrike" dirty="0">
                <a:effectLst/>
                <a:latin typeface="Open Sans" panose="020B0606030504020204" pitchFamily="34" charset="0"/>
              </a:rPr>
              <a:t>movement forces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and</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thus better overall transfer to field performance.</a:t>
            </a:r>
            <a:endParaRPr lang="en-GB" b="0" i="0" u="none" strike="noStrike" dirty="0">
              <a:solidFill>
                <a:srgbClr val="000000"/>
              </a:solidFill>
              <a:effectLst/>
            </a:endParaRPr>
          </a:p>
          <a:p>
            <a:endParaRPr lang="en-US" dirty="0"/>
          </a:p>
        </p:txBody>
      </p:sp>
      <p:pic>
        <p:nvPicPr>
          <p:cNvPr id="6" name="Audio 5">
            <a:extLst>
              <a:ext uri="{FF2B5EF4-FFF2-40B4-BE49-F238E27FC236}">
                <a16:creationId xmlns:a16="http://schemas.microsoft.com/office/drawing/2014/main" id="{ECA9921E-2DEA-7ECF-90AC-233B149F2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04130069"/>
      </p:ext>
    </p:extLst>
  </p:cSld>
  <p:clrMapOvr>
    <a:masterClrMapping/>
  </p:clrMapOvr>
  <mc:AlternateContent xmlns:mc="http://schemas.openxmlformats.org/markup-compatibility/2006">
    <mc:Choice xmlns:p14="http://schemas.microsoft.com/office/powerpoint/2010/main" Requires="p14">
      <p:transition spd="slow" p14:dur="2000" advTm="121231"/>
    </mc:Choice>
    <mc:Fallback>
      <p:transition spd="slow" advTm="121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56C950-6FAB-E9A7-32B9-518908D9F368}"/>
              </a:ext>
            </a:extLst>
          </p:cNvPr>
          <p:cNvSpPr>
            <a:spLocks noGrp="1"/>
          </p:cNvSpPr>
          <p:nvPr>
            <p:ph type="title"/>
          </p:nvPr>
        </p:nvSpPr>
        <p:spPr>
          <a:xfrm>
            <a:off x="1043950" y="1179151"/>
            <a:ext cx="3300646" cy="4463889"/>
          </a:xfrm>
        </p:spPr>
        <p:txBody>
          <a:bodyPr anchor="ctr">
            <a:normAutofit/>
          </a:bodyPr>
          <a:lstStyle/>
          <a:p>
            <a:r>
              <a:rPr lang="en-GB" dirty="0"/>
              <a:t>Summary</a:t>
            </a:r>
            <a:br>
              <a:rPr lang="en-GB" dirty="0"/>
            </a:b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FC7599-DEBB-994D-D72B-B4B10CCB306E}"/>
              </a:ext>
            </a:extLst>
          </p:cNvPr>
          <p:cNvSpPr>
            <a:spLocks noGrp="1"/>
          </p:cNvSpPr>
          <p:nvPr>
            <p:ph idx="1"/>
          </p:nvPr>
        </p:nvSpPr>
        <p:spPr>
          <a:xfrm>
            <a:off x="4978918" y="1109145"/>
            <a:ext cx="6341016" cy="4603900"/>
          </a:xfrm>
        </p:spPr>
        <p:txBody>
          <a:bodyPr anchor="ctr">
            <a:normAutofit/>
          </a:bodyPr>
          <a:lstStyle/>
          <a:p>
            <a:r>
              <a:rPr lang="en-GB" b="0" i="0" u="none" strike="noStrike" dirty="0">
                <a:solidFill>
                  <a:srgbClr val="191919"/>
                </a:solidFill>
                <a:effectLst/>
                <a:latin typeface="Open Sans" panose="020B0606030504020204" pitchFamily="34" charset="0"/>
              </a:rPr>
              <a:t>This study </a:t>
            </a:r>
            <a:r>
              <a:rPr lang="en-GB" b="0" i="0" u="none" strike="noStrike" dirty="0">
                <a:effectLst/>
                <a:latin typeface="Open Sans" panose="020B0606030504020204" pitchFamily="34" charset="0"/>
              </a:rPr>
              <a:t>recognises</a:t>
            </a:r>
            <a:r>
              <a:rPr lang="en-GB" b="0" i="0" u="none" strike="noStrike" dirty="0">
                <a:solidFill>
                  <a:srgbClr val="191919"/>
                </a:solidFill>
                <a:effectLst/>
                <a:latin typeface="Open Sans" panose="020B0606030504020204" pitchFamily="34" charset="0"/>
              </a:rPr>
              <a:t> that knee angle </a:t>
            </a:r>
            <a:r>
              <a:rPr lang="en-GB" b="0" i="0" u="none" strike="noStrike" dirty="0">
                <a:effectLst/>
                <a:latin typeface="Open Sans" panose="020B0606030504020204" pitchFamily="34" charset="0"/>
              </a:rPr>
              <a:t>is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a</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causal</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factor in the generation of </a:t>
            </a:r>
            <a:r>
              <a:rPr lang="en-GB" b="0" i="0" u="none" strike="noStrike" dirty="0">
                <a:solidFill>
                  <a:srgbClr val="191919"/>
                </a:solidFill>
                <a:effectLst/>
                <a:latin typeface="Open Sans" panose="020B0606030504020204" pitchFamily="34" charset="0"/>
              </a:rPr>
              <a:t>power </a:t>
            </a:r>
            <a:r>
              <a:rPr lang="en-GB" b="0" i="0" u="none" strike="noStrike" dirty="0">
                <a:effectLst/>
                <a:latin typeface="Open Sans" panose="020B0606030504020204" pitchFamily="34" charset="0"/>
              </a:rPr>
              <a:t>in</a:t>
            </a:r>
            <a:r>
              <a:rPr lang="en-GB" b="0" i="0" u="none" strike="noStrike" dirty="0">
                <a:solidFill>
                  <a:srgbClr val="191919"/>
                </a:solidFill>
                <a:effectLst/>
                <a:latin typeface="Open Sans" panose="020B0606030504020204" pitchFamily="34" charset="0"/>
              </a:rPr>
              <a:t> the leg press with   </a:t>
            </a:r>
            <a:r>
              <a:rPr lang="en-GB" b="0" i="0" u="none" strike="noStrike" dirty="0">
                <a:effectLst/>
                <a:latin typeface="Open Sans" panose="020B0606030504020204" pitchFamily="34" charset="0"/>
              </a:rPr>
              <a:t>optimal</a:t>
            </a:r>
            <a:r>
              <a:rPr lang="en-GB" b="0" i="0" u="none" strike="noStrike" dirty="0">
                <a:solidFill>
                  <a:srgbClr val="191919"/>
                </a:solidFill>
                <a:effectLst/>
                <a:latin typeface="Open Sans" panose="020B0606030504020204" pitchFamily="34" charset="0"/>
              </a:rPr>
              <a:t> power </a:t>
            </a:r>
            <a:r>
              <a:rPr lang="en-GB" b="0" i="0" u="none" strike="noStrike" dirty="0">
                <a:effectLst/>
                <a:latin typeface="Open Sans" panose="020B0606030504020204" pitchFamily="34" charset="0"/>
              </a:rPr>
              <a:t>generated</a:t>
            </a:r>
            <a:r>
              <a:rPr lang="en-GB" b="0" i="0" u="none" strike="noStrike" dirty="0">
                <a:solidFill>
                  <a:srgbClr val="191919"/>
                </a:solidFill>
                <a:effectLst/>
                <a:latin typeface="Open Sans" panose="020B0606030504020204" pitchFamily="34" charset="0"/>
              </a:rPr>
              <a:t> at </a:t>
            </a:r>
            <a:r>
              <a:rPr lang="en-GB" dirty="0">
                <a:solidFill>
                  <a:srgbClr val="191919"/>
                </a:solidFill>
                <a:latin typeface="Open Sans" panose="020B0606030504020204" pitchFamily="34" charset="0"/>
              </a:rPr>
              <a:t>120 </a:t>
            </a:r>
            <a:r>
              <a:rPr lang="en-GB" b="0" i="0" u="none" strike="noStrike" dirty="0">
                <a:solidFill>
                  <a:srgbClr val="191919"/>
                </a:solidFill>
                <a:effectLst/>
                <a:latin typeface="Open Sans" panose="020B0606030504020204" pitchFamily="34" charset="0"/>
              </a:rPr>
              <a:t> °. </a:t>
            </a:r>
            <a:r>
              <a:rPr lang="en-GB" b="0" i="0" u="none" strike="noStrike" dirty="0">
                <a:effectLst/>
                <a:latin typeface="Open Sans" panose="020B0606030504020204" pitchFamily="34" charset="0"/>
              </a:rPr>
              <a:t>This</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study</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has implications for improved lower-body training and enhanced sporting </a:t>
            </a:r>
            <a:r>
              <a:rPr lang="en-GB" b="0" i="0" u="none" strike="noStrike" dirty="0">
                <a:solidFill>
                  <a:srgbClr val="191919"/>
                </a:solidFill>
                <a:effectLst/>
                <a:latin typeface="Open Sans" panose="020B0606030504020204" pitchFamily="34" charset="0"/>
              </a:rPr>
              <a:t>performance. Joint angle maximisation </a:t>
            </a:r>
            <a:r>
              <a:rPr lang="en-GB" b="0" i="0" u="none" strike="noStrike" dirty="0">
                <a:effectLst/>
                <a:latin typeface="Open Sans" panose="020B0606030504020204" pitchFamily="34" charset="0"/>
              </a:rPr>
              <a:t>as a </a:t>
            </a:r>
            <a:r>
              <a:rPr lang="en-GB" b="0" i="0" u="none" strike="noStrike" dirty="0">
                <a:solidFill>
                  <a:srgbClr val="191919"/>
                </a:solidFill>
                <a:effectLst/>
                <a:latin typeface="Open Sans" panose="020B0606030504020204" pitchFamily="34" charset="0"/>
              </a:rPr>
              <a:t>training </a:t>
            </a:r>
            <a:r>
              <a:rPr lang="en-GB" b="0" i="0" u="none" strike="noStrike" dirty="0">
                <a:effectLst/>
                <a:latin typeface="Open Sans" panose="020B0606030504020204" pitchFamily="34" charset="0"/>
              </a:rPr>
              <a:t>factor </a:t>
            </a:r>
            <a:r>
              <a:rPr lang="en-GB" b="0" i="0" u="none" strike="noStrike" dirty="0">
                <a:solidFill>
                  <a:srgbClr val="191919"/>
                </a:solidFill>
                <a:effectLst/>
                <a:latin typeface="Open Sans" panose="020B0606030504020204" pitchFamily="34" charset="0"/>
              </a:rPr>
              <a:t>is </a:t>
            </a:r>
            <a:r>
              <a:rPr lang="en-GB" b="0" i="0" u="none" strike="noStrike" dirty="0">
                <a:effectLst/>
                <a:latin typeface="Open Sans" panose="020B0606030504020204" pitchFamily="34" charset="0"/>
              </a:rPr>
              <a:t>a</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useful</a:t>
            </a:r>
            <a:r>
              <a:rPr lang="en-GB" b="0" i="0" u="none" strike="noStrike" dirty="0">
                <a:solidFill>
                  <a:srgbClr val="191919"/>
                </a:solidFill>
                <a:effectLst/>
                <a:latin typeface="Open Sans" panose="020B0606030504020204" pitchFamily="34" charset="0"/>
              </a:rPr>
              <a:t> but powerful intervention </a:t>
            </a:r>
            <a:r>
              <a:rPr lang="en-GB" b="0" i="0" u="none" strike="noStrike" dirty="0">
                <a:effectLst/>
                <a:latin typeface="Open Sans" panose="020B0606030504020204" pitchFamily="34" charset="0"/>
              </a:rPr>
              <a:t>to</a:t>
            </a:r>
            <a:r>
              <a:rPr lang="en-GB" b="0" i="0" u="none" strike="noStrike" dirty="0">
                <a:solidFill>
                  <a:srgbClr val="191919"/>
                </a:solidFill>
                <a:effectLst/>
                <a:latin typeface="Open Sans" panose="020B0606030504020204" pitchFamily="34" charset="0"/>
              </a:rPr>
              <a:t> </a:t>
            </a:r>
            <a:r>
              <a:rPr lang="en-GB" b="0" i="0" u="none" strike="noStrike" dirty="0">
                <a:effectLst/>
                <a:latin typeface="Open Sans" panose="020B0606030504020204" pitchFamily="34" charset="0"/>
              </a:rPr>
              <a:t>maximise effects.</a:t>
            </a:r>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Audio 5">
            <a:extLst>
              <a:ext uri="{FF2B5EF4-FFF2-40B4-BE49-F238E27FC236}">
                <a16:creationId xmlns:a16="http://schemas.microsoft.com/office/drawing/2014/main" id="{63E43BED-D6DD-B083-5574-1342D377D6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9363114"/>
      </p:ext>
    </p:extLst>
  </p:cSld>
  <p:clrMapOvr>
    <a:masterClrMapping/>
  </p:clrMapOvr>
  <mc:AlternateContent xmlns:mc="http://schemas.openxmlformats.org/markup-compatibility/2006">
    <mc:Choice xmlns:p14="http://schemas.microsoft.com/office/powerpoint/2010/main" Requires="p14">
      <p:transition spd="slow" p14:dur="2000" advTm="32867"/>
    </mc:Choice>
    <mc:Fallback>
      <p:transition spd="slow" advTm="32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EF522-0281-DCD6-9FFC-40BC9651604F}"/>
              </a:ext>
            </a:extLst>
          </p:cNvPr>
          <p:cNvSpPr>
            <a:spLocks noGrp="1"/>
          </p:cNvSpPr>
          <p:nvPr>
            <p:ph type="title"/>
          </p:nvPr>
        </p:nvSpPr>
        <p:spPr>
          <a:xfrm>
            <a:off x="1043950" y="1179151"/>
            <a:ext cx="3300646" cy="4463889"/>
          </a:xfrm>
        </p:spPr>
        <p:txBody>
          <a:bodyPr anchor="ctr">
            <a:normAutofit/>
          </a:bodyPr>
          <a:lstStyle/>
          <a:p>
            <a:r>
              <a:rPr lang="en-US" dirty="0"/>
              <a:t>Reference </a:t>
            </a:r>
          </a:p>
        </p:txBody>
      </p:sp>
      <p:sp>
        <p:nvSpPr>
          <p:cNvPr id="21" name="Isosceles Triangle 2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3" name="Straight Connector 2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337CAF-E2AF-010A-A14A-97AB4A733E68}"/>
              </a:ext>
            </a:extLst>
          </p:cNvPr>
          <p:cNvSpPr>
            <a:spLocks noGrp="1"/>
          </p:cNvSpPr>
          <p:nvPr>
            <p:ph idx="1"/>
          </p:nvPr>
        </p:nvSpPr>
        <p:spPr>
          <a:xfrm>
            <a:off x="4978918" y="1109145"/>
            <a:ext cx="6341016" cy="4603900"/>
          </a:xfrm>
        </p:spPr>
        <p:txBody>
          <a:bodyPr anchor="ctr">
            <a:normAutofit/>
          </a:bodyPr>
          <a:lstStyle/>
          <a:p>
            <a:pPr marL="0" indent="0">
              <a:lnSpc>
                <a:spcPct val="90000"/>
              </a:lnSpc>
              <a:buNone/>
            </a:pPr>
            <a:r>
              <a:rPr lang="en-GB" sz="1300" b="0" i="0" u="none" strike="noStrike">
                <a:effectLst/>
              </a:rPr>
              <a:t>Mizrahi, J., Verbitsky, O., Isakov, E., &amp; Daily, D. (2000). Effect of fatigue on leg kinematics and impact acceleration in long distance running. </a:t>
            </a:r>
            <a:r>
              <a:rPr lang="en-GB" sz="1300" b="0" i="1" u="none" strike="noStrike">
                <a:effectLst/>
              </a:rPr>
              <a:t>Human Movement Science, 19</a:t>
            </a:r>
            <a:r>
              <a:rPr lang="en-GB" sz="1300" b="0" i="0" u="none" strike="noStrike">
                <a:effectLst/>
              </a:rPr>
              <a:t>(2), 139–151. https://</a:t>
            </a:r>
            <a:r>
              <a:rPr lang="en-GB" sz="1300" b="0" i="0" u="none" strike="noStrike" err="1">
                <a:effectLst/>
              </a:rPr>
              <a:t>doi.org</a:t>
            </a:r>
            <a:r>
              <a:rPr lang="en-GB" sz="1300" b="0" i="0" u="none" strike="noStrike">
                <a:effectLst/>
              </a:rPr>
              <a:t>/10.1016/S0167-9457(00)00013-0</a:t>
            </a:r>
          </a:p>
          <a:p>
            <a:pPr marL="0" indent="0">
              <a:lnSpc>
                <a:spcPct val="90000"/>
              </a:lnSpc>
              <a:buNone/>
            </a:pPr>
            <a:r>
              <a:rPr lang="en-GB" sz="1300" b="0" i="0" u="none" strike="noStrike">
                <a:effectLst/>
                <a:latin typeface="-webkit-standard"/>
              </a:rPr>
              <a:t>Norkin, C. C., &amp; White, D. J. (2016). </a:t>
            </a:r>
            <a:r>
              <a:rPr lang="en-GB" sz="1300" b="0" i="1" u="none" strike="noStrike">
                <a:effectLst/>
              </a:rPr>
              <a:t>Measurement of Joint Motion: A Guide to Goniometry</a:t>
            </a:r>
            <a:r>
              <a:rPr lang="en-GB" sz="1300" b="0" i="0" u="none" strike="noStrike">
                <a:effectLst/>
                <a:latin typeface="-webkit-standard"/>
              </a:rPr>
              <a:t> (5th ed.). F. A. Davis Company.</a:t>
            </a:r>
          </a:p>
          <a:p>
            <a:pPr>
              <a:lnSpc>
                <a:spcPct val="90000"/>
              </a:lnSpc>
            </a:pPr>
            <a:endParaRPr lang="en-GB" sz="1300">
              <a:latin typeface="-webkit-standard"/>
            </a:endParaRPr>
          </a:p>
          <a:p>
            <a:pPr marL="0" indent="0">
              <a:lnSpc>
                <a:spcPct val="90000"/>
              </a:lnSpc>
              <a:buNone/>
            </a:pPr>
            <a:r>
              <a:rPr lang="en-GB" sz="1300" b="0" i="0" u="none" strike="noStrike">
                <a:effectLst/>
              </a:rPr>
              <a:t>Fielding, R. A., LeBrasseur, N. K., &amp; Cuoco, A. (2002). High-velocity resistance training increases skeletal muscle peak power in older women. </a:t>
            </a:r>
            <a:r>
              <a:rPr lang="en-GB" sz="1300" b="0" i="1" u="none" strike="noStrike">
                <a:effectLst/>
              </a:rPr>
              <a:t>Journal of the American Geriatrics Society, 50</a:t>
            </a:r>
            <a:r>
              <a:rPr lang="en-GB" sz="1300" b="0" i="0" u="none" strike="noStrike">
                <a:effectLst/>
              </a:rPr>
              <a:t>(4), 588–592. https://</a:t>
            </a:r>
            <a:r>
              <a:rPr lang="en-GB" sz="1300" b="0" i="0" u="none" strike="noStrike" err="1">
                <a:effectLst/>
              </a:rPr>
              <a:t>doi.org</a:t>
            </a:r>
            <a:r>
              <a:rPr lang="en-GB" sz="1300" b="0" i="0" u="none" strike="noStrike">
                <a:effectLst/>
              </a:rPr>
              <a:t>/10.1046/j.1532-5415.2002.50159.x</a:t>
            </a:r>
          </a:p>
          <a:p>
            <a:pPr marL="0" indent="0">
              <a:lnSpc>
                <a:spcPct val="90000"/>
              </a:lnSpc>
              <a:buNone/>
            </a:pPr>
            <a:r>
              <a:rPr lang="en-GB" sz="1300" b="0" i="0" u="none" strike="noStrike">
                <a:effectLst/>
              </a:rPr>
              <a:t>Kurobe, K., &amp; Momose, M. (2023). Validity and reliability of force-velocity profiling on a leg press machine. </a:t>
            </a:r>
            <a:r>
              <a:rPr lang="en-GB" sz="1300" b="0" i="1" u="none" strike="noStrike">
                <a:effectLst/>
              </a:rPr>
              <a:t>Journal of Sports Science &amp; Medicine, 22</a:t>
            </a:r>
            <a:r>
              <a:rPr lang="en-GB" sz="1300" b="0" i="0" u="none" strike="noStrike">
                <a:effectLst/>
              </a:rPr>
              <a:t>(4), 622-630. </a:t>
            </a:r>
            <a:r>
              <a:rPr lang="en-GB" sz="1300" b="0" i="0" u="none" strike="noStrike">
                <a:effectLst/>
                <a:hlinkClick r:id="rId4"/>
              </a:rPr>
              <a:t>h</a:t>
            </a:r>
            <a:r>
              <a:rPr lang="en-GB" sz="1300" b="0" i="0" u="none" strike="noStrike">
                <a:effectLst/>
              </a:rPr>
              <a:t> </a:t>
            </a:r>
          </a:p>
          <a:p>
            <a:pPr marL="0" indent="0">
              <a:lnSpc>
                <a:spcPct val="90000"/>
              </a:lnSpc>
              <a:buNone/>
            </a:pPr>
            <a:r>
              <a:rPr lang="en-GB" sz="1300" b="0" i="0" u="none" strike="noStrike">
                <a:effectLst/>
              </a:rPr>
              <a:t>Mizrahi, J., Verbitsky, O., Isakov, E., &amp; Daily, D. (2000). Effect of fatigue on leg kinematics and impact acceleration in long distance running. </a:t>
            </a:r>
            <a:r>
              <a:rPr lang="en-GB" sz="1300" b="0" i="1" u="none" strike="noStrike">
                <a:effectLst/>
              </a:rPr>
              <a:t>Human Movement Science, 19</a:t>
            </a:r>
            <a:r>
              <a:rPr lang="en-GB" sz="1300" b="0" i="0" u="none" strike="noStrike">
                <a:effectLst/>
              </a:rPr>
              <a:t>(2), 139–151. https://</a:t>
            </a:r>
            <a:r>
              <a:rPr lang="en-GB" sz="1300" b="0" i="0" u="none" strike="noStrike" err="1">
                <a:effectLst/>
              </a:rPr>
              <a:t>doi.org</a:t>
            </a:r>
            <a:r>
              <a:rPr lang="en-GB" sz="1300" b="0" i="0" u="none" strike="noStrike">
                <a:effectLst/>
              </a:rPr>
              <a:t>/10.1016/S0167-9457(00)00013-0</a:t>
            </a:r>
          </a:p>
          <a:p>
            <a:pPr marL="0" indent="0">
              <a:lnSpc>
                <a:spcPct val="90000"/>
              </a:lnSpc>
              <a:buNone/>
            </a:pPr>
            <a:r>
              <a:rPr lang="en-GB" sz="1300" b="0" i="0" u="none" strike="noStrike">
                <a:effectLst/>
              </a:rPr>
              <a:t>Norkin, C. C., &amp; White, D. J. (2016). </a:t>
            </a:r>
            <a:r>
              <a:rPr lang="en-GB" sz="1300" b="0" i="1" u="none" strike="noStrike">
                <a:effectLst/>
              </a:rPr>
              <a:t>Measurement of Joint Motion: A Guide to Goniometry</a:t>
            </a:r>
            <a:r>
              <a:rPr lang="en-GB" sz="1300" b="0" i="0" u="none" strike="noStrike">
                <a:effectLst/>
              </a:rPr>
              <a:t> (5th ed.). F. A. Davis Company.</a:t>
            </a:r>
          </a:p>
          <a:p>
            <a:pPr marL="0" indent="0">
              <a:lnSpc>
                <a:spcPct val="90000"/>
              </a:lnSpc>
              <a:buNone/>
            </a:pPr>
            <a:r>
              <a:rPr lang="en-GB" sz="1300" b="0" i="0" u="none" strike="noStrike" err="1">
                <a:effectLst/>
              </a:rPr>
              <a:t>Padulo</a:t>
            </a:r>
            <a:r>
              <a:rPr lang="en-GB" sz="1300" b="0" i="0" u="none" strike="noStrike">
                <a:effectLst/>
              </a:rPr>
              <a:t>, J., Di </a:t>
            </a:r>
            <a:r>
              <a:rPr lang="en-GB" sz="1300" b="0" i="0" u="none" strike="noStrike" err="1">
                <a:effectLst/>
              </a:rPr>
              <a:t>Giminiani</a:t>
            </a:r>
            <a:r>
              <a:rPr lang="en-GB" sz="1300" b="0" i="0" u="none" strike="noStrike">
                <a:effectLst/>
              </a:rPr>
              <a:t>, R., &amp; Boffi, F. (2017). A comparison between squat and leg press for maximal power production in athletes. </a:t>
            </a:r>
            <a:r>
              <a:rPr lang="en-GB" sz="1300" b="0" i="1" u="none" strike="noStrike">
                <a:effectLst/>
              </a:rPr>
              <a:t>Journal of Strength and Conditioning Research, 31</a:t>
            </a:r>
            <a:r>
              <a:rPr lang="en-GB" sz="1300" b="0" i="0" u="none" strike="noStrike">
                <a:effectLst/>
              </a:rPr>
              <a:t>(4), 1231-1239.  </a:t>
            </a:r>
          </a:p>
          <a:p>
            <a:pPr>
              <a:lnSpc>
                <a:spcPct val="90000"/>
              </a:lnSpc>
            </a:pPr>
            <a:endParaRPr lang="en-GB" sz="1300" b="0" i="0" u="none" strike="noStrike">
              <a:effectLst/>
              <a:latin typeface="-webkit-standard"/>
            </a:endParaRPr>
          </a:p>
          <a:p>
            <a:pPr>
              <a:lnSpc>
                <a:spcPct val="90000"/>
              </a:lnSpc>
            </a:pPr>
            <a:endParaRPr lang="en-GB" sz="1300" b="0" i="0" u="none" strike="noStrike">
              <a:effectLst/>
            </a:endParaRPr>
          </a:p>
          <a:p>
            <a:pPr>
              <a:lnSpc>
                <a:spcPct val="90000"/>
              </a:lnSpc>
            </a:pPr>
            <a:endParaRPr lang="en-US" sz="1300"/>
          </a:p>
        </p:txBody>
      </p:sp>
      <p:sp>
        <p:nvSpPr>
          <p:cNvPr id="25" name="Isosceles Triangle 2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Audio 5">
            <a:extLst>
              <a:ext uri="{FF2B5EF4-FFF2-40B4-BE49-F238E27FC236}">
                <a16:creationId xmlns:a16="http://schemas.microsoft.com/office/drawing/2014/main" id="{C0D2BA51-9A35-E787-FB10-900F9FC520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68093762"/>
      </p:ext>
    </p:extLst>
  </p:cSld>
  <p:clrMapOvr>
    <a:masterClrMapping/>
  </p:clrMapOvr>
  <mc:AlternateContent xmlns:mc="http://schemas.openxmlformats.org/markup-compatibility/2006">
    <mc:Choice xmlns:p14="http://schemas.microsoft.com/office/powerpoint/2010/main" Requires="p14">
      <p:transition spd="slow" p14:dur="2000" advTm="847"/>
    </mc:Choice>
    <mc:Fallback>
      <p:transition spd="slow" advTm="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1455</TotalTime>
  <Words>1675</Words>
  <Application>Microsoft Macintosh PowerPoint</Application>
  <PresentationFormat>Widescreen</PresentationFormat>
  <Paragraphs>70</Paragraphs>
  <Slides>16</Slides>
  <Notes>1</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-webkit-standard</vt:lpstr>
      <vt:lpstr>Aptos</vt:lpstr>
      <vt:lpstr>Arial</vt:lpstr>
      <vt:lpstr>Open Sans</vt:lpstr>
      <vt:lpstr>Trebuchet MS</vt:lpstr>
      <vt:lpstr>Wingdings 3</vt:lpstr>
      <vt:lpstr>Facet</vt:lpstr>
      <vt:lpstr> The Influence of Knee Joint Angle on Power Output During the Leg Press Exercise</vt:lpstr>
      <vt:lpstr>Introduction  </vt:lpstr>
      <vt:lpstr>Research question </vt:lpstr>
      <vt:lpstr>Data collection methods  </vt:lpstr>
      <vt:lpstr>Data collection methods  </vt:lpstr>
      <vt:lpstr>Data collection methods </vt:lpstr>
      <vt:lpstr>PowerPoint Presentation</vt:lpstr>
      <vt:lpstr>Data collection methods </vt:lpstr>
      <vt:lpstr>Data / evidence presentation </vt:lpstr>
      <vt:lpstr>Data / evidence interpretations / implications </vt:lpstr>
      <vt:lpstr>Study interpretations and implications </vt:lpstr>
      <vt:lpstr>Recommendations / outcome </vt:lpstr>
      <vt:lpstr>Recommendations/ outcomes </vt:lpstr>
      <vt:lpstr>Future research </vt:lpstr>
      <vt:lpstr>Summary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Powell (2305986)</dc:creator>
  <cp:lastModifiedBy>Ryan Powell (2305986)</cp:lastModifiedBy>
  <cp:revision>1</cp:revision>
  <dcterms:created xsi:type="dcterms:W3CDTF">2025-05-07T11:27:41Z</dcterms:created>
  <dcterms:modified xsi:type="dcterms:W3CDTF">2025-05-09T11:20:02Z</dcterms:modified>
</cp:coreProperties>
</file>