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61" r:id="rId4"/>
    <p:sldId id="262" r:id="rId5"/>
    <p:sldId id="264" r:id="rId6"/>
    <p:sldId id="26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03"/>
    <p:restoredTop sz="91429"/>
  </p:normalViewPr>
  <p:slideViewPr>
    <p:cSldViewPr snapToGrid="0">
      <p:cViewPr varScale="1">
        <p:scale>
          <a:sx n="117" d="100"/>
          <a:sy n="117" d="100"/>
        </p:scale>
        <p:origin x="5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an Mumby" userId="6e1f7a9a-593a-4efd-8a79-9dce37b0156d" providerId="ADAL" clId="{77ED45BB-7D16-A240-B8FB-B3F30BAE9DF6}"/>
    <pc:docChg chg="modSld">
      <pc:chgData name="Alan Mumby" userId="6e1f7a9a-593a-4efd-8a79-9dce37b0156d" providerId="ADAL" clId="{77ED45BB-7D16-A240-B8FB-B3F30BAE9DF6}" dt="2023-04-02T09:58:43.761" v="66" actId="20577"/>
      <pc:docMkLst>
        <pc:docMk/>
      </pc:docMkLst>
      <pc:sldChg chg="modSp mod">
        <pc:chgData name="Alan Mumby" userId="6e1f7a9a-593a-4efd-8a79-9dce37b0156d" providerId="ADAL" clId="{77ED45BB-7D16-A240-B8FB-B3F30BAE9DF6}" dt="2023-04-02T09:55:51.684" v="10" actId="20577"/>
        <pc:sldMkLst>
          <pc:docMk/>
          <pc:sldMk cId="1191128144" sldId="256"/>
        </pc:sldMkLst>
        <pc:spChg chg="mod">
          <ac:chgData name="Alan Mumby" userId="6e1f7a9a-593a-4efd-8a79-9dce37b0156d" providerId="ADAL" clId="{77ED45BB-7D16-A240-B8FB-B3F30BAE9DF6}" dt="2023-04-02T09:55:51.684" v="10" actId="20577"/>
          <ac:spMkLst>
            <pc:docMk/>
            <pc:sldMk cId="1191128144" sldId="256"/>
            <ac:spMk id="9" creationId="{2222153E-4B8E-2A15-332F-AE1289A256B5}"/>
          </ac:spMkLst>
        </pc:spChg>
      </pc:sldChg>
      <pc:sldChg chg="modSp mod">
        <pc:chgData name="Alan Mumby" userId="6e1f7a9a-593a-4efd-8a79-9dce37b0156d" providerId="ADAL" clId="{77ED45BB-7D16-A240-B8FB-B3F30BAE9DF6}" dt="2023-04-02T09:58:43.761" v="66" actId="20577"/>
        <pc:sldMkLst>
          <pc:docMk/>
          <pc:sldMk cId="2574994987" sldId="262"/>
        </pc:sldMkLst>
        <pc:graphicFrameChg chg="modGraphic">
          <ac:chgData name="Alan Mumby" userId="6e1f7a9a-593a-4efd-8a79-9dce37b0156d" providerId="ADAL" clId="{77ED45BB-7D16-A240-B8FB-B3F30BAE9DF6}" dt="2023-04-02T09:58:43.761" v="66" actId="20577"/>
          <ac:graphicFrameMkLst>
            <pc:docMk/>
            <pc:sldMk cId="2574994987" sldId="262"/>
            <ac:graphicFrameMk id="4" creationId="{3E2F04B3-DF5F-6814-C2FE-7C4DFC1B22A7}"/>
          </ac:graphicFrameMkLst>
        </pc:graphicFrameChg>
      </pc:sldChg>
      <pc:sldChg chg="modSp mod">
        <pc:chgData name="Alan Mumby" userId="6e1f7a9a-593a-4efd-8a79-9dce37b0156d" providerId="ADAL" clId="{77ED45BB-7D16-A240-B8FB-B3F30BAE9DF6}" dt="2023-04-02T09:58:00.667" v="53" actId="20577"/>
        <pc:sldMkLst>
          <pc:docMk/>
          <pc:sldMk cId="668082500" sldId="265"/>
        </pc:sldMkLst>
        <pc:spChg chg="mod">
          <ac:chgData name="Alan Mumby" userId="6e1f7a9a-593a-4efd-8a79-9dce37b0156d" providerId="ADAL" clId="{77ED45BB-7D16-A240-B8FB-B3F30BAE9DF6}" dt="2023-04-02T09:58:00.667" v="53" actId="20577"/>
          <ac:spMkLst>
            <pc:docMk/>
            <pc:sldMk cId="668082500" sldId="265"/>
            <ac:spMk id="2" creationId="{64648CE8-44E0-DF35-90B9-3E5EC6171FA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5E0E2D-CDD3-FB4E-AD48-285B5C6B29DB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69736-C67D-1745-AE45-86DC708BA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293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69736-C67D-1745-AE45-86DC708BA04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398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69736-C67D-1745-AE45-86DC708BA04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511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69736-C67D-1745-AE45-86DC708BA04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226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F92BF-2D7E-2E1D-9806-1E61DFBC76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910311-450D-DE03-2A1D-3A9C8A9EC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25FEAA-AC53-9350-5888-A843DCBC6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E42C2-1DC8-419E-D673-C53C67B20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844DB-B6FA-3789-44BA-AB5D6F2BB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071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1836B-6B7F-F784-FFA5-42D694421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B5FAE-96FE-4266-5EC5-DA3A45331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1AC37-5833-D38F-64A7-9098E4096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EE57B-B55C-9ACB-AD26-42BA2123F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68E12-7D33-FB14-81E7-34884200C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924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F6CC8-931A-7C6F-2EBA-31AC45661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BBFB12-7755-9341-4A1C-E8DF5787A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FE28E-DC1F-44EB-8D8B-3D8861D5C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F3CD0-6BE5-B53A-3E23-192715065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9B51EF-B4B9-7105-455D-675978753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11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624A8-EBAA-4E8A-57E4-2E45FA387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2A1CA-86AA-0019-E0C5-88BADECB5F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AB0F08-9C47-E2CC-8DCD-A4B9681DE2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D27587-6E56-F990-E829-C778D8E86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02E59C-5A8E-B2F7-F3E1-A36816A1B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22B41D-957A-206A-E447-1383F7154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169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71B6C-DFF3-3DDB-DAD1-B461F7337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00AE09-4F4D-C2FB-77B4-D3AF93A798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8F2D2B-E003-86ED-573A-08BBC0C436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0FA89B-89BB-FAC6-0DFA-34459A92C6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1769B-499D-8E02-1B78-DEBABC76ED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795745-4DFD-7575-0412-F418DBDC4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98C0AA-BB1F-C483-1AA4-196D15E7C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7AC016-EE12-3DBF-DA11-D8B4B540C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760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91181-7E0D-9CD7-BD8E-50F0966FA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3633FA-625E-0C70-675F-367C3E361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AD9CF4-F3FB-8860-D16C-F5CA06D28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088A08-CB2D-27AE-74E2-B08DD36DA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484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19E554-A283-3EB3-EF11-4308DB54DE2D}"/>
              </a:ext>
            </a:extLst>
          </p:cNvPr>
          <p:cNvSpPr/>
          <p:nvPr userDrawn="1"/>
        </p:nvSpPr>
        <p:spPr>
          <a:xfrm>
            <a:off x="0" y="1"/>
            <a:ext cx="12192000" cy="1530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10F556-051F-8008-1235-1A02AB882093}"/>
              </a:ext>
            </a:extLst>
          </p:cNvPr>
          <p:cNvSpPr/>
          <p:nvPr userDrawn="1"/>
        </p:nvSpPr>
        <p:spPr>
          <a:xfrm>
            <a:off x="8709" y="1358343"/>
            <a:ext cx="12192000" cy="549965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B8A472-4580-74A4-463C-3E300F1AFA83}"/>
              </a:ext>
            </a:extLst>
          </p:cNvPr>
          <p:cNvSpPr txBox="1"/>
          <p:nvPr userDrawn="1"/>
        </p:nvSpPr>
        <p:spPr>
          <a:xfrm>
            <a:off x="756189" y="38506"/>
            <a:ext cx="35926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International</a:t>
            </a:r>
          </a:p>
          <a:p>
            <a:pPr algn="ctr"/>
            <a:r>
              <a:rPr lang="en-GB" sz="24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Innovation Management</a:t>
            </a:r>
          </a:p>
          <a:p>
            <a:pPr algn="ctr"/>
            <a:r>
              <a:rPr lang="en-GB" sz="24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Assessment B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3B0619-1711-41BD-74C6-DDAB7058A4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63010" y="38506"/>
            <a:ext cx="3979007" cy="128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426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E2DD-5B26-9817-9FF6-7EA4CDAD9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7A98A-C6DC-72A3-1EB3-41D5AA39E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010705-97D3-5993-4934-E5F680552E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383618-B5A0-5F5A-56D5-38A68CD79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10DD37-C96E-C441-5DAF-FB5B672C1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87804E-3C1E-3310-FF98-0BF914B82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875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4738-2BC4-32FF-255E-A22A0A9E9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C3A66C-1525-2809-32ED-FB770B5DED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86687E-15A3-A787-5798-55BF0C388B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3F330D-A4E2-5F98-9BBB-BBBC5C12D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58A8F-F140-B850-6DA9-DF5A4AD7B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FC4A0F-A8A0-1851-0C6D-03086860E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002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1BCB8-51CA-64AC-C517-7C506F0B1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D8C478-13AA-90B8-F52C-8AE1834C42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2226B-74FB-1570-8959-4DA7D4228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498CF-D9EF-C6A2-4CE7-C07B3FB33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B47EB-5B5B-6300-CAEA-988B93A1B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54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35D271-9E42-C84C-D734-F56ED1F1FB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02D8AA-86D9-C17A-3729-8BC94E9689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FB216-5DC2-25EC-EA7C-A2AB6E033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8646B-6CE8-2361-CE99-48BE48B22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D2AB3-AE4F-6CEF-4C89-570B1AE8A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48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9E64AB-3D65-AC27-2D4E-95EF3D857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E479C-0018-656C-7336-1311A4F5F3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54589-99B2-0314-11FB-CD28F6337C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E3692-9DE3-8A44-9EC1-D2C56D340BE0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6F882-D6C9-57B1-78CC-EB62BF1CFD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DA417-ED34-CB24-81A2-3C45553563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D18DA-B1E1-AB43-AC51-F9FBBCDBD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42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A6EF83C-A0ED-3CBA-763A-A067494327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08" y="550625"/>
            <a:ext cx="4506686" cy="45066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867F7D-F3D2-81E6-594B-6054144125F8}"/>
              </a:ext>
            </a:extLst>
          </p:cNvPr>
          <p:cNvSpPr txBox="1"/>
          <p:nvPr/>
        </p:nvSpPr>
        <p:spPr>
          <a:xfrm>
            <a:off x="-352344" y="1949611"/>
            <a:ext cx="505619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International</a:t>
            </a:r>
          </a:p>
          <a:p>
            <a:pPr algn="ctr"/>
            <a:r>
              <a:rPr lang="en-GB" sz="32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Innovation Management</a:t>
            </a:r>
          </a:p>
          <a:p>
            <a:pPr algn="ctr"/>
            <a:r>
              <a:rPr lang="en-GB" sz="3200" dirty="0"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Assessment B</a:t>
            </a:r>
          </a:p>
          <a:p>
            <a:endParaRPr lang="en-GB" sz="3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0DB377-98D9-03D2-9F99-085A83414D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226" y="1742981"/>
            <a:ext cx="4506686" cy="45066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AE5BA5-0F96-2C40-E058-073E4BBB7D14}"/>
              </a:ext>
            </a:extLst>
          </p:cNvPr>
          <p:cNvSpPr txBox="1"/>
          <p:nvPr/>
        </p:nvSpPr>
        <p:spPr>
          <a:xfrm>
            <a:off x="6421226" y="3719325"/>
            <a:ext cx="464178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/>
              <a:t>INTERNATIONAL OPERATION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22153E-4B8E-2A15-332F-AE1289A256B5}"/>
              </a:ext>
            </a:extLst>
          </p:cNvPr>
          <p:cNvSpPr txBox="1"/>
          <p:nvPr/>
        </p:nvSpPr>
        <p:spPr>
          <a:xfrm>
            <a:off x="2091447" y="5710136"/>
            <a:ext cx="2548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Alan Mumby, April 2023</a:t>
            </a:r>
          </a:p>
        </p:txBody>
      </p:sp>
    </p:spTree>
    <p:extLst>
      <p:ext uri="{BB962C8B-B14F-4D97-AF65-F5344CB8AC3E}">
        <p14:creationId xmlns:p14="http://schemas.microsoft.com/office/powerpoint/2010/main" val="1191128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C0C6-E2F6-BE28-A437-A971A8CEDDCD}"/>
              </a:ext>
            </a:extLst>
          </p:cNvPr>
          <p:cNvSpPr txBox="1"/>
          <p:nvPr/>
        </p:nvSpPr>
        <p:spPr>
          <a:xfrm>
            <a:off x="429638" y="1287165"/>
            <a:ext cx="11332723" cy="6097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9700">
              <a:lnSpc>
                <a:spcPct val="200000"/>
              </a:lnSpc>
            </a:pPr>
            <a:r>
              <a:rPr lang="en-GB" sz="1800" u="sng" kern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Scenario</a:t>
            </a:r>
            <a:endParaRPr lang="en-GB" sz="1800" kern="0" dirty="0">
              <a:effectLst/>
              <a:latin typeface="Helvetica Neue Light" panose="02000403000000020004" pitchFamily="2" charset="0"/>
              <a:ea typeface="Helvetica Neue Light" panose="02000403000000020004" pitchFamily="2" charset="0"/>
              <a:cs typeface="Arial Narrow" panose="020B0604020202020204" pitchFamily="34" charset="0"/>
            </a:endParaRPr>
          </a:p>
          <a:p>
            <a:pPr marL="139700" marR="148590" algn="just">
              <a:lnSpc>
                <a:spcPct val="200000"/>
              </a:lnSpc>
              <a:spcAft>
                <a:spcPts val="0"/>
              </a:spcAft>
            </a:pP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Griffiths &amp; Hughes Ltd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based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in</a:t>
            </a:r>
            <a:r>
              <a:rPr lang="en-GB" sz="1800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mid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Wales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specialise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in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security</a:t>
            </a:r>
            <a:r>
              <a:rPr lang="en-GB" sz="1800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systems,</a:t>
            </a:r>
            <a:r>
              <a:rPr lang="en-GB" sz="1800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for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domestic,</a:t>
            </a:r>
            <a:r>
              <a:rPr lang="en-GB" sz="1800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commercial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and</a:t>
            </a:r>
            <a:r>
              <a:rPr lang="en-GB" sz="1800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industrial applications. Products range from home security cameras that can be viewed on a mobile device’s app, to commercial CCTV equipment. Due to the impact of COVID-19, a very popular product they produce is a body temperature scanner which can be placed at factory entrances to scan individuals for body temperature, the machine will grant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or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deny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access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depending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on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the</a:t>
            </a:r>
            <a:r>
              <a:rPr lang="en-GB" sz="1800" spc="-5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body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temperature.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</a:p>
          <a:p>
            <a:pPr marL="139700" marR="148590" algn="just">
              <a:lnSpc>
                <a:spcPct val="200000"/>
              </a:lnSpc>
              <a:spcAft>
                <a:spcPts val="0"/>
              </a:spcAft>
            </a:pP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The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device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also</a:t>
            </a:r>
            <a:r>
              <a:rPr lang="en-GB" sz="1800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has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face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mask recognition capability -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and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can be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programmed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via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friendly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interface</a:t>
            </a:r>
            <a:r>
              <a:rPr lang="en-GB" sz="1800" spc="-10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to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confirm</a:t>
            </a:r>
            <a:r>
              <a:rPr lang="en-GB" sz="1800" spc="-10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if</a:t>
            </a:r>
            <a:r>
              <a:rPr lang="en-GB" sz="1800" spc="-10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pc="-105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person</a:t>
            </a:r>
            <a:r>
              <a:rPr lang="en-GB" sz="1800" spc="-11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is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wearing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mask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or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not.</a:t>
            </a:r>
            <a:r>
              <a:rPr lang="en-GB" sz="1800" spc="-11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Considering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for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future beyond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COVID-19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environment,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the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company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is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also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developing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retinal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scanner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for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the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same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machines,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so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that an</a:t>
            </a:r>
            <a:r>
              <a:rPr lang="en-GB" sz="1800" spc="-5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employee</a:t>
            </a:r>
            <a:r>
              <a:rPr lang="en-GB" sz="1800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for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example</a:t>
            </a:r>
            <a:r>
              <a:rPr lang="en-GB" sz="1800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may</a:t>
            </a:r>
            <a:r>
              <a:rPr lang="en-GB" sz="1800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be</a:t>
            </a:r>
            <a:r>
              <a:rPr lang="en-GB" sz="1800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identified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prior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to</a:t>
            </a:r>
            <a:r>
              <a:rPr lang="en-GB" sz="1800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being</a:t>
            </a:r>
            <a:r>
              <a:rPr lang="en-GB" sz="1800" spc="-5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granted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access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to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specific areas.</a:t>
            </a:r>
          </a:p>
          <a:p>
            <a:pPr>
              <a:lnSpc>
                <a:spcPct val="200000"/>
              </a:lnSpc>
            </a:pPr>
            <a:endParaRPr lang="en-GB" dirty="0">
              <a:latin typeface="Helvetica Neue Light" panose="02000403000000020004" pitchFamily="2" charset="0"/>
              <a:ea typeface="Helvetica Neue Light" panose="02000403000000020004" pitchFamily="2" charset="0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09F3CF6-CF9B-3105-A28E-570550DC3AC8}"/>
              </a:ext>
            </a:extLst>
          </p:cNvPr>
          <p:cNvSpPr/>
          <p:nvPr/>
        </p:nvSpPr>
        <p:spPr>
          <a:xfrm>
            <a:off x="0" y="4747098"/>
            <a:ext cx="11692647" cy="202335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057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C0C6-E2F6-BE28-A437-A971A8CEDDCD}"/>
              </a:ext>
            </a:extLst>
          </p:cNvPr>
          <p:cNvSpPr txBox="1"/>
          <p:nvPr/>
        </p:nvSpPr>
        <p:spPr>
          <a:xfrm>
            <a:off x="429638" y="1287165"/>
            <a:ext cx="11332723" cy="6097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9700">
              <a:lnSpc>
                <a:spcPct val="200000"/>
              </a:lnSpc>
            </a:pPr>
            <a:r>
              <a:rPr lang="en-GB" sz="1800" u="sng" kern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Scenario</a:t>
            </a:r>
            <a:endParaRPr lang="en-GB" sz="1800" kern="0" dirty="0">
              <a:effectLst/>
              <a:latin typeface="Helvetica Neue Light" panose="02000403000000020004" pitchFamily="2" charset="0"/>
              <a:ea typeface="Helvetica Neue Light" panose="02000403000000020004" pitchFamily="2" charset="0"/>
              <a:cs typeface="Arial Narrow" panose="020B0604020202020204" pitchFamily="34" charset="0"/>
            </a:endParaRPr>
          </a:p>
          <a:p>
            <a:pPr marL="139700" marR="148590" algn="just">
              <a:lnSpc>
                <a:spcPct val="200000"/>
              </a:lnSpc>
              <a:spcAft>
                <a:spcPts val="0"/>
              </a:spcAft>
            </a:pP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Griffiths &amp; Hughes Ltd</a:t>
            </a:r>
            <a:r>
              <a:rPr lang="en-GB" sz="1800" spc="-7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based</a:t>
            </a:r>
            <a:r>
              <a:rPr lang="en-GB" sz="1800" spc="-6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in</a:t>
            </a:r>
            <a:r>
              <a:rPr lang="en-GB" sz="1800" spc="-6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mid</a:t>
            </a:r>
            <a:r>
              <a:rPr lang="en-GB" sz="1800" spc="-6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Wales</a:t>
            </a:r>
            <a:r>
              <a:rPr lang="en-GB" sz="1800" spc="-6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specialise</a:t>
            </a:r>
            <a:r>
              <a:rPr lang="en-GB" sz="1800" spc="-7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in</a:t>
            </a:r>
            <a:r>
              <a:rPr lang="en-GB" sz="1800" spc="-7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security</a:t>
            </a:r>
            <a:r>
              <a:rPr lang="en-GB" sz="1800" spc="-6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systems,</a:t>
            </a:r>
            <a:r>
              <a:rPr lang="en-GB" sz="1800" spc="-6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for</a:t>
            </a:r>
            <a:r>
              <a:rPr lang="en-GB" sz="1800" spc="-6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domestic,</a:t>
            </a:r>
            <a:r>
              <a:rPr lang="en-GB" sz="1800" spc="-6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commercial</a:t>
            </a:r>
            <a:r>
              <a:rPr lang="en-GB" sz="1800" spc="-7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and</a:t>
            </a:r>
            <a:r>
              <a:rPr lang="en-GB" sz="1800" spc="-4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industrial applications. Products range from home security cameras that can be viewed on a mobile device’s app, to commercial CCTV equipment. Due to the impact of COVID-19, a very popular product they produce is a body temperature scanner which can be placed at factory entrances to scan individuals for body temperature, the machine will grant</a:t>
            </a:r>
            <a:r>
              <a:rPr lang="en-GB" sz="1800" spc="-8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or</a:t>
            </a:r>
            <a:r>
              <a:rPr lang="en-GB" sz="1800" spc="-7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deny</a:t>
            </a:r>
            <a:r>
              <a:rPr lang="en-GB" sz="1800" spc="-8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access</a:t>
            </a:r>
            <a:r>
              <a:rPr lang="en-GB" sz="1800" spc="-8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depending</a:t>
            </a:r>
            <a:r>
              <a:rPr lang="en-GB" sz="1800" spc="-7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on</a:t>
            </a:r>
            <a:r>
              <a:rPr lang="en-GB" sz="1800" spc="-75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the</a:t>
            </a:r>
            <a:r>
              <a:rPr lang="en-GB" sz="1800" spc="-5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body</a:t>
            </a:r>
            <a:r>
              <a:rPr lang="en-GB" sz="1800" spc="-8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temperature.</a:t>
            </a:r>
            <a:r>
              <a:rPr lang="en-GB" sz="1800" spc="-70" dirty="0">
                <a:solidFill>
                  <a:schemeClr val="bg2">
                    <a:lumMod val="75000"/>
                  </a:schemeClr>
                </a:solidFill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</a:p>
          <a:p>
            <a:pPr marL="139700" marR="148590" algn="just">
              <a:lnSpc>
                <a:spcPct val="200000"/>
              </a:lnSpc>
              <a:spcAft>
                <a:spcPts val="0"/>
              </a:spcAft>
            </a:pP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The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device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also</a:t>
            </a:r>
            <a:r>
              <a:rPr lang="en-GB" sz="1800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has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face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mask recognition capability -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and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can be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programmed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via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friendly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interface</a:t>
            </a:r>
            <a:r>
              <a:rPr lang="en-GB" sz="1800" spc="-10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to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confirm</a:t>
            </a:r>
            <a:r>
              <a:rPr lang="en-GB" sz="1800" spc="-10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if</a:t>
            </a:r>
            <a:r>
              <a:rPr lang="en-GB" sz="1800" spc="-10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pc="-105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person</a:t>
            </a:r>
            <a:r>
              <a:rPr lang="en-GB" sz="1800" spc="-11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is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wearing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mask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or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not.</a:t>
            </a:r>
            <a:r>
              <a:rPr lang="en-GB" sz="1800" spc="-11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Considering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for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future beyond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COVID-19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environment,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the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company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is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also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developing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retinal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scanner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for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the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same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machines,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so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that an</a:t>
            </a:r>
            <a:r>
              <a:rPr lang="en-GB" sz="1800" spc="-5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employee</a:t>
            </a:r>
            <a:r>
              <a:rPr lang="en-GB" sz="1800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for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example</a:t>
            </a:r>
            <a:r>
              <a:rPr lang="en-GB" sz="1800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may</a:t>
            </a:r>
            <a:r>
              <a:rPr lang="en-GB" sz="1800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be</a:t>
            </a:r>
            <a:r>
              <a:rPr lang="en-GB" sz="1800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identified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prior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to</a:t>
            </a:r>
            <a:r>
              <a:rPr lang="en-GB" sz="1800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being</a:t>
            </a:r>
            <a:r>
              <a:rPr lang="en-GB" sz="1800" spc="-5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granted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access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to</a:t>
            </a:r>
            <a:r>
              <a:rPr lang="en-GB" sz="1800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specific areas.</a:t>
            </a:r>
          </a:p>
          <a:p>
            <a:pPr>
              <a:lnSpc>
                <a:spcPct val="200000"/>
              </a:lnSpc>
            </a:pPr>
            <a:endParaRPr lang="en-GB" dirty="0">
              <a:latin typeface="Helvetica Neue Light" panose="02000403000000020004" pitchFamily="2" charset="0"/>
              <a:ea typeface="Helvetica Neue Light" panose="020004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2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C0C6-E2F6-BE28-A437-A971A8CEDDCD}"/>
              </a:ext>
            </a:extLst>
          </p:cNvPr>
          <p:cNvSpPr txBox="1"/>
          <p:nvPr/>
        </p:nvSpPr>
        <p:spPr>
          <a:xfrm>
            <a:off x="429638" y="1287165"/>
            <a:ext cx="11332723" cy="2775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9700">
              <a:lnSpc>
                <a:spcPct val="200000"/>
              </a:lnSpc>
            </a:pPr>
            <a:r>
              <a:rPr lang="en-GB" sz="1800" u="sng" kern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Scenario</a:t>
            </a:r>
            <a:endParaRPr lang="en-GB" sz="1800" kern="0" dirty="0">
              <a:effectLst/>
              <a:latin typeface="Helvetica Neue Light" panose="02000403000000020004" pitchFamily="2" charset="0"/>
              <a:ea typeface="Helvetica Neue Light" panose="02000403000000020004" pitchFamily="2" charset="0"/>
              <a:cs typeface="Arial Narrow" panose="020B0604020202020204" pitchFamily="34" charset="0"/>
            </a:endParaRPr>
          </a:p>
          <a:p>
            <a:pPr marL="139700" marR="148590" algn="just">
              <a:lnSpc>
                <a:spcPct val="200000"/>
              </a:lnSpc>
            </a:pP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Griffiths &amp; Hughes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want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to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strategically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position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themselves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to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control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the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dirty="0">
                <a:latin typeface="Helvetica Neue Light" panose="02000403000000020004" pitchFamily="2" charset="0"/>
                <a:ea typeface="Arial" panose="020B0604020202020204" pitchFamily="34" charset="0"/>
              </a:rPr>
              <a:t>manufacture, 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marketing,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and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distribution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of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their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products on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a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global</a:t>
            </a:r>
            <a:r>
              <a:rPr lang="en-GB" sz="1800" spc="-6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scale.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pc="-90" dirty="0">
                <a:latin typeface="Helvetica Neue Light" panose="02000403000000020004" pitchFamily="2" charset="0"/>
                <a:ea typeface="Arial" panose="020B0604020202020204" pitchFamily="34" charset="0"/>
              </a:rPr>
              <a:t>W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ith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the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main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headquarters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and facility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remaining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in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Wales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pc="-80" dirty="0">
                <a:latin typeface="Helvetica Neue Light" panose="02000403000000020004" pitchFamily="2" charset="0"/>
                <a:ea typeface="Arial" panose="020B0604020202020204" pitchFamily="34" charset="0"/>
              </a:rPr>
              <a:t>t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he</a:t>
            </a:r>
            <a:r>
              <a:rPr lang="en-GB" sz="1800" spc="-7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organisation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has conducted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an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initial</a:t>
            </a:r>
            <a:r>
              <a:rPr lang="en-GB" sz="1800" spc="-7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investigation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in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terms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of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suitability - 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and</a:t>
            </a:r>
            <a:r>
              <a:rPr lang="en-GB" sz="1800" spc="-8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has</a:t>
            </a:r>
            <a:r>
              <a:rPr lang="en-GB" sz="1800" spc="-9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shortlisted</a:t>
            </a:r>
            <a:r>
              <a:rPr lang="en-GB" sz="1800" spc="-9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the</a:t>
            </a:r>
            <a:r>
              <a:rPr lang="en-GB" sz="1800" spc="-8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following</a:t>
            </a:r>
            <a:r>
              <a:rPr lang="en-GB" sz="1800" spc="-1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possible locations for further</a:t>
            </a:r>
            <a:r>
              <a:rPr lang="en-GB" sz="1800" spc="-55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Arial" panose="020B0604020202020204" pitchFamily="34" charset="0"/>
              </a:rPr>
              <a:t>consideration: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E2F04B3-DF5F-6814-C2FE-7C4DFC1B22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563171"/>
              </p:ext>
            </p:extLst>
          </p:nvPr>
        </p:nvGraphicFramePr>
        <p:xfrm>
          <a:off x="711739" y="4146580"/>
          <a:ext cx="10768519" cy="204876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780121">
                  <a:extLst>
                    <a:ext uri="{9D8B030D-6E8A-4147-A177-3AD203B41FA5}">
                      <a16:colId xmlns:a16="http://schemas.microsoft.com/office/drawing/2014/main" val="3035453074"/>
                    </a:ext>
                  </a:extLst>
                </a:gridCol>
                <a:gridCol w="3350982">
                  <a:extLst>
                    <a:ext uri="{9D8B030D-6E8A-4147-A177-3AD203B41FA5}">
                      <a16:colId xmlns:a16="http://schemas.microsoft.com/office/drawing/2014/main" val="154454392"/>
                    </a:ext>
                  </a:extLst>
                </a:gridCol>
                <a:gridCol w="3637416">
                  <a:extLst>
                    <a:ext uri="{9D8B030D-6E8A-4147-A177-3AD203B41FA5}">
                      <a16:colId xmlns:a16="http://schemas.microsoft.com/office/drawing/2014/main" val="1930187262"/>
                    </a:ext>
                  </a:extLst>
                </a:gridCol>
              </a:tblGrid>
              <a:tr h="306070">
                <a:tc>
                  <a:txBody>
                    <a:bodyPr/>
                    <a:lstStyle/>
                    <a:p>
                      <a:pPr marL="104140" marR="200025" algn="ctr">
                        <a:lnSpc>
                          <a:spcPct val="200000"/>
                        </a:lnSpc>
                        <a:spcBef>
                          <a:spcPts val="9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sng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South America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216535" algn="ctr">
                        <a:lnSpc>
                          <a:spcPct val="200000"/>
                        </a:lnSpc>
                        <a:spcBef>
                          <a:spcPts val="9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sng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Asia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114300" algn="ctr">
                        <a:lnSpc>
                          <a:spcPct val="200000"/>
                        </a:lnSpc>
                        <a:spcBef>
                          <a:spcPts val="9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sng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Africa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0926985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pPr marL="104140" marR="200660" algn="ctr">
                        <a:lnSpc>
                          <a:spcPct val="2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Porto Alegre (Brazil)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215900" algn="ctr">
                        <a:lnSpc>
                          <a:spcPct val="2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   Lahore (Pakistan)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114300" algn="ctr">
                        <a:lnSpc>
                          <a:spcPct val="2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   Lagos (Nigeria)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5731550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104140" marR="201295" algn="ctr">
                        <a:lnSpc>
                          <a:spcPct val="200000"/>
                        </a:lnSpc>
                        <a:spcBef>
                          <a:spcPts val="48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Montevideo (Uruguay)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219075" algn="ctr">
                        <a:lnSpc>
                          <a:spcPct val="200000"/>
                        </a:lnSpc>
                        <a:spcBef>
                          <a:spcPts val="48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Mumbai (India)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114300" algn="ctr">
                        <a:lnSpc>
                          <a:spcPct val="200000"/>
                        </a:lnSpc>
                        <a:spcBef>
                          <a:spcPts val="48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   Bulawayo (Zimbabwe)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0677634"/>
                  </a:ext>
                </a:extLst>
              </a:tr>
              <a:tr h="236855">
                <a:tc>
                  <a:txBody>
                    <a:bodyPr/>
                    <a:lstStyle/>
                    <a:p>
                      <a:pPr marL="103505" marR="201295" algn="ctr">
                        <a:lnSpc>
                          <a:spcPct val="200000"/>
                        </a:lnSpc>
                        <a:spcBef>
                          <a:spcPts val="48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Buenos Aires (Argentina)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214630" algn="ctr">
                        <a:lnSpc>
                          <a:spcPct val="200000"/>
                        </a:lnSpc>
                        <a:spcBef>
                          <a:spcPts val="48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   Dubai (UAE)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114300" algn="ctr">
                        <a:lnSpc>
                          <a:spcPct val="200000"/>
                        </a:lnSpc>
                        <a:spcBef>
                          <a:spcPts val="485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</a:rPr>
                        <a:t>   Tunis (Tunisia)</a:t>
                      </a:r>
                      <a:endParaRPr lang="en-GB" sz="2000" b="0" i="0" dirty="0">
                        <a:solidFill>
                          <a:schemeClr val="tx1"/>
                        </a:solidFill>
                        <a:effectLst/>
                        <a:latin typeface="Helvetica Neue Light" panose="02000403000000020004" pitchFamily="2" charset="0"/>
                        <a:ea typeface="Helvetica Neue Light" panose="02000403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1936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499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C0C6-E2F6-BE28-A437-A971A8CEDDCD}"/>
              </a:ext>
            </a:extLst>
          </p:cNvPr>
          <p:cNvSpPr txBox="1"/>
          <p:nvPr/>
        </p:nvSpPr>
        <p:spPr>
          <a:xfrm>
            <a:off x="429638" y="1368203"/>
            <a:ext cx="11332723" cy="53270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9700">
              <a:lnSpc>
                <a:spcPct val="150000"/>
              </a:lnSpc>
            </a:pPr>
            <a:r>
              <a:rPr lang="en-GB" u="sng" kern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Task Outline</a:t>
            </a:r>
            <a:endParaRPr lang="en-GB" u="sng" kern="0" dirty="0">
              <a:latin typeface="Helvetica Neue Light" panose="02000403000000020004" pitchFamily="2" charset="0"/>
              <a:ea typeface="Helvetica Neue Light" panose="02000403000000020004" pitchFamily="2" charset="0"/>
              <a:cs typeface="Arial Narrow" panose="020B0604020202020204" pitchFamily="34" charset="0"/>
            </a:endParaRPr>
          </a:p>
          <a:p>
            <a:pPr marL="139700">
              <a:lnSpc>
                <a:spcPct val="150000"/>
              </a:lnSpc>
            </a:pP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You</a:t>
            </a:r>
            <a:r>
              <a:rPr lang="en-GB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work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as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part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of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consultancy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firm</a:t>
            </a:r>
            <a:r>
              <a:rPr lang="en-GB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who</a:t>
            </a:r>
            <a:r>
              <a:rPr lang="en-GB" spc="-4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is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assisting</a:t>
            </a:r>
            <a:r>
              <a:rPr lang="en-GB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sz="18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Griffiths &amp; Hughes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to</a:t>
            </a:r>
            <a:r>
              <a:rPr lang="en-GB" spc="-4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expand their </a:t>
            </a:r>
            <a:r>
              <a:rPr lang="en-GB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business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,</a:t>
            </a:r>
            <a:r>
              <a:rPr lang="en-GB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you</a:t>
            </a:r>
            <a:r>
              <a:rPr lang="en-GB" spc="-5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must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produce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a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report</a:t>
            </a:r>
            <a:r>
              <a:rPr lang="en-GB" spc="-5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that includes the</a:t>
            </a:r>
            <a:r>
              <a:rPr lang="en-GB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 </a:t>
            </a: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following:</a:t>
            </a:r>
          </a:p>
          <a:p>
            <a:pPr marL="139700">
              <a:lnSpc>
                <a:spcPct val="150000"/>
              </a:lnSpc>
            </a:pPr>
            <a:r>
              <a:rPr lang="en-GB" sz="2400" dirty="0"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1</a:t>
            </a:r>
            <a:r>
              <a:rPr lang="en-GB" sz="2400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.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Select the </a:t>
            </a:r>
            <a:r>
              <a:rPr lang="en-GB" u="sng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three locations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that would appear to be Suitable for the company’s needs, </a:t>
            </a:r>
            <a:r>
              <a:rPr lang="en-GB" u="sng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one from each of the</a:t>
            </a:r>
            <a:r>
              <a:rPr lang="en-GB" u="sng" spc="30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u="sng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identified</a:t>
            </a:r>
            <a:r>
              <a:rPr lang="en-GB" u="sng" spc="-4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u="sng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global</a:t>
            </a:r>
            <a:r>
              <a:rPr lang="en-GB" u="sng" spc="-5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u="sng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regions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.</a:t>
            </a:r>
            <a:r>
              <a:rPr lang="en-GB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Your</a:t>
            </a:r>
            <a:r>
              <a:rPr lang="en-GB" spc="-5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consideration</a:t>
            </a:r>
            <a:r>
              <a:rPr lang="en-GB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may</a:t>
            </a:r>
            <a:r>
              <a:rPr lang="en-GB" spc="-5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include,</a:t>
            </a:r>
            <a:r>
              <a:rPr lang="en-GB" spc="-4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but</a:t>
            </a:r>
            <a:r>
              <a:rPr lang="en-GB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not</a:t>
            </a:r>
            <a:r>
              <a:rPr lang="en-GB" spc="-6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limited</a:t>
            </a:r>
            <a:r>
              <a:rPr lang="en-GB" spc="-4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to</a:t>
            </a:r>
            <a:r>
              <a:rPr lang="en-GB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the</a:t>
            </a:r>
            <a:r>
              <a:rPr lang="en-GB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following</a:t>
            </a:r>
            <a:r>
              <a:rPr lang="en-GB" spc="-6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factors:</a:t>
            </a:r>
          </a:p>
          <a:p>
            <a:pPr lvl="1">
              <a:lnSpc>
                <a:spcPct val="150000"/>
              </a:lnSpc>
              <a:spcBef>
                <a:spcPts val="175"/>
              </a:spcBef>
              <a:spcAft>
                <a:spcPts val="0"/>
              </a:spcAft>
              <a:buSzPts val="1100"/>
              <a:tabLst>
                <a:tab pos="825500" algn="l"/>
                <a:tab pos="826135" algn="l"/>
              </a:tabLst>
            </a:pPr>
            <a:endParaRPr lang="en-GB" spc="-15" dirty="0">
              <a:effectLst/>
              <a:latin typeface="Helvetica Neue Light" panose="02000403000000020004" pitchFamily="2" charset="0"/>
              <a:ea typeface="Helvetica Neue Light" panose="02000403000000020004" pitchFamily="2" charset="0"/>
              <a:cs typeface="Arial Narrow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20"/>
              </a:spcBef>
            </a:pPr>
            <a:r>
              <a:rPr lang="en-GB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</a:rPr>
              <a:t> </a:t>
            </a:r>
          </a:p>
          <a:p>
            <a:pPr marL="342900" marR="151765" lvl="0" indent="-342900">
              <a:lnSpc>
                <a:spcPct val="150000"/>
              </a:lnSpc>
              <a:spcAft>
                <a:spcPts val="0"/>
              </a:spcAft>
              <a:buSzPts val="1100"/>
              <a:buFont typeface="Arial Narrow" panose="020B0604020202020204" pitchFamily="34" charset="0"/>
              <a:buAutoNum type="arabicPeriod"/>
              <a:tabLst>
                <a:tab pos="597535" algn="l"/>
              </a:tabLst>
            </a:pPr>
            <a:endParaRPr lang="en-GB" spc="0" dirty="0">
              <a:effectLst/>
              <a:latin typeface="Helvetica Neue Light" panose="02000403000000020004" pitchFamily="2" charset="0"/>
              <a:ea typeface="Helvetica Neue Light" panose="02000403000000020004" pitchFamily="2" charset="0"/>
              <a:cs typeface="Arial Narrow" panose="020B0604020202020204" pitchFamily="34" charset="0"/>
            </a:endParaRPr>
          </a:p>
          <a:p>
            <a:pPr marL="342900" marR="151765" lvl="0" indent="-342900">
              <a:lnSpc>
                <a:spcPct val="150000"/>
              </a:lnSpc>
              <a:spcAft>
                <a:spcPts val="0"/>
              </a:spcAft>
              <a:buSzPts val="1100"/>
              <a:buFont typeface="Arial Narrow" panose="020B0604020202020204" pitchFamily="34" charset="0"/>
              <a:buAutoNum type="arabicPeriod"/>
              <a:tabLst>
                <a:tab pos="597535" algn="l"/>
              </a:tabLst>
            </a:pPr>
            <a:endParaRPr lang="en-GB" dirty="0">
              <a:latin typeface="Helvetica Neue Light" panose="02000403000000020004" pitchFamily="2" charset="0"/>
              <a:ea typeface="Helvetica Neue Light" panose="02000403000000020004" pitchFamily="2" charset="0"/>
              <a:cs typeface="Arial Narrow" panose="020B0604020202020204" pitchFamily="34" charset="0"/>
            </a:endParaRPr>
          </a:p>
          <a:p>
            <a:pPr marL="342900" marR="151765" lvl="0" indent="-342900">
              <a:lnSpc>
                <a:spcPct val="150000"/>
              </a:lnSpc>
              <a:spcAft>
                <a:spcPts val="0"/>
              </a:spcAft>
              <a:buSzPts val="1100"/>
              <a:buFont typeface="Arial Narrow" panose="020B0604020202020204" pitchFamily="34" charset="0"/>
              <a:buAutoNum type="arabicPeriod"/>
              <a:tabLst>
                <a:tab pos="597535" algn="l"/>
              </a:tabLst>
            </a:pPr>
            <a:endParaRPr lang="en-GB" dirty="0">
              <a:latin typeface="Helvetica Neue Light" panose="02000403000000020004" pitchFamily="2" charset="0"/>
              <a:ea typeface="Helvetica Neue Light" panose="02000403000000020004" pitchFamily="2" charset="0"/>
              <a:cs typeface="Arial Narrow" panose="020B0604020202020204" pitchFamily="34" charset="0"/>
            </a:endParaRPr>
          </a:p>
          <a:p>
            <a:pPr marR="151765" lvl="0">
              <a:lnSpc>
                <a:spcPct val="150000"/>
              </a:lnSpc>
              <a:spcAft>
                <a:spcPts val="0"/>
              </a:spcAft>
              <a:buSzPts val="1100"/>
              <a:tabLst>
                <a:tab pos="597535" algn="l"/>
              </a:tabLst>
            </a:pPr>
            <a:r>
              <a:rPr lang="en-GB" sz="2400" dirty="0"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2</a:t>
            </a:r>
            <a:r>
              <a:rPr lang="en-GB" dirty="0"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.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Report</a:t>
            </a:r>
            <a:r>
              <a:rPr lang="en-GB" spc="-4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on</a:t>
            </a:r>
            <a:r>
              <a:rPr lang="en-GB" spc="-5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how</a:t>
            </a:r>
            <a:r>
              <a:rPr lang="en-GB" spc="-1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innovation</a:t>
            </a:r>
            <a:r>
              <a:rPr lang="en-GB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management</a:t>
            </a:r>
            <a:r>
              <a:rPr lang="en-GB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standards</a:t>
            </a:r>
            <a:r>
              <a:rPr lang="en-GB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such</a:t>
            </a:r>
            <a:r>
              <a:rPr lang="en-GB" spc="-5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as</a:t>
            </a:r>
            <a:r>
              <a:rPr lang="en-GB" spc="-2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the</a:t>
            </a:r>
            <a:r>
              <a:rPr lang="en-GB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ISO56000</a:t>
            </a:r>
            <a:r>
              <a:rPr lang="en-GB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series</a:t>
            </a:r>
            <a:r>
              <a:rPr lang="en-GB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may</a:t>
            </a:r>
            <a:r>
              <a:rPr lang="en-GB" spc="-4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be</a:t>
            </a:r>
            <a:r>
              <a:rPr lang="en-GB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of</a:t>
            </a:r>
            <a:r>
              <a:rPr lang="en-GB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benefit to</a:t>
            </a:r>
            <a:r>
              <a:rPr lang="en-GB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the</a:t>
            </a:r>
            <a:r>
              <a:rPr lang="en-GB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organisation</a:t>
            </a:r>
            <a:r>
              <a:rPr lang="en-GB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as</a:t>
            </a:r>
            <a:r>
              <a:rPr lang="en-GB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it</a:t>
            </a:r>
            <a:r>
              <a:rPr lang="en-GB" spc="-1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grows</a:t>
            </a:r>
            <a:r>
              <a:rPr lang="en-GB" spc="-1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to</a:t>
            </a:r>
            <a:r>
              <a:rPr lang="en-GB" spc="-2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a</a:t>
            </a:r>
            <a:r>
              <a:rPr lang="en-GB" spc="-35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sustainable</a:t>
            </a:r>
            <a:r>
              <a:rPr lang="en-GB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and</a:t>
            </a:r>
            <a:r>
              <a:rPr lang="en-GB" spc="-4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prosperous</a:t>
            </a:r>
            <a:r>
              <a:rPr lang="en-GB" spc="-3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 </a:t>
            </a:r>
            <a:r>
              <a:rPr lang="en-GB" spc="0" dirty="0">
                <a:effectLst/>
                <a:latin typeface="Helvetica Neue Light" panose="02000403000000020004" pitchFamily="2" charset="0"/>
                <a:ea typeface="Helvetica Neue Light" panose="02000403000000020004" pitchFamily="2" charset="0"/>
                <a:cs typeface="Arial Narrow" panose="020B0604020202020204" pitchFamily="34" charset="0"/>
              </a:rPr>
              <a:t>future.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77BAD68-7583-B83C-6BEA-6D42D90359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69620"/>
              </p:ext>
            </p:extLst>
          </p:nvPr>
        </p:nvGraphicFramePr>
        <p:xfrm>
          <a:off x="1672076" y="4031721"/>
          <a:ext cx="8128000" cy="15391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17438">
                  <a:extLst>
                    <a:ext uri="{9D8B030D-6E8A-4147-A177-3AD203B41FA5}">
                      <a16:colId xmlns:a16="http://schemas.microsoft.com/office/drawing/2014/main" val="2675176006"/>
                    </a:ext>
                  </a:extLst>
                </a:gridCol>
                <a:gridCol w="3710562">
                  <a:extLst>
                    <a:ext uri="{9D8B030D-6E8A-4147-A177-3AD203B41FA5}">
                      <a16:colId xmlns:a16="http://schemas.microsoft.com/office/drawing/2014/main" val="5781432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Manufacturing &amp;</a:t>
                      </a:r>
                      <a:r>
                        <a:rPr lang="en-GB" spc="-40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 </a:t>
                      </a: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Production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Logistics &amp; Transportation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82305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Marketing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Political</a:t>
                      </a:r>
                      <a:r>
                        <a:rPr lang="en-GB" spc="-2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 </a:t>
                      </a: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aspects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92059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pc="-15" dirty="0"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Skills</a:t>
                      </a: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 &amp; capabilities of the local workforce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Cultural &amp; Social</a:t>
                      </a:r>
                      <a:r>
                        <a:rPr lang="en-GB" spc="-60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 </a:t>
                      </a:r>
                      <a:r>
                        <a:rPr lang="en-GB" spc="-15" dirty="0">
                          <a:effectLst/>
                          <a:latin typeface="Helvetica Neue Light" panose="02000403000000020004" pitchFamily="2" charset="0"/>
                          <a:ea typeface="Helvetica Neue Light" panose="02000403000000020004" pitchFamily="2" charset="0"/>
                          <a:cs typeface="Arial Narrow" panose="020B0604020202020204" pitchFamily="34" charset="0"/>
                        </a:rPr>
                        <a:t>implications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684807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139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648CE8-44E0-DF35-90B9-3E5EC6171FA1}"/>
              </a:ext>
            </a:extLst>
          </p:cNvPr>
          <p:cNvSpPr txBox="1"/>
          <p:nvPr/>
        </p:nvSpPr>
        <p:spPr>
          <a:xfrm>
            <a:off x="3180852" y="2568102"/>
            <a:ext cx="341471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Submission</a:t>
            </a:r>
          </a:p>
          <a:p>
            <a:r>
              <a:rPr lang="en-GB" sz="2800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time: 12 noon</a:t>
            </a:r>
          </a:p>
          <a:p>
            <a:r>
              <a:rPr lang="en-GB" sz="2800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date: 26</a:t>
            </a:r>
            <a:r>
              <a:rPr lang="en-GB" sz="2800" baseline="30000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th</a:t>
            </a:r>
            <a:r>
              <a:rPr lang="en-GB" sz="2800" dirty="0">
                <a:latin typeface="Helvetica Neue Light" panose="02000403000000020004" pitchFamily="2" charset="0"/>
                <a:ea typeface="Helvetica Neue Light" panose="02000403000000020004" pitchFamily="2" charset="0"/>
              </a:rPr>
              <a:t> May 2023 </a:t>
            </a:r>
          </a:p>
        </p:txBody>
      </p:sp>
    </p:spTree>
    <p:extLst>
      <p:ext uri="{BB962C8B-B14F-4D97-AF65-F5344CB8AC3E}">
        <p14:creationId xmlns:p14="http://schemas.microsoft.com/office/powerpoint/2010/main" val="66808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568</Words>
  <Application>Microsoft Macintosh PowerPoint</Application>
  <PresentationFormat>Widescreen</PresentationFormat>
  <Paragraphs>46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Arial Narrow</vt:lpstr>
      <vt:lpstr>Calibri</vt:lpstr>
      <vt:lpstr>Calibri Light</vt:lpstr>
      <vt:lpstr>Helvetica Neue</vt:lpstr>
      <vt:lpstr>Helvetica Neue Light</vt:lpstr>
      <vt:lpstr>Office Theme 2013 - 2022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 Mumby</dc:creator>
  <cp:lastModifiedBy>Alan Mumby</cp:lastModifiedBy>
  <cp:revision>7</cp:revision>
  <dcterms:created xsi:type="dcterms:W3CDTF">2022-12-15T10:03:43Z</dcterms:created>
  <dcterms:modified xsi:type="dcterms:W3CDTF">2023-04-02T09:58:48Z</dcterms:modified>
</cp:coreProperties>
</file>