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53" d="100"/>
          <a:sy n="153" d="100"/>
        </p:scale>
        <p:origin x="2034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533400"/>
            <a:ext cx="8229600" cy="1600201"/>
          </a:xfrm>
        </p:spPr>
        <p:txBody>
          <a:bodyPr/>
          <a:lstStyle/>
          <a:p>
            <a:pPr algn="ctr"/>
            <a:r>
              <a:rPr lang="en-US" dirty="0"/>
              <a:t>Artificial Intelligence in the Hotel Industry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52800"/>
            <a:ext cx="6560234" cy="1752600"/>
          </a:xfrm>
        </p:spPr>
        <p:txBody>
          <a:bodyPr>
            <a:noAutofit/>
          </a:bodyPr>
          <a:lstStyle/>
          <a:p>
            <a:r>
              <a:rPr lang="en-US" sz="2000" dirty="0"/>
              <a:t>Contemporary Themes in the Hotel and Hospitality Sector</a:t>
            </a:r>
          </a:p>
          <a:p>
            <a:r>
              <a:rPr lang="en-US" sz="2000" dirty="0"/>
              <a:t>BMIH6001</a:t>
            </a:r>
          </a:p>
          <a:p>
            <a:r>
              <a:rPr lang="en-US" sz="2000" dirty="0"/>
              <a:t>Lecturer: Natalie </a:t>
            </a:r>
            <a:r>
              <a:rPr lang="en-US" sz="2000" dirty="0" err="1"/>
              <a:t>Brailsford</a:t>
            </a:r>
            <a:endParaRPr lang="en-US" sz="2000" dirty="0"/>
          </a:p>
          <a:p>
            <a:r>
              <a:rPr lang="en-US" sz="2000" dirty="0"/>
              <a:t>Student name: </a:t>
            </a:r>
            <a:r>
              <a:rPr lang="en-US" sz="2000" dirty="0" err="1"/>
              <a:t>Ionut</a:t>
            </a:r>
            <a:r>
              <a:rPr lang="en-US" sz="2000" dirty="0"/>
              <a:t> Gabriel Gheorghe</a:t>
            </a:r>
          </a:p>
          <a:p>
            <a:r>
              <a:rPr lang="en-US" sz="2000" dirty="0"/>
              <a:t>Student ID: 2222508</a:t>
            </a:r>
          </a:p>
          <a:p>
            <a:endParaRPr lang="en-US" sz="2000" dirty="0"/>
          </a:p>
        </p:txBody>
      </p:sp>
      <p:sp>
        <p:nvSpPr>
          <p:cNvPr id="63495" name="Rectangle 7"/>
          <p:cNvSpPr>
            <a:spLocks noChangeArrowheads="1"/>
          </p:cNvSpPr>
          <p:nvPr/>
        </p:nvSpPr>
        <p:spPr bwMode="auto">
          <a:xfrm>
            <a:off x="304800" y="5791200"/>
            <a:ext cx="8610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Use of AI declaration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r>
              <a:rPr kumimoji="0" 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58466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Introduction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1720"/>
            <a:ext cx="8229600" cy="4526280"/>
          </a:xfrm>
        </p:spPr>
        <p:txBody>
          <a:bodyPr/>
          <a:lstStyle/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AI is no longer a gimmick, it is a core part of running a hotel (Lopez, 2026).</a:t>
            </a:r>
          </a:p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Solves big problems: Staff shortages and making money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Quach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Thaichon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2026).</a:t>
            </a:r>
          </a:p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The Big Question: Can a machine provide true hospitality?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Ivanov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and Webster, 2019; Deloitte,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How AI Research Has Changed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90800"/>
            <a:ext cx="8229600" cy="4526280"/>
          </a:xfrm>
        </p:spPr>
        <p:txBody>
          <a:bodyPr/>
          <a:lstStyle/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Pre-2020: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Focus on basic software and simple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chatbots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(Wang et al.,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2020–2026: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Focus on deep learning and guest psychology (Wang et al.,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Today's Tech: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"Soft AI" (the brain) automatically controls "Hard AI" (the robot body)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Fancourt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2026;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Solnet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2019).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 Do People Actually Like AI?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1720"/>
            <a:ext cx="8229600" cy="4526280"/>
          </a:xfrm>
        </p:spPr>
        <p:txBody>
          <a:bodyPr/>
          <a:lstStyle/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Old View: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People use tech if it’s "easy" (TAM model) (Wang et al.,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New View: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In hotels, tech must also be "fun" and socially accepted (AIDUA model)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Gursoy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2019).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The Uncanny Valley: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Robots that look </a:t>
            </a:r>
            <a:r>
              <a:rPr lang="en-US" sz="2400" i="1" dirty="0">
                <a:latin typeface="Arial" pitchFamily="34" charset="0"/>
                <a:cs typeface="Arial" pitchFamily="34" charset="0"/>
              </a:rPr>
              <a:t>too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human creep people out (Roy et al., 2020).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6858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 Good Service &amp; Happy Staff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1720"/>
            <a:ext cx="8229600" cy="4526280"/>
          </a:xfrm>
        </p:spPr>
        <p:txBody>
          <a:bodyPr/>
          <a:lstStyle/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AI Strengths: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24/7 reliability, speed, and precision (The "Science")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Ciftci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Human Strengths: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Empathy, trust, and connection (The "Art") (Al-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Hyari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Staff Impact: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AI should be a helpful tool, not a threat to their jobs (Tan et al., 2024;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Xu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Speed vs. Privacy Fears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438400"/>
            <a:ext cx="8229600" cy="3306763"/>
          </a:xfrm>
        </p:spPr>
        <p:txBody>
          <a:bodyPr/>
          <a:lstStyle/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AI saves staff up to 10 hours a week on admin (Hotel Tech Report,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Hyper-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personalisation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AI knows what you like before you ask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Thaichon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2026).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The Problem: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The "Privacy Calculus". 76% of US guests worry their voice could be hacked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Nanu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2026).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Mistakes and the Luxury Divide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1720"/>
            <a:ext cx="8229600" cy="4526280"/>
          </a:xfrm>
        </p:spPr>
        <p:txBody>
          <a:bodyPr/>
          <a:lstStyle/>
          <a:p>
            <a:pPr lvl="1" algn="just" fontAlgn="base"/>
            <a:r>
              <a:rPr lang="en-US" sz="2400" b="1" dirty="0"/>
              <a:t>When AI Fails:</a:t>
            </a:r>
            <a:r>
              <a:rPr lang="en-US" sz="2400" dirty="0"/>
              <a:t> Robots cannot express real regret for big mistakes (</a:t>
            </a:r>
            <a:r>
              <a:rPr lang="en-US" sz="2400" dirty="0" err="1"/>
              <a:t>Eskridge</a:t>
            </a:r>
            <a:r>
              <a:rPr lang="en-US" sz="2400" dirty="0"/>
              <a:t> and van </a:t>
            </a:r>
            <a:r>
              <a:rPr lang="en-US" sz="2400" dirty="0" err="1"/>
              <a:t>Esch</a:t>
            </a:r>
            <a:r>
              <a:rPr lang="en-US" sz="2400" dirty="0"/>
              <a:t>, 2025).</a:t>
            </a:r>
          </a:p>
          <a:p>
            <a:pPr lvl="1" algn="just" fontAlgn="base"/>
            <a:r>
              <a:rPr lang="en-US" sz="2400" b="1" dirty="0"/>
              <a:t>Budget Hotels:</a:t>
            </a:r>
            <a:r>
              <a:rPr lang="en-US" sz="2400" dirty="0"/>
              <a:t> AI </a:t>
            </a:r>
            <a:r>
              <a:rPr lang="en-US" sz="2400" i="1" dirty="0"/>
              <a:t>is</a:t>
            </a:r>
            <a:r>
              <a:rPr lang="en-US" sz="2400" dirty="0"/>
              <a:t> the product. Guests trade service for speed and cheap prices (</a:t>
            </a:r>
            <a:r>
              <a:rPr lang="en-US" sz="2400" dirty="0" err="1"/>
              <a:t>Revfine</a:t>
            </a:r>
            <a:r>
              <a:rPr lang="en-US" sz="2400" dirty="0"/>
              <a:t>, 2024).</a:t>
            </a:r>
          </a:p>
          <a:p>
            <a:pPr lvl="1" algn="just" fontAlgn="base"/>
            <a:r>
              <a:rPr lang="en-US" sz="2400" b="1" dirty="0"/>
              <a:t>Luxury Hotels:</a:t>
            </a:r>
            <a:r>
              <a:rPr lang="en-US" sz="2400" dirty="0"/>
              <a:t> Human interaction is the ultimate luxury (like "pink diamonds"). AI stays invisible (Fu, 2026; </a:t>
            </a:r>
            <a:r>
              <a:rPr lang="en-US" sz="2400" dirty="0" err="1"/>
              <a:t>Ciftci</a:t>
            </a:r>
            <a:r>
              <a:rPr lang="en-US" sz="2400" dirty="0"/>
              <a:t>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31720"/>
            <a:ext cx="8229600" cy="4526280"/>
          </a:xfrm>
        </p:spPr>
        <p:txBody>
          <a:bodyPr/>
          <a:lstStyle/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AI offers amazing efficiency, but hospitality is still about humans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Nanu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2026).</a:t>
            </a:r>
          </a:p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The goal: Let AI handle the simple transactions, let humans handle the emotional interactions.</a:t>
            </a:r>
          </a:p>
          <a:p>
            <a:pPr lvl="1" algn="just" fontAlgn="base"/>
            <a:r>
              <a:rPr lang="en-US" sz="2400" dirty="0">
                <a:latin typeface="Arial" pitchFamily="34" charset="0"/>
                <a:cs typeface="Arial" pitchFamily="34" charset="0"/>
              </a:rPr>
              <a:t>The future is humans and machines working seamlessly together.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 algn="just" fontAlgn="base"/>
            <a:r>
              <a:rPr lang="en-US" sz="2800" b="1" dirty="0"/>
              <a:t>"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Centaur" Model: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AI for basic tasks, humans for feelings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Nanu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2026).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Invisible AI: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Give staff smart dashboards to help them shine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Ciftci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Be Honest: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Tell guests what data you collect and let them opt-out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Thaichon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et al., 2026).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Train for Empathy: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Teach staff how to care, not just how to type (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Kaur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pPr lvl="1" algn="just" fontAlgn="base"/>
            <a:r>
              <a:rPr lang="en-US" sz="2400" b="1" dirty="0">
                <a:latin typeface="Arial" pitchFamily="34" charset="0"/>
                <a:cs typeface="Arial" pitchFamily="34" charset="0"/>
              </a:rPr>
              <a:t>Market Properly: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Sell high-tech speed to budget guests, and human touch to luxury guests (Deloitte,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11762DC-EE86-63D9-41C3-63CCA837A6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2900" y="2142867"/>
            <a:ext cx="8496300" cy="3831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Al-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Hyari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K., Al-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Weshah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 and Al-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Nsour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 (2025) 'AI technologies and guest satisfaction in luxury hotels', Journal of Hospitality Marketing &amp; Management, 34(2), pp. 150-172.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Ciftci, O. (2025) 'Reframing service quality in ai-powered hospitality environments', Journal of Global Hospitality and Tourism, 4(2), pp. 203–206.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Deloitte (2025) 'Future of Hospitality: AI Innovation', Deloitte Insights.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Eskridge, B. and van Esch, P. (2025) 'Service Recovery Strategies in Cases of AI Malfunction', in Toward Responsible Service Management: AI and Digital Transformation in Action.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Fancourt, M. (2026) 'The Acceleration of “Hard AI”: Why CES 2026 Changed the Operational Blueprint', 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Travhotech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Fu, R.J.C. (2026) 'High-Touch in a High-Tech World: Comparative Analysis of Hotel Giants', AI and Machine Learning Research Bureau, 2(1).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Gursoy, D., Chi, O.H., Lu, L. and Nunkoo, R. (2019) 'Consumers acceptance of artificially intelligent device use acceptance (AIDUA) model', Annals of Tourism Research, 75, pp. 215–228.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 Tech Report (2025) 'Hospitality Statistics 2025: The Ultimate List of Hotel Stats', Hotel Tech Report.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Ivanov, S. and Webster, C. (2019) Robots, Artificial Intelligence and Service Automation in Travel, Tourism and Hospitality, Emerald Publishing.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Kaur, J. (2025) 'AI and the Future of Hospitality Workforce: Balancing Automation and Human Touch', ResearchGate.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Lopez, P. (2026) 'AI in Hospitality: The 2025 Reality and the 2026 Horizon', Hospitality Net.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Nanu, L., Aluri, A. and 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Szczesney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(2026) 'Investigating Customer Service and Engagement Levels in the Lodging Industry: High-Touch to High-Tech Conversational AI', Journal of Hospitality and Tourism Technology.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Quach 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Thaichon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S. (2026) 'Leveraging AI to Enhance Productivity and Customer Experience in the Hospitality Sector', Asian Productivity Organization.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Revfine (2024) 'Contactless Payments in Hospitality', Revfine.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Roy, V., Eshghi, A. and Sarkar, A. (2020) 'Validating the AIDUA model in Indian hospitality', Journal of Global Scholars.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Solnet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 (2019) 'The future of work in hospitality', Journal of Hospitality and Tourism Management.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Tan, K.L. et al. (2024) 'Does artificial intelligence improve hospitality employees' individual competitive productivity?', Current Issues in Tourism, 28(20).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Thaichon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P., Quach, S., </a:t>
            </a:r>
            <a:r>
              <a:rPr kumimoji="0" lang="en-US" altLang="en-US" sz="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Barwitz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 and Liu, Y. (2026) 'AI Impact on Hotel Guest Satisfaction via Tailor-Made Services: A Case Study of Serbia and Hungary', MDPI Information, 15(11).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Wang, S., Wang, Q., Cui, Q. and Lan, T. (2025) 'Artificial Intelligence in Tourism: A Systematic Literature Review and Future Research Agenda', Sustainability, 17(20), p. 9080.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Xu, T. et al. (2025) 'How AI service robots negatively impact frontline hotel employees through organizational dehumanization', International Journal of Hospitality Management, 128.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352</TotalTime>
  <Words>1246</Words>
  <Application>Microsoft Office PowerPoint</Application>
  <PresentationFormat>On-screen Show (4:3)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Rockwell</vt:lpstr>
      <vt:lpstr>Wingdings 2</vt:lpstr>
      <vt:lpstr>Foundry</vt:lpstr>
      <vt:lpstr>Artificial Intelligence in the Hotel Industry </vt:lpstr>
      <vt:lpstr>Introduction </vt:lpstr>
      <vt:lpstr>How AI Research Has Changed </vt:lpstr>
      <vt:lpstr> Do People Actually Like AI? </vt:lpstr>
      <vt:lpstr> Good Service &amp; Happy Staff </vt:lpstr>
      <vt:lpstr>Speed vs. Privacy Fears</vt:lpstr>
      <vt:lpstr>Mistakes and the Luxury Divide 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in the Hotel Industry </dc:title>
  <cp:lastModifiedBy>Gabriel Gheorghe</cp:lastModifiedBy>
  <cp:revision>17</cp:revision>
  <dcterms:created xsi:type="dcterms:W3CDTF">2026-02-12T00:00:00Z</dcterms:created>
  <dcterms:modified xsi:type="dcterms:W3CDTF">2026-02-25T21:29:49Z</dcterms:modified>
</cp:coreProperties>
</file>