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49" r:id="rId2"/>
  </p:sldMasterIdLst>
  <p:notesMasterIdLst>
    <p:notesMasterId r:id="rId37"/>
  </p:notesMasterIdLst>
  <p:handoutMasterIdLst>
    <p:handoutMasterId r:id="rId38"/>
  </p:handoutMasterIdLst>
  <p:sldIdLst>
    <p:sldId id="257" r:id="rId3"/>
    <p:sldId id="258" r:id="rId4"/>
    <p:sldId id="271" r:id="rId5"/>
    <p:sldId id="265" r:id="rId6"/>
    <p:sldId id="266" r:id="rId7"/>
    <p:sldId id="267" r:id="rId8"/>
    <p:sldId id="268" r:id="rId9"/>
    <p:sldId id="259" r:id="rId10"/>
    <p:sldId id="260" r:id="rId11"/>
    <p:sldId id="261" r:id="rId12"/>
    <p:sldId id="273" r:id="rId13"/>
    <p:sldId id="274" r:id="rId14"/>
    <p:sldId id="275" r:id="rId15"/>
    <p:sldId id="276" r:id="rId16"/>
    <p:sldId id="277" r:id="rId17"/>
    <p:sldId id="278" r:id="rId18"/>
    <p:sldId id="279" r:id="rId19"/>
    <p:sldId id="280" r:id="rId20"/>
    <p:sldId id="281" r:id="rId21"/>
    <p:sldId id="282" r:id="rId22"/>
    <p:sldId id="285" r:id="rId23"/>
    <p:sldId id="299" r:id="rId24"/>
    <p:sldId id="286" r:id="rId25"/>
    <p:sldId id="287" r:id="rId26"/>
    <p:sldId id="290" r:id="rId27"/>
    <p:sldId id="291" r:id="rId28"/>
    <p:sldId id="292" r:id="rId29"/>
    <p:sldId id="293" r:id="rId30"/>
    <p:sldId id="295" r:id="rId31"/>
    <p:sldId id="296" r:id="rId32"/>
    <p:sldId id="297" r:id="rId33"/>
    <p:sldId id="300" r:id="rId34"/>
    <p:sldId id="298" r:id="rId35"/>
    <p:sldId id="302" r:id="rId36"/>
  </p:sldIdLst>
  <p:sldSz cx="9144000" cy="6858000" type="screen4x3"/>
  <p:notesSz cx="9317038" cy="6877050"/>
  <p:custDataLst>
    <p:tags r:id="rId39"/>
  </p:custDataLst>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783">
          <p15:clr>
            <a:srgbClr val="A4A3A4"/>
          </p15:clr>
        </p15:guide>
        <p15:guide id="2" orient="horz" pos="1174">
          <p15:clr>
            <a:srgbClr val="A4A3A4"/>
          </p15:clr>
        </p15:guide>
        <p15:guide id="3" orient="horz" pos="981">
          <p15:clr>
            <a:srgbClr val="A4A3A4"/>
          </p15:clr>
        </p15:guide>
        <p15:guide id="4" orient="horz" pos="2160">
          <p15:clr>
            <a:srgbClr val="A4A3A4"/>
          </p15:clr>
        </p15:guide>
        <p15:guide id="5" orient="horz" pos="4156">
          <p15:clr>
            <a:srgbClr val="A4A3A4"/>
          </p15:clr>
        </p15:guide>
        <p15:guide id="6" orient="horz" pos="3884">
          <p15:clr>
            <a:srgbClr val="A4A3A4"/>
          </p15:clr>
        </p15:guide>
        <p15:guide id="7" pos="357">
          <p15:clr>
            <a:srgbClr val="A4A3A4"/>
          </p15:clr>
        </p15:guide>
        <p15:guide id="8" pos="2880">
          <p15:clr>
            <a:srgbClr val="A4A3A4"/>
          </p15:clr>
        </p15:guide>
        <p15:guide id="9" pos="573">
          <p15:clr>
            <a:srgbClr val="A4A3A4"/>
          </p15:clr>
        </p15:guide>
        <p15:guide id="10" pos="5568">
          <p15:clr>
            <a:srgbClr val="A4A3A4"/>
          </p15:clr>
        </p15:guide>
        <p15:guide id="11" pos="249">
          <p15:clr>
            <a:srgbClr val="A4A3A4"/>
          </p15:clr>
        </p15:guide>
        <p15:guide id="12" pos="829">
          <p15:clr>
            <a:srgbClr val="A4A3A4"/>
          </p15:clr>
        </p15:guide>
      </p15:sldGuideLst>
    </p:ext>
    <p:ext uri="{2D200454-40CA-4A62-9FC3-DE9A4176ACB9}">
      <p15:notesGuideLst xmlns:p15="http://schemas.microsoft.com/office/powerpoint/2012/main">
        <p15:guide id="1" orient="horz" pos="2166">
          <p15:clr>
            <a:srgbClr val="A4A3A4"/>
          </p15:clr>
        </p15:guide>
        <p15:guide id="2" pos="2934">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F0D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8901" autoAdjust="0"/>
    <p:restoredTop sz="94624" autoAdjust="0"/>
  </p:normalViewPr>
  <p:slideViewPr>
    <p:cSldViewPr>
      <p:cViewPr varScale="1">
        <p:scale>
          <a:sx n="107" d="100"/>
          <a:sy n="107" d="100"/>
        </p:scale>
        <p:origin x="968" y="72"/>
      </p:cViewPr>
      <p:guideLst>
        <p:guide orient="horz" pos="783"/>
        <p:guide orient="horz" pos="1174"/>
        <p:guide orient="horz" pos="981"/>
        <p:guide orient="horz" pos="2160"/>
        <p:guide orient="horz" pos="4156"/>
        <p:guide orient="horz" pos="3884"/>
        <p:guide pos="357"/>
        <p:guide pos="2880"/>
        <p:guide pos="573"/>
        <p:guide pos="5568"/>
        <p:guide pos="249"/>
        <p:guide pos="829"/>
      </p:guideLst>
    </p:cSldViewPr>
  </p:slideViewPr>
  <p:notesTextViewPr>
    <p:cViewPr>
      <p:scale>
        <a:sx n="100" d="100"/>
        <a:sy n="100" d="100"/>
      </p:scale>
      <p:origin x="0" y="0"/>
    </p:cViewPr>
  </p:notesTextViewPr>
  <p:sorterViewPr>
    <p:cViewPr>
      <p:scale>
        <a:sx n="100" d="100"/>
        <a:sy n="100" d="100"/>
      </p:scale>
      <p:origin x="0" y="0"/>
    </p:cViewPr>
  </p:sorterViewPr>
  <p:notesViewPr>
    <p:cSldViewPr>
      <p:cViewPr varScale="1">
        <p:scale>
          <a:sx n="69" d="100"/>
          <a:sy n="69" d="100"/>
        </p:scale>
        <p:origin x="-82" y="-302"/>
      </p:cViewPr>
      <p:guideLst>
        <p:guide orient="horz" pos="2166"/>
        <p:guide pos="2934"/>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gs" Target="tags/tag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37383" cy="343853"/>
          </a:xfrm>
          <a:prstGeom prst="rect">
            <a:avLst/>
          </a:prstGeom>
        </p:spPr>
        <p:txBody>
          <a:bodyPr vert="horz" lIns="92537" tIns="46269" rIns="92537" bIns="46269" rtlCol="0"/>
          <a:lstStyle>
            <a:lvl1pPr algn="l">
              <a:defRPr sz="1200"/>
            </a:lvl1pPr>
          </a:lstStyle>
          <a:p>
            <a:endParaRPr lang="en-GB"/>
          </a:p>
        </p:txBody>
      </p:sp>
      <p:sp>
        <p:nvSpPr>
          <p:cNvPr id="3" name="Date Placeholder 2"/>
          <p:cNvSpPr>
            <a:spLocks noGrp="1"/>
          </p:cNvSpPr>
          <p:nvPr>
            <p:ph type="dt" sz="quarter" idx="1"/>
          </p:nvPr>
        </p:nvSpPr>
        <p:spPr>
          <a:xfrm>
            <a:off x="5277499" y="0"/>
            <a:ext cx="4037383" cy="343853"/>
          </a:xfrm>
          <a:prstGeom prst="rect">
            <a:avLst/>
          </a:prstGeom>
        </p:spPr>
        <p:txBody>
          <a:bodyPr vert="horz" lIns="92537" tIns="46269" rIns="92537" bIns="46269" rtlCol="0"/>
          <a:lstStyle>
            <a:lvl1pPr algn="r">
              <a:defRPr sz="1200"/>
            </a:lvl1pPr>
          </a:lstStyle>
          <a:p>
            <a:fld id="{3D43A23D-DE75-44A9-B4BE-814EF5B68F51}" type="datetimeFigureOut">
              <a:rPr lang="en-GB" smtClean="0"/>
              <a:pPr/>
              <a:t>04/02/2019</a:t>
            </a:fld>
            <a:endParaRPr lang="en-GB"/>
          </a:p>
        </p:txBody>
      </p:sp>
      <p:sp>
        <p:nvSpPr>
          <p:cNvPr id="4" name="Footer Placeholder 3"/>
          <p:cNvSpPr>
            <a:spLocks noGrp="1"/>
          </p:cNvSpPr>
          <p:nvPr>
            <p:ph type="ftr" sz="quarter" idx="2"/>
          </p:nvPr>
        </p:nvSpPr>
        <p:spPr>
          <a:xfrm>
            <a:off x="0" y="6532004"/>
            <a:ext cx="4037383" cy="343853"/>
          </a:xfrm>
          <a:prstGeom prst="rect">
            <a:avLst/>
          </a:prstGeom>
        </p:spPr>
        <p:txBody>
          <a:bodyPr vert="horz" lIns="92537" tIns="46269" rIns="92537" bIns="46269" rtlCol="0" anchor="b"/>
          <a:lstStyle>
            <a:lvl1pPr algn="l">
              <a:defRPr sz="1200"/>
            </a:lvl1pPr>
          </a:lstStyle>
          <a:p>
            <a:endParaRPr lang="en-GB"/>
          </a:p>
        </p:txBody>
      </p:sp>
      <p:sp>
        <p:nvSpPr>
          <p:cNvPr id="5" name="Slide Number Placeholder 4"/>
          <p:cNvSpPr>
            <a:spLocks noGrp="1"/>
          </p:cNvSpPr>
          <p:nvPr>
            <p:ph type="sldNum" sz="quarter" idx="3"/>
          </p:nvPr>
        </p:nvSpPr>
        <p:spPr>
          <a:xfrm>
            <a:off x="5277499" y="6532004"/>
            <a:ext cx="4037383" cy="343853"/>
          </a:xfrm>
          <a:prstGeom prst="rect">
            <a:avLst/>
          </a:prstGeom>
        </p:spPr>
        <p:txBody>
          <a:bodyPr vert="horz" lIns="92537" tIns="46269" rIns="92537" bIns="46269" rtlCol="0" anchor="b"/>
          <a:lstStyle>
            <a:lvl1pPr algn="r">
              <a:defRPr sz="1200"/>
            </a:lvl1pPr>
          </a:lstStyle>
          <a:p>
            <a:fld id="{9AE5DE26-BE04-4F4C-BFAC-03896963ED6D}" type="slidenum">
              <a:rPr lang="en-GB" smtClean="0"/>
              <a:pPr/>
              <a:t>‹#›</a:t>
            </a:fld>
            <a:endParaRPr lang="en-GB"/>
          </a:p>
        </p:txBody>
      </p:sp>
    </p:spTree>
    <p:extLst>
      <p:ext uri="{BB962C8B-B14F-4D97-AF65-F5344CB8AC3E}">
        <p14:creationId xmlns:p14="http://schemas.microsoft.com/office/powerpoint/2010/main" val="79181394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4037383" cy="34385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lvl1pPr>
              <a:defRPr sz="1200" smtClean="0"/>
            </a:lvl1pPr>
          </a:lstStyle>
          <a:p>
            <a:pPr>
              <a:defRPr/>
            </a:pPr>
            <a:endParaRPr lang="en-GB" dirty="0"/>
          </a:p>
        </p:txBody>
      </p:sp>
      <p:sp>
        <p:nvSpPr>
          <p:cNvPr id="4099" name="Rectangle 3"/>
          <p:cNvSpPr>
            <a:spLocks noGrp="1" noChangeArrowheads="1"/>
          </p:cNvSpPr>
          <p:nvPr>
            <p:ph type="dt" idx="1"/>
          </p:nvPr>
        </p:nvSpPr>
        <p:spPr bwMode="auto">
          <a:xfrm>
            <a:off x="5277499" y="0"/>
            <a:ext cx="4037383" cy="34385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lvl1pPr algn="r">
              <a:defRPr sz="1200" smtClean="0"/>
            </a:lvl1pPr>
          </a:lstStyle>
          <a:p>
            <a:pPr>
              <a:defRPr/>
            </a:pPr>
            <a:endParaRPr lang="en-GB" dirty="0"/>
          </a:p>
        </p:txBody>
      </p:sp>
      <p:sp>
        <p:nvSpPr>
          <p:cNvPr id="36868" name="Rectangle 4"/>
          <p:cNvSpPr>
            <a:spLocks noGrp="1" noRot="1" noChangeAspect="1" noChangeArrowheads="1" noTextEdit="1"/>
          </p:cNvSpPr>
          <p:nvPr>
            <p:ph type="sldImg" idx="2"/>
          </p:nvPr>
        </p:nvSpPr>
        <p:spPr bwMode="auto">
          <a:xfrm>
            <a:off x="2940050" y="515938"/>
            <a:ext cx="3436938" cy="2578100"/>
          </a:xfrm>
          <a:prstGeom prst="rect">
            <a:avLst/>
          </a:prstGeom>
          <a:noFill/>
          <a:ln w="9525">
            <a:solidFill>
              <a:srgbClr val="000000"/>
            </a:solidFill>
            <a:miter lim="800000"/>
            <a:headEnd/>
            <a:tailEnd/>
          </a:ln>
        </p:spPr>
      </p:sp>
      <p:sp>
        <p:nvSpPr>
          <p:cNvPr id="4101" name="Rectangle 5"/>
          <p:cNvSpPr>
            <a:spLocks noGrp="1" noChangeArrowheads="1"/>
          </p:cNvSpPr>
          <p:nvPr>
            <p:ph type="body" sz="quarter" idx="3"/>
          </p:nvPr>
        </p:nvSpPr>
        <p:spPr bwMode="auto">
          <a:xfrm>
            <a:off x="931704" y="3266599"/>
            <a:ext cx="7453630" cy="309467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4102" name="Rectangle 6"/>
          <p:cNvSpPr>
            <a:spLocks noGrp="1" noChangeArrowheads="1"/>
          </p:cNvSpPr>
          <p:nvPr>
            <p:ph type="ftr" sz="quarter" idx="4"/>
          </p:nvPr>
        </p:nvSpPr>
        <p:spPr bwMode="auto">
          <a:xfrm>
            <a:off x="0" y="6532004"/>
            <a:ext cx="4037383" cy="343853"/>
          </a:xfrm>
          <a:prstGeom prst="rect">
            <a:avLst/>
          </a:prstGeom>
          <a:noFill/>
          <a:ln w="9525">
            <a:noFill/>
            <a:miter lim="800000"/>
            <a:headEnd/>
            <a:tailEnd/>
          </a:ln>
          <a:effectLst/>
        </p:spPr>
        <p:txBody>
          <a:bodyPr vert="horz" wrap="square" lIns="92537" tIns="46269" rIns="92537" bIns="46269" numCol="1" anchor="b" anchorCtr="0" compatLnSpc="1">
            <a:prstTxWarp prst="textNoShape">
              <a:avLst/>
            </a:prstTxWarp>
          </a:bodyPr>
          <a:lstStyle>
            <a:lvl1pPr>
              <a:defRPr sz="1200" smtClean="0"/>
            </a:lvl1pPr>
          </a:lstStyle>
          <a:p>
            <a:pPr>
              <a:defRPr/>
            </a:pPr>
            <a:endParaRPr lang="en-GB" dirty="0"/>
          </a:p>
        </p:txBody>
      </p:sp>
      <p:sp>
        <p:nvSpPr>
          <p:cNvPr id="4103" name="Rectangle 7"/>
          <p:cNvSpPr>
            <a:spLocks noGrp="1" noChangeArrowheads="1"/>
          </p:cNvSpPr>
          <p:nvPr>
            <p:ph type="sldNum" sz="quarter" idx="5"/>
          </p:nvPr>
        </p:nvSpPr>
        <p:spPr bwMode="auto">
          <a:xfrm>
            <a:off x="5277499" y="6532004"/>
            <a:ext cx="4037383" cy="343853"/>
          </a:xfrm>
          <a:prstGeom prst="rect">
            <a:avLst/>
          </a:prstGeom>
          <a:noFill/>
          <a:ln w="9525">
            <a:noFill/>
            <a:miter lim="800000"/>
            <a:headEnd/>
            <a:tailEnd/>
          </a:ln>
          <a:effectLst/>
        </p:spPr>
        <p:txBody>
          <a:bodyPr vert="horz" wrap="square" lIns="92537" tIns="46269" rIns="92537" bIns="46269" numCol="1" anchor="b" anchorCtr="0" compatLnSpc="1">
            <a:prstTxWarp prst="textNoShape">
              <a:avLst/>
            </a:prstTxWarp>
          </a:bodyPr>
          <a:lstStyle>
            <a:lvl1pPr algn="r">
              <a:defRPr sz="1200" smtClean="0"/>
            </a:lvl1pPr>
          </a:lstStyle>
          <a:p>
            <a:pPr>
              <a:defRPr/>
            </a:pPr>
            <a:fld id="{31895868-D6B6-4ED6-AB6B-64CF106ECBF1}" type="slidenum">
              <a:rPr lang="en-GB"/>
              <a:pPr>
                <a:defRPr/>
              </a:pPr>
              <a:t>‹#›</a:t>
            </a:fld>
            <a:endParaRPr lang="en-GB" dirty="0"/>
          </a:p>
        </p:txBody>
      </p:sp>
    </p:spTree>
    <p:extLst>
      <p:ext uri="{BB962C8B-B14F-4D97-AF65-F5344CB8AC3E}">
        <p14:creationId xmlns:p14="http://schemas.microsoft.com/office/powerpoint/2010/main" val="266715280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p:cNvSpPr>
            <a:spLocks noGrp="1" noRot="1" noChangeAspect="1"/>
          </p:cNvSpPr>
          <p:nvPr>
            <p:ph type="sldImg"/>
          </p:nvPr>
        </p:nvSpPr>
        <p:spPr>
          <a:xfrm>
            <a:off x="2940050" y="515938"/>
            <a:ext cx="3436938" cy="2578100"/>
          </a:xfrm>
          <a:ln/>
        </p:spPr>
      </p:sp>
      <p:sp>
        <p:nvSpPr>
          <p:cNvPr id="28674" name="Notes Placeholder 2"/>
          <p:cNvSpPr>
            <a:spLocks noGrp="1"/>
          </p:cNvSpPr>
          <p:nvPr>
            <p:ph type="body" idx="1"/>
          </p:nvPr>
        </p:nvSpPr>
        <p:spPr>
          <a:noFill/>
          <a:ln/>
        </p:spPr>
        <p:txBody>
          <a:bodyPr/>
          <a:lstStyle/>
          <a:p>
            <a:pPr eaLnBrk="1" hangingPunct="1"/>
            <a:endParaRPr lang="en-US" dirty="0" smtClean="0"/>
          </a:p>
        </p:txBody>
      </p:sp>
      <p:sp>
        <p:nvSpPr>
          <p:cNvPr id="28675" name="Slide Number Placeholder 3"/>
          <p:cNvSpPr>
            <a:spLocks noGrp="1"/>
          </p:cNvSpPr>
          <p:nvPr>
            <p:ph type="sldNum" sz="quarter" idx="5"/>
          </p:nvPr>
        </p:nvSpPr>
        <p:spPr>
          <a:noFill/>
        </p:spPr>
        <p:txBody>
          <a:bodyPr/>
          <a:lstStyle/>
          <a:p>
            <a:fld id="{1A8D74DD-E52E-4AF5-8AE5-1B9AFA873251}" type="slidenum">
              <a:rPr lang="en-GB" smtClean="0"/>
              <a:pPr/>
              <a:t>1</a:t>
            </a:fld>
            <a:endParaRPr lang="en-GB"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7"/>
          <p:cNvSpPr>
            <a:spLocks noGrp="1" noChangeArrowheads="1"/>
          </p:cNvSpPr>
          <p:nvPr>
            <p:ph type="sldNum" sz="quarter" idx="5"/>
          </p:nvPr>
        </p:nvSpPr>
        <p:spPr>
          <a:noFill/>
        </p:spPr>
        <p:txBody>
          <a:bodyPr/>
          <a:lstStyle/>
          <a:p>
            <a:fld id="{3C0B10B1-E3C5-4335-BC93-36F91CC5A224}" type="slidenum">
              <a:rPr lang="en-GB" smtClean="0"/>
              <a:pPr/>
              <a:t>2</a:t>
            </a:fld>
            <a:endParaRPr lang="en-GB" smtClean="0"/>
          </a:p>
        </p:txBody>
      </p:sp>
      <p:sp>
        <p:nvSpPr>
          <p:cNvPr id="30722" name="Rectangle 2"/>
          <p:cNvSpPr>
            <a:spLocks noGrp="1" noRot="1" noChangeAspect="1" noChangeArrowheads="1" noTextEdit="1"/>
          </p:cNvSpPr>
          <p:nvPr>
            <p:ph type="sldImg"/>
          </p:nvPr>
        </p:nvSpPr>
        <p:spPr>
          <a:xfrm>
            <a:off x="2940050" y="515938"/>
            <a:ext cx="3436938" cy="2578100"/>
          </a:xfrm>
          <a:ln/>
        </p:spPr>
      </p:sp>
      <p:sp>
        <p:nvSpPr>
          <p:cNvPr id="30723"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p:cNvSpPr>
          <p:nvPr>
            <p:ph type="sldImg"/>
          </p:nvPr>
        </p:nvSpPr>
        <p:spPr>
          <a:xfrm>
            <a:off x="2940050" y="515938"/>
            <a:ext cx="3436938" cy="2578100"/>
          </a:xfrm>
          <a:ln/>
        </p:spPr>
      </p:sp>
      <p:sp>
        <p:nvSpPr>
          <p:cNvPr id="57346" name="Notes Placeholder 2"/>
          <p:cNvSpPr>
            <a:spLocks noGrp="1"/>
          </p:cNvSpPr>
          <p:nvPr>
            <p:ph type="body" idx="1"/>
          </p:nvPr>
        </p:nvSpPr>
        <p:spPr>
          <a:noFill/>
          <a:ln/>
        </p:spPr>
        <p:txBody>
          <a:bodyPr/>
          <a:lstStyle/>
          <a:p>
            <a:pPr eaLnBrk="1" hangingPunct="1"/>
            <a:endParaRPr lang="en-US" smtClean="0"/>
          </a:p>
        </p:txBody>
      </p:sp>
      <p:sp>
        <p:nvSpPr>
          <p:cNvPr id="57347" name="Slide Number Placeholder 3"/>
          <p:cNvSpPr>
            <a:spLocks noGrp="1"/>
          </p:cNvSpPr>
          <p:nvPr>
            <p:ph type="sldNum" sz="quarter" idx="5"/>
          </p:nvPr>
        </p:nvSpPr>
        <p:spPr>
          <a:noFill/>
        </p:spPr>
        <p:txBody>
          <a:bodyPr/>
          <a:lstStyle/>
          <a:p>
            <a:fld id="{304C5A2E-EE1F-4E32-97FD-C657898A3523}" type="slidenum">
              <a:rPr lang="en-GB" smtClean="0"/>
              <a:pPr/>
              <a:t>3</a:t>
            </a:fld>
            <a:endParaRPr lang="en-GB"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p:cNvSpPr>
            <a:spLocks noGrp="1" noRot="1" noChangeAspect="1"/>
          </p:cNvSpPr>
          <p:nvPr>
            <p:ph type="sldImg"/>
          </p:nvPr>
        </p:nvSpPr>
        <p:spPr>
          <a:xfrm>
            <a:off x="2940050" y="515938"/>
            <a:ext cx="3436938" cy="2578100"/>
          </a:xfrm>
          <a:ln/>
        </p:spPr>
      </p:sp>
      <p:sp>
        <p:nvSpPr>
          <p:cNvPr id="45058" name="Notes Placeholder 2"/>
          <p:cNvSpPr>
            <a:spLocks noGrp="1"/>
          </p:cNvSpPr>
          <p:nvPr>
            <p:ph type="body" idx="1"/>
          </p:nvPr>
        </p:nvSpPr>
        <p:spPr>
          <a:noFill/>
          <a:ln/>
        </p:spPr>
        <p:txBody>
          <a:bodyPr/>
          <a:lstStyle/>
          <a:p>
            <a:pPr eaLnBrk="1" hangingPunct="1"/>
            <a:endParaRPr lang="en-US" smtClean="0"/>
          </a:p>
        </p:txBody>
      </p:sp>
      <p:sp>
        <p:nvSpPr>
          <p:cNvPr id="45059" name="Slide Number Placeholder 3"/>
          <p:cNvSpPr>
            <a:spLocks noGrp="1"/>
          </p:cNvSpPr>
          <p:nvPr>
            <p:ph type="sldNum" sz="quarter" idx="5"/>
          </p:nvPr>
        </p:nvSpPr>
        <p:spPr>
          <a:noFill/>
        </p:spPr>
        <p:txBody>
          <a:bodyPr/>
          <a:lstStyle/>
          <a:p>
            <a:fld id="{55C8FBBE-3754-416C-8C08-1AE868B5E826}" type="slidenum">
              <a:rPr lang="en-GB" smtClean="0"/>
              <a:pPr/>
              <a:t>4</a:t>
            </a:fld>
            <a:endParaRPr lang="en-GB"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p:cNvSpPr>
          <p:nvPr>
            <p:ph type="sldImg"/>
          </p:nvPr>
        </p:nvSpPr>
        <p:spPr>
          <a:xfrm>
            <a:off x="2940050" y="515938"/>
            <a:ext cx="3436938" cy="2578100"/>
          </a:xfrm>
          <a:ln/>
        </p:spPr>
      </p:sp>
      <p:sp>
        <p:nvSpPr>
          <p:cNvPr id="47106" name="Notes Placeholder 2"/>
          <p:cNvSpPr>
            <a:spLocks noGrp="1"/>
          </p:cNvSpPr>
          <p:nvPr>
            <p:ph type="body" idx="1"/>
          </p:nvPr>
        </p:nvSpPr>
        <p:spPr>
          <a:noFill/>
          <a:ln/>
        </p:spPr>
        <p:txBody>
          <a:bodyPr/>
          <a:lstStyle/>
          <a:p>
            <a:pPr eaLnBrk="1" hangingPunct="1"/>
            <a:endParaRPr lang="en-US" smtClean="0"/>
          </a:p>
        </p:txBody>
      </p:sp>
      <p:sp>
        <p:nvSpPr>
          <p:cNvPr id="47107" name="Slide Number Placeholder 3"/>
          <p:cNvSpPr>
            <a:spLocks noGrp="1"/>
          </p:cNvSpPr>
          <p:nvPr>
            <p:ph type="sldNum" sz="quarter" idx="5"/>
          </p:nvPr>
        </p:nvSpPr>
        <p:spPr>
          <a:noFill/>
        </p:spPr>
        <p:txBody>
          <a:bodyPr/>
          <a:lstStyle/>
          <a:p>
            <a:fld id="{40BD4BE0-5348-492A-BB97-0F15580E7060}" type="slidenum">
              <a:rPr lang="en-GB" smtClean="0"/>
              <a:pPr/>
              <a:t>5</a:t>
            </a:fld>
            <a:endParaRPr lang="en-GB"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p:cNvSpPr>
          <p:nvPr>
            <p:ph type="sldImg"/>
          </p:nvPr>
        </p:nvSpPr>
        <p:spPr>
          <a:xfrm>
            <a:off x="2940050" y="515938"/>
            <a:ext cx="3436938" cy="2578100"/>
          </a:xfrm>
          <a:ln/>
        </p:spPr>
      </p:sp>
      <p:sp>
        <p:nvSpPr>
          <p:cNvPr id="49154" name="Notes Placeholder 2"/>
          <p:cNvSpPr>
            <a:spLocks noGrp="1"/>
          </p:cNvSpPr>
          <p:nvPr>
            <p:ph type="body" idx="1"/>
          </p:nvPr>
        </p:nvSpPr>
        <p:spPr>
          <a:noFill/>
          <a:ln/>
        </p:spPr>
        <p:txBody>
          <a:bodyPr/>
          <a:lstStyle/>
          <a:p>
            <a:pPr eaLnBrk="1" hangingPunct="1"/>
            <a:endParaRPr lang="en-US" smtClean="0"/>
          </a:p>
        </p:txBody>
      </p:sp>
      <p:sp>
        <p:nvSpPr>
          <p:cNvPr id="49155" name="Slide Number Placeholder 3"/>
          <p:cNvSpPr>
            <a:spLocks noGrp="1"/>
          </p:cNvSpPr>
          <p:nvPr>
            <p:ph type="sldNum" sz="quarter" idx="5"/>
          </p:nvPr>
        </p:nvSpPr>
        <p:spPr>
          <a:noFill/>
        </p:spPr>
        <p:txBody>
          <a:bodyPr/>
          <a:lstStyle/>
          <a:p>
            <a:fld id="{A35F3F4F-1F92-4253-A57D-30BC706A6B1E}" type="slidenum">
              <a:rPr lang="en-GB" smtClean="0"/>
              <a:pPr/>
              <a:t>6</a:t>
            </a:fld>
            <a:endParaRPr lang="en-GB"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p:cNvSpPr>
            <a:spLocks noGrp="1" noRot="1" noChangeAspect="1"/>
          </p:cNvSpPr>
          <p:nvPr>
            <p:ph type="sldImg"/>
          </p:nvPr>
        </p:nvSpPr>
        <p:spPr>
          <a:xfrm>
            <a:off x="2940050" y="515938"/>
            <a:ext cx="3436938" cy="2578100"/>
          </a:xfrm>
          <a:ln/>
        </p:spPr>
      </p:sp>
      <p:sp>
        <p:nvSpPr>
          <p:cNvPr id="51202" name="Notes Placeholder 2"/>
          <p:cNvSpPr>
            <a:spLocks noGrp="1"/>
          </p:cNvSpPr>
          <p:nvPr>
            <p:ph type="body" idx="1"/>
          </p:nvPr>
        </p:nvSpPr>
        <p:spPr>
          <a:noFill/>
          <a:ln/>
        </p:spPr>
        <p:txBody>
          <a:bodyPr/>
          <a:lstStyle/>
          <a:p>
            <a:pPr eaLnBrk="1" hangingPunct="1"/>
            <a:endParaRPr lang="en-US" smtClean="0"/>
          </a:p>
        </p:txBody>
      </p:sp>
      <p:sp>
        <p:nvSpPr>
          <p:cNvPr id="51203" name="Slide Number Placeholder 3"/>
          <p:cNvSpPr>
            <a:spLocks noGrp="1"/>
          </p:cNvSpPr>
          <p:nvPr>
            <p:ph type="sldNum" sz="quarter" idx="5"/>
          </p:nvPr>
        </p:nvSpPr>
        <p:spPr>
          <a:noFill/>
        </p:spPr>
        <p:txBody>
          <a:bodyPr/>
          <a:lstStyle/>
          <a:p>
            <a:fld id="{8F98DC62-050B-4472-98CE-3B255844D729}" type="slidenum">
              <a:rPr lang="en-GB" smtClean="0"/>
              <a:pPr/>
              <a:t>7</a:t>
            </a:fld>
            <a:endParaRPr lang="en-GB"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p:cNvSpPr>
          <p:nvPr>
            <p:ph type="sldImg"/>
          </p:nvPr>
        </p:nvSpPr>
        <p:spPr>
          <a:xfrm>
            <a:off x="2940050" y="515938"/>
            <a:ext cx="3436938" cy="2578100"/>
          </a:xfrm>
          <a:ln/>
        </p:spPr>
      </p:sp>
      <p:sp>
        <p:nvSpPr>
          <p:cNvPr id="32770" name="Notes Placeholder 2"/>
          <p:cNvSpPr>
            <a:spLocks noGrp="1"/>
          </p:cNvSpPr>
          <p:nvPr>
            <p:ph type="body" idx="1"/>
          </p:nvPr>
        </p:nvSpPr>
        <p:spPr>
          <a:noFill/>
          <a:ln/>
        </p:spPr>
        <p:txBody>
          <a:bodyPr/>
          <a:lstStyle/>
          <a:p>
            <a:pPr eaLnBrk="1" hangingPunct="1"/>
            <a:endParaRPr lang="en-US" smtClean="0"/>
          </a:p>
        </p:txBody>
      </p:sp>
      <p:sp>
        <p:nvSpPr>
          <p:cNvPr id="32771" name="Slide Number Placeholder 3"/>
          <p:cNvSpPr>
            <a:spLocks noGrp="1"/>
          </p:cNvSpPr>
          <p:nvPr>
            <p:ph type="sldNum" sz="quarter" idx="5"/>
          </p:nvPr>
        </p:nvSpPr>
        <p:spPr>
          <a:noFill/>
        </p:spPr>
        <p:txBody>
          <a:bodyPr/>
          <a:lstStyle/>
          <a:p>
            <a:fld id="{DFBB8C7D-68C9-43A1-8546-973C0D9E9F5D}" type="slidenum">
              <a:rPr lang="en-GB" smtClean="0"/>
              <a:pPr/>
              <a:t>8</a:t>
            </a:fld>
            <a:endParaRPr lang="en-GB"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p:cNvSpPr>
          <p:nvPr>
            <p:ph type="sldImg"/>
          </p:nvPr>
        </p:nvSpPr>
        <p:spPr>
          <a:xfrm>
            <a:off x="2940050" y="515938"/>
            <a:ext cx="3436938" cy="2578100"/>
          </a:xfrm>
          <a:ln/>
        </p:spPr>
      </p:sp>
      <p:sp>
        <p:nvSpPr>
          <p:cNvPr id="34818" name="Notes Placeholder 2"/>
          <p:cNvSpPr>
            <a:spLocks noGrp="1"/>
          </p:cNvSpPr>
          <p:nvPr>
            <p:ph type="body" idx="1"/>
          </p:nvPr>
        </p:nvSpPr>
        <p:spPr>
          <a:noFill/>
          <a:ln/>
        </p:spPr>
        <p:txBody>
          <a:bodyPr/>
          <a:lstStyle/>
          <a:p>
            <a:pPr eaLnBrk="1" hangingPunct="1"/>
            <a:endParaRPr lang="en-US" smtClean="0"/>
          </a:p>
        </p:txBody>
      </p:sp>
      <p:sp>
        <p:nvSpPr>
          <p:cNvPr id="34819" name="Slide Number Placeholder 3"/>
          <p:cNvSpPr>
            <a:spLocks noGrp="1"/>
          </p:cNvSpPr>
          <p:nvPr>
            <p:ph type="sldNum" sz="quarter" idx="5"/>
          </p:nvPr>
        </p:nvSpPr>
        <p:spPr>
          <a:noFill/>
        </p:spPr>
        <p:txBody>
          <a:bodyPr/>
          <a:lstStyle/>
          <a:p>
            <a:fld id="{379E175E-E256-455B-84C0-B520C3F56E5E}" type="slidenum">
              <a:rPr lang="en-GB" smtClean="0"/>
              <a:pPr/>
              <a:t>9</a:t>
            </a:fld>
            <a:endParaRPr lang="en-GB"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p:cNvSpPr>
          <p:nvPr>
            <p:ph type="sldImg"/>
          </p:nvPr>
        </p:nvSpPr>
        <p:spPr>
          <a:xfrm>
            <a:off x="2940050" y="515938"/>
            <a:ext cx="3436938" cy="2578100"/>
          </a:xfrm>
          <a:ln/>
        </p:spPr>
      </p:sp>
      <p:sp>
        <p:nvSpPr>
          <p:cNvPr id="36866" name="Notes Placeholder 2"/>
          <p:cNvSpPr>
            <a:spLocks noGrp="1"/>
          </p:cNvSpPr>
          <p:nvPr>
            <p:ph type="body" idx="1"/>
          </p:nvPr>
        </p:nvSpPr>
        <p:spPr>
          <a:noFill/>
          <a:ln/>
        </p:spPr>
        <p:txBody>
          <a:bodyPr/>
          <a:lstStyle/>
          <a:p>
            <a:pPr eaLnBrk="1" hangingPunct="1"/>
            <a:endParaRPr lang="en-US" smtClean="0"/>
          </a:p>
        </p:txBody>
      </p:sp>
      <p:sp>
        <p:nvSpPr>
          <p:cNvPr id="36867" name="Slide Number Placeholder 3"/>
          <p:cNvSpPr>
            <a:spLocks noGrp="1"/>
          </p:cNvSpPr>
          <p:nvPr>
            <p:ph type="sldNum" sz="quarter" idx="5"/>
          </p:nvPr>
        </p:nvSpPr>
        <p:spPr>
          <a:noFill/>
        </p:spPr>
        <p:txBody>
          <a:bodyPr/>
          <a:lstStyle/>
          <a:p>
            <a:fld id="{BD7CCDE7-C07D-4624-BA70-E63690FBA56C}" type="slidenum">
              <a:rPr lang="en-GB" smtClean="0"/>
              <a:pPr/>
              <a:t>10</a:t>
            </a:fld>
            <a:endParaRPr lang="en-GB"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p:cNvSpPr>
          <p:nvPr>
            <p:ph type="sldImg"/>
          </p:nvPr>
        </p:nvSpPr>
        <p:spPr>
          <a:xfrm>
            <a:off x="2940050" y="515938"/>
            <a:ext cx="3436938" cy="2578100"/>
          </a:xfrm>
          <a:ln/>
        </p:spPr>
      </p:sp>
      <p:sp>
        <p:nvSpPr>
          <p:cNvPr id="61442" name="Notes Placeholder 2"/>
          <p:cNvSpPr>
            <a:spLocks noGrp="1"/>
          </p:cNvSpPr>
          <p:nvPr>
            <p:ph type="body" idx="1"/>
          </p:nvPr>
        </p:nvSpPr>
        <p:spPr>
          <a:noFill/>
          <a:ln/>
        </p:spPr>
        <p:txBody>
          <a:bodyPr/>
          <a:lstStyle/>
          <a:p>
            <a:pPr eaLnBrk="1" hangingPunct="1"/>
            <a:endParaRPr lang="en-US" smtClean="0"/>
          </a:p>
        </p:txBody>
      </p:sp>
      <p:sp>
        <p:nvSpPr>
          <p:cNvPr id="61443" name="Slide Number Placeholder 3"/>
          <p:cNvSpPr>
            <a:spLocks noGrp="1"/>
          </p:cNvSpPr>
          <p:nvPr>
            <p:ph type="sldNum" sz="quarter" idx="5"/>
          </p:nvPr>
        </p:nvSpPr>
        <p:spPr>
          <a:noFill/>
        </p:spPr>
        <p:txBody>
          <a:bodyPr/>
          <a:lstStyle/>
          <a:p>
            <a:fld id="{DD4AC386-D4E6-46F7-AC49-2E5908B39518}" type="slidenum">
              <a:rPr lang="en-GB" smtClean="0"/>
              <a:pPr/>
              <a:t>11</a:t>
            </a:fld>
            <a:endParaRPr lang="en-GB"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Slide Image Placeholder 1"/>
          <p:cNvSpPr>
            <a:spLocks noGrp="1" noRot="1" noChangeAspect="1"/>
          </p:cNvSpPr>
          <p:nvPr>
            <p:ph type="sldImg"/>
          </p:nvPr>
        </p:nvSpPr>
        <p:spPr>
          <a:xfrm>
            <a:off x="2940050" y="515938"/>
            <a:ext cx="3436938" cy="2578100"/>
          </a:xfrm>
          <a:ln/>
        </p:spPr>
      </p:sp>
      <p:sp>
        <p:nvSpPr>
          <p:cNvPr id="63490" name="Notes Placeholder 2"/>
          <p:cNvSpPr>
            <a:spLocks noGrp="1"/>
          </p:cNvSpPr>
          <p:nvPr>
            <p:ph type="body" idx="1"/>
          </p:nvPr>
        </p:nvSpPr>
        <p:spPr>
          <a:noFill/>
          <a:ln/>
        </p:spPr>
        <p:txBody>
          <a:bodyPr/>
          <a:lstStyle/>
          <a:p>
            <a:pPr eaLnBrk="1" hangingPunct="1"/>
            <a:endParaRPr lang="en-US" smtClean="0"/>
          </a:p>
        </p:txBody>
      </p:sp>
      <p:sp>
        <p:nvSpPr>
          <p:cNvPr id="63491" name="Slide Number Placeholder 3"/>
          <p:cNvSpPr>
            <a:spLocks noGrp="1"/>
          </p:cNvSpPr>
          <p:nvPr>
            <p:ph type="sldNum" sz="quarter" idx="5"/>
          </p:nvPr>
        </p:nvSpPr>
        <p:spPr>
          <a:noFill/>
        </p:spPr>
        <p:txBody>
          <a:bodyPr/>
          <a:lstStyle/>
          <a:p>
            <a:fld id="{3DECE6E3-BB78-4D24-ACF8-8D6D36372476}" type="slidenum">
              <a:rPr lang="en-GB" smtClean="0"/>
              <a:pPr/>
              <a:t>12</a:t>
            </a:fld>
            <a:endParaRPr lang="en-GB"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Slide Image Placeholder 1"/>
          <p:cNvSpPr>
            <a:spLocks noGrp="1" noRot="1" noChangeAspect="1"/>
          </p:cNvSpPr>
          <p:nvPr>
            <p:ph type="sldImg"/>
          </p:nvPr>
        </p:nvSpPr>
        <p:spPr>
          <a:xfrm>
            <a:off x="2940050" y="515938"/>
            <a:ext cx="3436938" cy="2578100"/>
          </a:xfrm>
          <a:ln/>
        </p:spPr>
      </p:sp>
      <p:sp>
        <p:nvSpPr>
          <p:cNvPr id="65538" name="Notes Placeholder 2"/>
          <p:cNvSpPr>
            <a:spLocks noGrp="1"/>
          </p:cNvSpPr>
          <p:nvPr>
            <p:ph type="body" idx="1"/>
          </p:nvPr>
        </p:nvSpPr>
        <p:spPr>
          <a:noFill/>
          <a:ln/>
        </p:spPr>
        <p:txBody>
          <a:bodyPr/>
          <a:lstStyle/>
          <a:p>
            <a:pPr eaLnBrk="1" hangingPunct="1"/>
            <a:endParaRPr lang="en-US" smtClean="0"/>
          </a:p>
        </p:txBody>
      </p:sp>
      <p:sp>
        <p:nvSpPr>
          <p:cNvPr id="65539" name="Slide Number Placeholder 3"/>
          <p:cNvSpPr>
            <a:spLocks noGrp="1"/>
          </p:cNvSpPr>
          <p:nvPr>
            <p:ph type="sldNum" sz="quarter" idx="5"/>
          </p:nvPr>
        </p:nvSpPr>
        <p:spPr>
          <a:noFill/>
        </p:spPr>
        <p:txBody>
          <a:bodyPr/>
          <a:lstStyle/>
          <a:p>
            <a:fld id="{5DE50DCB-3457-4C3F-A83E-8DC33DAD4846}" type="slidenum">
              <a:rPr lang="en-GB" smtClean="0"/>
              <a:pPr/>
              <a:t>13</a:t>
            </a:fld>
            <a:endParaRPr lang="en-GB"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p:cNvSpPr>
          <p:nvPr>
            <p:ph type="sldImg"/>
          </p:nvPr>
        </p:nvSpPr>
        <p:spPr>
          <a:xfrm>
            <a:off x="2940050" y="515938"/>
            <a:ext cx="3436938" cy="2578100"/>
          </a:xfrm>
          <a:ln/>
        </p:spPr>
      </p:sp>
      <p:sp>
        <p:nvSpPr>
          <p:cNvPr id="67586" name="Notes Placeholder 2"/>
          <p:cNvSpPr>
            <a:spLocks noGrp="1"/>
          </p:cNvSpPr>
          <p:nvPr>
            <p:ph type="body" idx="1"/>
          </p:nvPr>
        </p:nvSpPr>
        <p:spPr>
          <a:noFill/>
          <a:ln/>
        </p:spPr>
        <p:txBody>
          <a:bodyPr/>
          <a:lstStyle/>
          <a:p>
            <a:pPr eaLnBrk="1" hangingPunct="1"/>
            <a:endParaRPr lang="en-US" smtClean="0"/>
          </a:p>
        </p:txBody>
      </p:sp>
      <p:sp>
        <p:nvSpPr>
          <p:cNvPr id="67587" name="Slide Number Placeholder 3"/>
          <p:cNvSpPr>
            <a:spLocks noGrp="1"/>
          </p:cNvSpPr>
          <p:nvPr>
            <p:ph type="sldNum" sz="quarter" idx="5"/>
          </p:nvPr>
        </p:nvSpPr>
        <p:spPr>
          <a:noFill/>
        </p:spPr>
        <p:txBody>
          <a:bodyPr/>
          <a:lstStyle/>
          <a:p>
            <a:fld id="{FBAB97AA-9342-40D5-81B8-2063842D9D70}" type="slidenum">
              <a:rPr lang="en-GB" smtClean="0"/>
              <a:pPr/>
              <a:t>14</a:t>
            </a:fld>
            <a:endParaRPr lang="en-GB"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p:cNvSpPr>
            <a:spLocks noGrp="1" noRot="1" noChangeAspect="1"/>
          </p:cNvSpPr>
          <p:nvPr>
            <p:ph type="sldImg"/>
          </p:nvPr>
        </p:nvSpPr>
        <p:spPr>
          <a:xfrm>
            <a:off x="2940050" y="515938"/>
            <a:ext cx="3436938" cy="2578100"/>
          </a:xfrm>
          <a:ln/>
        </p:spPr>
      </p:sp>
      <p:sp>
        <p:nvSpPr>
          <p:cNvPr id="69634" name="Notes Placeholder 2"/>
          <p:cNvSpPr>
            <a:spLocks noGrp="1"/>
          </p:cNvSpPr>
          <p:nvPr>
            <p:ph type="body" idx="1"/>
          </p:nvPr>
        </p:nvSpPr>
        <p:spPr>
          <a:noFill/>
          <a:ln/>
        </p:spPr>
        <p:txBody>
          <a:bodyPr/>
          <a:lstStyle/>
          <a:p>
            <a:pPr eaLnBrk="1" hangingPunct="1"/>
            <a:endParaRPr lang="en-US" smtClean="0"/>
          </a:p>
        </p:txBody>
      </p:sp>
      <p:sp>
        <p:nvSpPr>
          <p:cNvPr id="69635" name="Slide Number Placeholder 3"/>
          <p:cNvSpPr>
            <a:spLocks noGrp="1"/>
          </p:cNvSpPr>
          <p:nvPr>
            <p:ph type="sldNum" sz="quarter" idx="5"/>
          </p:nvPr>
        </p:nvSpPr>
        <p:spPr>
          <a:noFill/>
        </p:spPr>
        <p:txBody>
          <a:bodyPr/>
          <a:lstStyle/>
          <a:p>
            <a:fld id="{9C9ED19A-3054-4210-BAEA-313D905F30B4}" type="slidenum">
              <a:rPr lang="en-GB" smtClean="0"/>
              <a:pPr/>
              <a:t>15</a:t>
            </a:fld>
            <a:endParaRPr lang="en-GB"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Slide Image Placeholder 1"/>
          <p:cNvSpPr>
            <a:spLocks noGrp="1" noRot="1" noChangeAspect="1"/>
          </p:cNvSpPr>
          <p:nvPr>
            <p:ph type="sldImg"/>
          </p:nvPr>
        </p:nvSpPr>
        <p:spPr>
          <a:xfrm>
            <a:off x="2940050" y="515938"/>
            <a:ext cx="3436938" cy="2578100"/>
          </a:xfrm>
          <a:ln/>
        </p:spPr>
      </p:sp>
      <p:sp>
        <p:nvSpPr>
          <p:cNvPr id="71682" name="Notes Placeholder 2"/>
          <p:cNvSpPr>
            <a:spLocks noGrp="1"/>
          </p:cNvSpPr>
          <p:nvPr>
            <p:ph type="body" idx="1"/>
          </p:nvPr>
        </p:nvSpPr>
        <p:spPr>
          <a:noFill/>
          <a:ln/>
        </p:spPr>
        <p:txBody>
          <a:bodyPr/>
          <a:lstStyle/>
          <a:p>
            <a:pPr eaLnBrk="1" hangingPunct="1"/>
            <a:endParaRPr lang="en-US" smtClean="0"/>
          </a:p>
        </p:txBody>
      </p:sp>
      <p:sp>
        <p:nvSpPr>
          <p:cNvPr id="71683" name="Slide Number Placeholder 3"/>
          <p:cNvSpPr>
            <a:spLocks noGrp="1"/>
          </p:cNvSpPr>
          <p:nvPr>
            <p:ph type="sldNum" sz="quarter" idx="5"/>
          </p:nvPr>
        </p:nvSpPr>
        <p:spPr>
          <a:noFill/>
        </p:spPr>
        <p:txBody>
          <a:bodyPr/>
          <a:lstStyle/>
          <a:p>
            <a:fld id="{EC0D705E-318D-49F0-8B82-BF374ECF6A22}" type="slidenum">
              <a:rPr lang="en-GB" smtClean="0"/>
              <a:pPr/>
              <a:t>16</a:t>
            </a:fld>
            <a:endParaRPr lang="en-GB"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Slide Image Placeholder 1"/>
          <p:cNvSpPr>
            <a:spLocks noGrp="1" noRot="1" noChangeAspect="1"/>
          </p:cNvSpPr>
          <p:nvPr>
            <p:ph type="sldImg"/>
          </p:nvPr>
        </p:nvSpPr>
        <p:spPr>
          <a:xfrm>
            <a:off x="2940050" y="515938"/>
            <a:ext cx="3436938" cy="2578100"/>
          </a:xfrm>
          <a:ln/>
        </p:spPr>
      </p:sp>
      <p:sp>
        <p:nvSpPr>
          <p:cNvPr id="73730" name="Notes Placeholder 2"/>
          <p:cNvSpPr>
            <a:spLocks noGrp="1"/>
          </p:cNvSpPr>
          <p:nvPr>
            <p:ph type="body" idx="1"/>
          </p:nvPr>
        </p:nvSpPr>
        <p:spPr>
          <a:noFill/>
          <a:ln/>
        </p:spPr>
        <p:txBody>
          <a:bodyPr/>
          <a:lstStyle/>
          <a:p>
            <a:pPr eaLnBrk="1" hangingPunct="1"/>
            <a:endParaRPr lang="en-US" smtClean="0"/>
          </a:p>
        </p:txBody>
      </p:sp>
      <p:sp>
        <p:nvSpPr>
          <p:cNvPr id="73731" name="Slide Number Placeholder 3"/>
          <p:cNvSpPr>
            <a:spLocks noGrp="1"/>
          </p:cNvSpPr>
          <p:nvPr>
            <p:ph type="sldNum" sz="quarter" idx="5"/>
          </p:nvPr>
        </p:nvSpPr>
        <p:spPr>
          <a:noFill/>
        </p:spPr>
        <p:txBody>
          <a:bodyPr/>
          <a:lstStyle/>
          <a:p>
            <a:fld id="{CE15B4B9-A2F0-459E-8C59-B0DF2D26A608}" type="slidenum">
              <a:rPr lang="en-GB" smtClean="0"/>
              <a:pPr/>
              <a:t>17</a:t>
            </a:fld>
            <a:endParaRPr lang="en-GB"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Slide Image Placeholder 1"/>
          <p:cNvSpPr>
            <a:spLocks noGrp="1" noRot="1" noChangeAspect="1"/>
          </p:cNvSpPr>
          <p:nvPr>
            <p:ph type="sldImg"/>
          </p:nvPr>
        </p:nvSpPr>
        <p:spPr>
          <a:xfrm>
            <a:off x="2940050" y="515938"/>
            <a:ext cx="3436938" cy="2578100"/>
          </a:xfrm>
          <a:ln/>
        </p:spPr>
      </p:sp>
      <p:sp>
        <p:nvSpPr>
          <p:cNvPr id="75778" name="Notes Placeholder 2"/>
          <p:cNvSpPr>
            <a:spLocks noGrp="1"/>
          </p:cNvSpPr>
          <p:nvPr>
            <p:ph type="body" idx="1"/>
          </p:nvPr>
        </p:nvSpPr>
        <p:spPr>
          <a:noFill/>
          <a:ln/>
        </p:spPr>
        <p:txBody>
          <a:bodyPr/>
          <a:lstStyle/>
          <a:p>
            <a:pPr eaLnBrk="1" hangingPunct="1"/>
            <a:endParaRPr lang="en-US" smtClean="0"/>
          </a:p>
        </p:txBody>
      </p:sp>
      <p:sp>
        <p:nvSpPr>
          <p:cNvPr id="75779" name="Slide Number Placeholder 3"/>
          <p:cNvSpPr>
            <a:spLocks noGrp="1"/>
          </p:cNvSpPr>
          <p:nvPr>
            <p:ph type="sldNum" sz="quarter" idx="5"/>
          </p:nvPr>
        </p:nvSpPr>
        <p:spPr>
          <a:noFill/>
        </p:spPr>
        <p:txBody>
          <a:bodyPr/>
          <a:lstStyle/>
          <a:p>
            <a:fld id="{FA98CA98-E8E9-4A5E-B4B7-54ECA75FC640}" type="slidenum">
              <a:rPr lang="en-GB" smtClean="0"/>
              <a:pPr/>
              <a:t>18</a:t>
            </a:fld>
            <a:endParaRPr lang="en-GB"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Slide Image Placeholder 1"/>
          <p:cNvSpPr>
            <a:spLocks noGrp="1" noRot="1" noChangeAspect="1"/>
          </p:cNvSpPr>
          <p:nvPr>
            <p:ph type="sldImg"/>
          </p:nvPr>
        </p:nvSpPr>
        <p:spPr>
          <a:xfrm>
            <a:off x="2940050" y="515938"/>
            <a:ext cx="3436938" cy="2578100"/>
          </a:xfrm>
          <a:ln/>
        </p:spPr>
      </p:sp>
      <p:sp>
        <p:nvSpPr>
          <p:cNvPr id="77826" name="Notes Placeholder 2"/>
          <p:cNvSpPr>
            <a:spLocks noGrp="1"/>
          </p:cNvSpPr>
          <p:nvPr>
            <p:ph type="body" idx="1"/>
          </p:nvPr>
        </p:nvSpPr>
        <p:spPr>
          <a:noFill/>
          <a:ln/>
        </p:spPr>
        <p:txBody>
          <a:bodyPr/>
          <a:lstStyle/>
          <a:p>
            <a:pPr eaLnBrk="1" hangingPunct="1"/>
            <a:endParaRPr lang="en-US" smtClean="0"/>
          </a:p>
        </p:txBody>
      </p:sp>
      <p:sp>
        <p:nvSpPr>
          <p:cNvPr id="77827" name="Slide Number Placeholder 3"/>
          <p:cNvSpPr>
            <a:spLocks noGrp="1"/>
          </p:cNvSpPr>
          <p:nvPr>
            <p:ph type="sldNum" sz="quarter" idx="5"/>
          </p:nvPr>
        </p:nvSpPr>
        <p:spPr>
          <a:noFill/>
        </p:spPr>
        <p:txBody>
          <a:bodyPr/>
          <a:lstStyle/>
          <a:p>
            <a:fld id="{A4B55D7F-E2F7-41C3-9E00-DE039C763BA4}" type="slidenum">
              <a:rPr lang="en-GB" smtClean="0"/>
              <a:pPr/>
              <a:t>19</a:t>
            </a:fld>
            <a:endParaRPr lang="en-GB"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Slide Image Placeholder 1"/>
          <p:cNvSpPr>
            <a:spLocks noGrp="1" noRot="1" noChangeAspect="1"/>
          </p:cNvSpPr>
          <p:nvPr>
            <p:ph type="sldImg"/>
          </p:nvPr>
        </p:nvSpPr>
        <p:spPr>
          <a:xfrm>
            <a:off x="2940050" y="515938"/>
            <a:ext cx="3436938" cy="2578100"/>
          </a:xfrm>
          <a:ln/>
        </p:spPr>
      </p:sp>
      <p:sp>
        <p:nvSpPr>
          <p:cNvPr id="79874" name="Notes Placeholder 2"/>
          <p:cNvSpPr>
            <a:spLocks noGrp="1"/>
          </p:cNvSpPr>
          <p:nvPr>
            <p:ph type="body" idx="1"/>
          </p:nvPr>
        </p:nvSpPr>
        <p:spPr>
          <a:noFill/>
          <a:ln/>
        </p:spPr>
        <p:txBody>
          <a:bodyPr/>
          <a:lstStyle/>
          <a:p>
            <a:pPr eaLnBrk="1" hangingPunct="1"/>
            <a:endParaRPr lang="en-US" smtClean="0"/>
          </a:p>
        </p:txBody>
      </p:sp>
      <p:sp>
        <p:nvSpPr>
          <p:cNvPr id="79875" name="Slide Number Placeholder 3"/>
          <p:cNvSpPr>
            <a:spLocks noGrp="1"/>
          </p:cNvSpPr>
          <p:nvPr>
            <p:ph type="sldNum" sz="quarter" idx="5"/>
          </p:nvPr>
        </p:nvSpPr>
        <p:spPr>
          <a:noFill/>
        </p:spPr>
        <p:txBody>
          <a:bodyPr/>
          <a:lstStyle/>
          <a:p>
            <a:fld id="{E3496A99-03BB-432E-A344-474A24229F93}" type="slidenum">
              <a:rPr lang="en-GB" smtClean="0"/>
              <a:pPr/>
              <a:t>20</a:t>
            </a:fld>
            <a:endParaRPr lang="en-GB"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Slide Image Placeholder 1"/>
          <p:cNvSpPr>
            <a:spLocks noGrp="1" noRot="1" noChangeAspect="1"/>
          </p:cNvSpPr>
          <p:nvPr>
            <p:ph type="sldImg"/>
          </p:nvPr>
        </p:nvSpPr>
        <p:spPr>
          <a:xfrm>
            <a:off x="2940050" y="515938"/>
            <a:ext cx="3436938" cy="2578100"/>
          </a:xfrm>
          <a:ln/>
        </p:spPr>
      </p:sp>
      <p:sp>
        <p:nvSpPr>
          <p:cNvPr id="86018" name="Notes Placeholder 2"/>
          <p:cNvSpPr>
            <a:spLocks noGrp="1"/>
          </p:cNvSpPr>
          <p:nvPr>
            <p:ph type="body" idx="1"/>
          </p:nvPr>
        </p:nvSpPr>
        <p:spPr>
          <a:noFill/>
          <a:ln/>
        </p:spPr>
        <p:txBody>
          <a:bodyPr/>
          <a:lstStyle/>
          <a:p>
            <a:pPr eaLnBrk="1" hangingPunct="1"/>
            <a:endParaRPr lang="en-US" smtClean="0"/>
          </a:p>
        </p:txBody>
      </p:sp>
      <p:sp>
        <p:nvSpPr>
          <p:cNvPr id="86019" name="Slide Number Placeholder 3"/>
          <p:cNvSpPr>
            <a:spLocks noGrp="1"/>
          </p:cNvSpPr>
          <p:nvPr>
            <p:ph type="sldNum" sz="quarter" idx="5"/>
          </p:nvPr>
        </p:nvSpPr>
        <p:spPr>
          <a:noFill/>
        </p:spPr>
        <p:txBody>
          <a:bodyPr/>
          <a:lstStyle/>
          <a:p>
            <a:fld id="{35F77E46-E037-4D0B-B37D-50D13312677E}" type="slidenum">
              <a:rPr lang="en-GB" smtClean="0"/>
              <a:pPr/>
              <a:t>21</a:t>
            </a:fld>
            <a:endParaRPr lang="en-GB"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Slide Image Placeholder 1"/>
          <p:cNvSpPr>
            <a:spLocks noGrp="1" noRot="1" noChangeAspect="1"/>
          </p:cNvSpPr>
          <p:nvPr>
            <p:ph type="sldImg"/>
          </p:nvPr>
        </p:nvSpPr>
        <p:spPr>
          <a:xfrm>
            <a:off x="2940050" y="515938"/>
            <a:ext cx="3436938" cy="2578100"/>
          </a:xfrm>
          <a:ln/>
        </p:spPr>
      </p:sp>
      <p:sp>
        <p:nvSpPr>
          <p:cNvPr id="88066" name="Notes Placeholder 2"/>
          <p:cNvSpPr>
            <a:spLocks noGrp="1"/>
          </p:cNvSpPr>
          <p:nvPr>
            <p:ph type="body" idx="1"/>
          </p:nvPr>
        </p:nvSpPr>
        <p:spPr>
          <a:noFill/>
          <a:ln/>
        </p:spPr>
        <p:txBody>
          <a:bodyPr/>
          <a:lstStyle/>
          <a:p>
            <a:pPr eaLnBrk="1" hangingPunct="1"/>
            <a:endParaRPr lang="en-US" smtClean="0"/>
          </a:p>
        </p:txBody>
      </p:sp>
      <p:sp>
        <p:nvSpPr>
          <p:cNvPr id="88067" name="Slide Number Placeholder 3"/>
          <p:cNvSpPr>
            <a:spLocks noGrp="1"/>
          </p:cNvSpPr>
          <p:nvPr>
            <p:ph type="sldNum" sz="quarter" idx="5"/>
          </p:nvPr>
        </p:nvSpPr>
        <p:spPr>
          <a:noFill/>
        </p:spPr>
        <p:txBody>
          <a:bodyPr/>
          <a:lstStyle/>
          <a:p>
            <a:fld id="{FA6BB4BD-90F6-4914-BED0-E69566B116AD}" type="slidenum">
              <a:rPr lang="en-GB" smtClean="0"/>
              <a:pPr/>
              <a:t>23</a:t>
            </a:fld>
            <a:endParaRPr lang="en-GB"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3" name="Slide Image Placeholder 1"/>
          <p:cNvSpPr>
            <a:spLocks noGrp="1" noRot="1" noChangeAspect="1"/>
          </p:cNvSpPr>
          <p:nvPr>
            <p:ph type="sldImg"/>
          </p:nvPr>
        </p:nvSpPr>
        <p:spPr>
          <a:xfrm>
            <a:off x="2940050" y="515938"/>
            <a:ext cx="3436938" cy="2578100"/>
          </a:xfrm>
          <a:ln/>
        </p:spPr>
      </p:sp>
      <p:sp>
        <p:nvSpPr>
          <p:cNvPr id="90114" name="Notes Placeholder 2"/>
          <p:cNvSpPr>
            <a:spLocks noGrp="1"/>
          </p:cNvSpPr>
          <p:nvPr>
            <p:ph type="body" idx="1"/>
          </p:nvPr>
        </p:nvSpPr>
        <p:spPr>
          <a:noFill/>
          <a:ln/>
        </p:spPr>
        <p:txBody>
          <a:bodyPr/>
          <a:lstStyle/>
          <a:p>
            <a:pPr eaLnBrk="1" hangingPunct="1"/>
            <a:endParaRPr lang="en-US" smtClean="0"/>
          </a:p>
        </p:txBody>
      </p:sp>
      <p:sp>
        <p:nvSpPr>
          <p:cNvPr id="90115" name="Slide Number Placeholder 3"/>
          <p:cNvSpPr>
            <a:spLocks noGrp="1"/>
          </p:cNvSpPr>
          <p:nvPr>
            <p:ph type="sldNum" sz="quarter" idx="5"/>
          </p:nvPr>
        </p:nvSpPr>
        <p:spPr>
          <a:noFill/>
        </p:spPr>
        <p:txBody>
          <a:bodyPr/>
          <a:lstStyle/>
          <a:p>
            <a:fld id="{33AE0EF2-9291-4100-9620-4B33D4A9D58D}" type="slidenum">
              <a:rPr lang="en-GB" smtClean="0"/>
              <a:pPr/>
              <a:t>24</a:t>
            </a:fld>
            <a:endParaRPr lang="en-GB"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7" name="Slide Image Placeholder 1"/>
          <p:cNvSpPr>
            <a:spLocks noGrp="1" noRot="1" noChangeAspect="1"/>
          </p:cNvSpPr>
          <p:nvPr>
            <p:ph type="sldImg"/>
          </p:nvPr>
        </p:nvSpPr>
        <p:spPr>
          <a:xfrm>
            <a:off x="2940050" y="515938"/>
            <a:ext cx="3436938" cy="2578100"/>
          </a:xfrm>
          <a:ln/>
        </p:spPr>
      </p:sp>
      <p:sp>
        <p:nvSpPr>
          <p:cNvPr id="96258" name="Notes Placeholder 2"/>
          <p:cNvSpPr>
            <a:spLocks noGrp="1"/>
          </p:cNvSpPr>
          <p:nvPr>
            <p:ph type="body" idx="1"/>
          </p:nvPr>
        </p:nvSpPr>
        <p:spPr>
          <a:noFill/>
          <a:ln/>
        </p:spPr>
        <p:txBody>
          <a:bodyPr/>
          <a:lstStyle/>
          <a:p>
            <a:pPr eaLnBrk="1" hangingPunct="1"/>
            <a:endParaRPr lang="en-US" smtClean="0"/>
          </a:p>
        </p:txBody>
      </p:sp>
      <p:sp>
        <p:nvSpPr>
          <p:cNvPr id="96259" name="Slide Number Placeholder 3"/>
          <p:cNvSpPr>
            <a:spLocks noGrp="1"/>
          </p:cNvSpPr>
          <p:nvPr>
            <p:ph type="sldNum" sz="quarter" idx="5"/>
          </p:nvPr>
        </p:nvSpPr>
        <p:spPr>
          <a:noFill/>
        </p:spPr>
        <p:txBody>
          <a:bodyPr/>
          <a:lstStyle/>
          <a:p>
            <a:fld id="{2B1314B4-FC38-46DC-9A9A-0DFAB916AB70}" type="slidenum">
              <a:rPr lang="en-GB" smtClean="0"/>
              <a:pPr/>
              <a:t>25</a:t>
            </a:fld>
            <a:endParaRPr lang="en-GB"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Slide Image Placeholder 1"/>
          <p:cNvSpPr>
            <a:spLocks noGrp="1" noRot="1" noChangeAspect="1"/>
          </p:cNvSpPr>
          <p:nvPr>
            <p:ph type="sldImg"/>
          </p:nvPr>
        </p:nvSpPr>
        <p:spPr>
          <a:xfrm>
            <a:off x="2940050" y="515938"/>
            <a:ext cx="3436938" cy="2578100"/>
          </a:xfrm>
          <a:ln/>
        </p:spPr>
      </p:sp>
      <p:sp>
        <p:nvSpPr>
          <p:cNvPr id="98306" name="Notes Placeholder 2"/>
          <p:cNvSpPr>
            <a:spLocks noGrp="1"/>
          </p:cNvSpPr>
          <p:nvPr>
            <p:ph type="body" idx="1"/>
          </p:nvPr>
        </p:nvSpPr>
        <p:spPr>
          <a:noFill/>
          <a:ln/>
        </p:spPr>
        <p:txBody>
          <a:bodyPr/>
          <a:lstStyle/>
          <a:p>
            <a:pPr eaLnBrk="1" hangingPunct="1"/>
            <a:endParaRPr lang="en-US" smtClean="0"/>
          </a:p>
        </p:txBody>
      </p:sp>
      <p:sp>
        <p:nvSpPr>
          <p:cNvPr id="98307" name="Slide Number Placeholder 3"/>
          <p:cNvSpPr>
            <a:spLocks noGrp="1"/>
          </p:cNvSpPr>
          <p:nvPr>
            <p:ph type="sldNum" sz="quarter" idx="5"/>
          </p:nvPr>
        </p:nvSpPr>
        <p:spPr>
          <a:noFill/>
        </p:spPr>
        <p:txBody>
          <a:bodyPr/>
          <a:lstStyle/>
          <a:p>
            <a:fld id="{767189BD-3D08-42F3-B138-0424EEC6D947}" type="slidenum">
              <a:rPr lang="en-GB" smtClean="0"/>
              <a:pPr/>
              <a:t>26</a:t>
            </a:fld>
            <a:endParaRPr lang="en-GB"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Slide Image Placeholder 1"/>
          <p:cNvSpPr>
            <a:spLocks noGrp="1" noRot="1" noChangeAspect="1"/>
          </p:cNvSpPr>
          <p:nvPr>
            <p:ph type="sldImg"/>
          </p:nvPr>
        </p:nvSpPr>
        <p:spPr>
          <a:xfrm>
            <a:off x="2940050" y="515938"/>
            <a:ext cx="3436938" cy="2578100"/>
          </a:xfrm>
          <a:ln/>
        </p:spPr>
      </p:sp>
      <p:sp>
        <p:nvSpPr>
          <p:cNvPr id="100354" name="Notes Placeholder 2"/>
          <p:cNvSpPr>
            <a:spLocks noGrp="1"/>
          </p:cNvSpPr>
          <p:nvPr>
            <p:ph type="body" idx="1"/>
          </p:nvPr>
        </p:nvSpPr>
        <p:spPr>
          <a:noFill/>
          <a:ln/>
        </p:spPr>
        <p:txBody>
          <a:bodyPr/>
          <a:lstStyle/>
          <a:p>
            <a:pPr eaLnBrk="1" hangingPunct="1"/>
            <a:endParaRPr lang="en-US" smtClean="0"/>
          </a:p>
        </p:txBody>
      </p:sp>
      <p:sp>
        <p:nvSpPr>
          <p:cNvPr id="100355" name="Slide Number Placeholder 3"/>
          <p:cNvSpPr>
            <a:spLocks noGrp="1"/>
          </p:cNvSpPr>
          <p:nvPr>
            <p:ph type="sldNum" sz="quarter" idx="5"/>
          </p:nvPr>
        </p:nvSpPr>
        <p:spPr>
          <a:noFill/>
        </p:spPr>
        <p:txBody>
          <a:bodyPr/>
          <a:lstStyle/>
          <a:p>
            <a:fld id="{704AD65B-0781-4645-8D37-2423BB8B22CB}" type="slidenum">
              <a:rPr lang="en-GB" smtClean="0"/>
              <a:pPr/>
              <a:t>27</a:t>
            </a:fld>
            <a:endParaRPr lang="en-GB" smtClean="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Slide Image Placeholder 1"/>
          <p:cNvSpPr>
            <a:spLocks noGrp="1" noRot="1" noChangeAspect="1"/>
          </p:cNvSpPr>
          <p:nvPr>
            <p:ph type="sldImg"/>
          </p:nvPr>
        </p:nvSpPr>
        <p:spPr>
          <a:xfrm>
            <a:off x="2940050" y="515938"/>
            <a:ext cx="3436938" cy="2578100"/>
          </a:xfrm>
          <a:ln/>
        </p:spPr>
      </p:sp>
      <p:sp>
        <p:nvSpPr>
          <p:cNvPr id="102402" name="Notes Placeholder 2"/>
          <p:cNvSpPr>
            <a:spLocks noGrp="1"/>
          </p:cNvSpPr>
          <p:nvPr>
            <p:ph type="body" idx="1"/>
          </p:nvPr>
        </p:nvSpPr>
        <p:spPr>
          <a:noFill/>
          <a:ln/>
        </p:spPr>
        <p:txBody>
          <a:bodyPr/>
          <a:lstStyle/>
          <a:p>
            <a:pPr eaLnBrk="1" hangingPunct="1"/>
            <a:endParaRPr lang="en-US" smtClean="0"/>
          </a:p>
        </p:txBody>
      </p:sp>
      <p:sp>
        <p:nvSpPr>
          <p:cNvPr id="102403" name="Slide Number Placeholder 3"/>
          <p:cNvSpPr>
            <a:spLocks noGrp="1"/>
          </p:cNvSpPr>
          <p:nvPr>
            <p:ph type="sldNum" sz="quarter" idx="5"/>
          </p:nvPr>
        </p:nvSpPr>
        <p:spPr>
          <a:noFill/>
        </p:spPr>
        <p:txBody>
          <a:bodyPr/>
          <a:lstStyle/>
          <a:p>
            <a:fld id="{268E5BC3-B80E-41C4-8F88-E559D4173176}" type="slidenum">
              <a:rPr lang="en-GB" smtClean="0"/>
              <a:pPr/>
              <a:t>28</a:t>
            </a:fld>
            <a:endParaRPr lang="en-GB" smtClean="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7" name="Slide Image Placeholder 1"/>
          <p:cNvSpPr>
            <a:spLocks noGrp="1" noRot="1" noChangeAspect="1"/>
          </p:cNvSpPr>
          <p:nvPr>
            <p:ph type="sldImg"/>
          </p:nvPr>
        </p:nvSpPr>
        <p:spPr>
          <a:xfrm>
            <a:off x="2940050" y="515938"/>
            <a:ext cx="3436938" cy="2578100"/>
          </a:xfrm>
          <a:ln/>
        </p:spPr>
      </p:sp>
      <p:sp>
        <p:nvSpPr>
          <p:cNvPr id="106498" name="Notes Placeholder 2"/>
          <p:cNvSpPr>
            <a:spLocks noGrp="1"/>
          </p:cNvSpPr>
          <p:nvPr>
            <p:ph type="body" idx="1"/>
          </p:nvPr>
        </p:nvSpPr>
        <p:spPr>
          <a:noFill/>
          <a:ln/>
        </p:spPr>
        <p:txBody>
          <a:bodyPr/>
          <a:lstStyle/>
          <a:p>
            <a:pPr eaLnBrk="1" hangingPunct="1"/>
            <a:endParaRPr lang="en-US" smtClean="0"/>
          </a:p>
        </p:txBody>
      </p:sp>
      <p:sp>
        <p:nvSpPr>
          <p:cNvPr id="106499" name="Slide Number Placeholder 3"/>
          <p:cNvSpPr>
            <a:spLocks noGrp="1"/>
          </p:cNvSpPr>
          <p:nvPr>
            <p:ph type="sldNum" sz="quarter" idx="5"/>
          </p:nvPr>
        </p:nvSpPr>
        <p:spPr>
          <a:noFill/>
        </p:spPr>
        <p:txBody>
          <a:bodyPr/>
          <a:lstStyle/>
          <a:p>
            <a:fld id="{14690937-9F79-4370-9653-ACCC65E0E25C}" type="slidenum">
              <a:rPr lang="en-GB" smtClean="0"/>
              <a:pPr/>
              <a:t>29</a:t>
            </a:fld>
            <a:endParaRPr lang="en-GB" smtClean="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Slide Image Placeholder 1"/>
          <p:cNvSpPr>
            <a:spLocks noGrp="1" noRot="1" noChangeAspect="1"/>
          </p:cNvSpPr>
          <p:nvPr>
            <p:ph type="sldImg"/>
          </p:nvPr>
        </p:nvSpPr>
        <p:spPr>
          <a:xfrm>
            <a:off x="2940050" y="515938"/>
            <a:ext cx="3436938" cy="2578100"/>
          </a:xfrm>
          <a:ln/>
        </p:spPr>
      </p:sp>
      <p:sp>
        <p:nvSpPr>
          <p:cNvPr id="108546" name="Notes Placeholder 2"/>
          <p:cNvSpPr>
            <a:spLocks noGrp="1"/>
          </p:cNvSpPr>
          <p:nvPr>
            <p:ph type="body" idx="1"/>
          </p:nvPr>
        </p:nvSpPr>
        <p:spPr>
          <a:noFill/>
          <a:ln/>
        </p:spPr>
        <p:txBody>
          <a:bodyPr/>
          <a:lstStyle/>
          <a:p>
            <a:pPr eaLnBrk="1" hangingPunct="1"/>
            <a:endParaRPr lang="en-US" smtClean="0"/>
          </a:p>
        </p:txBody>
      </p:sp>
      <p:sp>
        <p:nvSpPr>
          <p:cNvPr id="108547" name="Slide Number Placeholder 3"/>
          <p:cNvSpPr>
            <a:spLocks noGrp="1"/>
          </p:cNvSpPr>
          <p:nvPr>
            <p:ph type="sldNum" sz="quarter" idx="5"/>
          </p:nvPr>
        </p:nvSpPr>
        <p:spPr>
          <a:noFill/>
        </p:spPr>
        <p:txBody>
          <a:bodyPr/>
          <a:lstStyle/>
          <a:p>
            <a:fld id="{44581FD2-C69B-4111-9026-5F5EF49A242B}" type="slidenum">
              <a:rPr lang="en-GB" smtClean="0"/>
              <a:pPr/>
              <a:t>30</a:t>
            </a:fld>
            <a:endParaRPr lang="en-GB" smtClean="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3" name="Slide Image Placeholder 1"/>
          <p:cNvSpPr>
            <a:spLocks noGrp="1" noRot="1" noChangeAspect="1"/>
          </p:cNvSpPr>
          <p:nvPr>
            <p:ph type="sldImg"/>
          </p:nvPr>
        </p:nvSpPr>
        <p:spPr>
          <a:xfrm>
            <a:off x="2940050" y="515938"/>
            <a:ext cx="3436938" cy="2578100"/>
          </a:xfrm>
          <a:ln/>
        </p:spPr>
      </p:sp>
      <p:sp>
        <p:nvSpPr>
          <p:cNvPr id="110594" name="Notes Placeholder 2"/>
          <p:cNvSpPr>
            <a:spLocks noGrp="1"/>
          </p:cNvSpPr>
          <p:nvPr>
            <p:ph type="body" idx="1"/>
          </p:nvPr>
        </p:nvSpPr>
        <p:spPr>
          <a:noFill/>
          <a:ln/>
        </p:spPr>
        <p:txBody>
          <a:bodyPr/>
          <a:lstStyle/>
          <a:p>
            <a:pPr eaLnBrk="1" hangingPunct="1"/>
            <a:endParaRPr lang="en-US" smtClean="0"/>
          </a:p>
        </p:txBody>
      </p:sp>
      <p:sp>
        <p:nvSpPr>
          <p:cNvPr id="110595" name="Slide Number Placeholder 3"/>
          <p:cNvSpPr>
            <a:spLocks noGrp="1"/>
          </p:cNvSpPr>
          <p:nvPr>
            <p:ph type="sldNum" sz="quarter" idx="5"/>
          </p:nvPr>
        </p:nvSpPr>
        <p:spPr>
          <a:noFill/>
        </p:spPr>
        <p:txBody>
          <a:bodyPr/>
          <a:lstStyle/>
          <a:p>
            <a:fld id="{A03BDB67-CDB4-4CD5-8D78-9FD7770483E1}" type="slidenum">
              <a:rPr lang="en-GB" smtClean="0"/>
              <a:pPr/>
              <a:t>31</a:t>
            </a:fld>
            <a:endParaRPr lang="en-GB" smtClean="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1" name="Slide Image Placeholder 1"/>
          <p:cNvSpPr>
            <a:spLocks noGrp="1" noRot="1" noChangeAspect="1"/>
          </p:cNvSpPr>
          <p:nvPr>
            <p:ph type="sldImg"/>
          </p:nvPr>
        </p:nvSpPr>
        <p:spPr>
          <a:xfrm>
            <a:off x="2940050" y="515938"/>
            <a:ext cx="3436938" cy="2578100"/>
          </a:xfrm>
          <a:ln/>
        </p:spPr>
      </p:sp>
      <p:sp>
        <p:nvSpPr>
          <p:cNvPr id="112642" name="Notes Placeholder 2"/>
          <p:cNvSpPr>
            <a:spLocks noGrp="1"/>
          </p:cNvSpPr>
          <p:nvPr>
            <p:ph type="body" idx="1"/>
          </p:nvPr>
        </p:nvSpPr>
        <p:spPr>
          <a:noFill/>
          <a:ln/>
        </p:spPr>
        <p:txBody>
          <a:bodyPr/>
          <a:lstStyle/>
          <a:p>
            <a:pPr eaLnBrk="1" hangingPunct="1"/>
            <a:endParaRPr lang="en-US" smtClean="0"/>
          </a:p>
        </p:txBody>
      </p:sp>
      <p:sp>
        <p:nvSpPr>
          <p:cNvPr id="112643" name="Slide Number Placeholder 3"/>
          <p:cNvSpPr>
            <a:spLocks noGrp="1"/>
          </p:cNvSpPr>
          <p:nvPr>
            <p:ph type="sldNum" sz="quarter" idx="5"/>
          </p:nvPr>
        </p:nvSpPr>
        <p:spPr>
          <a:noFill/>
        </p:spPr>
        <p:txBody>
          <a:bodyPr/>
          <a:lstStyle/>
          <a:p>
            <a:fld id="{830FB73C-03C5-4D23-BE9A-A698EFF282BF}" type="slidenum">
              <a:rPr lang="en-GB" smtClean="0"/>
              <a:pPr/>
              <a:t>33</a:t>
            </a:fld>
            <a:endParaRPr lang="en-GB"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5B2CC60B-B175-4881-ABA8-FDF5144E7C6F}"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2278CD4F-4B4F-439B-8435-37112D1736BB}"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9"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51BBA454-C0B7-4A8A-9C9B-651EEF9D1890}"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5"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463C9C8E-36A4-4BED-B16F-43A4DDD92AC1}"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4"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A803FBA3-A617-44B3-A81A-77CB3C9AF4FA}" type="slidenum">
              <a:rPr lang="en-GB"/>
              <a:pPr>
                <a:defRPr/>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A2E9BFB8-4983-435E-831D-970AD58CC0CB}"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45B246E-75B1-4116-BBFD-AD0F23180BF1}"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88E443A1-C5D3-4FC6-A7D7-EDFBA4B0E78B}"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BFBE36A-C4BF-408C-AED9-AB66F9BF1A48}" type="slidenum">
              <a:rPr lang="en-GB"/>
              <a:pPr>
                <a:defRPr/>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423C3E7-1012-47BD-88F8-9BE40123E0ED}" type="slidenum">
              <a:rPr lang="en-GB"/>
              <a:pPr>
                <a:defRPr/>
              </a:pPr>
              <a:t>‹#›</a:t>
            </a:fld>
            <a:endParaRPr lang="en-GB"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6703D8E8-6ED0-4840-BBC5-A622CF047D51}" type="slidenum">
              <a:rPr lang="en-GB"/>
              <a:pPr>
                <a:defRPr/>
              </a:pPr>
              <a:t>‹#›</a:t>
            </a:fld>
            <a:endParaRPr lang="en-GB"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42F2B96C-7105-4121-B2F5-8FECD027FC46}" type="slidenum">
              <a:rPr lang="en-GB"/>
              <a:pPr>
                <a:defRPr/>
              </a:pPr>
              <a:t>‹#›</a:t>
            </a:fld>
            <a:endParaRPr lang="en-GB"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7FE3C8A-5B13-4969-8C67-E4A6EFA862FC}" type="slidenum">
              <a:rPr lang="en-GB"/>
              <a:pPr>
                <a:defRPr/>
              </a:pPr>
              <a:t>‹#›</a:t>
            </a:fld>
            <a:endParaRPr lang="en-GB"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9"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7F1E973-566C-47D3-990C-F76150D4C0AF}" type="slidenum">
              <a:rPr lang="en-GB"/>
              <a:pPr>
                <a:defRPr/>
              </a:pPr>
              <a:t>‹#›</a:t>
            </a:fld>
            <a:endParaRPr lang="en-GB"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5"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F6A1A8D-C6C0-4E79-A3E2-0FD45C43DB8B}" type="slidenum">
              <a:rPr lang="en-GB"/>
              <a:pPr>
                <a:defRPr/>
              </a:pPr>
              <a:t>‹#›</a:t>
            </a:fld>
            <a:endParaRPr lang="en-GB"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4"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4AF66DB-B6DC-4A34-81C1-F78A8D1F4A38}" type="slidenum">
              <a:rPr lang="en-GB"/>
              <a:pPr>
                <a:defRPr/>
              </a:pPr>
              <a:t>‹#›</a:t>
            </a:fld>
            <a:endParaRPr lang="en-GB"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86F95039-9F21-4AE0-BE2E-91CF718E9FC6}" type="slidenum">
              <a:rPr lang="en-GB"/>
              <a:pPr>
                <a:defRPr/>
              </a:pPr>
              <a:t>‹#›</a:t>
            </a:fld>
            <a:endParaRPr lang="en-GB"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3786365-344D-41E1-99F1-3790278D547E}" type="slidenum">
              <a:rPr lang="en-GB"/>
              <a:pPr>
                <a:defRPr/>
              </a:pPr>
              <a:t>‹#›</a:t>
            </a:fld>
            <a:endParaRPr lang="en-GB"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DF3DDAE8-AB9D-4E28-A2DB-7F5352FD837A}" type="slidenum">
              <a:rPr lang="en-GB"/>
              <a:pPr>
                <a:defRPr/>
              </a:pPr>
              <a:t>‹#›</a:t>
            </a:fld>
            <a:endParaRPr lang="en-GB"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751E40AF-D3FF-4CBD-8675-BAC9D36CEFFC}"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AF0D2"/>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dirty="0"/>
          </a:p>
        </p:txBody>
      </p:sp>
      <p:sp>
        <p:nvSpPr>
          <p:cNvPr id="7"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a:t>
            </a:r>
            <a:r>
              <a:rPr kumimoji="0" lang="en-GB" sz="800" b="0" i="0" u="none" strike="noStrike" kern="0" cap="none" spc="0" normalizeH="0" baseline="0" noProof="0" dirty="0" smtClean="0">
                <a:ln>
                  <a:noFill/>
                </a:ln>
                <a:solidFill>
                  <a:schemeClr val="tx1"/>
                </a:solidFill>
                <a:effectLst/>
                <a:uLnTx/>
                <a:uFillTx/>
                <a:latin typeface="Arial" pitchFamily="34" charset="0"/>
                <a:cs typeface="Arial" pitchFamily="34" charset="0"/>
              </a:rPr>
              <a:t>3.</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9"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hf hdr="0" dt="0"/>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AF0D2"/>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2051"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5124"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dirty="0"/>
          </a:p>
        </p:txBody>
      </p:sp>
      <p:sp>
        <p:nvSpPr>
          <p:cNvPr id="11"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a:t>
            </a:r>
            <a:r>
              <a:rPr kumimoji="0" lang="en-GB" sz="800" b="0" i="0" u="none" strike="noStrike" kern="0" cap="none" spc="0" normalizeH="0" baseline="0" noProof="0" dirty="0" smtClean="0">
                <a:ln>
                  <a:noFill/>
                </a:ln>
                <a:solidFill>
                  <a:schemeClr val="tx1"/>
                </a:solidFill>
                <a:effectLst/>
                <a:uLnTx/>
                <a:uFillTx/>
                <a:latin typeface="Arial" pitchFamily="34" charset="0"/>
                <a:cs typeface="Arial" pitchFamily="34" charset="0"/>
              </a:rPr>
              <a:t>3.</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7"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a:spLocks noGrp="1" noChangeArrowheads="1"/>
          </p:cNvSpPr>
          <p:nvPr>
            <p:ph type="ctrTitle"/>
          </p:nvPr>
        </p:nvSpPr>
        <p:spPr>
          <a:xfrm>
            <a:off x="685800" y="2252133"/>
            <a:ext cx="7772400" cy="1930400"/>
          </a:xfrm>
        </p:spPr>
        <p:txBody>
          <a:bodyPr/>
          <a:lstStyle/>
          <a:p>
            <a:pPr lvl="0" eaLnBrk="1" hangingPunct="1">
              <a:spcBef>
                <a:spcPct val="20000"/>
              </a:spcBef>
            </a:pPr>
            <a:r>
              <a:rPr lang="en-GB" dirty="0" smtClean="0"/>
              <a:t>Chapter 3</a:t>
            </a:r>
            <a:br>
              <a:rPr lang="en-GB" dirty="0" smtClean="0"/>
            </a:br>
            <a:r>
              <a:rPr lang="en-GB" sz="3600" b="1" dirty="0" smtClean="0">
                <a:solidFill>
                  <a:srgbClr val="000000"/>
                </a:solidFill>
                <a:latin typeface="Arial" pitchFamily="34" charset="0"/>
                <a:ea typeface="+mn-ea"/>
                <a:cs typeface="Arial" pitchFamily="34" charset="0"/>
              </a:rPr>
              <a:t>The organisational </a:t>
            </a:r>
            <a:br>
              <a:rPr lang="en-GB" sz="3600" b="1" dirty="0" smtClean="0">
                <a:solidFill>
                  <a:srgbClr val="000000"/>
                </a:solidFill>
                <a:latin typeface="Arial" pitchFamily="34" charset="0"/>
                <a:ea typeface="+mn-ea"/>
                <a:cs typeface="Arial" pitchFamily="34" charset="0"/>
              </a:rPr>
            </a:br>
            <a:r>
              <a:rPr lang="en-GB" sz="3600" b="1" dirty="0" smtClean="0">
                <a:solidFill>
                  <a:srgbClr val="000000"/>
                </a:solidFill>
                <a:latin typeface="Arial" pitchFamily="34" charset="0"/>
                <a:ea typeface="+mn-ea"/>
                <a:cs typeface="Arial" pitchFamily="34" charset="0"/>
              </a:rPr>
              <a:t>environment</a:t>
            </a:r>
            <a:endParaRPr lang="en-GB" sz="3600" b="1"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2"/>
          <p:cNvSpPr>
            <a:spLocks noGrp="1" noChangeArrowheads="1"/>
          </p:cNvSpPr>
          <p:nvPr>
            <p:ph type="title"/>
          </p:nvPr>
        </p:nvSpPr>
        <p:spPr>
          <a:xfrm>
            <a:off x="468313" y="474134"/>
            <a:ext cx="8229600" cy="1143000"/>
          </a:xfrm>
        </p:spPr>
        <p:txBody>
          <a:bodyPr/>
          <a:lstStyle/>
          <a:p>
            <a:pPr eaLnBrk="1" hangingPunct="1"/>
            <a:r>
              <a:rPr lang="en-GB" sz="4000" b="1" dirty="0" smtClean="0"/>
              <a:t>Why organisations?</a:t>
            </a:r>
          </a:p>
        </p:txBody>
      </p:sp>
      <p:sp>
        <p:nvSpPr>
          <p:cNvPr id="29700" name="Rectangle 3"/>
          <p:cNvSpPr>
            <a:spLocks noGrp="1" noChangeArrowheads="1"/>
          </p:cNvSpPr>
          <p:nvPr>
            <p:ph type="body" idx="1"/>
          </p:nvPr>
        </p:nvSpPr>
        <p:spPr>
          <a:xfrm>
            <a:off x="465969" y="1724555"/>
            <a:ext cx="8229600" cy="4176713"/>
          </a:xfrm>
        </p:spPr>
        <p:txBody>
          <a:bodyPr/>
          <a:lstStyle/>
          <a:p>
            <a:pPr marL="330200" indent="-330200" eaLnBrk="1" hangingPunct="1">
              <a:buFontTx/>
              <a:buNone/>
            </a:pPr>
            <a:r>
              <a:rPr lang="en-GB" sz="2800" dirty="0" smtClean="0"/>
              <a:t>Through collaborative action, members of an organisation can achieve a synergistic effect and enable objectives to be achieved that could not be attained by the efforts of individuals on their own.</a:t>
            </a:r>
            <a:endParaRPr lang="en-GB" sz="2000"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2"/>
          <p:cNvSpPr>
            <a:spLocks noGrp="1" noChangeArrowheads="1"/>
          </p:cNvSpPr>
          <p:nvPr>
            <p:ph type="title"/>
          </p:nvPr>
        </p:nvSpPr>
        <p:spPr>
          <a:xfrm>
            <a:off x="457200" y="474134"/>
            <a:ext cx="8229600" cy="1143000"/>
          </a:xfrm>
        </p:spPr>
        <p:txBody>
          <a:bodyPr/>
          <a:lstStyle/>
          <a:p>
            <a:pPr eaLnBrk="1" hangingPunct="1"/>
            <a:r>
              <a:rPr lang="en-GB" b="1" smtClean="0"/>
              <a:t>Classification by major purpose</a:t>
            </a:r>
          </a:p>
        </p:txBody>
      </p:sp>
      <p:sp>
        <p:nvSpPr>
          <p:cNvPr id="56324" name="Rectangle 4"/>
          <p:cNvSpPr>
            <a:spLocks noGrp="1" noChangeArrowheads="1"/>
          </p:cNvSpPr>
          <p:nvPr>
            <p:ph type="body" sz="half" idx="1"/>
          </p:nvPr>
        </p:nvSpPr>
        <p:spPr>
          <a:xfrm>
            <a:off x="459260" y="1726986"/>
            <a:ext cx="4038600" cy="2981325"/>
          </a:xfrm>
        </p:spPr>
        <p:txBody>
          <a:bodyPr/>
          <a:lstStyle/>
          <a:p>
            <a:pPr eaLnBrk="1" hangingPunct="1"/>
            <a:r>
              <a:rPr lang="en-GB" dirty="0" smtClean="0"/>
              <a:t>Economic</a:t>
            </a:r>
          </a:p>
          <a:p>
            <a:pPr eaLnBrk="1" hangingPunct="1"/>
            <a:r>
              <a:rPr lang="en-GB" dirty="0" smtClean="0"/>
              <a:t>Mutual</a:t>
            </a:r>
          </a:p>
          <a:p>
            <a:pPr eaLnBrk="1" hangingPunct="1"/>
            <a:r>
              <a:rPr lang="en-GB" dirty="0" smtClean="0"/>
              <a:t>Public service</a:t>
            </a:r>
          </a:p>
          <a:p>
            <a:pPr eaLnBrk="1" hangingPunct="1"/>
            <a:r>
              <a:rPr lang="en-GB" dirty="0" smtClean="0"/>
              <a:t>Social enterprise</a:t>
            </a:r>
          </a:p>
          <a:p>
            <a:pPr eaLnBrk="1" hangingPunct="1"/>
            <a:r>
              <a:rPr lang="en-GB" dirty="0" smtClean="0"/>
              <a:t>Protective</a:t>
            </a:r>
          </a:p>
        </p:txBody>
      </p:sp>
      <p:sp>
        <p:nvSpPr>
          <p:cNvPr id="56325" name="Rectangle 5"/>
          <p:cNvSpPr>
            <a:spLocks noGrp="1" noChangeArrowheads="1"/>
          </p:cNvSpPr>
          <p:nvPr>
            <p:ph type="body" sz="half" idx="2"/>
          </p:nvPr>
        </p:nvSpPr>
        <p:spPr>
          <a:xfrm>
            <a:off x="4659313" y="1726986"/>
            <a:ext cx="4038600" cy="2981325"/>
          </a:xfrm>
        </p:spPr>
        <p:txBody>
          <a:bodyPr/>
          <a:lstStyle/>
          <a:p>
            <a:pPr eaLnBrk="1" hangingPunct="1"/>
            <a:r>
              <a:rPr lang="en-GB" dirty="0" smtClean="0"/>
              <a:t>Protective</a:t>
            </a:r>
          </a:p>
          <a:p>
            <a:pPr eaLnBrk="1" hangingPunct="1"/>
            <a:r>
              <a:rPr lang="en-GB" dirty="0" smtClean="0"/>
              <a:t>Religious</a:t>
            </a:r>
          </a:p>
          <a:p>
            <a:pPr eaLnBrk="1" hangingPunct="1"/>
            <a:r>
              <a:rPr lang="en-GB" dirty="0" smtClean="0"/>
              <a:t>Political</a:t>
            </a:r>
          </a:p>
          <a:p>
            <a:pPr eaLnBrk="1" hangingPunct="1"/>
            <a:r>
              <a:rPr lang="en-GB" dirty="0" smtClean="0"/>
              <a:t>Educational</a:t>
            </a:r>
          </a:p>
          <a:p>
            <a:pPr eaLnBrk="1" hangingPunct="1"/>
            <a:r>
              <a:rPr lang="en-GB" dirty="0" smtClean="0"/>
              <a:t>Voluntary/community</a:t>
            </a:r>
          </a:p>
        </p:txBody>
      </p:sp>
      <p:sp>
        <p:nvSpPr>
          <p:cNvPr id="56326" name="Text Box 6"/>
          <p:cNvSpPr txBox="1">
            <a:spLocks noChangeArrowheads="1"/>
          </p:cNvSpPr>
          <p:nvPr/>
        </p:nvSpPr>
        <p:spPr bwMode="auto">
          <a:xfrm>
            <a:off x="448234" y="4633870"/>
            <a:ext cx="7632700" cy="1292662"/>
          </a:xfrm>
          <a:prstGeom prst="rect">
            <a:avLst/>
          </a:prstGeom>
          <a:noFill/>
          <a:ln w="9525">
            <a:noFill/>
            <a:miter lim="800000"/>
            <a:headEnd/>
            <a:tailEnd/>
          </a:ln>
        </p:spPr>
        <p:txBody>
          <a:bodyPr>
            <a:spAutoFit/>
          </a:bodyPr>
          <a:lstStyle/>
          <a:p>
            <a:r>
              <a:rPr lang="en-GB" sz="2600" dirty="0"/>
              <a:t>Many organisations today are ‘multi-purpose’, they have more than one goal, although it is often possible to identify a single predominant goal.</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2"/>
          <p:cNvSpPr>
            <a:spLocks noGrp="1" noChangeArrowheads="1"/>
          </p:cNvSpPr>
          <p:nvPr>
            <p:ph type="title"/>
          </p:nvPr>
        </p:nvSpPr>
        <p:spPr>
          <a:xfrm>
            <a:off x="457200" y="169334"/>
            <a:ext cx="8229600" cy="1143000"/>
          </a:xfrm>
        </p:spPr>
        <p:txBody>
          <a:bodyPr/>
          <a:lstStyle/>
          <a:p>
            <a:pPr eaLnBrk="1" hangingPunct="1"/>
            <a:r>
              <a:rPr lang="en-GB" sz="4000" b="1" smtClean="0"/>
              <a:t>Private and public sector organisations</a:t>
            </a:r>
          </a:p>
        </p:txBody>
      </p:sp>
      <p:sp>
        <p:nvSpPr>
          <p:cNvPr id="44036" name="Rectangle 4"/>
          <p:cNvSpPr>
            <a:spLocks noGrp="1" noChangeArrowheads="1"/>
          </p:cNvSpPr>
          <p:nvPr>
            <p:ph type="body" sz="half" idx="1"/>
          </p:nvPr>
        </p:nvSpPr>
        <p:spPr>
          <a:xfrm>
            <a:off x="457200" y="1820333"/>
            <a:ext cx="4038600" cy="4525963"/>
          </a:xfrm>
        </p:spPr>
        <p:txBody>
          <a:bodyPr/>
          <a:lstStyle/>
          <a:p>
            <a:pPr algn="ctr" eaLnBrk="1" hangingPunct="1">
              <a:lnSpc>
                <a:spcPct val="80000"/>
              </a:lnSpc>
              <a:buFontTx/>
              <a:buNone/>
            </a:pPr>
            <a:r>
              <a:rPr lang="en-GB" sz="2400" dirty="0" smtClean="0"/>
              <a:t>Private enterprise</a:t>
            </a:r>
          </a:p>
          <a:p>
            <a:pPr eaLnBrk="1" hangingPunct="1">
              <a:lnSpc>
                <a:spcPct val="80000"/>
              </a:lnSpc>
            </a:pPr>
            <a:endParaRPr lang="en-GB" sz="2400" dirty="0" smtClean="0"/>
          </a:p>
          <a:p>
            <a:pPr eaLnBrk="1" hangingPunct="1">
              <a:lnSpc>
                <a:spcPct val="80000"/>
              </a:lnSpc>
            </a:pPr>
            <a:r>
              <a:rPr lang="en-GB" sz="2400" dirty="0" smtClean="0"/>
              <a:t>Owned and financed by individuals, partners or shareholders accountable to their owners or members.</a:t>
            </a:r>
          </a:p>
          <a:p>
            <a:pPr eaLnBrk="1" hangingPunct="1">
              <a:lnSpc>
                <a:spcPct val="80000"/>
              </a:lnSpc>
            </a:pPr>
            <a:endParaRPr lang="en-GB" sz="2400" dirty="0" smtClean="0"/>
          </a:p>
          <a:p>
            <a:pPr eaLnBrk="1" hangingPunct="1">
              <a:lnSpc>
                <a:spcPct val="80000"/>
              </a:lnSpc>
            </a:pPr>
            <a:r>
              <a:rPr lang="en-GB" sz="2400" dirty="0" smtClean="0"/>
              <a:t>Main aim is of a commercial nature such as profit, return on capital employed, market standing or sales levels.</a:t>
            </a:r>
          </a:p>
        </p:txBody>
      </p:sp>
      <p:sp>
        <p:nvSpPr>
          <p:cNvPr id="44037" name="Rectangle 5"/>
          <p:cNvSpPr>
            <a:spLocks noGrp="1" noChangeArrowheads="1"/>
          </p:cNvSpPr>
          <p:nvPr>
            <p:ph type="body" sz="half" idx="2"/>
          </p:nvPr>
        </p:nvSpPr>
        <p:spPr>
          <a:xfrm>
            <a:off x="4648200" y="1820333"/>
            <a:ext cx="4038600" cy="4525963"/>
          </a:xfrm>
        </p:spPr>
        <p:txBody>
          <a:bodyPr/>
          <a:lstStyle/>
          <a:p>
            <a:pPr algn="ctr" eaLnBrk="1" hangingPunct="1">
              <a:lnSpc>
                <a:spcPct val="80000"/>
              </a:lnSpc>
              <a:buFontTx/>
              <a:buNone/>
            </a:pPr>
            <a:r>
              <a:rPr lang="en-GB" sz="2400" dirty="0" smtClean="0"/>
              <a:t>Public sector </a:t>
            </a:r>
          </a:p>
          <a:p>
            <a:pPr eaLnBrk="1" hangingPunct="1">
              <a:lnSpc>
                <a:spcPct val="80000"/>
              </a:lnSpc>
            </a:pPr>
            <a:endParaRPr lang="en-GB" sz="2400" dirty="0" smtClean="0"/>
          </a:p>
          <a:p>
            <a:pPr eaLnBrk="1" hangingPunct="1">
              <a:lnSpc>
                <a:spcPct val="80000"/>
              </a:lnSpc>
            </a:pPr>
            <a:r>
              <a:rPr lang="en-GB" sz="2400" dirty="0" smtClean="0"/>
              <a:t>Created by government and financed through taxation, accountable to the electorate.</a:t>
            </a:r>
          </a:p>
          <a:p>
            <a:pPr eaLnBrk="1" hangingPunct="1">
              <a:lnSpc>
                <a:spcPct val="80000"/>
              </a:lnSpc>
            </a:pPr>
            <a:endParaRPr lang="en-GB" sz="2400" dirty="0" smtClean="0"/>
          </a:p>
          <a:p>
            <a:pPr eaLnBrk="1" hangingPunct="1">
              <a:lnSpc>
                <a:spcPct val="80000"/>
              </a:lnSpc>
            </a:pPr>
            <a:endParaRPr lang="en-GB" sz="2400" dirty="0" smtClean="0"/>
          </a:p>
          <a:p>
            <a:pPr eaLnBrk="1" hangingPunct="1">
              <a:lnSpc>
                <a:spcPct val="80000"/>
              </a:lnSpc>
            </a:pPr>
            <a:r>
              <a:rPr lang="en-GB" sz="2400" dirty="0" smtClean="0"/>
              <a:t>Do not generally have profit as their goal but have a political or welfare purpose.</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6"/>
          <p:cNvSpPr>
            <a:spLocks noGrp="1"/>
          </p:cNvSpPr>
          <p:nvPr>
            <p:ph type="title"/>
          </p:nvPr>
        </p:nvSpPr>
        <p:spPr>
          <a:xfrm>
            <a:off x="457200" y="169334"/>
            <a:ext cx="8229600" cy="1143000"/>
          </a:xfrm>
        </p:spPr>
        <p:txBody>
          <a:bodyPr/>
          <a:lstStyle/>
          <a:p>
            <a:pPr eaLnBrk="1" hangingPunct="1"/>
            <a:r>
              <a:rPr lang="en-GB" sz="4000" b="1" smtClean="0"/>
              <a:t>Seven aspects of the </a:t>
            </a:r>
            <a:br>
              <a:rPr lang="en-GB" sz="4000" b="1" smtClean="0"/>
            </a:br>
            <a:r>
              <a:rPr lang="en-GB" sz="4000" b="1" smtClean="0"/>
              <a:t>public sector</a:t>
            </a:r>
          </a:p>
        </p:txBody>
      </p:sp>
      <p:sp>
        <p:nvSpPr>
          <p:cNvPr id="7" name="Text Box 4"/>
          <p:cNvSpPr txBox="1">
            <a:spLocks noChangeArrowheads="1"/>
          </p:cNvSpPr>
          <p:nvPr/>
        </p:nvSpPr>
        <p:spPr bwMode="auto">
          <a:xfrm>
            <a:off x="284192" y="5891984"/>
            <a:ext cx="8534400" cy="492443"/>
          </a:xfrm>
          <a:prstGeom prst="rect">
            <a:avLst/>
          </a:prstGeom>
          <a:noFill/>
          <a:ln w="9525">
            <a:noFill/>
            <a:miter lim="800000"/>
            <a:headEnd/>
            <a:tailEnd/>
          </a:ln>
        </p:spPr>
        <p:txBody>
          <a:bodyPr>
            <a:spAutoFit/>
          </a:bodyPr>
          <a:lstStyle/>
          <a:p>
            <a:r>
              <a:rPr lang="en-GB" sz="1200" dirty="0"/>
              <a:t>Figure </a:t>
            </a:r>
            <a:r>
              <a:rPr lang="en-GB" sz="1200" dirty="0" smtClean="0"/>
              <a:t>3.1 </a:t>
            </a:r>
            <a:r>
              <a:rPr lang="en-GB" dirty="0" smtClean="0"/>
              <a:t> </a:t>
            </a:r>
            <a:r>
              <a:rPr lang="en-IN" dirty="0" smtClean="0"/>
              <a:t>Seven aspects of the public sector</a:t>
            </a:r>
          </a:p>
          <a:p>
            <a:r>
              <a:rPr lang="en-IN" sz="800" i="1" dirty="0" smtClean="0">
                <a:latin typeface="+mj-lt"/>
              </a:rPr>
              <a:t>Source</a:t>
            </a:r>
            <a:r>
              <a:rPr lang="en-IN" sz="800" dirty="0" smtClean="0">
                <a:latin typeface="+mj-lt"/>
              </a:rPr>
              <a:t>: From Smart, P. and </a:t>
            </a:r>
            <a:r>
              <a:rPr lang="en-IN" sz="800" dirty="0" err="1" smtClean="0">
                <a:latin typeface="+mj-lt"/>
              </a:rPr>
              <a:t>Inazawa</a:t>
            </a:r>
            <a:r>
              <a:rPr lang="en-IN" sz="800" dirty="0" smtClean="0">
                <a:latin typeface="+mj-lt"/>
              </a:rPr>
              <a:t>, K. </a:t>
            </a:r>
            <a:r>
              <a:rPr lang="en-IN" sz="800" i="1" dirty="0" smtClean="0">
                <a:latin typeface="+mj-lt"/>
              </a:rPr>
              <a:t>Human resource management in the public sector</a:t>
            </a:r>
            <a:r>
              <a:rPr lang="en-IN" sz="800" dirty="0" smtClean="0">
                <a:latin typeface="+mj-lt"/>
              </a:rPr>
              <a:t>, </a:t>
            </a:r>
            <a:r>
              <a:rPr lang="en-IN" sz="800" dirty="0" err="1" smtClean="0">
                <a:latin typeface="+mj-lt"/>
              </a:rPr>
              <a:t>Kwansei</a:t>
            </a:r>
            <a:r>
              <a:rPr lang="en-IN" sz="800" dirty="0" smtClean="0">
                <a:latin typeface="+mj-lt"/>
              </a:rPr>
              <a:t> </a:t>
            </a:r>
            <a:r>
              <a:rPr lang="en-IN" sz="800" dirty="0" err="1" smtClean="0">
                <a:latin typeface="+mj-lt"/>
              </a:rPr>
              <a:t>Gakuin</a:t>
            </a:r>
            <a:r>
              <a:rPr lang="en-IN" sz="800" dirty="0" smtClean="0">
                <a:latin typeface="+mj-lt"/>
              </a:rPr>
              <a:t> University Press (2011),</a:t>
            </a:r>
            <a:r>
              <a:rPr lang="en-IN" sz="800" i="1" dirty="0" smtClean="0">
                <a:latin typeface="+mj-lt"/>
              </a:rPr>
              <a:t> </a:t>
            </a:r>
            <a:r>
              <a:rPr lang="en-IN" sz="800" dirty="0" smtClean="0">
                <a:latin typeface="+mj-lt"/>
              </a:rPr>
              <a:t>p. 21. Reproduced with permission.</a:t>
            </a:r>
          </a:p>
        </p:txBody>
      </p:sp>
      <p:pic>
        <p:nvPicPr>
          <p:cNvPr id="2050" name="Picture 2" descr="V:\Powerpoint\PE_UK\PE501-MULLINS\Final Files\GIf\ch03\M03NF001.gif"/>
          <p:cNvPicPr>
            <a:picLocks noChangeAspect="1" noChangeArrowheads="1"/>
          </p:cNvPicPr>
          <p:nvPr/>
        </p:nvPicPr>
        <p:blipFill>
          <a:blip r:embed="rId3" cstate="print"/>
          <a:srcRect/>
          <a:stretch>
            <a:fillRect/>
          </a:stretch>
        </p:blipFill>
        <p:spPr bwMode="auto">
          <a:xfrm>
            <a:off x="2277533" y="1550320"/>
            <a:ext cx="4588934" cy="4128254"/>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Rectangle 2"/>
          <p:cNvSpPr>
            <a:spLocks noGrp="1" noChangeArrowheads="1"/>
          </p:cNvSpPr>
          <p:nvPr>
            <p:ph type="title"/>
          </p:nvPr>
        </p:nvSpPr>
        <p:spPr>
          <a:xfrm>
            <a:off x="457200" y="474134"/>
            <a:ext cx="8229600" cy="1143000"/>
          </a:xfrm>
        </p:spPr>
        <p:txBody>
          <a:bodyPr/>
          <a:lstStyle/>
          <a:p>
            <a:pPr eaLnBrk="1" hangingPunct="1"/>
            <a:r>
              <a:rPr lang="en-GB" b="1" smtClean="0"/>
              <a:t>Not-for-profit organisations</a:t>
            </a:r>
          </a:p>
        </p:txBody>
      </p:sp>
      <p:sp>
        <p:nvSpPr>
          <p:cNvPr id="48132" name="Rectangle 7"/>
          <p:cNvSpPr>
            <a:spLocks noGrp="1" noChangeArrowheads="1"/>
          </p:cNvSpPr>
          <p:nvPr>
            <p:ph type="body" sz="half" idx="1"/>
          </p:nvPr>
        </p:nvSpPr>
        <p:spPr>
          <a:xfrm>
            <a:off x="448733" y="1726942"/>
            <a:ext cx="4038600" cy="2476500"/>
          </a:xfrm>
        </p:spPr>
        <p:txBody>
          <a:bodyPr/>
          <a:lstStyle/>
          <a:p>
            <a:pPr eaLnBrk="1" hangingPunct="1"/>
            <a:r>
              <a:rPr lang="en-GB" dirty="0" smtClean="0"/>
              <a:t>Charities</a:t>
            </a:r>
          </a:p>
          <a:p>
            <a:pPr eaLnBrk="1" hangingPunct="1"/>
            <a:r>
              <a:rPr lang="en-GB" dirty="0" smtClean="0"/>
              <a:t>Private societies</a:t>
            </a:r>
          </a:p>
          <a:p>
            <a:pPr eaLnBrk="1" hangingPunct="1"/>
            <a:r>
              <a:rPr lang="en-GB" dirty="0" smtClean="0"/>
              <a:t>Religious organisations</a:t>
            </a:r>
          </a:p>
        </p:txBody>
      </p:sp>
      <p:sp>
        <p:nvSpPr>
          <p:cNvPr id="48133" name="Rectangle 8"/>
          <p:cNvSpPr>
            <a:spLocks noGrp="1" noChangeArrowheads="1"/>
          </p:cNvSpPr>
          <p:nvPr>
            <p:ph type="body" sz="half" idx="2"/>
          </p:nvPr>
        </p:nvSpPr>
        <p:spPr>
          <a:xfrm>
            <a:off x="4648200" y="1726942"/>
            <a:ext cx="4038600" cy="2549525"/>
          </a:xfrm>
        </p:spPr>
        <p:txBody>
          <a:bodyPr/>
          <a:lstStyle/>
          <a:p>
            <a:pPr eaLnBrk="1" hangingPunct="1"/>
            <a:r>
              <a:rPr lang="en-GB" dirty="0" smtClean="0"/>
              <a:t>NHS hospitals</a:t>
            </a:r>
          </a:p>
          <a:p>
            <a:pPr eaLnBrk="1" hangingPunct="1"/>
            <a:r>
              <a:rPr lang="en-GB" dirty="0" smtClean="0"/>
              <a:t>UK universities</a:t>
            </a:r>
          </a:p>
          <a:p>
            <a:pPr eaLnBrk="1" hangingPunct="1"/>
            <a:r>
              <a:rPr lang="en-GB" dirty="0" smtClean="0"/>
              <a:t>Government departments</a:t>
            </a:r>
          </a:p>
          <a:p>
            <a:pPr eaLnBrk="1" hangingPunct="1"/>
            <a:r>
              <a:rPr lang="en-GB" dirty="0" smtClean="0"/>
              <a:t>Local authorities</a:t>
            </a:r>
          </a:p>
        </p:txBody>
      </p:sp>
      <p:sp>
        <p:nvSpPr>
          <p:cNvPr id="48134" name="Text Box 9"/>
          <p:cNvSpPr txBox="1">
            <a:spLocks noChangeArrowheads="1"/>
          </p:cNvSpPr>
          <p:nvPr/>
        </p:nvSpPr>
        <p:spPr bwMode="auto">
          <a:xfrm>
            <a:off x="459846" y="4327525"/>
            <a:ext cx="8135937" cy="2225675"/>
          </a:xfrm>
          <a:prstGeom prst="rect">
            <a:avLst/>
          </a:prstGeom>
          <a:noFill/>
          <a:ln w="9525">
            <a:noFill/>
            <a:miter lim="800000"/>
            <a:headEnd/>
            <a:tailEnd/>
          </a:ln>
        </p:spPr>
        <p:txBody>
          <a:bodyPr>
            <a:spAutoFit/>
          </a:bodyPr>
          <a:lstStyle/>
          <a:p>
            <a:r>
              <a:rPr lang="en-GB" sz="2000" i="1" dirty="0"/>
              <a:t>‘The old distinctions between private public and not-for-profit sectors have been blurred as charities have taken on an ever-increasing role in the delivery of services. Tough competition for funds and growing public scrutiny have led many charities to adopt practices once more commonly associated with the commercial sector’.</a:t>
            </a:r>
          </a:p>
          <a:p>
            <a:endParaRPr lang="en-GB" sz="2000" i="1" dirty="0"/>
          </a:p>
          <a:p>
            <a:r>
              <a:rPr lang="en-GB" sz="2000" dirty="0" smtClean="0"/>
              <a:t>							</a:t>
            </a:r>
            <a:r>
              <a:rPr lang="en-GB" sz="2000" dirty="0" err="1" smtClean="0"/>
              <a:t>Arnott</a:t>
            </a:r>
            <a:endParaRPr lang="en-GB" sz="36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6"/>
          <p:cNvSpPr>
            <a:spLocks noGrp="1"/>
          </p:cNvSpPr>
          <p:nvPr>
            <p:ph type="title"/>
          </p:nvPr>
        </p:nvSpPr>
        <p:spPr>
          <a:xfrm>
            <a:off x="457200" y="474134"/>
            <a:ext cx="8229600" cy="1143000"/>
          </a:xfrm>
        </p:spPr>
        <p:txBody>
          <a:bodyPr/>
          <a:lstStyle/>
          <a:p>
            <a:pPr eaLnBrk="1" hangingPunct="1"/>
            <a:r>
              <a:rPr lang="en-GB" b="1" smtClean="0"/>
              <a:t>Social enterprise organisations</a:t>
            </a:r>
          </a:p>
        </p:txBody>
      </p:sp>
      <p:sp>
        <p:nvSpPr>
          <p:cNvPr id="50178" name="Content Placeholder 7"/>
          <p:cNvSpPr>
            <a:spLocks noGrp="1"/>
          </p:cNvSpPr>
          <p:nvPr>
            <p:ph idx="1"/>
          </p:nvPr>
        </p:nvSpPr>
        <p:spPr>
          <a:xfrm>
            <a:off x="439094" y="1713970"/>
            <a:ext cx="8229600" cy="4525963"/>
          </a:xfrm>
        </p:spPr>
        <p:txBody>
          <a:bodyPr/>
          <a:lstStyle/>
          <a:p>
            <a:pPr eaLnBrk="1" hangingPunct="1">
              <a:buFontTx/>
              <a:buNone/>
            </a:pPr>
            <a:r>
              <a:rPr lang="en-GB" sz="3000" dirty="0" smtClean="0"/>
              <a:t>Have a primary concern with a social purpose and the creation of </a:t>
            </a:r>
            <a:r>
              <a:rPr lang="en-GB" sz="3000" i="1" dirty="0" smtClean="0"/>
              <a:t>social</a:t>
            </a:r>
            <a:r>
              <a:rPr lang="en-GB" sz="3000" dirty="0" smtClean="0"/>
              <a:t> value.</a:t>
            </a:r>
          </a:p>
          <a:p>
            <a:pPr eaLnBrk="1" hangingPunct="1">
              <a:buFontTx/>
              <a:buNone/>
            </a:pPr>
            <a:r>
              <a:rPr lang="en-GB" sz="3000" dirty="0" smtClean="0"/>
              <a:t>Examples of social enterprise organisations:</a:t>
            </a:r>
          </a:p>
          <a:p>
            <a:pPr marL="363538" lvl="1" indent="-338138" eaLnBrk="1" hangingPunct="1"/>
            <a:r>
              <a:rPr lang="en-GB" sz="3000" dirty="0" err="1" smtClean="0"/>
              <a:t>Grameen</a:t>
            </a:r>
            <a:r>
              <a:rPr lang="en-GB" sz="3000" dirty="0" smtClean="0"/>
              <a:t> Bank; case study for Chapter 3</a:t>
            </a:r>
          </a:p>
          <a:p>
            <a:pPr marL="363538" lvl="1" indent="-338138" eaLnBrk="1" hangingPunct="1"/>
            <a:r>
              <a:rPr lang="en-GB" sz="3000" dirty="0" smtClean="0"/>
              <a:t>The Eden Project; case study for Part 3.</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Rectangle 2"/>
          <p:cNvSpPr>
            <a:spLocks noGrp="1" noChangeArrowheads="1"/>
          </p:cNvSpPr>
          <p:nvPr>
            <p:ph type="title"/>
          </p:nvPr>
        </p:nvSpPr>
        <p:spPr>
          <a:xfrm>
            <a:off x="457200" y="169334"/>
            <a:ext cx="8229600" cy="1143000"/>
          </a:xfrm>
        </p:spPr>
        <p:txBody>
          <a:bodyPr/>
          <a:lstStyle/>
          <a:p>
            <a:pPr eaLnBrk="1" hangingPunct="1"/>
            <a:r>
              <a:rPr lang="en-GB" sz="4000" b="1" dirty="0" smtClean="0"/>
              <a:t>Common </a:t>
            </a:r>
            <a:r>
              <a:rPr lang="en-GB" b="1" dirty="0"/>
              <a:t>f</a:t>
            </a:r>
            <a:r>
              <a:rPr lang="en-GB" sz="4000" b="1" dirty="0" smtClean="0"/>
              <a:t>eatures of organisations</a:t>
            </a:r>
          </a:p>
        </p:txBody>
      </p:sp>
      <p:sp>
        <p:nvSpPr>
          <p:cNvPr id="31748" name="Rectangle 3"/>
          <p:cNvSpPr>
            <a:spLocks noGrp="1" noChangeArrowheads="1"/>
          </p:cNvSpPr>
          <p:nvPr>
            <p:ph type="body" idx="1"/>
          </p:nvPr>
        </p:nvSpPr>
        <p:spPr>
          <a:xfrm>
            <a:off x="448147" y="1713970"/>
            <a:ext cx="8229600" cy="4525963"/>
          </a:xfrm>
        </p:spPr>
        <p:txBody>
          <a:bodyPr/>
          <a:lstStyle/>
          <a:p>
            <a:pPr eaLnBrk="1" hangingPunct="1"/>
            <a:r>
              <a:rPr lang="en-GB" sz="3000" dirty="0" smtClean="0"/>
              <a:t>Whatever the differences between organisations common factors include:</a:t>
            </a:r>
          </a:p>
          <a:p>
            <a:pPr lvl="1" indent="-387350" eaLnBrk="1" hangingPunct="1"/>
            <a:r>
              <a:rPr lang="en-GB" dirty="0" smtClean="0"/>
              <a:t>People</a:t>
            </a:r>
          </a:p>
          <a:p>
            <a:pPr lvl="1" indent="-387350" eaLnBrk="1" hangingPunct="1"/>
            <a:r>
              <a:rPr lang="en-GB" dirty="0" smtClean="0"/>
              <a:t>Objectives</a:t>
            </a:r>
          </a:p>
          <a:p>
            <a:pPr lvl="1" indent="-387350" eaLnBrk="1" hangingPunct="1"/>
            <a:r>
              <a:rPr lang="en-GB" dirty="0" smtClean="0"/>
              <a:t>Structure.</a:t>
            </a:r>
          </a:p>
          <a:p>
            <a:pPr eaLnBrk="1" hangingPunct="1"/>
            <a:r>
              <a:rPr lang="en-GB" sz="3000" dirty="0" smtClean="0"/>
              <a:t>And the integrating factor of</a:t>
            </a:r>
          </a:p>
          <a:p>
            <a:pPr lvl="1" indent="-387350" eaLnBrk="1" hangingPunct="1"/>
            <a:r>
              <a:rPr lang="en-GB" dirty="0" smtClean="0"/>
              <a:t>Management.</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p:cNvSpPr>
            <a:spLocks noGrp="1"/>
          </p:cNvSpPr>
          <p:nvPr>
            <p:ph type="title"/>
          </p:nvPr>
        </p:nvSpPr>
        <p:spPr>
          <a:xfrm>
            <a:off x="457200" y="169334"/>
            <a:ext cx="8229600" cy="1143000"/>
          </a:xfrm>
        </p:spPr>
        <p:txBody>
          <a:bodyPr/>
          <a:lstStyle/>
          <a:p>
            <a:pPr eaLnBrk="1" hangingPunct="1"/>
            <a:r>
              <a:rPr lang="en-GB" sz="4000" b="1" dirty="0" smtClean="0"/>
              <a:t>Common features of organisations (Continued)</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a:t>Figure </a:t>
            </a:r>
            <a:r>
              <a:rPr lang="en-GB" sz="1200" dirty="0" smtClean="0"/>
              <a:t>3.2 </a:t>
            </a:r>
            <a:r>
              <a:rPr lang="en-GB" dirty="0" smtClean="0"/>
              <a:t> </a:t>
            </a:r>
            <a:r>
              <a:rPr lang="en-IN" dirty="0" smtClean="0"/>
              <a:t>Common </a:t>
            </a:r>
            <a:r>
              <a:rPr lang="en-IN" dirty="0"/>
              <a:t>f</a:t>
            </a:r>
            <a:r>
              <a:rPr lang="en-IN" dirty="0" smtClean="0"/>
              <a:t>eatures of organisations</a:t>
            </a:r>
          </a:p>
        </p:txBody>
      </p:sp>
      <p:sp>
        <p:nvSpPr>
          <p:cNvPr id="2" name="TextBox 1"/>
          <p:cNvSpPr txBox="1"/>
          <p:nvPr/>
        </p:nvSpPr>
        <p:spPr>
          <a:xfrm>
            <a:off x="2771800" y="3140968"/>
            <a:ext cx="3048912" cy="369332"/>
          </a:xfrm>
          <a:prstGeom prst="rect">
            <a:avLst/>
          </a:prstGeom>
          <a:noFill/>
        </p:spPr>
        <p:txBody>
          <a:bodyPr wrap="none" rtlCol="0">
            <a:spAutoFit/>
          </a:bodyPr>
          <a:lstStyle/>
          <a:p>
            <a:r>
              <a:rPr lang="en-GB" dirty="0" smtClean="0"/>
              <a:t>INSERT FIGURE 3.2 HERE</a:t>
            </a:r>
            <a:endParaRPr lang="en-GB" dirty="0"/>
          </a:p>
        </p:txBody>
      </p:sp>
      <p:pic>
        <p:nvPicPr>
          <p:cNvPr id="3074" name="Picture 2" descr="V:\Powerpoint\PE_UK\PE501-MULLINS\Final Files\GIf\ch03\M03NF002.gif"/>
          <p:cNvPicPr>
            <a:picLocks noChangeAspect="1" noChangeArrowheads="1"/>
          </p:cNvPicPr>
          <p:nvPr/>
        </p:nvPicPr>
        <p:blipFill>
          <a:blip r:embed="rId3" cstate="print"/>
          <a:srcRect/>
          <a:stretch>
            <a:fillRect/>
          </a:stretch>
        </p:blipFill>
        <p:spPr bwMode="auto">
          <a:xfrm>
            <a:off x="2126898" y="1548711"/>
            <a:ext cx="4890205" cy="4216159"/>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Rectangle 2"/>
          <p:cNvSpPr>
            <a:spLocks noGrp="1" noChangeArrowheads="1"/>
          </p:cNvSpPr>
          <p:nvPr>
            <p:ph type="title"/>
          </p:nvPr>
        </p:nvSpPr>
        <p:spPr>
          <a:xfrm>
            <a:off x="457200" y="474134"/>
            <a:ext cx="8229600" cy="1143000"/>
          </a:xfrm>
        </p:spPr>
        <p:txBody>
          <a:bodyPr/>
          <a:lstStyle/>
          <a:p>
            <a:pPr eaLnBrk="1" hangingPunct="1"/>
            <a:r>
              <a:rPr lang="en-GB" b="1" smtClean="0"/>
              <a:t>The nature of organisations</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a:t>Figure </a:t>
            </a:r>
            <a:r>
              <a:rPr lang="en-GB" sz="1200" dirty="0" smtClean="0"/>
              <a:t>3.3 </a:t>
            </a:r>
            <a:r>
              <a:rPr lang="en-GB" dirty="0" smtClean="0"/>
              <a:t> </a:t>
            </a:r>
            <a:r>
              <a:rPr lang="en-IN" dirty="0" smtClean="0"/>
              <a:t>The nature of organisations</a:t>
            </a:r>
          </a:p>
        </p:txBody>
      </p:sp>
      <p:pic>
        <p:nvPicPr>
          <p:cNvPr id="4098" name="Picture 2" descr="V:\Powerpoint\PE_UK\PE501-MULLINS\Final Files\GIf\ch03\M03NF003.gif"/>
          <p:cNvPicPr>
            <a:picLocks noChangeAspect="1" noChangeArrowheads="1"/>
          </p:cNvPicPr>
          <p:nvPr/>
        </p:nvPicPr>
        <p:blipFill>
          <a:blip r:embed="rId3" cstate="print"/>
          <a:srcRect/>
          <a:stretch>
            <a:fillRect/>
          </a:stretch>
        </p:blipFill>
        <p:spPr bwMode="auto">
          <a:xfrm>
            <a:off x="1748278" y="1858433"/>
            <a:ext cx="5647445" cy="3551767"/>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9" name="Rectangle 2"/>
          <p:cNvSpPr>
            <a:spLocks noGrp="1" noChangeArrowheads="1"/>
          </p:cNvSpPr>
          <p:nvPr>
            <p:ph type="title"/>
          </p:nvPr>
        </p:nvSpPr>
        <p:spPr>
          <a:xfrm>
            <a:off x="457200" y="169334"/>
            <a:ext cx="8229600" cy="1143000"/>
          </a:xfrm>
        </p:spPr>
        <p:txBody>
          <a:bodyPr/>
          <a:lstStyle/>
          <a:p>
            <a:pPr eaLnBrk="1" hangingPunct="1"/>
            <a:r>
              <a:rPr lang="en-GB" b="1" dirty="0" smtClean="0"/>
              <a:t>The open systems model </a:t>
            </a:r>
            <a:br>
              <a:rPr lang="en-GB" b="1" dirty="0" smtClean="0"/>
            </a:br>
            <a:r>
              <a:rPr lang="en-GB" b="1" dirty="0" smtClean="0"/>
              <a:t>of organisations</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a:t>Figure </a:t>
            </a:r>
            <a:r>
              <a:rPr lang="en-GB" sz="1200" dirty="0" smtClean="0"/>
              <a:t>3.4 </a:t>
            </a:r>
            <a:r>
              <a:rPr lang="en-GB" dirty="0" smtClean="0"/>
              <a:t> </a:t>
            </a:r>
            <a:r>
              <a:rPr lang="en-IN" dirty="0" smtClean="0"/>
              <a:t>The open-systems model of organisations</a:t>
            </a:r>
          </a:p>
        </p:txBody>
      </p:sp>
      <p:pic>
        <p:nvPicPr>
          <p:cNvPr id="5122" name="Picture 2" descr="V:\Powerpoint\PE_UK\PE501-MULLINS\Final Files\GIf\ch03\M03NF004.gif"/>
          <p:cNvPicPr>
            <a:picLocks noChangeAspect="1" noChangeArrowheads="1"/>
          </p:cNvPicPr>
          <p:nvPr/>
        </p:nvPicPr>
        <p:blipFill>
          <a:blip r:embed="rId3" cstate="print"/>
          <a:srcRect/>
          <a:stretch>
            <a:fillRect/>
          </a:stretch>
        </p:blipFill>
        <p:spPr bwMode="auto">
          <a:xfrm>
            <a:off x="560545" y="1854201"/>
            <a:ext cx="8022910" cy="3278298"/>
          </a:xfrm>
          <a:prstGeom prst="rect">
            <a:avLst/>
          </a:prstGeom>
          <a:noFill/>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2"/>
          <p:cNvSpPr>
            <a:spLocks noGrp="1" noChangeArrowheads="1"/>
          </p:cNvSpPr>
          <p:nvPr>
            <p:ph type="title"/>
          </p:nvPr>
        </p:nvSpPr>
        <p:spPr>
          <a:xfrm>
            <a:off x="325967" y="169334"/>
            <a:ext cx="8492067" cy="1143000"/>
          </a:xfrm>
        </p:spPr>
        <p:txBody>
          <a:bodyPr/>
          <a:lstStyle/>
          <a:p>
            <a:pPr eaLnBrk="1" hangingPunct="1"/>
            <a:r>
              <a:rPr lang="en-GB" sz="4000" b="1" dirty="0" smtClean="0"/>
              <a:t>The open systems model </a:t>
            </a:r>
            <a:r>
              <a:rPr lang="en-GB" sz="4000" b="1" dirty="0" smtClean="0">
                <a:sym typeface="Symbol" pitchFamily="18" charset="2"/>
              </a:rPr>
              <a:t></a:t>
            </a:r>
            <a:r>
              <a:rPr lang="en-GB" sz="4000" b="1" dirty="0" smtClean="0"/>
              <a:t> environmental influences</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a:t>Figure </a:t>
            </a:r>
            <a:r>
              <a:rPr lang="en-GB" sz="1200" dirty="0" smtClean="0"/>
              <a:t>3.5 </a:t>
            </a:r>
            <a:r>
              <a:rPr lang="en-GB" dirty="0" smtClean="0"/>
              <a:t> </a:t>
            </a:r>
            <a:r>
              <a:rPr lang="en-IN" dirty="0" smtClean="0"/>
              <a:t>An example of the open-systems model</a:t>
            </a:r>
          </a:p>
        </p:txBody>
      </p:sp>
      <p:pic>
        <p:nvPicPr>
          <p:cNvPr id="6146" name="Picture 2" descr="V:\Powerpoint\PE_UK\PE501-MULLINS\Final Files\GIf\ch03\M03NF005A.gif"/>
          <p:cNvPicPr>
            <a:picLocks noChangeAspect="1" noChangeArrowheads="1"/>
          </p:cNvPicPr>
          <p:nvPr/>
        </p:nvPicPr>
        <p:blipFill>
          <a:blip r:embed="rId3" cstate="print"/>
          <a:srcRect/>
          <a:stretch>
            <a:fillRect/>
          </a:stretch>
        </p:blipFill>
        <p:spPr bwMode="auto">
          <a:xfrm>
            <a:off x="1679771" y="2463801"/>
            <a:ext cx="5784458" cy="2268006"/>
          </a:xfrm>
          <a:prstGeom prst="rect">
            <a:avLst/>
          </a:prstGeom>
          <a:noFill/>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5" name="Rectangle 2"/>
          <p:cNvSpPr>
            <a:spLocks noGrp="1" noChangeArrowheads="1"/>
          </p:cNvSpPr>
          <p:nvPr>
            <p:ph type="title"/>
          </p:nvPr>
        </p:nvSpPr>
        <p:spPr>
          <a:xfrm>
            <a:off x="457200" y="169334"/>
            <a:ext cx="8229600" cy="1143000"/>
          </a:xfrm>
        </p:spPr>
        <p:txBody>
          <a:bodyPr/>
          <a:lstStyle/>
          <a:p>
            <a:pPr eaLnBrk="1" hangingPunct="1"/>
            <a:r>
              <a:rPr lang="en-GB" sz="4000" b="1" dirty="0" smtClean="0"/>
              <a:t>The open systems model </a:t>
            </a:r>
            <a:r>
              <a:rPr lang="en-GB" sz="4000" b="1" dirty="0" smtClean="0">
                <a:cs typeface="Arial" charset="0"/>
              </a:rPr>
              <a:t>–</a:t>
            </a:r>
            <a:r>
              <a:rPr lang="en-GB" sz="4000" b="1" dirty="0" smtClean="0"/>
              <a:t> inputs </a:t>
            </a:r>
            <a:r>
              <a:rPr lang="en-GB" b="1" dirty="0" smtClean="0"/>
              <a:t>(Continued)</a:t>
            </a:r>
            <a:endParaRPr lang="en-GB" sz="4000" b="1" dirty="0" smtClean="0"/>
          </a:p>
        </p:txBody>
      </p:sp>
      <p:sp>
        <p:nvSpPr>
          <p:cNvPr id="8"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a:t>Figure </a:t>
            </a:r>
            <a:r>
              <a:rPr lang="en-GB" sz="1200" dirty="0" smtClean="0"/>
              <a:t>3.5 </a:t>
            </a:r>
            <a:r>
              <a:rPr lang="en-GB" dirty="0" smtClean="0"/>
              <a:t> </a:t>
            </a:r>
            <a:r>
              <a:rPr lang="en-IN" dirty="0" smtClean="0"/>
              <a:t>An example of the open-systems model (Continued)</a:t>
            </a:r>
          </a:p>
        </p:txBody>
      </p:sp>
      <p:pic>
        <p:nvPicPr>
          <p:cNvPr id="7170" name="Picture 2" descr="V:\Powerpoint\PE_UK\PE501-MULLINS\Final Files\GIf\ch03\M03NF005B.gif"/>
          <p:cNvPicPr>
            <a:picLocks noChangeAspect="1" noChangeArrowheads="1"/>
          </p:cNvPicPr>
          <p:nvPr/>
        </p:nvPicPr>
        <p:blipFill>
          <a:blip r:embed="rId3" cstate="print"/>
          <a:srcRect/>
          <a:stretch>
            <a:fillRect/>
          </a:stretch>
        </p:blipFill>
        <p:spPr bwMode="auto">
          <a:xfrm>
            <a:off x="2834727" y="1549401"/>
            <a:ext cx="3474546" cy="4174066"/>
          </a:xfrm>
          <a:prstGeom prst="rect">
            <a:avLst/>
          </a:prstGeom>
          <a:no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3" name="Rectangle 2"/>
          <p:cNvSpPr>
            <a:spLocks noGrp="1" noChangeArrowheads="1"/>
          </p:cNvSpPr>
          <p:nvPr>
            <p:ph type="title"/>
          </p:nvPr>
        </p:nvSpPr>
        <p:spPr>
          <a:xfrm>
            <a:off x="220133" y="42335"/>
            <a:ext cx="8703734" cy="1577920"/>
          </a:xfrm>
        </p:spPr>
        <p:txBody>
          <a:bodyPr>
            <a:noAutofit/>
          </a:bodyPr>
          <a:lstStyle/>
          <a:p>
            <a:pPr eaLnBrk="1" hangingPunct="1"/>
            <a:r>
              <a:rPr lang="en-GB" sz="3600" b="1" dirty="0" smtClean="0"/>
              <a:t>The open systems model </a:t>
            </a:r>
            <a:r>
              <a:rPr lang="en-GB" sz="3600" b="1" dirty="0" smtClean="0">
                <a:cs typeface="Arial" charset="0"/>
              </a:rPr>
              <a:t>–</a:t>
            </a:r>
            <a:r>
              <a:rPr lang="en-GB" sz="3600" b="1" dirty="0" smtClean="0"/>
              <a:t> transformation or conversion process (Continued)</a:t>
            </a:r>
          </a:p>
        </p:txBody>
      </p:sp>
      <p:sp>
        <p:nvSpPr>
          <p:cNvPr id="8"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a:t>Figure </a:t>
            </a:r>
            <a:r>
              <a:rPr lang="en-GB" sz="1200" dirty="0" smtClean="0"/>
              <a:t>3.5 </a:t>
            </a:r>
            <a:r>
              <a:rPr lang="en-GB" dirty="0" smtClean="0"/>
              <a:t> </a:t>
            </a:r>
            <a:r>
              <a:rPr lang="en-IN" dirty="0" smtClean="0"/>
              <a:t>An example of the open-systems model (Continued)</a:t>
            </a:r>
          </a:p>
        </p:txBody>
      </p:sp>
      <p:pic>
        <p:nvPicPr>
          <p:cNvPr id="8194" name="Picture 2" descr="V:\Powerpoint\PE_UK\PE501-MULLINS\Final Files\GIf\ch03\M03NF005C.gif"/>
          <p:cNvPicPr>
            <a:picLocks noChangeAspect="1" noChangeArrowheads="1"/>
          </p:cNvPicPr>
          <p:nvPr/>
        </p:nvPicPr>
        <p:blipFill>
          <a:blip r:embed="rId3" cstate="print"/>
          <a:srcRect/>
          <a:stretch>
            <a:fillRect/>
          </a:stretch>
        </p:blipFill>
        <p:spPr bwMode="auto">
          <a:xfrm>
            <a:off x="2692400" y="1851364"/>
            <a:ext cx="3759200" cy="3897960"/>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1" name="Rectangle 2"/>
          <p:cNvSpPr>
            <a:spLocks noGrp="1" noChangeArrowheads="1"/>
          </p:cNvSpPr>
          <p:nvPr>
            <p:ph type="title"/>
          </p:nvPr>
        </p:nvSpPr>
        <p:spPr>
          <a:xfrm>
            <a:off x="457200" y="8467"/>
            <a:ext cx="8229600" cy="1468909"/>
          </a:xfrm>
        </p:spPr>
        <p:txBody>
          <a:bodyPr/>
          <a:lstStyle/>
          <a:p>
            <a:pPr eaLnBrk="1" hangingPunct="1"/>
            <a:r>
              <a:rPr lang="en-GB" sz="4000" b="1" dirty="0" smtClean="0"/>
              <a:t>The open systems model </a:t>
            </a:r>
            <a:r>
              <a:rPr lang="en-GB" sz="4000" b="1" dirty="0" smtClean="0">
                <a:cs typeface="Arial" charset="0"/>
              </a:rPr>
              <a:t>–</a:t>
            </a:r>
            <a:r>
              <a:rPr lang="en-GB" sz="4000" b="1" dirty="0" smtClean="0"/>
              <a:t> outputs </a:t>
            </a:r>
            <a:r>
              <a:rPr lang="en-GB" b="1" dirty="0" smtClean="0"/>
              <a:t>(Continued)</a:t>
            </a:r>
            <a:endParaRPr lang="en-GB" sz="4000" b="1" dirty="0" smtClean="0"/>
          </a:p>
        </p:txBody>
      </p:sp>
      <p:sp>
        <p:nvSpPr>
          <p:cNvPr id="8"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a:t>Figure </a:t>
            </a:r>
            <a:r>
              <a:rPr lang="en-GB" sz="1200" dirty="0" smtClean="0"/>
              <a:t>3.5 </a:t>
            </a:r>
            <a:r>
              <a:rPr lang="en-GB" dirty="0" smtClean="0"/>
              <a:t> </a:t>
            </a:r>
            <a:r>
              <a:rPr lang="en-IN" dirty="0" smtClean="0"/>
              <a:t>An example of the open-systems model (Continued)</a:t>
            </a:r>
          </a:p>
        </p:txBody>
      </p:sp>
      <p:pic>
        <p:nvPicPr>
          <p:cNvPr id="9218" name="Picture 2" descr="V:\Powerpoint\PE_UK\PE501-MULLINS\Final Files\GIf\ch03\M03NF005D.gif"/>
          <p:cNvPicPr>
            <a:picLocks noChangeAspect="1" noChangeArrowheads="1"/>
          </p:cNvPicPr>
          <p:nvPr/>
        </p:nvPicPr>
        <p:blipFill>
          <a:blip r:embed="rId3" cstate="print"/>
          <a:srcRect/>
          <a:stretch>
            <a:fillRect/>
          </a:stretch>
        </p:blipFill>
        <p:spPr bwMode="auto">
          <a:xfrm>
            <a:off x="2700868" y="1858379"/>
            <a:ext cx="3742266" cy="3383602"/>
          </a:xfrm>
          <a:prstGeom prst="rect">
            <a:avLst/>
          </a:prstGeom>
          <a:noFill/>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9" name="Rectangle 2"/>
          <p:cNvSpPr>
            <a:spLocks noGrp="1" noChangeArrowheads="1"/>
          </p:cNvSpPr>
          <p:nvPr>
            <p:ph type="title"/>
          </p:nvPr>
        </p:nvSpPr>
        <p:spPr>
          <a:xfrm>
            <a:off x="457200" y="169334"/>
            <a:ext cx="8229600" cy="1143000"/>
          </a:xfrm>
        </p:spPr>
        <p:txBody>
          <a:bodyPr/>
          <a:lstStyle/>
          <a:p>
            <a:pPr eaLnBrk="1" hangingPunct="1"/>
            <a:r>
              <a:rPr lang="en-GB" b="1" dirty="0" smtClean="0"/>
              <a:t>The open systems model </a:t>
            </a:r>
            <a:r>
              <a:rPr lang="en-GB" b="1" dirty="0" smtClean="0">
                <a:cs typeface="Arial" charset="0"/>
              </a:rPr>
              <a:t>–</a:t>
            </a:r>
            <a:r>
              <a:rPr lang="en-GB" b="1" dirty="0" smtClean="0"/>
              <a:t> organisational goals (Continued)</a:t>
            </a:r>
          </a:p>
        </p:txBody>
      </p:sp>
      <p:sp>
        <p:nvSpPr>
          <p:cNvPr id="8"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a:t>Figure </a:t>
            </a:r>
            <a:r>
              <a:rPr lang="en-GB" sz="1200" dirty="0" smtClean="0"/>
              <a:t>3.5 </a:t>
            </a:r>
            <a:r>
              <a:rPr lang="en-GB" dirty="0" smtClean="0"/>
              <a:t> </a:t>
            </a:r>
            <a:r>
              <a:rPr lang="en-IN" dirty="0" smtClean="0"/>
              <a:t>An example of the open-systems model (Continued)</a:t>
            </a:r>
          </a:p>
        </p:txBody>
      </p:sp>
      <p:pic>
        <p:nvPicPr>
          <p:cNvPr id="10242" name="Picture 2" descr="V:\Powerpoint\PE_UK\PE501-MULLINS\Final Files\GIf\ch03\M03NF005E.gif"/>
          <p:cNvPicPr>
            <a:picLocks noChangeAspect="1" noChangeArrowheads="1"/>
          </p:cNvPicPr>
          <p:nvPr/>
        </p:nvPicPr>
        <p:blipFill>
          <a:blip r:embed="rId3" cstate="print"/>
          <a:srcRect/>
          <a:stretch>
            <a:fillRect/>
          </a:stretch>
        </p:blipFill>
        <p:spPr bwMode="auto">
          <a:xfrm>
            <a:off x="2855337" y="1854200"/>
            <a:ext cx="3433326" cy="3728244"/>
          </a:xfrm>
          <a:prstGeom prst="rect">
            <a:avLst/>
          </a:prstGeom>
          <a:noFill/>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7" name="Rectangle 2"/>
          <p:cNvSpPr>
            <a:spLocks noGrp="1" noChangeArrowheads="1"/>
          </p:cNvSpPr>
          <p:nvPr>
            <p:ph type="title"/>
          </p:nvPr>
        </p:nvSpPr>
        <p:spPr>
          <a:xfrm>
            <a:off x="457200" y="612720"/>
            <a:ext cx="8229600" cy="1487015"/>
          </a:xfrm>
        </p:spPr>
        <p:txBody>
          <a:bodyPr/>
          <a:lstStyle/>
          <a:p>
            <a:pPr eaLnBrk="1" hangingPunct="1"/>
            <a:r>
              <a:rPr lang="en-GB" b="1" dirty="0" smtClean="0"/>
              <a:t>The open systems model </a:t>
            </a:r>
            <a:r>
              <a:rPr lang="en-GB" b="1" dirty="0" smtClean="0">
                <a:cs typeface="Arial" charset="0"/>
              </a:rPr>
              <a:t>–</a:t>
            </a:r>
            <a:r>
              <a:rPr lang="en-GB" b="1" dirty="0" smtClean="0"/>
              <a:t> measures of achievement (Continued)</a:t>
            </a:r>
            <a:br>
              <a:rPr lang="en-GB" b="1" dirty="0" smtClean="0"/>
            </a:br>
            <a:endParaRPr lang="en-GB" b="1" dirty="0" smtClean="0"/>
          </a:p>
        </p:txBody>
      </p:sp>
      <p:sp>
        <p:nvSpPr>
          <p:cNvPr id="8"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a:t>Figure </a:t>
            </a:r>
            <a:r>
              <a:rPr lang="en-GB" sz="1200" dirty="0" smtClean="0"/>
              <a:t>3.5 </a:t>
            </a:r>
            <a:r>
              <a:rPr lang="en-GB" dirty="0" smtClean="0"/>
              <a:t> </a:t>
            </a:r>
            <a:r>
              <a:rPr lang="en-IN" dirty="0" smtClean="0"/>
              <a:t>An example of the open-systems model (Continued)</a:t>
            </a:r>
          </a:p>
        </p:txBody>
      </p:sp>
      <p:pic>
        <p:nvPicPr>
          <p:cNvPr id="11266" name="Picture 2" descr="V:\Powerpoint\PE_UK\PE501-MULLINS\Final Files\GIf\ch03\M03NF005F.gif"/>
          <p:cNvPicPr>
            <a:picLocks noChangeAspect="1" noChangeArrowheads="1"/>
          </p:cNvPicPr>
          <p:nvPr/>
        </p:nvPicPr>
        <p:blipFill>
          <a:blip r:embed="rId3" cstate="print"/>
          <a:srcRect/>
          <a:stretch>
            <a:fillRect/>
          </a:stretch>
        </p:blipFill>
        <p:spPr bwMode="auto">
          <a:xfrm>
            <a:off x="1935675" y="2167467"/>
            <a:ext cx="5272650" cy="3525046"/>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Title 1"/>
          <p:cNvSpPr>
            <a:spLocks noGrp="1"/>
          </p:cNvSpPr>
          <p:nvPr>
            <p:ph type="title"/>
          </p:nvPr>
        </p:nvSpPr>
        <p:spPr>
          <a:xfrm>
            <a:off x="323850" y="169331"/>
            <a:ext cx="8496300" cy="1143000"/>
          </a:xfrm>
        </p:spPr>
        <p:txBody>
          <a:bodyPr/>
          <a:lstStyle/>
          <a:p>
            <a:pPr eaLnBrk="1" hangingPunct="1"/>
            <a:r>
              <a:rPr lang="en-GB" b="1" smtClean="0"/>
              <a:t>Environmental influences </a:t>
            </a:r>
            <a:br>
              <a:rPr lang="en-GB" b="1" smtClean="0"/>
            </a:br>
            <a:r>
              <a:rPr lang="en-GB" b="1" smtClean="0"/>
              <a:t>on the organisation</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a:t>Figure </a:t>
            </a:r>
            <a:r>
              <a:rPr lang="en-GB" sz="1200" dirty="0" smtClean="0"/>
              <a:t>3.6 </a:t>
            </a:r>
            <a:r>
              <a:rPr lang="en-GB" dirty="0" smtClean="0"/>
              <a:t> </a:t>
            </a:r>
            <a:r>
              <a:rPr lang="en-IN" dirty="0" smtClean="0"/>
              <a:t>Environmental influences on the organisation</a:t>
            </a:r>
          </a:p>
        </p:txBody>
      </p:sp>
      <p:pic>
        <p:nvPicPr>
          <p:cNvPr id="12290" name="Picture 2" descr="V:\Powerpoint\PE_UK\PE501-MULLINS\Final Files\GIf\ch03\M03NF006.gif"/>
          <p:cNvPicPr>
            <a:picLocks noChangeAspect="1" noChangeArrowheads="1"/>
          </p:cNvPicPr>
          <p:nvPr/>
        </p:nvPicPr>
        <p:blipFill>
          <a:blip r:embed="rId3" cstate="print"/>
          <a:srcRect/>
          <a:stretch>
            <a:fillRect/>
          </a:stretch>
        </p:blipFill>
        <p:spPr bwMode="auto">
          <a:xfrm>
            <a:off x="999067" y="1553243"/>
            <a:ext cx="7145866" cy="3926502"/>
          </a:xfrm>
          <a:prstGeom prst="rect">
            <a:avLst/>
          </a:prstGeom>
          <a:noFill/>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3" name="Rectangle 2"/>
          <p:cNvSpPr>
            <a:spLocks noGrp="1" noChangeArrowheads="1"/>
          </p:cNvSpPr>
          <p:nvPr>
            <p:ph type="title"/>
          </p:nvPr>
        </p:nvSpPr>
        <p:spPr>
          <a:xfrm>
            <a:off x="457200" y="474134"/>
            <a:ext cx="8229600" cy="1143000"/>
          </a:xfrm>
        </p:spPr>
        <p:txBody>
          <a:bodyPr/>
          <a:lstStyle/>
          <a:p>
            <a:pPr eaLnBrk="1" hangingPunct="1"/>
            <a:r>
              <a:rPr lang="en-GB" sz="4000" b="1" smtClean="0"/>
              <a:t>PESTEL analysis</a:t>
            </a:r>
          </a:p>
        </p:txBody>
      </p:sp>
      <p:sp>
        <p:nvSpPr>
          <p:cNvPr id="76804" name="Rectangle 3"/>
          <p:cNvSpPr>
            <a:spLocks noGrp="1" noChangeArrowheads="1"/>
          </p:cNvSpPr>
          <p:nvPr>
            <p:ph type="body" idx="1"/>
          </p:nvPr>
        </p:nvSpPr>
        <p:spPr>
          <a:xfrm>
            <a:off x="448147" y="1781706"/>
            <a:ext cx="8229600" cy="4525963"/>
          </a:xfrm>
        </p:spPr>
        <p:txBody>
          <a:bodyPr/>
          <a:lstStyle/>
          <a:p>
            <a:pPr eaLnBrk="1" hangingPunct="1">
              <a:lnSpc>
                <a:spcPct val="90000"/>
              </a:lnSpc>
            </a:pPr>
            <a:r>
              <a:rPr lang="en-GB" sz="2200" dirty="0" smtClean="0"/>
              <a:t>Political future</a:t>
            </a:r>
          </a:p>
          <a:p>
            <a:pPr marL="762000" lvl="1" indent="-406400" eaLnBrk="1" hangingPunct="1">
              <a:lnSpc>
                <a:spcPct val="90000"/>
              </a:lnSpc>
            </a:pPr>
            <a:r>
              <a:rPr lang="en-GB" sz="2000" dirty="0" smtClean="0"/>
              <a:t>Party politics, attitudes to ownership and international relations.</a:t>
            </a:r>
          </a:p>
          <a:p>
            <a:pPr eaLnBrk="1" hangingPunct="1">
              <a:lnSpc>
                <a:spcPct val="90000"/>
              </a:lnSpc>
            </a:pPr>
            <a:r>
              <a:rPr lang="en-GB" sz="2200" dirty="0" smtClean="0"/>
              <a:t>Socio-cultural</a:t>
            </a:r>
          </a:p>
          <a:p>
            <a:pPr marL="762000" lvl="1" indent="-406400" eaLnBrk="1" hangingPunct="1">
              <a:lnSpc>
                <a:spcPct val="90000"/>
              </a:lnSpc>
            </a:pPr>
            <a:r>
              <a:rPr lang="en-GB" sz="2000" dirty="0"/>
              <a:t>V</a:t>
            </a:r>
            <a:r>
              <a:rPr lang="en-GB" sz="2000" dirty="0" smtClean="0"/>
              <a:t>alues, lifestyles and demographics.</a:t>
            </a:r>
          </a:p>
          <a:p>
            <a:pPr eaLnBrk="1" hangingPunct="1">
              <a:lnSpc>
                <a:spcPct val="90000"/>
              </a:lnSpc>
            </a:pPr>
            <a:r>
              <a:rPr lang="en-GB" sz="2200" dirty="0" smtClean="0"/>
              <a:t>Economic</a:t>
            </a:r>
          </a:p>
          <a:p>
            <a:pPr marL="762000" lvl="1" indent="-406400" eaLnBrk="1" hangingPunct="1">
              <a:lnSpc>
                <a:spcPct val="90000"/>
              </a:lnSpc>
            </a:pPr>
            <a:r>
              <a:rPr lang="en-GB" sz="2000" dirty="0" smtClean="0"/>
              <a:t>GDP, inflation rates, interest rates and consumer expenditure.</a:t>
            </a:r>
          </a:p>
          <a:p>
            <a:pPr eaLnBrk="1" hangingPunct="1">
              <a:lnSpc>
                <a:spcPct val="90000"/>
              </a:lnSpc>
            </a:pPr>
            <a:r>
              <a:rPr lang="en-GB" sz="2200" dirty="0" smtClean="0"/>
              <a:t>Technological</a:t>
            </a:r>
          </a:p>
          <a:p>
            <a:pPr marL="762000" lvl="1" indent="-406400" eaLnBrk="1" hangingPunct="1">
              <a:lnSpc>
                <a:spcPct val="90000"/>
              </a:lnSpc>
            </a:pPr>
            <a:r>
              <a:rPr lang="en-GB" sz="2000" dirty="0" smtClean="0"/>
              <a:t>New products and services, research and development.</a:t>
            </a:r>
          </a:p>
          <a:p>
            <a:pPr eaLnBrk="1" hangingPunct="1">
              <a:lnSpc>
                <a:spcPct val="90000"/>
              </a:lnSpc>
            </a:pPr>
            <a:r>
              <a:rPr lang="en-GB" sz="2200" dirty="0" smtClean="0"/>
              <a:t>Environmental</a:t>
            </a:r>
          </a:p>
          <a:p>
            <a:pPr marL="762000" lvl="1" indent="-406400" eaLnBrk="1" hangingPunct="1">
              <a:lnSpc>
                <a:spcPct val="90000"/>
              </a:lnSpc>
            </a:pPr>
            <a:r>
              <a:rPr lang="en-GB" sz="2000" dirty="0" smtClean="0"/>
              <a:t>The ‘green’ agenda, energy and pollution.</a:t>
            </a:r>
          </a:p>
          <a:p>
            <a:pPr eaLnBrk="1" hangingPunct="1">
              <a:lnSpc>
                <a:spcPct val="90000"/>
              </a:lnSpc>
            </a:pPr>
            <a:r>
              <a:rPr lang="en-GB" sz="2200" dirty="0" smtClean="0"/>
              <a:t>Legal</a:t>
            </a:r>
          </a:p>
          <a:p>
            <a:pPr marL="762000" lvl="1" indent="-406400" eaLnBrk="1" hangingPunct="1">
              <a:lnSpc>
                <a:spcPct val="90000"/>
              </a:lnSpc>
            </a:pPr>
            <a:r>
              <a:rPr lang="en-GB" sz="2000" dirty="0" smtClean="0"/>
              <a:t>Legislation on production, consumption and employment.</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1" name="Rectangle 2"/>
          <p:cNvSpPr>
            <a:spLocks noGrp="1" noChangeArrowheads="1"/>
          </p:cNvSpPr>
          <p:nvPr>
            <p:ph type="title"/>
          </p:nvPr>
        </p:nvSpPr>
        <p:spPr>
          <a:xfrm>
            <a:off x="457200" y="474134"/>
            <a:ext cx="8229600" cy="1143000"/>
          </a:xfrm>
        </p:spPr>
        <p:txBody>
          <a:bodyPr/>
          <a:lstStyle/>
          <a:p>
            <a:pPr eaLnBrk="1" hangingPunct="1"/>
            <a:r>
              <a:rPr lang="en-GB" b="1" smtClean="0"/>
              <a:t>Organisational sub-systems</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a:t>Figure </a:t>
            </a:r>
            <a:r>
              <a:rPr lang="en-GB" sz="1200" dirty="0" smtClean="0"/>
              <a:t>3.8 </a:t>
            </a:r>
            <a:r>
              <a:rPr lang="en-GB" dirty="0" smtClean="0"/>
              <a:t> </a:t>
            </a:r>
            <a:r>
              <a:rPr lang="en-IN" dirty="0" smtClean="0"/>
              <a:t>Organisational sub-systems</a:t>
            </a:r>
          </a:p>
        </p:txBody>
      </p:sp>
      <p:pic>
        <p:nvPicPr>
          <p:cNvPr id="13314" name="Picture 2" descr="V:\Powerpoint\PE_UK\PE501-MULLINS\Final Files\GIf\ch03\M03NF008.gif"/>
          <p:cNvPicPr>
            <a:picLocks noChangeAspect="1" noChangeArrowheads="1"/>
          </p:cNvPicPr>
          <p:nvPr/>
        </p:nvPicPr>
        <p:blipFill>
          <a:blip r:embed="rId3" cstate="print"/>
          <a:srcRect/>
          <a:stretch>
            <a:fillRect/>
          </a:stretch>
        </p:blipFill>
        <p:spPr bwMode="auto">
          <a:xfrm>
            <a:off x="2768271" y="1547813"/>
            <a:ext cx="3607459" cy="4262437"/>
          </a:xfrm>
          <a:prstGeom prst="rect">
            <a:avLst/>
          </a:prstGeo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Title 1"/>
          <p:cNvSpPr>
            <a:spLocks noGrp="1"/>
          </p:cNvSpPr>
          <p:nvPr>
            <p:ph type="title"/>
          </p:nvPr>
        </p:nvSpPr>
        <p:spPr>
          <a:xfrm>
            <a:off x="323850" y="169334"/>
            <a:ext cx="8569325" cy="1143000"/>
          </a:xfrm>
        </p:spPr>
        <p:txBody>
          <a:bodyPr/>
          <a:lstStyle/>
          <a:p>
            <a:pPr eaLnBrk="1" hangingPunct="1"/>
            <a:r>
              <a:rPr lang="en-GB" b="1" dirty="0" smtClean="0"/>
              <a:t>Comparison of the formal </a:t>
            </a:r>
            <a:br>
              <a:rPr lang="en-GB" b="1" dirty="0" smtClean="0"/>
            </a:br>
            <a:r>
              <a:rPr lang="en-GB" b="1" dirty="0" smtClean="0"/>
              <a:t>and informal organisation</a:t>
            </a:r>
          </a:p>
        </p:txBody>
      </p:sp>
      <p:sp>
        <p:nvSpPr>
          <p:cNvPr id="8" name="Text Box 4"/>
          <p:cNvSpPr txBox="1">
            <a:spLocks noChangeArrowheads="1"/>
          </p:cNvSpPr>
          <p:nvPr/>
        </p:nvSpPr>
        <p:spPr bwMode="auto">
          <a:xfrm>
            <a:off x="284192" y="5891984"/>
            <a:ext cx="8534400" cy="615553"/>
          </a:xfrm>
          <a:prstGeom prst="rect">
            <a:avLst/>
          </a:prstGeom>
          <a:noFill/>
          <a:ln w="9525">
            <a:noFill/>
            <a:miter lim="800000"/>
            <a:headEnd/>
            <a:tailEnd/>
          </a:ln>
        </p:spPr>
        <p:txBody>
          <a:bodyPr>
            <a:spAutoFit/>
          </a:bodyPr>
          <a:lstStyle/>
          <a:p>
            <a:r>
              <a:rPr lang="en-GB" sz="1200" dirty="0" smtClean="0"/>
              <a:t>Table 3.1 </a:t>
            </a:r>
            <a:r>
              <a:rPr lang="en-GB" dirty="0" smtClean="0"/>
              <a:t> </a:t>
            </a:r>
            <a:r>
              <a:rPr lang="en-IN" dirty="0" smtClean="0"/>
              <a:t>Comparison of the formal and the informal organisation</a:t>
            </a:r>
            <a:br>
              <a:rPr lang="en-IN" dirty="0" smtClean="0"/>
            </a:br>
            <a:r>
              <a:rPr lang="en-IN" sz="800" i="1" dirty="0" smtClean="0"/>
              <a:t>Source</a:t>
            </a:r>
            <a:r>
              <a:rPr lang="en-IN" sz="800" dirty="0" smtClean="0"/>
              <a:t>: Adapted from Gray, J. L. and Starke, F. A. </a:t>
            </a:r>
            <a:r>
              <a:rPr lang="en-IN" sz="800" i="1" dirty="0" smtClean="0"/>
              <a:t>Organisational </a:t>
            </a:r>
            <a:r>
              <a:rPr lang="en-IN" sz="800" i="1" dirty="0" err="1" smtClean="0"/>
              <a:t>Behavior</a:t>
            </a:r>
            <a:r>
              <a:rPr lang="en-IN" sz="800" i="1" dirty="0" smtClean="0"/>
              <a:t>: Concepts and Applications</a:t>
            </a:r>
            <a:r>
              <a:rPr lang="en-IN" sz="800" dirty="0" smtClean="0"/>
              <a:t>, fourth edition, Merrill Publishing Company (1988) © 1988, p. 432. </a:t>
            </a:r>
            <a:br>
              <a:rPr lang="en-IN" sz="800" dirty="0" smtClean="0"/>
            </a:br>
            <a:r>
              <a:rPr lang="en-IN" sz="800" dirty="0" smtClean="0"/>
              <a:t>Reproduced with permission from Pearson Education Inc.</a:t>
            </a:r>
          </a:p>
        </p:txBody>
      </p:sp>
      <p:pic>
        <p:nvPicPr>
          <p:cNvPr id="14338" name="Picture 2" descr="V:\Powerpoint\PE_UK\PE501-MULLINS\Final Files\GIf\ch03\M03NT001.gif"/>
          <p:cNvPicPr>
            <a:picLocks noChangeAspect="1" noChangeArrowheads="1"/>
          </p:cNvPicPr>
          <p:nvPr/>
        </p:nvPicPr>
        <p:blipFill>
          <a:blip r:embed="rId3" cstate="print"/>
          <a:srcRect/>
          <a:stretch>
            <a:fillRect/>
          </a:stretch>
        </p:blipFill>
        <p:spPr bwMode="auto">
          <a:xfrm>
            <a:off x="2303708" y="1543051"/>
            <a:ext cx="4536585" cy="4307416"/>
          </a:xfrm>
          <a:prstGeom prst="rect">
            <a:avLst/>
          </a:prstGeom>
          <a:noFill/>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9334"/>
            <a:ext cx="8229600" cy="1143000"/>
          </a:xfrm>
        </p:spPr>
        <p:txBody>
          <a:bodyPr/>
          <a:lstStyle/>
          <a:p>
            <a:r>
              <a:rPr lang="en-GB" b="1" dirty="0" smtClean="0"/>
              <a:t>Functions of the informal organisation</a:t>
            </a:r>
            <a:endParaRPr lang="en-GB" b="1" dirty="0"/>
          </a:p>
        </p:txBody>
      </p:sp>
      <p:sp>
        <p:nvSpPr>
          <p:cNvPr id="3" name="Content Placeholder 2"/>
          <p:cNvSpPr>
            <a:spLocks noGrp="1"/>
          </p:cNvSpPr>
          <p:nvPr>
            <p:ph idx="1"/>
          </p:nvPr>
        </p:nvSpPr>
        <p:spPr>
          <a:xfrm>
            <a:off x="440266" y="1713970"/>
            <a:ext cx="8229600" cy="4525963"/>
          </a:xfrm>
        </p:spPr>
        <p:txBody>
          <a:bodyPr/>
          <a:lstStyle/>
          <a:p>
            <a:r>
              <a:rPr lang="en-GB" dirty="0" smtClean="0"/>
              <a:t>Satisfaction of members’ social needs</a:t>
            </a:r>
          </a:p>
          <a:p>
            <a:r>
              <a:rPr lang="en-GB" dirty="0" smtClean="0"/>
              <a:t>Additional channels of communication (the ‘grapevine’)</a:t>
            </a:r>
          </a:p>
          <a:p>
            <a:r>
              <a:rPr lang="en-GB" dirty="0" smtClean="0"/>
              <a:t>Means of motivation</a:t>
            </a:r>
          </a:p>
          <a:p>
            <a:r>
              <a:rPr lang="en-GB" dirty="0" smtClean="0"/>
              <a:t>Feeling of stability and security</a:t>
            </a:r>
          </a:p>
          <a:p>
            <a:r>
              <a:rPr lang="en-GB" dirty="0" smtClean="0"/>
              <a:t>Means of highlighting deficiencies or weaknesses in the formal organisation</a:t>
            </a:r>
            <a:endParaRPr lang="en-GB" dirty="0"/>
          </a:p>
        </p:txBody>
      </p:sp>
    </p:spTree>
    <p:extLst>
      <p:ext uri="{BB962C8B-B14F-4D97-AF65-F5344CB8AC3E}">
        <p14:creationId xmlns:p14="http://schemas.microsoft.com/office/powerpoint/2010/main" val="14185677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Title 1"/>
          <p:cNvSpPr>
            <a:spLocks noGrp="1"/>
          </p:cNvSpPr>
          <p:nvPr>
            <p:ph type="title"/>
          </p:nvPr>
        </p:nvSpPr>
        <p:spPr>
          <a:xfrm>
            <a:off x="457200" y="169334"/>
            <a:ext cx="8229600" cy="1143000"/>
          </a:xfrm>
        </p:spPr>
        <p:txBody>
          <a:bodyPr/>
          <a:lstStyle/>
          <a:p>
            <a:pPr eaLnBrk="1" hangingPunct="1"/>
            <a:r>
              <a:rPr lang="en-GB" b="1" dirty="0" smtClean="0"/>
              <a:t>ACAS categories of </a:t>
            </a:r>
            <a:br>
              <a:rPr lang="en-GB" b="1" dirty="0" smtClean="0"/>
            </a:br>
            <a:r>
              <a:rPr lang="en-GB" b="1" dirty="0" smtClean="0"/>
              <a:t>workplace conflict</a:t>
            </a:r>
          </a:p>
        </p:txBody>
      </p:sp>
      <p:sp>
        <p:nvSpPr>
          <p:cNvPr id="87042" name="Content Placeholder 2"/>
          <p:cNvSpPr>
            <a:spLocks noGrp="1"/>
          </p:cNvSpPr>
          <p:nvPr>
            <p:ph idx="1"/>
          </p:nvPr>
        </p:nvSpPr>
        <p:spPr>
          <a:xfrm>
            <a:off x="448147" y="1717303"/>
            <a:ext cx="8229600" cy="4525963"/>
          </a:xfrm>
        </p:spPr>
        <p:txBody>
          <a:bodyPr/>
          <a:lstStyle/>
          <a:p>
            <a:pPr eaLnBrk="1" hangingPunct="1"/>
            <a:r>
              <a:rPr lang="en-GB" sz="3000" dirty="0" smtClean="0"/>
              <a:t>Organised conflict</a:t>
            </a:r>
          </a:p>
          <a:p>
            <a:pPr marL="762000" lvl="1" indent="-406400" eaLnBrk="1" hangingPunct="1"/>
            <a:r>
              <a:rPr lang="en-GB" dirty="0" smtClean="0"/>
              <a:t>e.g. strike action and occupations.</a:t>
            </a:r>
          </a:p>
          <a:p>
            <a:pPr eaLnBrk="1" hangingPunct="1"/>
            <a:r>
              <a:rPr lang="en-GB" sz="3000" dirty="0" smtClean="0"/>
              <a:t>Overt individual conflict</a:t>
            </a:r>
          </a:p>
          <a:p>
            <a:pPr marL="762000" lvl="1" indent="-406400" eaLnBrk="1" hangingPunct="1"/>
            <a:r>
              <a:rPr lang="en-GB" dirty="0" smtClean="0"/>
              <a:t>e.g. grievances.</a:t>
            </a:r>
          </a:p>
          <a:p>
            <a:pPr eaLnBrk="1" hangingPunct="1"/>
            <a:r>
              <a:rPr lang="en-GB" sz="3000" dirty="0" smtClean="0"/>
              <a:t>Latent conflict</a:t>
            </a:r>
          </a:p>
          <a:p>
            <a:pPr marL="762000" lvl="1" indent="-406400" eaLnBrk="1" hangingPunct="1"/>
            <a:r>
              <a:rPr lang="en-GB" dirty="0" smtClean="0"/>
              <a:t>Manifested through absence, turnover, underperformance and fractious interpersonal relationships.</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1" name="Rectangle 2"/>
          <p:cNvSpPr>
            <a:spLocks noGrp="1" noChangeArrowheads="1"/>
          </p:cNvSpPr>
          <p:nvPr>
            <p:ph type="title"/>
          </p:nvPr>
        </p:nvSpPr>
        <p:spPr>
          <a:xfrm>
            <a:off x="457200" y="474140"/>
            <a:ext cx="8229600" cy="1143000"/>
          </a:xfrm>
        </p:spPr>
        <p:txBody>
          <a:bodyPr/>
          <a:lstStyle/>
          <a:p>
            <a:pPr eaLnBrk="1" hangingPunct="1"/>
            <a:r>
              <a:rPr lang="en-GB" b="1" smtClean="0"/>
              <a:t>Organisational conflict</a:t>
            </a:r>
          </a:p>
        </p:txBody>
      </p:sp>
      <p:sp>
        <p:nvSpPr>
          <p:cNvPr id="89092" name="Rectangle 3"/>
          <p:cNvSpPr>
            <a:spLocks noGrp="1" noChangeArrowheads="1"/>
          </p:cNvSpPr>
          <p:nvPr>
            <p:ph type="body" idx="1"/>
          </p:nvPr>
        </p:nvSpPr>
        <p:spPr>
          <a:xfrm>
            <a:off x="459260" y="1776942"/>
            <a:ext cx="8229600" cy="4708525"/>
          </a:xfrm>
        </p:spPr>
        <p:txBody>
          <a:bodyPr/>
          <a:lstStyle/>
          <a:p>
            <a:pPr eaLnBrk="1" hangingPunct="1">
              <a:lnSpc>
                <a:spcPct val="90000"/>
              </a:lnSpc>
            </a:pPr>
            <a:r>
              <a:rPr lang="en-GB" sz="2200" dirty="0" smtClean="0"/>
              <a:t>The </a:t>
            </a:r>
            <a:r>
              <a:rPr lang="en-GB" sz="2200" dirty="0" err="1" smtClean="0"/>
              <a:t>unitarist</a:t>
            </a:r>
            <a:r>
              <a:rPr lang="en-GB" sz="2200" dirty="0" smtClean="0"/>
              <a:t> perspective</a:t>
            </a:r>
          </a:p>
          <a:p>
            <a:pPr lvl="1" indent="-395288" eaLnBrk="1" hangingPunct="1">
              <a:lnSpc>
                <a:spcPct val="90000"/>
              </a:lnSpc>
            </a:pPr>
            <a:r>
              <a:rPr lang="en-GB" sz="2000" dirty="0" smtClean="0"/>
              <a:t>An organisation is a harmonious whole</a:t>
            </a:r>
          </a:p>
          <a:p>
            <a:pPr lvl="1" indent="-395288" eaLnBrk="1" hangingPunct="1">
              <a:lnSpc>
                <a:spcPct val="90000"/>
              </a:lnSpc>
            </a:pPr>
            <a:r>
              <a:rPr lang="en-GB" sz="2000" dirty="0" smtClean="0"/>
              <a:t>Conflict is dysfunctional.</a:t>
            </a:r>
          </a:p>
          <a:p>
            <a:pPr eaLnBrk="1" hangingPunct="1">
              <a:lnSpc>
                <a:spcPct val="90000"/>
              </a:lnSpc>
            </a:pPr>
            <a:r>
              <a:rPr lang="en-GB" sz="2200" dirty="0" smtClean="0"/>
              <a:t>The pluralist perspective</a:t>
            </a:r>
          </a:p>
          <a:p>
            <a:pPr lvl="1" indent="-395288" eaLnBrk="1" hangingPunct="1">
              <a:lnSpc>
                <a:spcPct val="90000"/>
              </a:lnSpc>
            </a:pPr>
            <a:r>
              <a:rPr lang="en-GB" sz="2000" dirty="0" smtClean="0"/>
              <a:t>Conflict between sub-groups is inevitable</a:t>
            </a:r>
          </a:p>
          <a:p>
            <a:pPr lvl="1" indent="-395288" eaLnBrk="1" hangingPunct="1">
              <a:lnSpc>
                <a:spcPct val="90000"/>
              </a:lnSpc>
            </a:pPr>
            <a:r>
              <a:rPr lang="en-GB" sz="2000" dirty="0" smtClean="0"/>
              <a:t>It must be handled and managed carefully.</a:t>
            </a:r>
          </a:p>
          <a:p>
            <a:pPr eaLnBrk="1" hangingPunct="1">
              <a:lnSpc>
                <a:spcPct val="90000"/>
              </a:lnSpc>
            </a:pPr>
            <a:r>
              <a:rPr lang="en-GB" sz="2200" dirty="0" smtClean="0"/>
              <a:t>The radical perspective</a:t>
            </a:r>
          </a:p>
          <a:p>
            <a:pPr lvl="1" indent="-395288" eaLnBrk="1" hangingPunct="1">
              <a:lnSpc>
                <a:spcPct val="90000"/>
              </a:lnSpc>
            </a:pPr>
            <a:r>
              <a:rPr lang="en-GB" sz="2000" dirty="0" smtClean="0"/>
              <a:t>Conflict is a challenge to the established order</a:t>
            </a:r>
          </a:p>
          <a:p>
            <a:pPr lvl="1" indent="-395288" eaLnBrk="1" hangingPunct="1">
              <a:lnSpc>
                <a:spcPct val="90000"/>
              </a:lnSpc>
            </a:pPr>
            <a:r>
              <a:rPr lang="en-GB" sz="2000" dirty="0" smtClean="0"/>
              <a:t>It results from power struggles between capital and labour, and reconciliation is not, ultimately, possible.</a:t>
            </a:r>
          </a:p>
          <a:p>
            <a:pPr eaLnBrk="1" hangingPunct="1">
              <a:lnSpc>
                <a:spcPct val="90000"/>
              </a:lnSpc>
            </a:pPr>
            <a:r>
              <a:rPr lang="en-GB" sz="2200" dirty="0" smtClean="0"/>
              <a:t>The </a:t>
            </a:r>
            <a:r>
              <a:rPr lang="en-GB" sz="2200" dirty="0" err="1" smtClean="0"/>
              <a:t>interactionist</a:t>
            </a:r>
            <a:r>
              <a:rPr lang="en-GB" sz="2200" dirty="0" smtClean="0"/>
              <a:t> perspective</a:t>
            </a:r>
          </a:p>
          <a:p>
            <a:pPr lvl="1" indent="-395288" eaLnBrk="1" hangingPunct="1">
              <a:lnSpc>
                <a:spcPct val="90000"/>
              </a:lnSpc>
            </a:pPr>
            <a:r>
              <a:rPr lang="en-GB" sz="2000" dirty="0" smtClean="0"/>
              <a:t>Conflict is a positive force</a:t>
            </a:r>
          </a:p>
          <a:p>
            <a:pPr lvl="1" indent="-395288" eaLnBrk="1" hangingPunct="1">
              <a:lnSpc>
                <a:spcPct val="90000"/>
              </a:lnSpc>
            </a:pPr>
            <a:r>
              <a:rPr lang="en-GB" sz="2000" dirty="0" smtClean="0"/>
              <a:t>Encourages self-criticism, change and innovation.</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5" name="Rectangle 2"/>
          <p:cNvSpPr>
            <a:spLocks noGrp="1" noChangeArrowheads="1"/>
          </p:cNvSpPr>
          <p:nvPr>
            <p:ph type="title"/>
          </p:nvPr>
        </p:nvSpPr>
        <p:spPr>
          <a:xfrm>
            <a:off x="457200" y="474134"/>
            <a:ext cx="8229600" cy="1143000"/>
          </a:xfrm>
        </p:spPr>
        <p:txBody>
          <a:bodyPr/>
          <a:lstStyle/>
          <a:p>
            <a:pPr eaLnBrk="1" hangingPunct="1"/>
            <a:r>
              <a:rPr lang="en-GB" b="1" smtClean="0"/>
              <a:t>Conflict is healthy</a:t>
            </a:r>
          </a:p>
        </p:txBody>
      </p:sp>
      <p:sp>
        <p:nvSpPr>
          <p:cNvPr id="95236" name="Rectangle 3"/>
          <p:cNvSpPr>
            <a:spLocks noGrp="1" noChangeArrowheads="1"/>
          </p:cNvSpPr>
          <p:nvPr>
            <p:ph type="body" idx="1"/>
          </p:nvPr>
        </p:nvSpPr>
        <p:spPr>
          <a:xfrm>
            <a:off x="448733" y="1726942"/>
            <a:ext cx="8229600" cy="4525963"/>
          </a:xfrm>
        </p:spPr>
        <p:txBody>
          <a:bodyPr/>
          <a:lstStyle/>
          <a:p>
            <a:pPr eaLnBrk="1" hangingPunct="1">
              <a:buFontTx/>
              <a:buNone/>
            </a:pPr>
            <a:r>
              <a:rPr lang="en-GB" sz="2800" dirty="0" smtClean="0"/>
              <a:t>‘</a:t>
            </a:r>
            <a:r>
              <a:rPr lang="en-GB" sz="2800" i="1" dirty="0" smtClean="0"/>
              <a:t>A good manager doesn’t try to eliminate conflict; he tries to keep it from wasting the energies of his people… If you’re the boss and your people fight you openly when they think you’re wrong – that’s healthy. If your people fight each other openly in your presence for what they believe in – that’s healthy. But keep all the conflict eyeball to eyeball’.</a:t>
            </a:r>
          </a:p>
          <a:p>
            <a:pPr eaLnBrk="1" hangingPunct="1">
              <a:buFontTx/>
              <a:buNone/>
            </a:pPr>
            <a:endParaRPr lang="en-GB" sz="2800" i="1" dirty="0" smtClean="0"/>
          </a:p>
          <a:p>
            <a:pPr eaLnBrk="1" hangingPunct="1">
              <a:buFontTx/>
              <a:buNone/>
            </a:pPr>
            <a:r>
              <a:rPr lang="en-GB" sz="2400" dirty="0" smtClean="0"/>
              <a:t>								Townsend</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3" name="Rectangle 2"/>
          <p:cNvSpPr>
            <a:spLocks noGrp="1" noChangeArrowheads="1"/>
          </p:cNvSpPr>
          <p:nvPr>
            <p:ph type="title"/>
          </p:nvPr>
        </p:nvSpPr>
        <p:spPr>
          <a:xfrm>
            <a:off x="457200" y="474131"/>
            <a:ext cx="8229600" cy="1143000"/>
          </a:xfrm>
        </p:spPr>
        <p:txBody>
          <a:bodyPr/>
          <a:lstStyle/>
          <a:p>
            <a:pPr eaLnBrk="1" hangingPunct="1"/>
            <a:r>
              <a:rPr lang="en-GB" b="1" smtClean="0"/>
              <a:t>Some sources of conflict</a:t>
            </a:r>
          </a:p>
        </p:txBody>
      </p:sp>
      <p:sp>
        <p:nvSpPr>
          <p:cNvPr id="97284" name="Rectangle 3"/>
          <p:cNvSpPr>
            <a:spLocks noGrp="1" noChangeArrowheads="1"/>
          </p:cNvSpPr>
          <p:nvPr>
            <p:ph type="body" idx="1"/>
          </p:nvPr>
        </p:nvSpPr>
        <p:spPr>
          <a:xfrm>
            <a:off x="448733" y="1763740"/>
            <a:ext cx="8229600" cy="4525963"/>
          </a:xfrm>
        </p:spPr>
        <p:txBody>
          <a:bodyPr/>
          <a:lstStyle/>
          <a:p>
            <a:pPr eaLnBrk="1" hangingPunct="1">
              <a:lnSpc>
                <a:spcPct val="90000"/>
              </a:lnSpc>
            </a:pPr>
            <a:r>
              <a:rPr lang="en-GB" sz="2800" dirty="0" smtClean="0"/>
              <a:t>Differences in perception</a:t>
            </a:r>
          </a:p>
          <a:p>
            <a:pPr eaLnBrk="1" hangingPunct="1">
              <a:lnSpc>
                <a:spcPct val="90000"/>
              </a:lnSpc>
            </a:pPr>
            <a:r>
              <a:rPr lang="en-GB" sz="2800" dirty="0" smtClean="0"/>
              <a:t>Limited resources</a:t>
            </a:r>
          </a:p>
          <a:p>
            <a:pPr eaLnBrk="1" hangingPunct="1">
              <a:lnSpc>
                <a:spcPct val="90000"/>
              </a:lnSpc>
            </a:pPr>
            <a:r>
              <a:rPr lang="en-GB" sz="2800" dirty="0" smtClean="0"/>
              <a:t>Departmentalisation and specialisation</a:t>
            </a:r>
          </a:p>
          <a:p>
            <a:pPr eaLnBrk="1" hangingPunct="1">
              <a:lnSpc>
                <a:spcPct val="90000"/>
              </a:lnSpc>
            </a:pPr>
            <a:r>
              <a:rPr lang="en-GB" sz="2800" dirty="0" smtClean="0"/>
              <a:t>The nature and interdependency of work activity</a:t>
            </a:r>
          </a:p>
          <a:p>
            <a:pPr eaLnBrk="1" hangingPunct="1">
              <a:lnSpc>
                <a:spcPct val="90000"/>
              </a:lnSpc>
            </a:pPr>
            <a:r>
              <a:rPr lang="en-GB" sz="2800" dirty="0" smtClean="0"/>
              <a:t>Role conflict</a:t>
            </a:r>
          </a:p>
          <a:p>
            <a:pPr eaLnBrk="1" hangingPunct="1">
              <a:lnSpc>
                <a:spcPct val="90000"/>
              </a:lnSpc>
            </a:pPr>
            <a:r>
              <a:rPr lang="en-GB" sz="2800" dirty="0" smtClean="0"/>
              <a:t>Inequitable treatment</a:t>
            </a:r>
          </a:p>
          <a:p>
            <a:pPr eaLnBrk="1" hangingPunct="1">
              <a:lnSpc>
                <a:spcPct val="90000"/>
              </a:lnSpc>
            </a:pPr>
            <a:r>
              <a:rPr lang="en-GB" sz="2800" dirty="0" smtClean="0"/>
              <a:t>Violation of territory</a:t>
            </a:r>
          </a:p>
          <a:p>
            <a:pPr eaLnBrk="1" hangingPunct="1">
              <a:lnSpc>
                <a:spcPct val="90000"/>
              </a:lnSpc>
            </a:pPr>
            <a:r>
              <a:rPr lang="en-GB" sz="2800" dirty="0" smtClean="0"/>
              <a:t>Environmental change</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1" name="Rectangle 2"/>
          <p:cNvSpPr>
            <a:spLocks noGrp="1" noChangeArrowheads="1"/>
          </p:cNvSpPr>
          <p:nvPr>
            <p:ph type="title"/>
          </p:nvPr>
        </p:nvSpPr>
        <p:spPr>
          <a:xfrm>
            <a:off x="457200" y="169334"/>
            <a:ext cx="8229600" cy="1143000"/>
          </a:xfrm>
        </p:spPr>
        <p:txBody>
          <a:bodyPr/>
          <a:lstStyle/>
          <a:p>
            <a:pPr eaLnBrk="1" hangingPunct="1"/>
            <a:r>
              <a:rPr lang="en-GB" b="1" dirty="0" smtClean="0"/>
              <a:t>The management of conflict: strategies</a:t>
            </a:r>
          </a:p>
        </p:txBody>
      </p:sp>
      <p:sp>
        <p:nvSpPr>
          <p:cNvPr id="99332" name="Rectangle 3"/>
          <p:cNvSpPr>
            <a:spLocks noGrp="1" noChangeArrowheads="1"/>
          </p:cNvSpPr>
          <p:nvPr>
            <p:ph type="body" idx="1"/>
          </p:nvPr>
        </p:nvSpPr>
        <p:spPr>
          <a:xfrm>
            <a:off x="448733" y="1808419"/>
            <a:ext cx="8229600" cy="4525963"/>
          </a:xfrm>
        </p:spPr>
        <p:txBody>
          <a:bodyPr/>
          <a:lstStyle/>
          <a:p>
            <a:pPr eaLnBrk="1" hangingPunct="1">
              <a:lnSpc>
                <a:spcPct val="80000"/>
              </a:lnSpc>
            </a:pPr>
            <a:r>
              <a:rPr lang="en-GB" sz="2800" dirty="0" smtClean="0"/>
              <a:t>Clarification of goals and objectives</a:t>
            </a:r>
          </a:p>
          <a:p>
            <a:pPr eaLnBrk="1" hangingPunct="1">
              <a:lnSpc>
                <a:spcPct val="80000"/>
              </a:lnSpc>
            </a:pPr>
            <a:r>
              <a:rPr lang="en-GB" sz="2800" dirty="0" smtClean="0"/>
              <a:t>Resource distribution</a:t>
            </a:r>
          </a:p>
          <a:p>
            <a:pPr eaLnBrk="1" hangingPunct="1">
              <a:lnSpc>
                <a:spcPct val="80000"/>
              </a:lnSpc>
            </a:pPr>
            <a:r>
              <a:rPr lang="en-GB" sz="2800" dirty="0" smtClean="0"/>
              <a:t>HR policies and procedures</a:t>
            </a:r>
          </a:p>
          <a:p>
            <a:pPr eaLnBrk="1" hangingPunct="1">
              <a:lnSpc>
                <a:spcPct val="80000"/>
              </a:lnSpc>
            </a:pPr>
            <a:r>
              <a:rPr lang="en-GB" sz="2800" dirty="0" smtClean="0"/>
              <a:t>Non-monetary rewards</a:t>
            </a:r>
          </a:p>
          <a:p>
            <a:pPr eaLnBrk="1" hangingPunct="1">
              <a:lnSpc>
                <a:spcPct val="80000"/>
              </a:lnSpc>
            </a:pPr>
            <a:r>
              <a:rPr lang="en-GB" sz="2800" dirty="0" smtClean="0"/>
              <a:t>Development of interpersonal/group process skills</a:t>
            </a:r>
          </a:p>
          <a:p>
            <a:pPr eaLnBrk="1" hangingPunct="1">
              <a:lnSpc>
                <a:spcPct val="80000"/>
              </a:lnSpc>
            </a:pPr>
            <a:r>
              <a:rPr lang="en-GB" sz="2800" dirty="0" smtClean="0"/>
              <a:t>Group activities</a:t>
            </a:r>
          </a:p>
          <a:p>
            <a:pPr eaLnBrk="1" hangingPunct="1">
              <a:lnSpc>
                <a:spcPct val="80000"/>
              </a:lnSpc>
            </a:pPr>
            <a:r>
              <a:rPr lang="en-GB" sz="2800" dirty="0" smtClean="0"/>
              <a:t>Leadership and management</a:t>
            </a:r>
          </a:p>
          <a:p>
            <a:pPr eaLnBrk="1" hangingPunct="1">
              <a:lnSpc>
                <a:spcPct val="80000"/>
              </a:lnSpc>
            </a:pPr>
            <a:r>
              <a:rPr lang="en-GB" sz="2800" dirty="0" smtClean="0"/>
              <a:t>Organisational processes</a:t>
            </a:r>
          </a:p>
          <a:p>
            <a:pPr eaLnBrk="1" hangingPunct="1">
              <a:lnSpc>
                <a:spcPct val="80000"/>
              </a:lnSpc>
            </a:pPr>
            <a:r>
              <a:rPr lang="en-GB" sz="2800" dirty="0" smtClean="0"/>
              <a:t>Socio-technical approach</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9" name="Rectangle 2"/>
          <p:cNvSpPr>
            <a:spLocks noGrp="1" noChangeArrowheads="1"/>
          </p:cNvSpPr>
          <p:nvPr>
            <p:ph type="title"/>
          </p:nvPr>
        </p:nvSpPr>
        <p:spPr>
          <a:xfrm>
            <a:off x="457200" y="474134"/>
            <a:ext cx="8229600" cy="1143000"/>
          </a:xfrm>
        </p:spPr>
        <p:txBody>
          <a:bodyPr/>
          <a:lstStyle/>
          <a:p>
            <a:pPr eaLnBrk="1" hangingPunct="1"/>
            <a:r>
              <a:rPr lang="en-GB" b="1" smtClean="0"/>
              <a:t>Organisational stress</a:t>
            </a:r>
          </a:p>
        </p:txBody>
      </p:sp>
      <p:sp>
        <p:nvSpPr>
          <p:cNvPr id="101380" name="Rectangle 3"/>
          <p:cNvSpPr>
            <a:spLocks noGrp="1" noChangeArrowheads="1"/>
          </p:cNvSpPr>
          <p:nvPr>
            <p:ph type="body" idx="1"/>
          </p:nvPr>
        </p:nvSpPr>
        <p:spPr>
          <a:xfrm>
            <a:off x="422160" y="1729844"/>
            <a:ext cx="8229600" cy="4637088"/>
          </a:xfrm>
        </p:spPr>
        <p:txBody>
          <a:bodyPr/>
          <a:lstStyle/>
          <a:p>
            <a:pPr marL="381000" indent="-381000" eaLnBrk="1" hangingPunct="1">
              <a:buFontTx/>
              <a:buNone/>
            </a:pPr>
            <a:r>
              <a:rPr lang="en-GB" sz="2600" i="1" dirty="0" smtClean="0"/>
              <a:t>‘We all experience pressure regularly – it can motivate us to perform at our best. It is when we experience too much pressure and feel unable to cope that stress can result. Stress is the adverse reaction people have to excessive pressures or other types of demand placed on them at work’.</a:t>
            </a:r>
          </a:p>
          <a:p>
            <a:pPr eaLnBrk="1" hangingPunct="1">
              <a:buFontTx/>
              <a:buNone/>
            </a:pPr>
            <a:endParaRPr lang="en-GB" sz="2200" i="1" dirty="0" smtClean="0"/>
          </a:p>
          <a:p>
            <a:pPr eaLnBrk="1" hangingPunct="1">
              <a:buFontTx/>
              <a:buNone/>
            </a:pPr>
            <a:r>
              <a:rPr lang="en-GB" sz="1700" dirty="0" smtClean="0"/>
              <a:t>				             </a:t>
            </a:r>
            <a:r>
              <a:rPr lang="en-GB" sz="2400" dirty="0" smtClean="0"/>
              <a:t>The Health and Safety Executive</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5" name="Rectangle 2"/>
          <p:cNvSpPr>
            <a:spLocks noGrp="1" noChangeArrowheads="1"/>
          </p:cNvSpPr>
          <p:nvPr>
            <p:ph type="title"/>
          </p:nvPr>
        </p:nvSpPr>
        <p:spPr>
          <a:xfrm>
            <a:off x="457200" y="474131"/>
            <a:ext cx="8229600" cy="1143000"/>
          </a:xfrm>
        </p:spPr>
        <p:txBody>
          <a:bodyPr/>
          <a:lstStyle/>
          <a:p>
            <a:pPr eaLnBrk="1" hangingPunct="1"/>
            <a:r>
              <a:rPr lang="en-GB" b="1" smtClean="0"/>
              <a:t>Causes of stress</a:t>
            </a:r>
          </a:p>
        </p:txBody>
      </p:sp>
      <p:sp>
        <p:nvSpPr>
          <p:cNvPr id="105476" name="Rectangle 3"/>
          <p:cNvSpPr>
            <a:spLocks noGrp="1" noChangeArrowheads="1"/>
          </p:cNvSpPr>
          <p:nvPr>
            <p:ph type="body" idx="1"/>
          </p:nvPr>
        </p:nvSpPr>
        <p:spPr>
          <a:xfrm>
            <a:off x="448736" y="1809224"/>
            <a:ext cx="8569325" cy="4371443"/>
          </a:xfrm>
        </p:spPr>
        <p:txBody>
          <a:bodyPr/>
          <a:lstStyle/>
          <a:p>
            <a:pPr eaLnBrk="1" hangingPunct="1">
              <a:lnSpc>
                <a:spcPct val="80000"/>
              </a:lnSpc>
            </a:pPr>
            <a:r>
              <a:rPr lang="en-GB" sz="2600" dirty="0" smtClean="0"/>
              <a:t>Organisational restructuring.</a:t>
            </a:r>
          </a:p>
          <a:p>
            <a:pPr eaLnBrk="1" hangingPunct="1">
              <a:lnSpc>
                <a:spcPct val="80000"/>
              </a:lnSpc>
            </a:pPr>
            <a:r>
              <a:rPr lang="en-GB" sz="2600" dirty="0" smtClean="0"/>
              <a:t>Excessive rules, regulation and bureaucracy.</a:t>
            </a:r>
          </a:p>
          <a:p>
            <a:pPr eaLnBrk="1" hangingPunct="1">
              <a:lnSpc>
                <a:spcPct val="80000"/>
              </a:lnSpc>
            </a:pPr>
            <a:r>
              <a:rPr lang="en-GB" sz="2600" dirty="0" smtClean="0"/>
              <a:t>Developments in information and communications technology can cause blurring between work and home life.</a:t>
            </a:r>
          </a:p>
          <a:p>
            <a:pPr eaLnBrk="1" hangingPunct="1">
              <a:lnSpc>
                <a:spcPct val="80000"/>
              </a:lnSpc>
            </a:pPr>
            <a:r>
              <a:rPr lang="en-GB" sz="2600" dirty="0" smtClean="0"/>
              <a:t>Organisational change, especially where redundancy is involved.</a:t>
            </a:r>
          </a:p>
          <a:p>
            <a:pPr eaLnBrk="1" hangingPunct="1">
              <a:lnSpc>
                <a:spcPct val="80000"/>
              </a:lnSpc>
            </a:pPr>
            <a:r>
              <a:rPr lang="en-GB" sz="2600" dirty="0" smtClean="0"/>
              <a:t>Authoritarian styles of leadership and management.</a:t>
            </a:r>
          </a:p>
          <a:p>
            <a:pPr eaLnBrk="1" hangingPunct="1">
              <a:lnSpc>
                <a:spcPct val="80000"/>
              </a:lnSpc>
            </a:pPr>
            <a:r>
              <a:rPr lang="en-GB" sz="2600" dirty="0" smtClean="0"/>
              <a:t>Interpersonal relationships at work.</a:t>
            </a:r>
          </a:p>
          <a:p>
            <a:pPr eaLnBrk="1" hangingPunct="1">
              <a:lnSpc>
                <a:spcPct val="80000"/>
              </a:lnSpc>
            </a:pPr>
            <a:r>
              <a:rPr lang="en-GB" sz="2600" dirty="0" smtClean="0"/>
              <a:t>Lack of delegation and worker autonomy.</a:t>
            </a:r>
          </a:p>
          <a:p>
            <a:pPr eaLnBrk="1" hangingPunct="1">
              <a:lnSpc>
                <a:spcPct val="80000"/>
              </a:lnSpc>
            </a:pPr>
            <a:r>
              <a:rPr lang="en-GB" sz="2600" dirty="0" smtClean="0"/>
              <a:t>Organisational structure and role relationships.</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3" name="Rectangle 2"/>
          <p:cNvSpPr>
            <a:spLocks noGrp="1" noChangeArrowheads="1"/>
          </p:cNvSpPr>
          <p:nvPr>
            <p:ph type="title"/>
          </p:nvPr>
        </p:nvSpPr>
        <p:spPr>
          <a:xfrm>
            <a:off x="457200" y="474134"/>
            <a:ext cx="8229600" cy="1143000"/>
          </a:xfrm>
        </p:spPr>
        <p:txBody>
          <a:bodyPr/>
          <a:lstStyle/>
          <a:p>
            <a:pPr eaLnBrk="1" hangingPunct="1"/>
            <a:r>
              <a:rPr lang="en-GB" b="1" smtClean="0"/>
              <a:t>Coping with stress</a:t>
            </a:r>
          </a:p>
        </p:txBody>
      </p:sp>
      <p:sp>
        <p:nvSpPr>
          <p:cNvPr id="107524" name="Rectangle 3"/>
          <p:cNvSpPr>
            <a:spLocks noGrp="1" noChangeArrowheads="1"/>
          </p:cNvSpPr>
          <p:nvPr>
            <p:ph type="body" idx="1"/>
          </p:nvPr>
        </p:nvSpPr>
        <p:spPr>
          <a:xfrm>
            <a:off x="450610" y="1764769"/>
            <a:ext cx="8229600" cy="4525963"/>
          </a:xfrm>
        </p:spPr>
        <p:txBody>
          <a:bodyPr>
            <a:normAutofit fontScale="92500" lnSpcReduction="10000"/>
          </a:bodyPr>
          <a:lstStyle/>
          <a:p>
            <a:pPr marL="338138" indent="-338138" eaLnBrk="1" hangingPunct="1"/>
            <a:r>
              <a:rPr lang="en-GB" sz="3000" dirty="0" smtClean="0"/>
              <a:t>Individual techniques</a:t>
            </a:r>
          </a:p>
          <a:p>
            <a:pPr lvl="1" indent="-387350" eaLnBrk="1" hangingPunct="1"/>
            <a:r>
              <a:rPr lang="en-GB" dirty="0" smtClean="0"/>
              <a:t>e.g. changing viewpoints, effective time management, jokes and laughter and relaxation techniques.</a:t>
            </a:r>
          </a:p>
          <a:p>
            <a:pPr eaLnBrk="1" hangingPunct="1"/>
            <a:r>
              <a:rPr lang="en-GB" sz="3000" dirty="0" smtClean="0"/>
              <a:t>Organisational measures</a:t>
            </a:r>
          </a:p>
          <a:p>
            <a:pPr lvl="1" indent="-387350" eaLnBrk="1" hangingPunct="1"/>
            <a:r>
              <a:rPr lang="en-GB" dirty="0" smtClean="0"/>
              <a:t>Effective communications and conversation</a:t>
            </a:r>
          </a:p>
          <a:p>
            <a:pPr lvl="1" indent="-387350" eaLnBrk="1" hangingPunct="1"/>
            <a:r>
              <a:rPr lang="en-GB" dirty="0" smtClean="0"/>
              <a:t>Supportive work environment</a:t>
            </a:r>
          </a:p>
          <a:p>
            <a:pPr lvl="1" indent="-387350" eaLnBrk="1" hangingPunct="1"/>
            <a:r>
              <a:rPr lang="en-GB" dirty="0" smtClean="0"/>
              <a:t>EU framework agreement</a:t>
            </a:r>
          </a:p>
          <a:p>
            <a:pPr lvl="1" indent="-387350" eaLnBrk="1" hangingPunct="1"/>
            <a:r>
              <a:rPr lang="en-GB" dirty="0" smtClean="0"/>
              <a:t>HSE management standards</a:t>
            </a:r>
          </a:p>
          <a:p>
            <a:pPr lvl="1" indent="-387350" eaLnBrk="1" hangingPunct="1"/>
            <a:r>
              <a:rPr lang="en-GB" dirty="0" smtClean="0"/>
              <a:t>Kaizen principles.</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69" name="Title 1"/>
          <p:cNvSpPr>
            <a:spLocks noGrp="1"/>
          </p:cNvSpPr>
          <p:nvPr>
            <p:ph type="title"/>
          </p:nvPr>
        </p:nvSpPr>
        <p:spPr>
          <a:xfrm>
            <a:off x="457200" y="474134"/>
            <a:ext cx="8229600" cy="1143000"/>
          </a:xfrm>
        </p:spPr>
        <p:txBody>
          <a:bodyPr/>
          <a:lstStyle/>
          <a:p>
            <a:pPr eaLnBrk="1" hangingPunct="1"/>
            <a:r>
              <a:rPr lang="en-GB" b="1" dirty="0" smtClean="0"/>
              <a:t>The work/life balance</a:t>
            </a:r>
          </a:p>
        </p:txBody>
      </p:sp>
      <p:sp>
        <p:nvSpPr>
          <p:cNvPr id="109570" name="Content Placeholder 2"/>
          <p:cNvSpPr>
            <a:spLocks noGrp="1"/>
          </p:cNvSpPr>
          <p:nvPr>
            <p:ph idx="1"/>
          </p:nvPr>
        </p:nvSpPr>
        <p:spPr>
          <a:xfrm>
            <a:off x="431213" y="1764769"/>
            <a:ext cx="8229600" cy="4525963"/>
          </a:xfrm>
        </p:spPr>
        <p:txBody>
          <a:bodyPr/>
          <a:lstStyle/>
          <a:p>
            <a:pPr eaLnBrk="1" hangingPunct="1">
              <a:lnSpc>
                <a:spcPct val="90000"/>
              </a:lnSpc>
              <a:buFontTx/>
              <a:buNone/>
            </a:pPr>
            <a:r>
              <a:rPr lang="en-GB" sz="2800" i="1" dirty="0" smtClean="0"/>
              <a:t>‘Work/life balance is an issue of growing concern within the UK. The declining influence of trade unions in regulating the employment relationship, job insecurity, the extension of operating and opening hours, and the impact of new forms of information and communications technology on work are just some of the factors that have made it increasingly difficult for workers to balance their work and their personal lives’.</a:t>
            </a:r>
          </a:p>
          <a:p>
            <a:pPr eaLnBrk="1" hangingPunct="1">
              <a:lnSpc>
                <a:spcPct val="90000"/>
              </a:lnSpc>
              <a:buFontTx/>
              <a:buNone/>
            </a:pPr>
            <a:r>
              <a:rPr lang="en-GB" sz="2700" i="1" dirty="0" smtClean="0"/>
              <a:t>				  </a:t>
            </a:r>
            <a:r>
              <a:rPr lang="en-GB" sz="2400" dirty="0" smtClean="0"/>
              <a:t>European Industrial Relations Review</a:t>
            </a: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4134"/>
            <a:ext cx="8229600" cy="1143000"/>
          </a:xfrm>
        </p:spPr>
        <p:txBody>
          <a:bodyPr/>
          <a:lstStyle/>
          <a:p>
            <a:r>
              <a:rPr lang="en-GB" b="1" dirty="0" smtClean="0"/>
              <a:t>A </a:t>
            </a:r>
            <a:r>
              <a:rPr lang="en-GB" b="1" dirty="0"/>
              <a:t>f</a:t>
            </a:r>
            <a:r>
              <a:rPr lang="en-GB" b="1" dirty="0" smtClean="0"/>
              <a:t>amily-friendly model: Black</a:t>
            </a:r>
            <a:endParaRPr lang="en-GB" b="1" dirty="0"/>
          </a:p>
        </p:txBody>
      </p:sp>
      <p:sp>
        <p:nvSpPr>
          <p:cNvPr id="3" name="Content Placeholder 2"/>
          <p:cNvSpPr>
            <a:spLocks noGrp="1"/>
          </p:cNvSpPr>
          <p:nvPr>
            <p:ph idx="1"/>
          </p:nvPr>
        </p:nvSpPr>
        <p:spPr>
          <a:xfrm>
            <a:off x="448733" y="1713970"/>
            <a:ext cx="8229600" cy="4525963"/>
          </a:xfrm>
        </p:spPr>
        <p:txBody>
          <a:bodyPr/>
          <a:lstStyle/>
          <a:p>
            <a:r>
              <a:rPr lang="en-GB" sz="3000" dirty="0" smtClean="0"/>
              <a:t>Culture</a:t>
            </a:r>
          </a:p>
          <a:p>
            <a:pPr marL="762000" lvl="1" indent="-406400"/>
            <a:r>
              <a:rPr lang="en-GB" dirty="0" smtClean="0"/>
              <a:t>The message has to come from the top</a:t>
            </a:r>
          </a:p>
          <a:p>
            <a:r>
              <a:rPr lang="en-GB" sz="3000" dirty="0" smtClean="0"/>
              <a:t>Emotional and developmental</a:t>
            </a:r>
          </a:p>
          <a:p>
            <a:pPr marL="762000" lvl="1" indent="-406400"/>
            <a:r>
              <a:rPr lang="en-GB" dirty="0" smtClean="0"/>
              <a:t>Helping parents to get clarity on the choices they make through mentoring and coaching</a:t>
            </a:r>
          </a:p>
          <a:p>
            <a:r>
              <a:rPr lang="en-GB" sz="3000" dirty="0" smtClean="0"/>
              <a:t>Practical</a:t>
            </a:r>
          </a:p>
          <a:p>
            <a:pPr marL="762000" lvl="1" indent="-406400"/>
            <a:r>
              <a:rPr lang="en-GB" dirty="0" smtClean="0"/>
              <a:t>Parents’ networks, provision for child and elder care</a:t>
            </a:r>
            <a:endParaRPr lang="en-GB" dirty="0"/>
          </a:p>
        </p:txBody>
      </p:sp>
    </p:spTree>
    <p:extLst>
      <p:ext uri="{BB962C8B-B14F-4D97-AF65-F5344CB8AC3E}">
        <p14:creationId xmlns:p14="http://schemas.microsoft.com/office/powerpoint/2010/main" val="311941284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7" name="Title 1"/>
          <p:cNvSpPr>
            <a:spLocks noGrp="1"/>
          </p:cNvSpPr>
          <p:nvPr>
            <p:ph type="title"/>
          </p:nvPr>
        </p:nvSpPr>
        <p:spPr>
          <a:xfrm>
            <a:off x="457200" y="474134"/>
            <a:ext cx="8229600" cy="1143000"/>
          </a:xfrm>
        </p:spPr>
        <p:txBody>
          <a:bodyPr/>
          <a:lstStyle/>
          <a:p>
            <a:pPr eaLnBrk="1" hangingPunct="1"/>
            <a:r>
              <a:rPr lang="en-GB" b="1" dirty="0" smtClean="0"/>
              <a:t>Generation X and Generation Y</a:t>
            </a:r>
          </a:p>
        </p:txBody>
      </p:sp>
      <p:sp>
        <p:nvSpPr>
          <p:cNvPr id="111618" name="Content Placeholder 2"/>
          <p:cNvSpPr>
            <a:spLocks noGrp="1"/>
          </p:cNvSpPr>
          <p:nvPr>
            <p:ph idx="1"/>
          </p:nvPr>
        </p:nvSpPr>
        <p:spPr>
          <a:xfrm>
            <a:off x="449806" y="1764570"/>
            <a:ext cx="8229600" cy="4608513"/>
          </a:xfrm>
        </p:spPr>
        <p:txBody>
          <a:bodyPr/>
          <a:lstStyle/>
          <a:p>
            <a:pPr eaLnBrk="1" hangingPunct="1">
              <a:lnSpc>
                <a:spcPct val="90000"/>
              </a:lnSpc>
            </a:pPr>
            <a:r>
              <a:rPr lang="en-GB" sz="3000" dirty="0" smtClean="0"/>
              <a:t>Generation Y			1980</a:t>
            </a:r>
            <a:r>
              <a:rPr lang="en-GB" sz="3000" dirty="0" smtClean="0">
                <a:latin typeface="Times New Roman" pitchFamily="18" charset="0"/>
                <a:cs typeface="Times New Roman" pitchFamily="18" charset="0"/>
              </a:rPr>
              <a:t>–</a:t>
            </a:r>
            <a:r>
              <a:rPr lang="en-GB" sz="3000" dirty="0" smtClean="0"/>
              <a:t>1995</a:t>
            </a:r>
          </a:p>
          <a:p>
            <a:pPr marL="762000" lvl="1" indent="-398463" eaLnBrk="1" hangingPunct="1">
              <a:lnSpc>
                <a:spcPct val="90000"/>
              </a:lnSpc>
            </a:pPr>
            <a:r>
              <a:rPr lang="en-GB" dirty="0" smtClean="0"/>
              <a:t>Want to travel before having a career</a:t>
            </a:r>
          </a:p>
          <a:p>
            <a:pPr eaLnBrk="1" hangingPunct="1">
              <a:lnSpc>
                <a:spcPct val="90000"/>
              </a:lnSpc>
            </a:pPr>
            <a:r>
              <a:rPr lang="en-GB" sz="3000" dirty="0" smtClean="0"/>
              <a:t>Mellow baby-boomers	1946</a:t>
            </a:r>
            <a:r>
              <a:rPr lang="en-GB" sz="3000" dirty="0" smtClean="0">
                <a:latin typeface="Times New Roman" pitchFamily="18" charset="0"/>
                <a:cs typeface="Times New Roman" pitchFamily="18" charset="0"/>
              </a:rPr>
              <a:t>–</a:t>
            </a:r>
            <a:r>
              <a:rPr lang="en-GB" sz="3000" dirty="0" smtClean="0"/>
              <a:t>1963</a:t>
            </a:r>
          </a:p>
          <a:p>
            <a:pPr marL="762000" lvl="1" indent="-398463" eaLnBrk="1" hangingPunct="1">
              <a:lnSpc>
                <a:spcPct val="90000"/>
              </a:lnSpc>
            </a:pPr>
            <a:r>
              <a:rPr lang="en-GB" dirty="0" smtClean="0"/>
              <a:t>Searching for security</a:t>
            </a:r>
          </a:p>
          <a:p>
            <a:pPr eaLnBrk="1" hangingPunct="1">
              <a:lnSpc>
                <a:spcPct val="90000"/>
              </a:lnSpc>
            </a:pPr>
            <a:r>
              <a:rPr lang="en-GB" sz="3000" dirty="0" smtClean="0"/>
              <a:t>Generation X			1964</a:t>
            </a:r>
            <a:r>
              <a:rPr lang="en-GB" sz="3000" dirty="0" smtClean="0">
                <a:latin typeface="Times New Roman" pitchFamily="18" charset="0"/>
                <a:cs typeface="Times New Roman" pitchFamily="18" charset="0"/>
              </a:rPr>
              <a:t>–</a:t>
            </a:r>
            <a:r>
              <a:rPr lang="en-GB" sz="3000" dirty="0" smtClean="0"/>
              <a:t>1980</a:t>
            </a:r>
          </a:p>
          <a:p>
            <a:pPr marL="762000" lvl="1" indent="-398463" eaLnBrk="1" hangingPunct="1">
              <a:lnSpc>
                <a:spcPct val="90000"/>
              </a:lnSpc>
            </a:pPr>
            <a:r>
              <a:rPr lang="en-GB" dirty="0" smtClean="0"/>
              <a:t>After the slog, the rewards</a:t>
            </a:r>
          </a:p>
          <a:p>
            <a:pPr marL="762000" lvl="1" indent="-398463" eaLnBrk="1" hangingPunct="1">
              <a:lnSpc>
                <a:spcPct val="90000"/>
              </a:lnSpc>
              <a:buNone/>
            </a:pPr>
            <a:endParaRPr lang="en-GB" sz="2600" dirty="0" smtClean="0"/>
          </a:p>
          <a:p>
            <a:pPr marL="0" indent="0" eaLnBrk="1" hangingPunct="1">
              <a:lnSpc>
                <a:spcPct val="90000"/>
              </a:lnSpc>
              <a:buNone/>
            </a:pPr>
            <a:r>
              <a:rPr lang="en-GB" sz="3000" dirty="0" smtClean="0"/>
              <a:t>Encouraging the generations to work happily together will require imagination and competent management.</a:t>
            </a:r>
          </a:p>
          <a:p>
            <a:pPr marL="457200" lvl="1" indent="0" eaLnBrk="1" hangingPunct="1">
              <a:lnSpc>
                <a:spcPct val="90000"/>
              </a:lnSpc>
              <a:buNone/>
            </a:pPr>
            <a:endParaRPr lang="en-GB" sz="2600" dirty="0" smtClean="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474134"/>
            <a:ext cx="8229600" cy="1143000"/>
          </a:xfrm>
        </p:spPr>
        <p:txBody>
          <a:bodyPr/>
          <a:lstStyle/>
          <a:p>
            <a:r>
              <a:rPr lang="en-GB" b="1" dirty="0" smtClean="0"/>
              <a:t>Assignment</a:t>
            </a:r>
            <a:endParaRPr lang="en-GB" b="1" dirty="0"/>
          </a:p>
        </p:txBody>
      </p:sp>
      <p:pic>
        <p:nvPicPr>
          <p:cNvPr id="15362" name="Picture 2" descr="V:\Powerpoint\PE_UK\PE501-MULLINS\Final Files\GIf\ch03\M03UF001.gif"/>
          <p:cNvPicPr>
            <a:picLocks noChangeAspect="1" noChangeArrowheads="1"/>
          </p:cNvPicPr>
          <p:nvPr/>
        </p:nvPicPr>
        <p:blipFill>
          <a:blip r:embed="rId2" cstate="print"/>
          <a:srcRect/>
          <a:stretch>
            <a:fillRect/>
          </a:stretch>
        </p:blipFill>
        <p:spPr bwMode="auto">
          <a:xfrm>
            <a:off x="400207" y="2065869"/>
            <a:ext cx="8343586" cy="2976416"/>
          </a:xfrm>
          <a:prstGeom prst="rect">
            <a:avLst/>
          </a:prstGeom>
          <a:noFill/>
        </p:spPr>
      </p:pic>
    </p:spTree>
    <p:extLst>
      <p:ext uri="{BB962C8B-B14F-4D97-AF65-F5344CB8AC3E}">
        <p14:creationId xmlns:p14="http://schemas.microsoft.com/office/powerpoint/2010/main" val="1351352394"/>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24"/>
  <p:tag name="MMPROD_UIDATA" val="&lt;database version=&quot;6.0&quot;&gt;&lt;object type=&quot;1&quot; unique_id=&quot;10001&quot;&gt;&lt;object type=&quot;8&quot; unique_id=&quot;358230&quot;&gt;&lt;/object&gt;&lt;object type=&quot;2&quot; unique_id=&quot;358231&quot;&gt;&lt;object type=&quot;3&quot; unique_id=&quot;362205&quot;&gt;&lt;property id=&quot;20148&quot; value=&quot;5&quot;/&gt;&lt;property id=&quot;20300&quot; value=&quot;Slide 1 - &amp;quot;Chapter 3&amp;#x0D;&amp;#x0A;The organisational &amp;#x0D;&amp;#x0A;environment&amp;quot;&quot;/&gt;&lt;property id=&quot;20307&quot; value=&quot;257&quot;/&gt;&lt;/object&gt;&lt;object type=&quot;3&quot; unique_id=&quot;362206&quot;&gt;&lt;property id=&quot;20148&quot; value=&quot;5&quot;/&gt;&lt;property id=&quot;20300&quot; value=&quot;Slide 2 - &amp;quot;Why organisations?&amp;quot;&quot;/&gt;&lt;property id=&quot;20307&quot; value=&quot;258&quot;/&gt;&lt;/object&gt;&lt;object type=&quot;3&quot; unique_id=&quot;362207&quot;&gt;&lt;property id=&quot;20148&quot; value=&quot;5&quot;/&gt;&lt;property id=&quot;20300&quot; value=&quot;Slide 8 - &amp;quot;Common features of organisations&amp;quot;&quot;/&gt;&lt;property id=&quot;20307&quot; value=&quot;259&quot;/&gt;&lt;/object&gt;&lt;object type=&quot;3&quot; unique_id=&quot;362208&quot;&gt;&lt;property id=&quot;20148&quot; value=&quot;5&quot;/&gt;&lt;property id=&quot;20300&quot; value=&quot;Slide 9 - &amp;quot;Common features of organisations (Continued)&amp;quot;&quot;/&gt;&lt;property id=&quot;20307&quot; value=&quot;260&quot;/&gt;&lt;/object&gt;&lt;object type=&quot;3&quot; unique_id=&quot;362209&quot;&gt;&lt;property id=&quot;20148&quot; value=&quot;5&quot;/&gt;&lt;property id=&quot;20300&quot; value=&quot;Slide 10 - &amp;quot;The nature of organisations&amp;quot;&quot;/&gt;&lt;property id=&quot;20307&quot; value=&quot;261&quot;/&gt;&lt;/object&gt;&lt;object type=&quot;3&quot; unique_id=&quot;362213&quot;&gt;&lt;property id=&quot;20148&quot; value=&quot;5&quot;/&gt;&lt;property id=&quot;20300&quot; value=&quot;Slide 4 - &amp;quot;Private and public sector organisations&amp;quot;&quot;/&gt;&lt;property id=&quot;20307&quot; value=&quot;265&quot;/&gt;&lt;/object&gt;&lt;object type=&quot;3&quot; unique_id=&quot;362214&quot;&gt;&lt;property id=&quot;20148&quot; value=&quot;5&quot;/&gt;&lt;property id=&quot;20300&quot; value=&quot;Slide 5 - &amp;quot;Seven aspects of the &amp;#x0D;&amp;#x0A;public sector&amp;quot;&quot;/&gt;&lt;property id=&quot;20307&quot; value=&quot;266&quot;/&gt;&lt;/object&gt;&lt;object type=&quot;3&quot; unique_id=&quot;362215&quot;&gt;&lt;property id=&quot;20148&quot; value=&quot;5&quot;/&gt;&lt;property id=&quot;20300&quot; value=&quot;Slide 6 - &amp;quot;Not-for-profit organisations&amp;quot;&quot;/&gt;&lt;property id=&quot;20307&quot; value=&quot;267&quot;/&gt;&lt;/object&gt;&lt;object type=&quot;3&quot; unique_id=&quot;362216&quot;&gt;&lt;property id=&quot;20148&quot; value=&quot;5&quot;/&gt;&lt;property id=&quot;20300&quot; value=&quot;Slide 7 - &amp;quot;Social enterprise organisations&amp;quot;&quot;/&gt;&lt;property id=&quot;20307&quot; value=&quot;268&quot;/&gt;&lt;/object&gt;&lt;object type=&quot;3&quot; unique_id=&quot;362219&quot;&gt;&lt;property id=&quot;20148&quot; value=&quot;5&quot;/&gt;&lt;property id=&quot;20300&quot; value=&quot;Slide 3 - &amp;quot;Classification by major purpose&amp;quot;&quot;/&gt;&lt;property id=&quot;20307&quot; value=&quot;271&quot;/&gt;&lt;/object&gt;&lt;object type=&quot;3&quot; unique_id=&quot;362221&quot;&gt;&lt;property id=&quot;20148&quot; value=&quot;5&quot;/&gt;&lt;property id=&quot;20300&quot; value=&quot;Slide 11 - &amp;quot;The open systems model &amp;#x0D;&amp;#x0A;of organisations&amp;quot;&quot;/&gt;&lt;property id=&quot;20307&quot; value=&quot;273&quot;/&gt;&lt;/object&gt;&lt;object type=&quot;3&quot; unique_id=&quot;362222&quot;&gt;&lt;property id=&quot;20148&quot; value=&quot;5&quot;/&gt;&lt;property id=&quot;20300&quot; value=&quot;Slide 12 - &amp;quot;The open systems model  environmental influences&amp;quot;&quot;/&gt;&lt;property id=&quot;20307&quot; value=&quot;274&quot;/&gt;&lt;/object&gt;&lt;object type=&quot;3&quot; unique_id=&quot;362223&quot;&gt;&lt;property id=&quot;20148&quot; value=&quot;5&quot;/&gt;&lt;property id=&quot;20300&quot; value=&quot;Slide 13 - &amp;quot;The open systems model – inputs (Continued)&amp;quot;&quot;/&gt;&lt;property id=&quot;20307&quot; value=&quot;275&quot;/&gt;&lt;/object&gt;&lt;object type=&quot;3&quot; unique_id=&quot;362224&quot;&gt;&lt;property id=&quot;20148&quot; value=&quot;5&quot;/&gt;&lt;property id=&quot;20300&quot; value=&quot;Slide 14 - &amp;quot;The open systems model – transformation or conversion process (Continued)&amp;quot;&quot;/&gt;&lt;property id=&quot;20307&quot; value=&quot;276&quot;/&gt;&lt;/object&gt;&lt;object type=&quot;3&quot; unique_id=&quot;362225&quot;&gt;&lt;property id=&quot;20148&quot; value=&quot;5&quot;/&gt;&lt;property id=&quot;20300&quot; value=&quot;Slide 15 - &amp;quot;The open systems model – outputs (Continued)&amp;quot;&quot;/&gt;&lt;property id=&quot;20307&quot; value=&quot;277&quot;/&gt;&lt;/object&gt;&lt;object type=&quot;3&quot; unique_id=&quot;362226&quot;&gt;&lt;property id=&quot;20148&quot; value=&quot;5&quot;/&gt;&lt;property id=&quot;20300&quot; value=&quot;Slide 16 - &amp;quot;The open systems model – organisational goals (Continued)&amp;quot;&quot;/&gt;&lt;property id=&quot;20307&quot; value=&quot;278&quot;/&gt;&lt;/object&gt;&lt;object type=&quot;3&quot; unique_id=&quot;362227&quot;&gt;&lt;property id=&quot;20148&quot; value=&quot;5&quot;/&gt;&lt;property id=&quot;20300&quot; value=&quot;Slide 17 - &amp;quot;The open systems model – measures of achievement (Continued)&amp;#x0D;&amp;#x0A;&amp;quot;&quot;/&gt;&lt;property id=&quot;20307&quot; value=&quot;279&quot;/&gt;&lt;/object&gt;&lt;object type=&quot;3&quot; unique_id=&quot;362228&quot;&gt;&lt;property id=&quot;20148&quot; value=&quot;5&quot;/&gt;&lt;property id=&quot;20300&quot; value=&quot;Slide 18 - &amp;quot;Environmental influences &amp;#x0D;&amp;#x0A;on the organisation&amp;quot;&quot;/&gt;&lt;property id=&quot;20307&quot; value=&quot;280&quot;/&gt;&lt;/object&gt;&lt;object type=&quot;3&quot; unique_id=&quot;362229&quot;&gt;&lt;property id=&quot;20148&quot; value=&quot;5&quot;/&gt;&lt;property id=&quot;20300&quot; value=&quot;Slide 19 - &amp;quot;PESTEL analysis&amp;quot;&quot;/&gt;&lt;property id=&quot;20307&quot; value=&quot;281&quot;/&gt;&lt;/object&gt;&lt;object type=&quot;3&quot; unique_id=&quot;362230&quot;&gt;&lt;property id=&quot;20148&quot; value=&quot;5&quot;/&gt;&lt;property id=&quot;20300&quot; value=&quot;Slide 20 - &amp;quot;Organisational sub-systems&amp;quot;&quot;/&gt;&lt;property id=&quot;20307&quot; value=&quot;282&quot;/&gt;&lt;/object&gt;&lt;object type=&quot;3&quot; unique_id=&quot;362233&quot;&gt;&lt;property id=&quot;20148&quot; value=&quot;5&quot;/&gt;&lt;property id=&quot;20300&quot; value=&quot;Slide 21 - &amp;quot;Comparison of the formal &amp;#x0D;&amp;#x0A;and informal organisation&amp;quot;&quot;/&gt;&lt;property id=&quot;20307&quot; value=&quot;285&quot;/&gt;&lt;/object&gt;&lt;object type=&quot;3&quot; unique_id=&quot;362234&quot;&gt;&lt;property id=&quot;20148&quot; value=&quot;5&quot;/&gt;&lt;property id=&quot;20300&quot; value=&quot;Slide 23 - &amp;quot;ACAS categories of &amp;#x0D;&amp;#x0A;workplace conflict&amp;quot;&quot;/&gt;&lt;property id=&quot;20307&quot; value=&quot;286&quot;/&gt;&lt;/object&gt;&lt;object type=&quot;3&quot; unique_id=&quot;362235&quot;&gt;&lt;property id=&quot;20148&quot; value=&quot;5&quot;/&gt;&lt;property id=&quot;20300&quot; value=&quot;Slide 24 - &amp;quot;Organisational conflict&amp;quot;&quot;/&gt;&lt;property id=&quot;20307&quot; value=&quot;287&quot;/&gt;&lt;/object&gt;&lt;object type=&quot;3&quot; unique_id=&quot;362238&quot;&gt;&lt;property id=&quot;20148&quot; value=&quot;5&quot;/&gt;&lt;property id=&quot;20300&quot; value=&quot;Slide 25 - &amp;quot;Conflict is healthy&amp;quot;&quot;/&gt;&lt;property id=&quot;20307&quot; value=&quot;290&quot;/&gt;&lt;/object&gt;&lt;object type=&quot;3&quot; unique_id=&quot;362239&quot;&gt;&lt;property id=&quot;20148&quot; value=&quot;5&quot;/&gt;&lt;property id=&quot;20300&quot; value=&quot;Slide 26 - &amp;quot;Some sources of conflict&amp;quot;&quot;/&gt;&lt;property id=&quot;20307&quot; value=&quot;291&quot;/&gt;&lt;/object&gt;&lt;object type=&quot;3&quot; unique_id=&quot;362240&quot;&gt;&lt;property id=&quot;20148&quot; value=&quot;5&quot;/&gt;&lt;property id=&quot;20300&quot; value=&quot;Slide 27 - &amp;quot;The management of conflict: strategies&amp;quot;&quot;/&gt;&lt;property id=&quot;20307&quot; value=&quot;292&quot;/&gt;&lt;/object&gt;&lt;object type=&quot;3&quot; unique_id=&quot;362241&quot;&gt;&lt;property id=&quot;20148&quot; value=&quot;5&quot;/&gt;&lt;property id=&quot;20300&quot; value=&quot;Slide 28 - &amp;quot;Organisational stress&amp;quot;&quot;/&gt;&lt;property id=&quot;20307&quot; value=&quot;293&quot;/&gt;&lt;/object&gt;&lt;object type=&quot;3&quot; unique_id=&quot;362243&quot;&gt;&lt;property id=&quot;20148&quot; value=&quot;5&quot;/&gt;&lt;property id=&quot;20300&quot; value=&quot;Slide 29 - &amp;quot;Causes of stress&amp;quot;&quot;/&gt;&lt;property id=&quot;20307&quot; value=&quot;295&quot;/&gt;&lt;/object&gt;&lt;object type=&quot;3&quot; unique_id=&quot;362244&quot;&gt;&lt;property id=&quot;20148&quot; value=&quot;5&quot;/&gt;&lt;property id=&quot;20300&quot; value=&quot;Slide 30 - &amp;quot;Coping with stress&amp;quot;&quot;/&gt;&lt;property id=&quot;20307&quot; value=&quot;296&quot;/&gt;&lt;/object&gt;&lt;object type=&quot;3&quot; unique_id=&quot;362245&quot;&gt;&lt;property id=&quot;20148&quot; value=&quot;5&quot;/&gt;&lt;property id=&quot;20300&quot; value=&quot;Slide 31 - &amp;quot;The work/life balance&amp;quot;&quot;/&gt;&lt;property id=&quot;20307&quot; value=&quot;297&quot;/&gt;&lt;/object&gt;&lt;object type=&quot;3&quot; unique_id=&quot;362246&quot;&gt;&lt;property id=&quot;20148&quot; value=&quot;5&quot;/&gt;&lt;property id=&quot;20300&quot; value=&quot;Slide 33 - &amp;quot;Generation X and Generation Y&amp;quot;&quot;/&gt;&lt;property id=&quot;20307&quot; value=&quot;298&quot;/&gt;&lt;/object&gt;&lt;object type=&quot;3&quot; unique_id=&quot;362247&quot;&gt;&lt;property id=&quot;20148&quot; value=&quot;5&quot;/&gt;&lt;property id=&quot;20300&quot; value=&quot;Slide 22 - &amp;quot;Functions of the informal organisation&amp;quot;&quot;/&gt;&lt;property id=&quot;20307&quot; value=&quot;299&quot;/&gt;&lt;/object&gt;&lt;object type=&quot;3&quot; unique_id=&quot;362248&quot;&gt;&lt;property id=&quot;20148&quot; value=&quot;5&quot;/&gt;&lt;property id=&quot;20300&quot; value=&quot;Slide 32 - &amp;quot;A family-friendly model: Black&amp;quot;&quot;/&gt;&lt;property id=&quot;20307&quot; value=&quot;300&quot;/&gt;&lt;/object&gt;&lt;object type=&quot;3&quot; unique_id=&quot;362249&quot;&gt;&lt;property id=&quot;20148&quot; value=&quot;5&quot;/&gt;&lt;property id=&quot;20300&quot; value=&quot;Slide 34 - &amp;quot;Assignment&amp;quot;&quot;/&gt;&lt;property id=&quot;20307&quot; value=&quot;302&quot;/&gt;&lt;/object&gt;&lt;/object&gt;&lt;/object&gt;&lt;/database&gt;"/>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ustom Design">
  <a:themeElements>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812</TotalTime>
  <Words>1182</Words>
  <Application>Microsoft Office PowerPoint</Application>
  <PresentationFormat>On-screen Show (4:3)</PresentationFormat>
  <Paragraphs>213</Paragraphs>
  <Slides>34</Slides>
  <Notes>31</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34</vt:i4>
      </vt:variant>
    </vt:vector>
  </HeadingPairs>
  <TitlesOfParts>
    <vt:vector size="39" baseType="lpstr">
      <vt:lpstr>Arial</vt:lpstr>
      <vt:lpstr>Symbol</vt:lpstr>
      <vt:lpstr>Times New Roman</vt:lpstr>
      <vt:lpstr>Default Design</vt:lpstr>
      <vt:lpstr>Custom Design</vt:lpstr>
      <vt:lpstr>Chapter 3 The organisational  environment</vt:lpstr>
      <vt:lpstr>Why organisations?</vt:lpstr>
      <vt:lpstr>Classification by major purpose</vt:lpstr>
      <vt:lpstr>Private and public sector organisations</vt:lpstr>
      <vt:lpstr>Seven aspects of the  public sector</vt:lpstr>
      <vt:lpstr>Not-for-profit organisations</vt:lpstr>
      <vt:lpstr>Social enterprise organisations</vt:lpstr>
      <vt:lpstr>Common features of organisations</vt:lpstr>
      <vt:lpstr>Common features of organisations (Continued)</vt:lpstr>
      <vt:lpstr>The nature of organisations</vt:lpstr>
      <vt:lpstr>The open systems model  of organisations</vt:lpstr>
      <vt:lpstr>The open systems model  environmental influences</vt:lpstr>
      <vt:lpstr>The open systems model – inputs (Continued)</vt:lpstr>
      <vt:lpstr>The open systems model – transformation or conversion process (Continued)</vt:lpstr>
      <vt:lpstr>The open systems model – outputs (Continued)</vt:lpstr>
      <vt:lpstr>The open systems model – organisational goals (Continued)</vt:lpstr>
      <vt:lpstr>The open systems model – measures of achievement (Continued) </vt:lpstr>
      <vt:lpstr>Environmental influences  on the organisation</vt:lpstr>
      <vt:lpstr>PESTEL analysis</vt:lpstr>
      <vt:lpstr>Organisational sub-systems</vt:lpstr>
      <vt:lpstr>Comparison of the formal  and informal organisation</vt:lpstr>
      <vt:lpstr>Functions of the informal organisation</vt:lpstr>
      <vt:lpstr>ACAS categories of  workplace conflict</vt:lpstr>
      <vt:lpstr>Organisational conflict</vt:lpstr>
      <vt:lpstr>Conflict is healthy</vt:lpstr>
      <vt:lpstr>Some sources of conflict</vt:lpstr>
      <vt:lpstr>The management of conflict: strategies</vt:lpstr>
      <vt:lpstr>Organisational stress</vt:lpstr>
      <vt:lpstr>Causes of stress</vt:lpstr>
      <vt:lpstr>Coping with stress</vt:lpstr>
      <vt:lpstr>The work/life balance</vt:lpstr>
      <vt:lpstr>A family-friendly model: Black</vt:lpstr>
      <vt:lpstr>Generation X and Generation Y</vt:lpstr>
      <vt:lpstr>Assignment</vt:lpstr>
    </vt:vector>
  </TitlesOfParts>
  <Company>Christy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dc:title>
  <dc:creator>Gill</dc:creator>
  <cp:lastModifiedBy>Irina Neaga</cp:lastModifiedBy>
  <cp:revision>160</cp:revision>
  <cp:lastPrinted>2015-10-18T21:16:18Z</cp:lastPrinted>
  <dcterms:created xsi:type="dcterms:W3CDTF">2007-02-22T15:17:11Z</dcterms:created>
  <dcterms:modified xsi:type="dcterms:W3CDTF">2019-02-04T09:49:01Z</dcterms:modified>
</cp:coreProperties>
</file>