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105_1127A685.xml" ContentType="application/vnd.ms-powerpoint.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5" r:id="rId3"/>
    <p:sldId id="258" r:id="rId4"/>
    <p:sldId id="260" r:id="rId5"/>
    <p:sldId id="262" r:id="rId6"/>
    <p:sldId id="261" r:id="rId7"/>
    <p:sldId id="264" r:id="rId8"/>
    <p:sldId id="266"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F9FF55F-531E-C834-8C9C-912268D88492}" name="Afsana" initials="A" userId="S::2204410@student.uwtsd.ac.uk::0209b85a-07dc-4f36-8a79-62bbc0ba101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4" autoAdjust="0"/>
    <p:restoredTop sz="95033" autoAdjust="0"/>
  </p:normalViewPr>
  <p:slideViewPr>
    <p:cSldViewPr snapToGrid="0">
      <p:cViewPr varScale="1">
        <p:scale>
          <a:sx n="41" d="100"/>
          <a:sy n="41" d="100"/>
        </p:scale>
        <p:origin x="72" y="74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modernComment_105_1127A685.xml><?xml version="1.0" encoding="utf-8"?>
<p188:cmLst xmlns:a="http://schemas.openxmlformats.org/drawingml/2006/main" xmlns:r="http://schemas.openxmlformats.org/officeDocument/2006/relationships" xmlns:p188="http://schemas.microsoft.com/office/powerpoint/2018/8/main">
  <p188:cm id="{A724F216-9BCC-4DF8-BCE0-ED1798E4A9B7}" authorId="{DF9FF55F-531E-C834-8C9C-912268D88492}" created="2023-04-26T10:05:40.411">
    <pc:sldMkLst xmlns:pc="http://schemas.microsoft.com/office/powerpoint/2013/main/command">
      <pc:docMk/>
      <pc:sldMk cId="287811205" sldId="261"/>
    </pc:sldMkLst>
    <p188:txBody>
      <a:bodyPr/>
      <a:lstStyle/>
      <a:p>
        <a:r>
          <a:rPr lang="en-GB"/>
          <a:t>If you are going to remove the block of text, just keep the reference that is highlighted.</a:t>
        </a:r>
      </a:p>
    </p188:txBody>
  </p188:cm>
</p188: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B9B4DB-4565-4854-BEC6-C33E5FDEF6FF}"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GB"/>
        </a:p>
      </dgm:t>
    </dgm:pt>
    <dgm:pt modelId="{C05B4238-A632-4E67-AD50-41CA948E7168}">
      <dgm:prSet phldrT="[Text]"/>
      <dgm:spPr/>
      <dgm:t>
        <a:bodyPr/>
        <a:lstStyle/>
        <a:p>
          <a:r>
            <a:rPr lang="en-US" dirty="0"/>
            <a:t>Extraversion</a:t>
          </a:r>
          <a:endParaRPr lang="en-GB" dirty="0"/>
        </a:p>
      </dgm:t>
    </dgm:pt>
    <dgm:pt modelId="{BF607AC2-956B-4123-A17C-74A2EAFDD2C3}" type="parTrans" cxnId="{C4266880-AB63-4DA8-9A2D-ADE589BE7BCA}">
      <dgm:prSet/>
      <dgm:spPr/>
      <dgm:t>
        <a:bodyPr/>
        <a:lstStyle/>
        <a:p>
          <a:endParaRPr lang="en-GB"/>
        </a:p>
      </dgm:t>
    </dgm:pt>
    <dgm:pt modelId="{CBE4B347-CBE5-44CB-8144-E9A3BD1403D6}" type="sibTrans" cxnId="{C4266880-AB63-4DA8-9A2D-ADE589BE7BCA}">
      <dgm:prSet/>
      <dgm:spPr/>
      <dgm:t>
        <a:bodyPr/>
        <a:lstStyle/>
        <a:p>
          <a:endParaRPr lang="en-GB"/>
        </a:p>
      </dgm:t>
    </dgm:pt>
    <dgm:pt modelId="{FBD56D96-3647-4E27-A5A7-0ACD85239868}">
      <dgm:prSet phldrT="[Text]"/>
      <dgm:spPr>
        <a:solidFill>
          <a:schemeClr val="accent6">
            <a:lumMod val="60000"/>
            <a:lumOff val="40000"/>
          </a:schemeClr>
        </a:solidFill>
      </dgm:spPr>
      <dgm:t>
        <a:bodyPr/>
        <a:lstStyle/>
        <a:p>
          <a:r>
            <a:rPr lang="en-US" dirty="0"/>
            <a:t>Conscientiousness</a:t>
          </a:r>
          <a:endParaRPr lang="en-GB" dirty="0"/>
        </a:p>
      </dgm:t>
    </dgm:pt>
    <dgm:pt modelId="{31D260C7-978D-4230-BBC0-455870D68713}" type="parTrans" cxnId="{C9023A98-3F9D-4EA6-B2E9-69D9B39EE588}">
      <dgm:prSet/>
      <dgm:spPr/>
      <dgm:t>
        <a:bodyPr/>
        <a:lstStyle/>
        <a:p>
          <a:endParaRPr lang="en-GB"/>
        </a:p>
      </dgm:t>
    </dgm:pt>
    <dgm:pt modelId="{FE3AD5AD-D889-4D2A-9D5F-F0443EBFAB21}" type="sibTrans" cxnId="{C9023A98-3F9D-4EA6-B2E9-69D9B39EE588}">
      <dgm:prSet/>
      <dgm:spPr/>
      <dgm:t>
        <a:bodyPr/>
        <a:lstStyle/>
        <a:p>
          <a:endParaRPr lang="en-GB"/>
        </a:p>
      </dgm:t>
    </dgm:pt>
    <dgm:pt modelId="{E9108A33-797B-4B7B-8536-34CBF6935232}">
      <dgm:prSet phldrT="[Text]"/>
      <dgm:spPr/>
      <dgm:t>
        <a:bodyPr/>
        <a:lstStyle/>
        <a:p>
          <a:r>
            <a:rPr lang="en-US" dirty="0"/>
            <a:t>Neuroticism</a:t>
          </a:r>
          <a:endParaRPr lang="en-GB" dirty="0"/>
        </a:p>
      </dgm:t>
    </dgm:pt>
    <dgm:pt modelId="{9EADDC21-A785-49A1-B2D0-4DCAF760F0CC}" type="parTrans" cxnId="{23FB7446-20B5-4E7C-9144-E4FB6E933123}">
      <dgm:prSet/>
      <dgm:spPr/>
      <dgm:t>
        <a:bodyPr/>
        <a:lstStyle/>
        <a:p>
          <a:endParaRPr lang="en-GB"/>
        </a:p>
      </dgm:t>
    </dgm:pt>
    <dgm:pt modelId="{46B61F61-2F0C-4809-BD17-9CF5555741D1}" type="sibTrans" cxnId="{23FB7446-20B5-4E7C-9144-E4FB6E933123}">
      <dgm:prSet/>
      <dgm:spPr/>
      <dgm:t>
        <a:bodyPr/>
        <a:lstStyle/>
        <a:p>
          <a:endParaRPr lang="en-GB"/>
        </a:p>
      </dgm:t>
    </dgm:pt>
    <dgm:pt modelId="{814A0EAD-5643-4EC6-BEBB-8CCE579AE67A}">
      <dgm:prSet phldrT="[Text]"/>
      <dgm:spPr/>
      <dgm:t>
        <a:bodyPr/>
        <a:lstStyle/>
        <a:p>
          <a:r>
            <a:rPr lang="en-US" dirty="0"/>
            <a:t>Agreeableness</a:t>
          </a:r>
          <a:endParaRPr lang="en-GB" dirty="0"/>
        </a:p>
      </dgm:t>
    </dgm:pt>
    <dgm:pt modelId="{CE7BBB79-85AC-4BFD-9157-AECE5732BCE4}" type="parTrans" cxnId="{F4E8DA05-AD1F-4CF4-A020-00A445BAF525}">
      <dgm:prSet/>
      <dgm:spPr/>
      <dgm:t>
        <a:bodyPr/>
        <a:lstStyle/>
        <a:p>
          <a:endParaRPr lang="en-GB"/>
        </a:p>
      </dgm:t>
    </dgm:pt>
    <dgm:pt modelId="{7F7D91E5-1573-4DB0-BDA8-217A8A786097}" type="sibTrans" cxnId="{F4E8DA05-AD1F-4CF4-A020-00A445BAF525}">
      <dgm:prSet/>
      <dgm:spPr/>
      <dgm:t>
        <a:bodyPr/>
        <a:lstStyle/>
        <a:p>
          <a:endParaRPr lang="en-GB"/>
        </a:p>
      </dgm:t>
    </dgm:pt>
    <dgm:pt modelId="{2236D941-4C1D-4687-9DA2-9AD9194E280E}">
      <dgm:prSet phldrT="[Text]"/>
      <dgm:spPr/>
      <dgm:t>
        <a:bodyPr/>
        <a:lstStyle/>
        <a:p>
          <a:r>
            <a:rPr lang="en-US" dirty="0"/>
            <a:t>Openness to Experience</a:t>
          </a:r>
          <a:endParaRPr lang="en-GB" dirty="0"/>
        </a:p>
      </dgm:t>
    </dgm:pt>
    <dgm:pt modelId="{EA3E9A18-3FD9-4332-A638-E2A66CDD8582}" type="parTrans" cxnId="{DE335A60-578C-4649-AF0D-5E2370B9FB22}">
      <dgm:prSet/>
      <dgm:spPr/>
      <dgm:t>
        <a:bodyPr/>
        <a:lstStyle/>
        <a:p>
          <a:endParaRPr lang="en-GB"/>
        </a:p>
      </dgm:t>
    </dgm:pt>
    <dgm:pt modelId="{EF15F444-4388-46EC-B0F0-670E59DDDD5F}" type="sibTrans" cxnId="{DE335A60-578C-4649-AF0D-5E2370B9FB22}">
      <dgm:prSet/>
      <dgm:spPr/>
      <dgm:t>
        <a:bodyPr/>
        <a:lstStyle/>
        <a:p>
          <a:endParaRPr lang="en-GB"/>
        </a:p>
      </dgm:t>
    </dgm:pt>
    <dgm:pt modelId="{D94919FE-2006-4C98-B2E6-4F64EE08F042}" type="pres">
      <dgm:prSet presAssocID="{BAB9B4DB-4565-4854-BEC6-C33E5FDEF6FF}" presName="Name0" presStyleCnt="0">
        <dgm:presLayoutVars>
          <dgm:chMax val="7"/>
          <dgm:chPref val="7"/>
          <dgm:dir/>
        </dgm:presLayoutVars>
      </dgm:prSet>
      <dgm:spPr/>
    </dgm:pt>
    <dgm:pt modelId="{8CF71A2F-2557-4E10-8EB1-7215FB7AA16D}" type="pres">
      <dgm:prSet presAssocID="{BAB9B4DB-4565-4854-BEC6-C33E5FDEF6FF}" presName="Name1" presStyleCnt="0"/>
      <dgm:spPr/>
    </dgm:pt>
    <dgm:pt modelId="{CE100CCF-CFFD-42E0-AA30-8ADCF42983BF}" type="pres">
      <dgm:prSet presAssocID="{BAB9B4DB-4565-4854-BEC6-C33E5FDEF6FF}" presName="cycle" presStyleCnt="0"/>
      <dgm:spPr/>
    </dgm:pt>
    <dgm:pt modelId="{D912F68F-76E8-4DEE-8A39-FE0AD6CF1865}" type="pres">
      <dgm:prSet presAssocID="{BAB9B4DB-4565-4854-BEC6-C33E5FDEF6FF}" presName="srcNode" presStyleLbl="node1" presStyleIdx="0" presStyleCnt="5"/>
      <dgm:spPr/>
    </dgm:pt>
    <dgm:pt modelId="{6634EFE2-1212-4976-B8C2-5456FE147100}" type="pres">
      <dgm:prSet presAssocID="{BAB9B4DB-4565-4854-BEC6-C33E5FDEF6FF}" presName="conn" presStyleLbl="parChTrans1D2" presStyleIdx="0" presStyleCnt="1"/>
      <dgm:spPr/>
    </dgm:pt>
    <dgm:pt modelId="{6CF8AF88-4D41-45A9-A781-D02A844CBD67}" type="pres">
      <dgm:prSet presAssocID="{BAB9B4DB-4565-4854-BEC6-C33E5FDEF6FF}" presName="extraNode" presStyleLbl="node1" presStyleIdx="0" presStyleCnt="5"/>
      <dgm:spPr/>
    </dgm:pt>
    <dgm:pt modelId="{58750EF5-9F58-466D-8DE6-3437C7BA0E28}" type="pres">
      <dgm:prSet presAssocID="{BAB9B4DB-4565-4854-BEC6-C33E5FDEF6FF}" presName="dstNode" presStyleLbl="node1" presStyleIdx="0" presStyleCnt="5"/>
      <dgm:spPr/>
    </dgm:pt>
    <dgm:pt modelId="{E5F02AE4-9F2C-48DF-89F2-213257AE1344}" type="pres">
      <dgm:prSet presAssocID="{C05B4238-A632-4E67-AD50-41CA948E7168}" presName="text_1" presStyleLbl="node1" presStyleIdx="0" presStyleCnt="5">
        <dgm:presLayoutVars>
          <dgm:bulletEnabled val="1"/>
        </dgm:presLayoutVars>
      </dgm:prSet>
      <dgm:spPr/>
    </dgm:pt>
    <dgm:pt modelId="{AED4991B-DDDF-430B-AC9F-4139383CB729}" type="pres">
      <dgm:prSet presAssocID="{C05B4238-A632-4E67-AD50-41CA948E7168}" presName="accent_1" presStyleCnt="0"/>
      <dgm:spPr/>
    </dgm:pt>
    <dgm:pt modelId="{7275AD17-0194-430C-A504-DF7D69B98B90}" type="pres">
      <dgm:prSet presAssocID="{C05B4238-A632-4E67-AD50-41CA948E7168}" presName="accentRepeatNode" presStyleLbl="solidFgAcc1" presStyleIdx="0" presStyleCnt="5"/>
      <dgm:spPr/>
    </dgm:pt>
    <dgm:pt modelId="{692D142C-7250-4AF8-8FC5-B47EC09E5B38}" type="pres">
      <dgm:prSet presAssocID="{FBD56D96-3647-4E27-A5A7-0ACD85239868}" presName="text_2" presStyleLbl="node1" presStyleIdx="1" presStyleCnt="5">
        <dgm:presLayoutVars>
          <dgm:bulletEnabled val="1"/>
        </dgm:presLayoutVars>
      </dgm:prSet>
      <dgm:spPr/>
    </dgm:pt>
    <dgm:pt modelId="{7912F970-B1CB-4E60-B8EB-34111632A31D}" type="pres">
      <dgm:prSet presAssocID="{FBD56D96-3647-4E27-A5A7-0ACD85239868}" presName="accent_2" presStyleCnt="0"/>
      <dgm:spPr/>
    </dgm:pt>
    <dgm:pt modelId="{676BD207-D60E-433C-B187-51305E6D07A2}" type="pres">
      <dgm:prSet presAssocID="{FBD56D96-3647-4E27-A5A7-0ACD85239868}" presName="accentRepeatNode" presStyleLbl="solidFgAcc1" presStyleIdx="1" presStyleCnt="5"/>
      <dgm:spPr/>
    </dgm:pt>
    <dgm:pt modelId="{3EAFA97D-7778-40A3-9B89-78B288B37B59}" type="pres">
      <dgm:prSet presAssocID="{E9108A33-797B-4B7B-8536-34CBF6935232}" presName="text_3" presStyleLbl="node1" presStyleIdx="2" presStyleCnt="5">
        <dgm:presLayoutVars>
          <dgm:bulletEnabled val="1"/>
        </dgm:presLayoutVars>
      </dgm:prSet>
      <dgm:spPr/>
    </dgm:pt>
    <dgm:pt modelId="{3BF448AC-1AF3-41E0-B99B-DA021905AE5E}" type="pres">
      <dgm:prSet presAssocID="{E9108A33-797B-4B7B-8536-34CBF6935232}" presName="accent_3" presStyleCnt="0"/>
      <dgm:spPr/>
    </dgm:pt>
    <dgm:pt modelId="{44C52FB7-EC41-4C26-93AC-432C1098E2C1}" type="pres">
      <dgm:prSet presAssocID="{E9108A33-797B-4B7B-8536-34CBF6935232}" presName="accentRepeatNode" presStyleLbl="solidFgAcc1" presStyleIdx="2" presStyleCnt="5"/>
      <dgm:spPr/>
    </dgm:pt>
    <dgm:pt modelId="{8AB6635C-A838-4C5D-9E42-3ACB8357D6A1}" type="pres">
      <dgm:prSet presAssocID="{814A0EAD-5643-4EC6-BEBB-8CCE579AE67A}" presName="text_4" presStyleLbl="node1" presStyleIdx="3" presStyleCnt="5">
        <dgm:presLayoutVars>
          <dgm:bulletEnabled val="1"/>
        </dgm:presLayoutVars>
      </dgm:prSet>
      <dgm:spPr/>
    </dgm:pt>
    <dgm:pt modelId="{46E492E3-74F8-44BB-8CCB-8D592DF776F4}" type="pres">
      <dgm:prSet presAssocID="{814A0EAD-5643-4EC6-BEBB-8CCE579AE67A}" presName="accent_4" presStyleCnt="0"/>
      <dgm:spPr/>
    </dgm:pt>
    <dgm:pt modelId="{313A0EEB-6D3E-48A7-AA0B-6A578D648E14}" type="pres">
      <dgm:prSet presAssocID="{814A0EAD-5643-4EC6-BEBB-8CCE579AE67A}" presName="accentRepeatNode" presStyleLbl="solidFgAcc1" presStyleIdx="3" presStyleCnt="5"/>
      <dgm:spPr/>
    </dgm:pt>
    <dgm:pt modelId="{5B3A55E5-20E7-4EC1-B105-1D9D6AAC290D}" type="pres">
      <dgm:prSet presAssocID="{2236D941-4C1D-4687-9DA2-9AD9194E280E}" presName="text_5" presStyleLbl="node1" presStyleIdx="4" presStyleCnt="5">
        <dgm:presLayoutVars>
          <dgm:bulletEnabled val="1"/>
        </dgm:presLayoutVars>
      </dgm:prSet>
      <dgm:spPr/>
    </dgm:pt>
    <dgm:pt modelId="{8360F534-ACCE-4863-B54E-2F848F2CFD5D}" type="pres">
      <dgm:prSet presAssocID="{2236D941-4C1D-4687-9DA2-9AD9194E280E}" presName="accent_5" presStyleCnt="0"/>
      <dgm:spPr/>
    </dgm:pt>
    <dgm:pt modelId="{0403022B-4369-47B0-A730-FA3179372EAB}" type="pres">
      <dgm:prSet presAssocID="{2236D941-4C1D-4687-9DA2-9AD9194E280E}" presName="accentRepeatNode" presStyleLbl="solidFgAcc1" presStyleIdx="4" presStyleCnt="5"/>
      <dgm:spPr/>
    </dgm:pt>
  </dgm:ptLst>
  <dgm:cxnLst>
    <dgm:cxn modelId="{F4E8DA05-AD1F-4CF4-A020-00A445BAF525}" srcId="{BAB9B4DB-4565-4854-BEC6-C33E5FDEF6FF}" destId="{814A0EAD-5643-4EC6-BEBB-8CCE579AE67A}" srcOrd="3" destOrd="0" parTransId="{CE7BBB79-85AC-4BFD-9157-AECE5732BCE4}" sibTransId="{7F7D91E5-1573-4DB0-BDA8-217A8A786097}"/>
    <dgm:cxn modelId="{CAF54306-F09A-403E-B671-4690E722FC91}" type="presOf" srcId="{814A0EAD-5643-4EC6-BEBB-8CCE579AE67A}" destId="{8AB6635C-A838-4C5D-9E42-3ACB8357D6A1}" srcOrd="0" destOrd="0" presId="urn:microsoft.com/office/officeart/2008/layout/VerticalCurvedList"/>
    <dgm:cxn modelId="{3FE4392F-EEFF-4958-B208-9619EEA75CA2}" type="presOf" srcId="{E9108A33-797B-4B7B-8536-34CBF6935232}" destId="{3EAFA97D-7778-40A3-9B89-78B288B37B59}" srcOrd="0" destOrd="0" presId="urn:microsoft.com/office/officeart/2008/layout/VerticalCurvedList"/>
    <dgm:cxn modelId="{DE335A60-578C-4649-AF0D-5E2370B9FB22}" srcId="{BAB9B4DB-4565-4854-BEC6-C33E5FDEF6FF}" destId="{2236D941-4C1D-4687-9DA2-9AD9194E280E}" srcOrd="4" destOrd="0" parTransId="{EA3E9A18-3FD9-4332-A638-E2A66CDD8582}" sibTransId="{EF15F444-4388-46EC-B0F0-670E59DDDD5F}"/>
    <dgm:cxn modelId="{23FB7446-20B5-4E7C-9144-E4FB6E933123}" srcId="{BAB9B4DB-4565-4854-BEC6-C33E5FDEF6FF}" destId="{E9108A33-797B-4B7B-8536-34CBF6935232}" srcOrd="2" destOrd="0" parTransId="{9EADDC21-A785-49A1-B2D0-4DCAF760F0CC}" sibTransId="{46B61F61-2F0C-4809-BD17-9CF5555741D1}"/>
    <dgm:cxn modelId="{C4266880-AB63-4DA8-9A2D-ADE589BE7BCA}" srcId="{BAB9B4DB-4565-4854-BEC6-C33E5FDEF6FF}" destId="{C05B4238-A632-4E67-AD50-41CA948E7168}" srcOrd="0" destOrd="0" parTransId="{BF607AC2-956B-4123-A17C-74A2EAFDD2C3}" sibTransId="{CBE4B347-CBE5-44CB-8144-E9A3BD1403D6}"/>
    <dgm:cxn modelId="{7D815089-6088-49B5-A02B-E38E01B80D12}" type="presOf" srcId="{C05B4238-A632-4E67-AD50-41CA948E7168}" destId="{E5F02AE4-9F2C-48DF-89F2-213257AE1344}" srcOrd="0" destOrd="0" presId="urn:microsoft.com/office/officeart/2008/layout/VerticalCurvedList"/>
    <dgm:cxn modelId="{C9023A98-3F9D-4EA6-B2E9-69D9B39EE588}" srcId="{BAB9B4DB-4565-4854-BEC6-C33E5FDEF6FF}" destId="{FBD56D96-3647-4E27-A5A7-0ACD85239868}" srcOrd="1" destOrd="0" parTransId="{31D260C7-978D-4230-BBC0-455870D68713}" sibTransId="{FE3AD5AD-D889-4D2A-9D5F-F0443EBFAB21}"/>
    <dgm:cxn modelId="{C3FC829C-0B4E-4CA1-986F-C72A4F9FE8FC}" type="presOf" srcId="{BAB9B4DB-4565-4854-BEC6-C33E5FDEF6FF}" destId="{D94919FE-2006-4C98-B2E6-4F64EE08F042}" srcOrd="0" destOrd="0" presId="urn:microsoft.com/office/officeart/2008/layout/VerticalCurvedList"/>
    <dgm:cxn modelId="{AA5623A4-F06A-48A9-A253-4F5CDE15BF44}" type="presOf" srcId="{2236D941-4C1D-4687-9DA2-9AD9194E280E}" destId="{5B3A55E5-20E7-4EC1-B105-1D9D6AAC290D}" srcOrd="0" destOrd="0" presId="urn:microsoft.com/office/officeart/2008/layout/VerticalCurvedList"/>
    <dgm:cxn modelId="{A18FFDB8-FB25-4F1F-82D7-8C29992CAE19}" type="presOf" srcId="{CBE4B347-CBE5-44CB-8144-E9A3BD1403D6}" destId="{6634EFE2-1212-4976-B8C2-5456FE147100}" srcOrd="0" destOrd="0" presId="urn:microsoft.com/office/officeart/2008/layout/VerticalCurvedList"/>
    <dgm:cxn modelId="{D4C295E8-72CE-4520-A48E-C80554649810}" type="presOf" srcId="{FBD56D96-3647-4E27-A5A7-0ACD85239868}" destId="{692D142C-7250-4AF8-8FC5-B47EC09E5B38}" srcOrd="0" destOrd="0" presId="urn:microsoft.com/office/officeart/2008/layout/VerticalCurvedList"/>
    <dgm:cxn modelId="{C72BCB02-413E-43B5-9BE9-D801E68AD55A}" type="presParOf" srcId="{D94919FE-2006-4C98-B2E6-4F64EE08F042}" destId="{8CF71A2F-2557-4E10-8EB1-7215FB7AA16D}" srcOrd="0" destOrd="0" presId="urn:microsoft.com/office/officeart/2008/layout/VerticalCurvedList"/>
    <dgm:cxn modelId="{2BD806FC-93DD-41AB-B8C9-FBBEA0024044}" type="presParOf" srcId="{8CF71A2F-2557-4E10-8EB1-7215FB7AA16D}" destId="{CE100CCF-CFFD-42E0-AA30-8ADCF42983BF}" srcOrd="0" destOrd="0" presId="urn:microsoft.com/office/officeart/2008/layout/VerticalCurvedList"/>
    <dgm:cxn modelId="{5546CF20-EDA9-4FC6-A4A0-10E13E181385}" type="presParOf" srcId="{CE100CCF-CFFD-42E0-AA30-8ADCF42983BF}" destId="{D912F68F-76E8-4DEE-8A39-FE0AD6CF1865}" srcOrd="0" destOrd="0" presId="urn:microsoft.com/office/officeart/2008/layout/VerticalCurvedList"/>
    <dgm:cxn modelId="{5F91818A-BB45-4030-9A4F-1AB28D186DFA}" type="presParOf" srcId="{CE100CCF-CFFD-42E0-AA30-8ADCF42983BF}" destId="{6634EFE2-1212-4976-B8C2-5456FE147100}" srcOrd="1" destOrd="0" presId="urn:microsoft.com/office/officeart/2008/layout/VerticalCurvedList"/>
    <dgm:cxn modelId="{09DA3654-222E-4F5A-90CC-50DF4D42BDD3}" type="presParOf" srcId="{CE100CCF-CFFD-42E0-AA30-8ADCF42983BF}" destId="{6CF8AF88-4D41-45A9-A781-D02A844CBD67}" srcOrd="2" destOrd="0" presId="urn:microsoft.com/office/officeart/2008/layout/VerticalCurvedList"/>
    <dgm:cxn modelId="{D971085C-A7BF-40A8-9520-4FA89F50046A}" type="presParOf" srcId="{CE100CCF-CFFD-42E0-AA30-8ADCF42983BF}" destId="{58750EF5-9F58-466D-8DE6-3437C7BA0E28}" srcOrd="3" destOrd="0" presId="urn:microsoft.com/office/officeart/2008/layout/VerticalCurvedList"/>
    <dgm:cxn modelId="{86E942A6-F9C6-4359-913F-88A1BFAE8DF1}" type="presParOf" srcId="{8CF71A2F-2557-4E10-8EB1-7215FB7AA16D}" destId="{E5F02AE4-9F2C-48DF-89F2-213257AE1344}" srcOrd="1" destOrd="0" presId="urn:microsoft.com/office/officeart/2008/layout/VerticalCurvedList"/>
    <dgm:cxn modelId="{995FE61A-40A8-4E03-9EA7-17F5C980C18E}" type="presParOf" srcId="{8CF71A2F-2557-4E10-8EB1-7215FB7AA16D}" destId="{AED4991B-DDDF-430B-AC9F-4139383CB729}" srcOrd="2" destOrd="0" presId="urn:microsoft.com/office/officeart/2008/layout/VerticalCurvedList"/>
    <dgm:cxn modelId="{15471124-2E26-47D4-9901-CD6D727AE04C}" type="presParOf" srcId="{AED4991B-DDDF-430B-AC9F-4139383CB729}" destId="{7275AD17-0194-430C-A504-DF7D69B98B90}" srcOrd="0" destOrd="0" presId="urn:microsoft.com/office/officeart/2008/layout/VerticalCurvedList"/>
    <dgm:cxn modelId="{BEF488F5-332D-4F26-BF93-D0F5DDCB7283}" type="presParOf" srcId="{8CF71A2F-2557-4E10-8EB1-7215FB7AA16D}" destId="{692D142C-7250-4AF8-8FC5-B47EC09E5B38}" srcOrd="3" destOrd="0" presId="urn:microsoft.com/office/officeart/2008/layout/VerticalCurvedList"/>
    <dgm:cxn modelId="{B104DF2D-2CC6-4E22-9CB0-2F541E5ADF94}" type="presParOf" srcId="{8CF71A2F-2557-4E10-8EB1-7215FB7AA16D}" destId="{7912F970-B1CB-4E60-B8EB-34111632A31D}" srcOrd="4" destOrd="0" presId="urn:microsoft.com/office/officeart/2008/layout/VerticalCurvedList"/>
    <dgm:cxn modelId="{2C8854F9-30A8-4C41-AB3F-BB1D33DCE11C}" type="presParOf" srcId="{7912F970-B1CB-4E60-B8EB-34111632A31D}" destId="{676BD207-D60E-433C-B187-51305E6D07A2}" srcOrd="0" destOrd="0" presId="urn:microsoft.com/office/officeart/2008/layout/VerticalCurvedList"/>
    <dgm:cxn modelId="{A4616D6D-A315-414D-BF34-C5B7055B5665}" type="presParOf" srcId="{8CF71A2F-2557-4E10-8EB1-7215FB7AA16D}" destId="{3EAFA97D-7778-40A3-9B89-78B288B37B59}" srcOrd="5" destOrd="0" presId="urn:microsoft.com/office/officeart/2008/layout/VerticalCurvedList"/>
    <dgm:cxn modelId="{96801C6D-FD56-4BF1-B148-BD519E589FA9}" type="presParOf" srcId="{8CF71A2F-2557-4E10-8EB1-7215FB7AA16D}" destId="{3BF448AC-1AF3-41E0-B99B-DA021905AE5E}" srcOrd="6" destOrd="0" presId="urn:microsoft.com/office/officeart/2008/layout/VerticalCurvedList"/>
    <dgm:cxn modelId="{AED6BED5-162B-41FC-BA9B-D5166FD789E3}" type="presParOf" srcId="{3BF448AC-1AF3-41E0-B99B-DA021905AE5E}" destId="{44C52FB7-EC41-4C26-93AC-432C1098E2C1}" srcOrd="0" destOrd="0" presId="urn:microsoft.com/office/officeart/2008/layout/VerticalCurvedList"/>
    <dgm:cxn modelId="{FEB0D3D7-45E4-44AB-8FF1-D2D24C99CA5C}" type="presParOf" srcId="{8CF71A2F-2557-4E10-8EB1-7215FB7AA16D}" destId="{8AB6635C-A838-4C5D-9E42-3ACB8357D6A1}" srcOrd="7" destOrd="0" presId="urn:microsoft.com/office/officeart/2008/layout/VerticalCurvedList"/>
    <dgm:cxn modelId="{45D6887F-848B-4693-B2F9-2C1622373C2E}" type="presParOf" srcId="{8CF71A2F-2557-4E10-8EB1-7215FB7AA16D}" destId="{46E492E3-74F8-44BB-8CCB-8D592DF776F4}" srcOrd="8" destOrd="0" presId="urn:microsoft.com/office/officeart/2008/layout/VerticalCurvedList"/>
    <dgm:cxn modelId="{41DD3ABC-6CB1-43D4-A339-4EC79AFC9B65}" type="presParOf" srcId="{46E492E3-74F8-44BB-8CCB-8D592DF776F4}" destId="{313A0EEB-6D3E-48A7-AA0B-6A578D648E14}" srcOrd="0" destOrd="0" presId="urn:microsoft.com/office/officeart/2008/layout/VerticalCurvedList"/>
    <dgm:cxn modelId="{935ABCC5-8DFD-4B2C-B130-C8A9ADAC8BBC}" type="presParOf" srcId="{8CF71A2F-2557-4E10-8EB1-7215FB7AA16D}" destId="{5B3A55E5-20E7-4EC1-B105-1D9D6AAC290D}" srcOrd="9" destOrd="0" presId="urn:microsoft.com/office/officeart/2008/layout/VerticalCurvedList"/>
    <dgm:cxn modelId="{BD32429A-1337-48BD-BDFB-45CF846AF77C}" type="presParOf" srcId="{8CF71A2F-2557-4E10-8EB1-7215FB7AA16D}" destId="{8360F534-ACCE-4863-B54E-2F848F2CFD5D}" srcOrd="10" destOrd="0" presId="urn:microsoft.com/office/officeart/2008/layout/VerticalCurvedList"/>
    <dgm:cxn modelId="{A3D835DE-6143-4AC6-B041-9A34B19729C6}" type="presParOf" srcId="{8360F534-ACCE-4863-B54E-2F848F2CFD5D}" destId="{0403022B-4369-47B0-A730-FA3179372EA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03582EE-0BF0-4B35-8B69-AA5D012B2EB0}" type="doc">
      <dgm:prSet loTypeId="urn:microsoft.com/office/officeart/2005/8/layout/hierarchy5" loCatId="hierarchy" qsTypeId="urn:microsoft.com/office/officeart/2005/8/quickstyle/simple1" qsCatId="simple" csTypeId="urn:microsoft.com/office/officeart/2005/8/colors/colorful3" csCatId="colorful" phldr="1"/>
      <dgm:spPr/>
      <dgm:t>
        <a:bodyPr/>
        <a:lstStyle/>
        <a:p>
          <a:endParaRPr lang="en-GB"/>
        </a:p>
      </dgm:t>
    </dgm:pt>
    <dgm:pt modelId="{C54A6250-BC91-455D-B4C1-31D6A034105D}">
      <dgm:prSet phldrT="[Text]"/>
      <dgm:spPr/>
      <dgm:t>
        <a:bodyPr/>
        <a:lstStyle/>
        <a:p>
          <a:r>
            <a:rPr lang="en-US" dirty="0"/>
            <a:t>High Neuroticism</a:t>
          </a:r>
          <a:endParaRPr lang="en-GB" dirty="0"/>
        </a:p>
      </dgm:t>
    </dgm:pt>
    <dgm:pt modelId="{EC0E90C9-5096-41AD-A524-A25306C9CCE3}" type="parTrans" cxnId="{37ACE097-5312-475E-B25D-AF283F854761}">
      <dgm:prSet/>
      <dgm:spPr/>
      <dgm:t>
        <a:bodyPr/>
        <a:lstStyle/>
        <a:p>
          <a:endParaRPr lang="en-GB"/>
        </a:p>
      </dgm:t>
    </dgm:pt>
    <dgm:pt modelId="{30C68C7C-0EF4-4F6C-9659-19D48FE3D96A}" type="sibTrans" cxnId="{37ACE097-5312-475E-B25D-AF283F854761}">
      <dgm:prSet/>
      <dgm:spPr/>
      <dgm:t>
        <a:bodyPr/>
        <a:lstStyle/>
        <a:p>
          <a:endParaRPr lang="en-GB"/>
        </a:p>
      </dgm:t>
    </dgm:pt>
    <dgm:pt modelId="{727A44D6-CEB8-4FFB-A636-2A16E33AFCFF}">
      <dgm:prSet phldrT="[Text]"/>
      <dgm:spPr/>
      <dgm:t>
        <a:bodyPr/>
        <a:lstStyle/>
        <a:p>
          <a:r>
            <a:rPr lang="en-US" dirty="0"/>
            <a:t>More adverse reaction to stress</a:t>
          </a:r>
          <a:endParaRPr lang="en-GB" dirty="0"/>
        </a:p>
      </dgm:t>
    </dgm:pt>
    <dgm:pt modelId="{6B32A4BC-6170-4BD9-BF0E-044AEC7F8A91}" type="parTrans" cxnId="{8848A893-B96B-404B-A67C-9F9D27602764}">
      <dgm:prSet/>
      <dgm:spPr/>
      <dgm:t>
        <a:bodyPr/>
        <a:lstStyle/>
        <a:p>
          <a:endParaRPr lang="en-GB"/>
        </a:p>
      </dgm:t>
    </dgm:pt>
    <dgm:pt modelId="{173CBEC1-51AC-47D0-9AE9-2E9148EF90D6}" type="sibTrans" cxnId="{8848A893-B96B-404B-A67C-9F9D27602764}">
      <dgm:prSet/>
      <dgm:spPr/>
      <dgm:t>
        <a:bodyPr/>
        <a:lstStyle/>
        <a:p>
          <a:endParaRPr lang="en-GB"/>
        </a:p>
      </dgm:t>
    </dgm:pt>
    <dgm:pt modelId="{07264DDF-AB65-4097-95C6-EEBC4B1BE409}">
      <dgm:prSet phldrT="[Text]"/>
      <dgm:spPr/>
      <dgm:t>
        <a:bodyPr/>
        <a:lstStyle/>
        <a:p>
          <a:r>
            <a:rPr lang="en-US" dirty="0"/>
            <a:t>Less effective coping skills</a:t>
          </a:r>
          <a:endParaRPr lang="en-GB" dirty="0"/>
        </a:p>
      </dgm:t>
    </dgm:pt>
    <dgm:pt modelId="{935BC5D2-9216-48FE-9466-16AAEA45D90A}" type="parTrans" cxnId="{2B8C6A13-5F63-407D-9CA3-759BB733E6EF}">
      <dgm:prSet/>
      <dgm:spPr/>
      <dgm:t>
        <a:bodyPr/>
        <a:lstStyle/>
        <a:p>
          <a:endParaRPr lang="en-GB"/>
        </a:p>
      </dgm:t>
    </dgm:pt>
    <dgm:pt modelId="{C6D3B309-890D-4D68-B1F4-439BAE3032C3}" type="sibTrans" cxnId="{2B8C6A13-5F63-407D-9CA3-759BB733E6EF}">
      <dgm:prSet/>
      <dgm:spPr/>
      <dgm:t>
        <a:bodyPr/>
        <a:lstStyle/>
        <a:p>
          <a:endParaRPr lang="en-GB"/>
        </a:p>
      </dgm:t>
    </dgm:pt>
    <dgm:pt modelId="{E125071C-5909-4F5B-BC6D-545645A0FE47}">
      <dgm:prSet phldrT="[Text]"/>
      <dgm:spPr/>
      <dgm:t>
        <a:bodyPr/>
        <a:lstStyle/>
        <a:p>
          <a:r>
            <a:rPr lang="en-US" dirty="0"/>
            <a:t>Lack of protection from dangerous impacts of chronic stress</a:t>
          </a:r>
          <a:endParaRPr lang="en-GB" dirty="0"/>
        </a:p>
      </dgm:t>
    </dgm:pt>
    <dgm:pt modelId="{68C26857-3667-4507-BB08-AB2F657AFE99}" type="parTrans" cxnId="{E741DCF7-765D-4330-806F-0EB9A9B1236D}">
      <dgm:prSet/>
      <dgm:spPr/>
      <dgm:t>
        <a:bodyPr/>
        <a:lstStyle/>
        <a:p>
          <a:endParaRPr lang="en-GB"/>
        </a:p>
      </dgm:t>
    </dgm:pt>
    <dgm:pt modelId="{DFA6951E-01C2-4BAE-A1AA-61246FB31DE2}" type="sibTrans" cxnId="{E741DCF7-765D-4330-806F-0EB9A9B1236D}">
      <dgm:prSet/>
      <dgm:spPr/>
      <dgm:t>
        <a:bodyPr/>
        <a:lstStyle/>
        <a:p>
          <a:endParaRPr lang="en-GB"/>
        </a:p>
      </dgm:t>
    </dgm:pt>
    <dgm:pt modelId="{A2CBABC2-8DAC-4F29-B4E3-CAA618E1E455}" type="pres">
      <dgm:prSet presAssocID="{A03582EE-0BF0-4B35-8B69-AA5D012B2EB0}" presName="mainComposite" presStyleCnt="0">
        <dgm:presLayoutVars>
          <dgm:chPref val="1"/>
          <dgm:dir/>
          <dgm:animOne val="branch"/>
          <dgm:animLvl val="lvl"/>
          <dgm:resizeHandles val="exact"/>
        </dgm:presLayoutVars>
      </dgm:prSet>
      <dgm:spPr/>
    </dgm:pt>
    <dgm:pt modelId="{FC3DE79D-B019-4D86-B408-B0E2B0CF6456}" type="pres">
      <dgm:prSet presAssocID="{A03582EE-0BF0-4B35-8B69-AA5D012B2EB0}" presName="hierFlow" presStyleCnt="0"/>
      <dgm:spPr/>
    </dgm:pt>
    <dgm:pt modelId="{D12B64B1-E733-4908-8953-5B01DC8C7735}" type="pres">
      <dgm:prSet presAssocID="{A03582EE-0BF0-4B35-8B69-AA5D012B2EB0}" presName="hierChild1" presStyleCnt="0">
        <dgm:presLayoutVars>
          <dgm:chPref val="1"/>
          <dgm:animOne val="branch"/>
          <dgm:animLvl val="lvl"/>
        </dgm:presLayoutVars>
      </dgm:prSet>
      <dgm:spPr/>
    </dgm:pt>
    <dgm:pt modelId="{E58008D3-D52F-4AAC-B821-1DE96138F253}" type="pres">
      <dgm:prSet presAssocID="{C54A6250-BC91-455D-B4C1-31D6A034105D}" presName="Name17" presStyleCnt="0"/>
      <dgm:spPr/>
    </dgm:pt>
    <dgm:pt modelId="{85AAC57B-2D16-45E0-91E8-EFA07037204E}" type="pres">
      <dgm:prSet presAssocID="{C54A6250-BC91-455D-B4C1-31D6A034105D}" presName="level1Shape" presStyleLbl="node0" presStyleIdx="0" presStyleCnt="1">
        <dgm:presLayoutVars>
          <dgm:chPref val="3"/>
        </dgm:presLayoutVars>
      </dgm:prSet>
      <dgm:spPr/>
    </dgm:pt>
    <dgm:pt modelId="{B57513B8-7BAF-4805-B383-6278CCE5C5D1}" type="pres">
      <dgm:prSet presAssocID="{C54A6250-BC91-455D-B4C1-31D6A034105D}" presName="hierChild2" presStyleCnt="0"/>
      <dgm:spPr/>
    </dgm:pt>
    <dgm:pt modelId="{5F97982C-E207-4DFE-9542-6EDD68E30686}" type="pres">
      <dgm:prSet presAssocID="{6B32A4BC-6170-4BD9-BF0E-044AEC7F8A91}" presName="Name25" presStyleLbl="parChTrans1D2" presStyleIdx="0" presStyleCnt="1"/>
      <dgm:spPr/>
    </dgm:pt>
    <dgm:pt modelId="{3B9560FA-C00A-41A6-934D-1315B9752370}" type="pres">
      <dgm:prSet presAssocID="{6B32A4BC-6170-4BD9-BF0E-044AEC7F8A91}" presName="connTx" presStyleLbl="parChTrans1D2" presStyleIdx="0" presStyleCnt="1"/>
      <dgm:spPr/>
    </dgm:pt>
    <dgm:pt modelId="{FEAFC768-0017-4808-BD4A-E461EB7C631C}" type="pres">
      <dgm:prSet presAssocID="{727A44D6-CEB8-4FFB-A636-2A16E33AFCFF}" presName="Name30" presStyleCnt="0"/>
      <dgm:spPr/>
    </dgm:pt>
    <dgm:pt modelId="{BF586C6F-EB74-4EFC-A4D0-64865244EE52}" type="pres">
      <dgm:prSet presAssocID="{727A44D6-CEB8-4FFB-A636-2A16E33AFCFF}" presName="level2Shape" presStyleLbl="node2" presStyleIdx="0" presStyleCnt="1"/>
      <dgm:spPr/>
    </dgm:pt>
    <dgm:pt modelId="{4307570C-A316-42F8-8E55-4E7F43CC626C}" type="pres">
      <dgm:prSet presAssocID="{727A44D6-CEB8-4FFB-A636-2A16E33AFCFF}" presName="hierChild3" presStyleCnt="0"/>
      <dgm:spPr/>
    </dgm:pt>
    <dgm:pt modelId="{CD9186EE-04EB-4E31-8F9E-D0CFDCAFA715}" type="pres">
      <dgm:prSet presAssocID="{935BC5D2-9216-48FE-9466-16AAEA45D90A}" presName="Name25" presStyleLbl="parChTrans1D3" presStyleIdx="0" presStyleCnt="2"/>
      <dgm:spPr/>
    </dgm:pt>
    <dgm:pt modelId="{B4D116A7-46C4-4071-B586-528C17AF9404}" type="pres">
      <dgm:prSet presAssocID="{935BC5D2-9216-48FE-9466-16AAEA45D90A}" presName="connTx" presStyleLbl="parChTrans1D3" presStyleIdx="0" presStyleCnt="2"/>
      <dgm:spPr/>
    </dgm:pt>
    <dgm:pt modelId="{3B515CEE-F536-47EE-99B8-19A70E33DA70}" type="pres">
      <dgm:prSet presAssocID="{07264DDF-AB65-4097-95C6-EEBC4B1BE409}" presName="Name30" presStyleCnt="0"/>
      <dgm:spPr/>
    </dgm:pt>
    <dgm:pt modelId="{81DC568A-A833-4219-8338-E1EBDDECDABB}" type="pres">
      <dgm:prSet presAssocID="{07264DDF-AB65-4097-95C6-EEBC4B1BE409}" presName="level2Shape" presStyleLbl="node3" presStyleIdx="0" presStyleCnt="2"/>
      <dgm:spPr/>
    </dgm:pt>
    <dgm:pt modelId="{3F677278-EE50-4F57-924D-49CB0CF9E81B}" type="pres">
      <dgm:prSet presAssocID="{07264DDF-AB65-4097-95C6-EEBC4B1BE409}" presName="hierChild3" presStyleCnt="0"/>
      <dgm:spPr/>
    </dgm:pt>
    <dgm:pt modelId="{772F8267-A0F5-4A49-97C6-9C3465A161E6}" type="pres">
      <dgm:prSet presAssocID="{68C26857-3667-4507-BB08-AB2F657AFE99}" presName="Name25" presStyleLbl="parChTrans1D3" presStyleIdx="1" presStyleCnt="2"/>
      <dgm:spPr/>
    </dgm:pt>
    <dgm:pt modelId="{AD8A8578-CB3C-4295-A0ED-0B8C50D3FED8}" type="pres">
      <dgm:prSet presAssocID="{68C26857-3667-4507-BB08-AB2F657AFE99}" presName="connTx" presStyleLbl="parChTrans1D3" presStyleIdx="1" presStyleCnt="2"/>
      <dgm:spPr/>
    </dgm:pt>
    <dgm:pt modelId="{F1238EBD-17B5-4546-BDB7-1F4DB71336C5}" type="pres">
      <dgm:prSet presAssocID="{E125071C-5909-4F5B-BC6D-545645A0FE47}" presName="Name30" presStyleCnt="0"/>
      <dgm:spPr/>
    </dgm:pt>
    <dgm:pt modelId="{5FEFF8A6-BE8A-441E-B191-44B733F38738}" type="pres">
      <dgm:prSet presAssocID="{E125071C-5909-4F5B-BC6D-545645A0FE47}" presName="level2Shape" presStyleLbl="node3" presStyleIdx="1" presStyleCnt="2"/>
      <dgm:spPr/>
    </dgm:pt>
    <dgm:pt modelId="{34989EC1-3E91-4F11-8010-05DFF6FFAC9C}" type="pres">
      <dgm:prSet presAssocID="{E125071C-5909-4F5B-BC6D-545645A0FE47}" presName="hierChild3" presStyleCnt="0"/>
      <dgm:spPr/>
    </dgm:pt>
    <dgm:pt modelId="{90A48B36-070B-49A4-99F4-CE299ABE70B6}" type="pres">
      <dgm:prSet presAssocID="{A03582EE-0BF0-4B35-8B69-AA5D012B2EB0}" presName="bgShapesFlow" presStyleCnt="0"/>
      <dgm:spPr/>
    </dgm:pt>
  </dgm:ptLst>
  <dgm:cxnLst>
    <dgm:cxn modelId="{83F41C0D-CE72-4236-9830-4D5E9B988257}" type="presOf" srcId="{E125071C-5909-4F5B-BC6D-545645A0FE47}" destId="{5FEFF8A6-BE8A-441E-B191-44B733F38738}" srcOrd="0" destOrd="0" presId="urn:microsoft.com/office/officeart/2005/8/layout/hierarchy5"/>
    <dgm:cxn modelId="{CEBCC40F-9B08-48D9-888F-E776BBE628DA}" type="presOf" srcId="{727A44D6-CEB8-4FFB-A636-2A16E33AFCFF}" destId="{BF586C6F-EB74-4EFC-A4D0-64865244EE52}" srcOrd="0" destOrd="0" presId="urn:microsoft.com/office/officeart/2005/8/layout/hierarchy5"/>
    <dgm:cxn modelId="{8CD1C610-36A7-4E1A-B707-B7780D6BA1B8}" type="presOf" srcId="{07264DDF-AB65-4097-95C6-EEBC4B1BE409}" destId="{81DC568A-A833-4219-8338-E1EBDDECDABB}" srcOrd="0" destOrd="0" presId="urn:microsoft.com/office/officeart/2005/8/layout/hierarchy5"/>
    <dgm:cxn modelId="{2B8C6A13-5F63-407D-9CA3-759BB733E6EF}" srcId="{727A44D6-CEB8-4FFB-A636-2A16E33AFCFF}" destId="{07264DDF-AB65-4097-95C6-EEBC4B1BE409}" srcOrd="0" destOrd="0" parTransId="{935BC5D2-9216-48FE-9466-16AAEA45D90A}" sibTransId="{C6D3B309-890D-4D68-B1F4-439BAE3032C3}"/>
    <dgm:cxn modelId="{A103FA24-6553-4A72-8B62-9C8AF381E389}" type="presOf" srcId="{935BC5D2-9216-48FE-9466-16AAEA45D90A}" destId="{B4D116A7-46C4-4071-B586-528C17AF9404}" srcOrd="1" destOrd="0" presId="urn:microsoft.com/office/officeart/2005/8/layout/hierarchy5"/>
    <dgm:cxn modelId="{00A5C542-E635-4FBE-8D3C-22695BC79A76}" type="presOf" srcId="{68C26857-3667-4507-BB08-AB2F657AFE99}" destId="{AD8A8578-CB3C-4295-A0ED-0B8C50D3FED8}" srcOrd="1" destOrd="0" presId="urn:microsoft.com/office/officeart/2005/8/layout/hierarchy5"/>
    <dgm:cxn modelId="{64DD3E91-0CAC-4E11-98E4-F8547490004F}" type="presOf" srcId="{68C26857-3667-4507-BB08-AB2F657AFE99}" destId="{772F8267-A0F5-4A49-97C6-9C3465A161E6}" srcOrd="0" destOrd="0" presId="urn:microsoft.com/office/officeart/2005/8/layout/hierarchy5"/>
    <dgm:cxn modelId="{8848A893-B96B-404B-A67C-9F9D27602764}" srcId="{C54A6250-BC91-455D-B4C1-31D6A034105D}" destId="{727A44D6-CEB8-4FFB-A636-2A16E33AFCFF}" srcOrd="0" destOrd="0" parTransId="{6B32A4BC-6170-4BD9-BF0E-044AEC7F8A91}" sibTransId="{173CBEC1-51AC-47D0-9AE9-2E9148EF90D6}"/>
    <dgm:cxn modelId="{37ACE097-5312-475E-B25D-AF283F854761}" srcId="{A03582EE-0BF0-4B35-8B69-AA5D012B2EB0}" destId="{C54A6250-BC91-455D-B4C1-31D6A034105D}" srcOrd="0" destOrd="0" parTransId="{EC0E90C9-5096-41AD-A524-A25306C9CCE3}" sibTransId="{30C68C7C-0EF4-4F6C-9659-19D48FE3D96A}"/>
    <dgm:cxn modelId="{798C2399-3581-402E-AC40-6A72D0715778}" type="presOf" srcId="{6B32A4BC-6170-4BD9-BF0E-044AEC7F8A91}" destId="{5F97982C-E207-4DFE-9542-6EDD68E30686}" srcOrd="0" destOrd="0" presId="urn:microsoft.com/office/officeart/2005/8/layout/hierarchy5"/>
    <dgm:cxn modelId="{305420A7-27B0-47D5-80C2-FF1F09D6EC35}" type="presOf" srcId="{A03582EE-0BF0-4B35-8B69-AA5D012B2EB0}" destId="{A2CBABC2-8DAC-4F29-B4E3-CAA618E1E455}" srcOrd="0" destOrd="0" presId="urn:microsoft.com/office/officeart/2005/8/layout/hierarchy5"/>
    <dgm:cxn modelId="{0619F2BD-8DB4-405F-B7B1-9306F35B162B}" type="presOf" srcId="{935BC5D2-9216-48FE-9466-16AAEA45D90A}" destId="{CD9186EE-04EB-4E31-8F9E-D0CFDCAFA715}" srcOrd="0" destOrd="0" presId="urn:microsoft.com/office/officeart/2005/8/layout/hierarchy5"/>
    <dgm:cxn modelId="{AA3391F0-5D93-416C-9594-A0252442FDE2}" type="presOf" srcId="{C54A6250-BC91-455D-B4C1-31D6A034105D}" destId="{85AAC57B-2D16-45E0-91E8-EFA07037204E}" srcOrd="0" destOrd="0" presId="urn:microsoft.com/office/officeart/2005/8/layout/hierarchy5"/>
    <dgm:cxn modelId="{09626FF6-A2DE-495E-A92A-C5276DD4DAAB}" type="presOf" srcId="{6B32A4BC-6170-4BD9-BF0E-044AEC7F8A91}" destId="{3B9560FA-C00A-41A6-934D-1315B9752370}" srcOrd="1" destOrd="0" presId="urn:microsoft.com/office/officeart/2005/8/layout/hierarchy5"/>
    <dgm:cxn modelId="{E741DCF7-765D-4330-806F-0EB9A9B1236D}" srcId="{727A44D6-CEB8-4FFB-A636-2A16E33AFCFF}" destId="{E125071C-5909-4F5B-BC6D-545645A0FE47}" srcOrd="1" destOrd="0" parTransId="{68C26857-3667-4507-BB08-AB2F657AFE99}" sibTransId="{DFA6951E-01C2-4BAE-A1AA-61246FB31DE2}"/>
    <dgm:cxn modelId="{A0C9AE7C-B78D-41BA-9341-2A8343C184E5}" type="presParOf" srcId="{A2CBABC2-8DAC-4F29-B4E3-CAA618E1E455}" destId="{FC3DE79D-B019-4D86-B408-B0E2B0CF6456}" srcOrd="0" destOrd="0" presId="urn:microsoft.com/office/officeart/2005/8/layout/hierarchy5"/>
    <dgm:cxn modelId="{3184EEA8-F90F-4216-AAFA-E0AD3E5952CF}" type="presParOf" srcId="{FC3DE79D-B019-4D86-B408-B0E2B0CF6456}" destId="{D12B64B1-E733-4908-8953-5B01DC8C7735}" srcOrd="0" destOrd="0" presId="urn:microsoft.com/office/officeart/2005/8/layout/hierarchy5"/>
    <dgm:cxn modelId="{2BC0F926-CFCD-49C7-91C9-5E4FA0E09805}" type="presParOf" srcId="{D12B64B1-E733-4908-8953-5B01DC8C7735}" destId="{E58008D3-D52F-4AAC-B821-1DE96138F253}" srcOrd="0" destOrd="0" presId="urn:microsoft.com/office/officeart/2005/8/layout/hierarchy5"/>
    <dgm:cxn modelId="{8B66D6D4-EA48-47F2-80A6-79412A19E966}" type="presParOf" srcId="{E58008D3-D52F-4AAC-B821-1DE96138F253}" destId="{85AAC57B-2D16-45E0-91E8-EFA07037204E}" srcOrd="0" destOrd="0" presId="urn:microsoft.com/office/officeart/2005/8/layout/hierarchy5"/>
    <dgm:cxn modelId="{C80BA37C-ACAD-4E5C-BC3A-C3AE9C46DD01}" type="presParOf" srcId="{E58008D3-D52F-4AAC-B821-1DE96138F253}" destId="{B57513B8-7BAF-4805-B383-6278CCE5C5D1}" srcOrd="1" destOrd="0" presId="urn:microsoft.com/office/officeart/2005/8/layout/hierarchy5"/>
    <dgm:cxn modelId="{92238B21-4D03-4251-A728-73CDED38BC2B}" type="presParOf" srcId="{B57513B8-7BAF-4805-B383-6278CCE5C5D1}" destId="{5F97982C-E207-4DFE-9542-6EDD68E30686}" srcOrd="0" destOrd="0" presId="urn:microsoft.com/office/officeart/2005/8/layout/hierarchy5"/>
    <dgm:cxn modelId="{C53F1274-368A-4A34-B40B-EEE9FC4F2FF4}" type="presParOf" srcId="{5F97982C-E207-4DFE-9542-6EDD68E30686}" destId="{3B9560FA-C00A-41A6-934D-1315B9752370}" srcOrd="0" destOrd="0" presId="urn:microsoft.com/office/officeart/2005/8/layout/hierarchy5"/>
    <dgm:cxn modelId="{601B3AC7-7218-4BBF-9A06-9B9A3C83740E}" type="presParOf" srcId="{B57513B8-7BAF-4805-B383-6278CCE5C5D1}" destId="{FEAFC768-0017-4808-BD4A-E461EB7C631C}" srcOrd="1" destOrd="0" presId="urn:microsoft.com/office/officeart/2005/8/layout/hierarchy5"/>
    <dgm:cxn modelId="{80BD3EB1-5A33-47EF-858C-378EE23DF323}" type="presParOf" srcId="{FEAFC768-0017-4808-BD4A-E461EB7C631C}" destId="{BF586C6F-EB74-4EFC-A4D0-64865244EE52}" srcOrd="0" destOrd="0" presId="urn:microsoft.com/office/officeart/2005/8/layout/hierarchy5"/>
    <dgm:cxn modelId="{B38E0469-0A96-49A0-A834-8C8632981320}" type="presParOf" srcId="{FEAFC768-0017-4808-BD4A-E461EB7C631C}" destId="{4307570C-A316-42F8-8E55-4E7F43CC626C}" srcOrd="1" destOrd="0" presId="urn:microsoft.com/office/officeart/2005/8/layout/hierarchy5"/>
    <dgm:cxn modelId="{5D0316CC-64A0-4934-8C82-D25B0A544F23}" type="presParOf" srcId="{4307570C-A316-42F8-8E55-4E7F43CC626C}" destId="{CD9186EE-04EB-4E31-8F9E-D0CFDCAFA715}" srcOrd="0" destOrd="0" presId="urn:microsoft.com/office/officeart/2005/8/layout/hierarchy5"/>
    <dgm:cxn modelId="{50D84EA9-BA2F-46A0-8CF3-ED9AEF69510F}" type="presParOf" srcId="{CD9186EE-04EB-4E31-8F9E-D0CFDCAFA715}" destId="{B4D116A7-46C4-4071-B586-528C17AF9404}" srcOrd="0" destOrd="0" presId="urn:microsoft.com/office/officeart/2005/8/layout/hierarchy5"/>
    <dgm:cxn modelId="{3A0CEBD2-F1B4-4B9B-8028-5094CAD4EB00}" type="presParOf" srcId="{4307570C-A316-42F8-8E55-4E7F43CC626C}" destId="{3B515CEE-F536-47EE-99B8-19A70E33DA70}" srcOrd="1" destOrd="0" presId="urn:microsoft.com/office/officeart/2005/8/layout/hierarchy5"/>
    <dgm:cxn modelId="{9B5B6094-0EB3-4450-981C-11573E65E97C}" type="presParOf" srcId="{3B515CEE-F536-47EE-99B8-19A70E33DA70}" destId="{81DC568A-A833-4219-8338-E1EBDDECDABB}" srcOrd="0" destOrd="0" presId="urn:microsoft.com/office/officeart/2005/8/layout/hierarchy5"/>
    <dgm:cxn modelId="{5F6915DA-599D-49D5-B588-E311F1877E90}" type="presParOf" srcId="{3B515CEE-F536-47EE-99B8-19A70E33DA70}" destId="{3F677278-EE50-4F57-924D-49CB0CF9E81B}" srcOrd="1" destOrd="0" presId="urn:microsoft.com/office/officeart/2005/8/layout/hierarchy5"/>
    <dgm:cxn modelId="{242B4EA8-0091-4E8C-96A5-571D263A69B0}" type="presParOf" srcId="{4307570C-A316-42F8-8E55-4E7F43CC626C}" destId="{772F8267-A0F5-4A49-97C6-9C3465A161E6}" srcOrd="2" destOrd="0" presId="urn:microsoft.com/office/officeart/2005/8/layout/hierarchy5"/>
    <dgm:cxn modelId="{406D0BBD-A359-4D91-A0F9-7186015E9DD4}" type="presParOf" srcId="{772F8267-A0F5-4A49-97C6-9C3465A161E6}" destId="{AD8A8578-CB3C-4295-A0ED-0B8C50D3FED8}" srcOrd="0" destOrd="0" presId="urn:microsoft.com/office/officeart/2005/8/layout/hierarchy5"/>
    <dgm:cxn modelId="{F8B825DD-5B6C-403E-BFFF-46825B8143DC}" type="presParOf" srcId="{4307570C-A316-42F8-8E55-4E7F43CC626C}" destId="{F1238EBD-17B5-4546-BDB7-1F4DB71336C5}" srcOrd="3" destOrd="0" presId="urn:microsoft.com/office/officeart/2005/8/layout/hierarchy5"/>
    <dgm:cxn modelId="{CA1662CD-708D-4884-BFA7-1E7EB86BF99C}" type="presParOf" srcId="{F1238EBD-17B5-4546-BDB7-1F4DB71336C5}" destId="{5FEFF8A6-BE8A-441E-B191-44B733F38738}" srcOrd="0" destOrd="0" presId="urn:microsoft.com/office/officeart/2005/8/layout/hierarchy5"/>
    <dgm:cxn modelId="{A2F8F209-178E-44C4-8469-3E0972DC0C8B}" type="presParOf" srcId="{F1238EBD-17B5-4546-BDB7-1F4DB71336C5}" destId="{34989EC1-3E91-4F11-8010-05DFF6FFAC9C}" srcOrd="1" destOrd="0" presId="urn:microsoft.com/office/officeart/2005/8/layout/hierarchy5"/>
    <dgm:cxn modelId="{C3F36629-F247-4B53-B78F-36FD41BEA429}" type="presParOf" srcId="{A2CBABC2-8DAC-4F29-B4E3-CAA618E1E455}" destId="{90A48B36-070B-49A4-99F4-CE299ABE70B6}" srcOrd="1" destOrd="0" presId="urn:microsoft.com/office/officeart/2005/8/layout/hierarchy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4EFE2-1212-4976-B8C2-5456FE147100}">
      <dsp:nvSpPr>
        <dsp:cNvPr id="0" name=""/>
        <dsp:cNvSpPr/>
      </dsp:nvSpPr>
      <dsp:spPr>
        <a:xfrm>
          <a:off x="-4799712" y="-735630"/>
          <a:ext cx="5716788" cy="5716788"/>
        </a:xfrm>
        <a:prstGeom prst="blockArc">
          <a:avLst>
            <a:gd name="adj1" fmla="val 18900000"/>
            <a:gd name="adj2" fmla="val 2700000"/>
            <a:gd name="adj3" fmla="val 378"/>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F02AE4-9F2C-48DF-89F2-213257AE1344}">
      <dsp:nvSpPr>
        <dsp:cNvPr id="0" name=""/>
        <dsp:cNvSpPr/>
      </dsp:nvSpPr>
      <dsp:spPr>
        <a:xfrm>
          <a:off x="401312" y="265260"/>
          <a:ext cx="4683874" cy="53086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Extraversion</a:t>
          </a:r>
          <a:endParaRPr lang="en-GB" sz="2700" kern="1200" dirty="0"/>
        </a:p>
      </dsp:txBody>
      <dsp:txXfrm>
        <a:off x="401312" y="265260"/>
        <a:ext cx="4683874" cy="530860"/>
      </dsp:txXfrm>
    </dsp:sp>
    <dsp:sp modelId="{7275AD17-0194-430C-A504-DF7D69B98B90}">
      <dsp:nvSpPr>
        <dsp:cNvPr id="0" name=""/>
        <dsp:cNvSpPr/>
      </dsp:nvSpPr>
      <dsp:spPr>
        <a:xfrm>
          <a:off x="69524" y="198902"/>
          <a:ext cx="663575" cy="66357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2D142C-7250-4AF8-8FC5-B47EC09E5B38}">
      <dsp:nvSpPr>
        <dsp:cNvPr id="0" name=""/>
        <dsp:cNvSpPr/>
      </dsp:nvSpPr>
      <dsp:spPr>
        <a:xfrm>
          <a:off x="781711" y="1061296"/>
          <a:ext cx="4303475" cy="530860"/>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Conscientiousness</a:t>
          </a:r>
          <a:endParaRPr lang="en-GB" sz="2700" kern="1200" dirty="0"/>
        </a:p>
      </dsp:txBody>
      <dsp:txXfrm>
        <a:off x="781711" y="1061296"/>
        <a:ext cx="4303475" cy="530860"/>
      </dsp:txXfrm>
    </dsp:sp>
    <dsp:sp modelId="{676BD207-D60E-433C-B187-51305E6D07A2}">
      <dsp:nvSpPr>
        <dsp:cNvPr id="0" name=""/>
        <dsp:cNvSpPr/>
      </dsp:nvSpPr>
      <dsp:spPr>
        <a:xfrm>
          <a:off x="449923" y="994939"/>
          <a:ext cx="663575" cy="663575"/>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AFA97D-7778-40A3-9B89-78B288B37B59}">
      <dsp:nvSpPr>
        <dsp:cNvPr id="0" name=""/>
        <dsp:cNvSpPr/>
      </dsp:nvSpPr>
      <dsp:spPr>
        <a:xfrm>
          <a:off x="898463" y="1857333"/>
          <a:ext cx="4186723" cy="53086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Neuroticism</a:t>
          </a:r>
          <a:endParaRPr lang="en-GB" sz="2700" kern="1200" dirty="0"/>
        </a:p>
      </dsp:txBody>
      <dsp:txXfrm>
        <a:off x="898463" y="1857333"/>
        <a:ext cx="4186723" cy="530860"/>
      </dsp:txXfrm>
    </dsp:sp>
    <dsp:sp modelId="{44C52FB7-EC41-4C26-93AC-432C1098E2C1}">
      <dsp:nvSpPr>
        <dsp:cNvPr id="0" name=""/>
        <dsp:cNvSpPr/>
      </dsp:nvSpPr>
      <dsp:spPr>
        <a:xfrm>
          <a:off x="566675" y="1790975"/>
          <a:ext cx="663575" cy="663575"/>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B6635C-A838-4C5D-9E42-3ACB8357D6A1}">
      <dsp:nvSpPr>
        <dsp:cNvPr id="0" name=""/>
        <dsp:cNvSpPr/>
      </dsp:nvSpPr>
      <dsp:spPr>
        <a:xfrm>
          <a:off x="781711" y="2653369"/>
          <a:ext cx="4303475" cy="53086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Agreeableness</a:t>
          </a:r>
          <a:endParaRPr lang="en-GB" sz="2700" kern="1200" dirty="0"/>
        </a:p>
      </dsp:txBody>
      <dsp:txXfrm>
        <a:off x="781711" y="2653369"/>
        <a:ext cx="4303475" cy="530860"/>
      </dsp:txXfrm>
    </dsp:sp>
    <dsp:sp modelId="{313A0EEB-6D3E-48A7-AA0B-6A578D648E14}">
      <dsp:nvSpPr>
        <dsp:cNvPr id="0" name=""/>
        <dsp:cNvSpPr/>
      </dsp:nvSpPr>
      <dsp:spPr>
        <a:xfrm>
          <a:off x="449923" y="2587011"/>
          <a:ext cx="663575" cy="663575"/>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3A55E5-20E7-4EC1-B105-1D9D6AAC290D}">
      <dsp:nvSpPr>
        <dsp:cNvPr id="0" name=""/>
        <dsp:cNvSpPr/>
      </dsp:nvSpPr>
      <dsp:spPr>
        <a:xfrm>
          <a:off x="401312" y="3449405"/>
          <a:ext cx="4683874" cy="53086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1371"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Openness to Experience</a:t>
          </a:r>
          <a:endParaRPr lang="en-GB" sz="2700" kern="1200" dirty="0"/>
        </a:p>
      </dsp:txBody>
      <dsp:txXfrm>
        <a:off x="401312" y="3449405"/>
        <a:ext cx="4683874" cy="530860"/>
      </dsp:txXfrm>
    </dsp:sp>
    <dsp:sp modelId="{0403022B-4369-47B0-A730-FA3179372EAB}">
      <dsp:nvSpPr>
        <dsp:cNvPr id="0" name=""/>
        <dsp:cNvSpPr/>
      </dsp:nvSpPr>
      <dsp:spPr>
        <a:xfrm>
          <a:off x="69524" y="3383048"/>
          <a:ext cx="663575" cy="663575"/>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AAC57B-2D16-45E0-91E8-EFA07037204E}">
      <dsp:nvSpPr>
        <dsp:cNvPr id="0" name=""/>
        <dsp:cNvSpPr/>
      </dsp:nvSpPr>
      <dsp:spPr>
        <a:xfrm>
          <a:off x="2115" y="820208"/>
          <a:ext cx="2137833" cy="106891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High Neuroticism</a:t>
          </a:r>
          <a:endParaRPr lang="en-GB" sz="1700" kern="1200" dirty="0"/>
        </a:p>
      </dsp:txBody>
      <dsp:txXfrm>
        <a:off x="33422" y="851515"/>
        <a:ext cx="2075219" cy="1006302"/>
      </dsp:txXfrm>
    </dsp:sp>
    <dsp:sp modelId="{5F97982C-E207-4DFE-9542-6EDD68E30686}">
      <dsp:nvSpPr>
        <dsp:cNvPr id="0" name=""/>
        <dsp:cNvSpPr/>
      </dsp:nvSpPr>
      <dsp:spPr>
        <a:xfrm>
          <a:off x="2139949" y="1319159"/>
          <a:ext cx="855133" cy="71015"/>
        </a:xfrm>
        <a:custGeom>
          <a:avLst/>
          <a:gdLst/>
          <a:ahLst/>
          <a:cxnLst/>
          <a:rect l="0" t="0" r="0" b="0"/>
          <a:pathLst>
            <a:path>
              <a:moveTo>
                <a:pt x="0" y="35507"/>
              </a:moveTo>
              <a:lnTo>
                <a:pt x="855133" y="35507"/>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546137" y="1333288"/>
        <a:ext cx="42756" cy="42756"/>
      </dsp:txXfrm>
    </dsp:sp>
    <dsp:sp modelId="{BF586C6F-EB74-4EFC-A4D0-64865244EE52}">
      <dsp:nvSpPr>
        <dsp:cNvPr id="0" name=""/>
        <dsp:cNvSpPr/>
      </dsp:nvSpPr>
      <dsp:spPr>
        <a:xfrm>
          <a:off x="2995083" y="820208"/>
          <a:ext cx="2137833" cy="106891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More adverse reaction to stress</a:t>
          </a:r>
          <a:endParaRPr lang="en-GB" sz="1700" kern="1200" dirty="0"/>
        </a:p>
      </dsp:txBody>
      <dsp:txXfrm>
        <a:off x="3026390" y="851515"/>
        <a:ext cx="2075219" cy="1006302"/>
      </dsp:txXfrm>
    </dsp:sp>
    <dsp:sp modelId="{CD9186EE-04EB-4E31-8F9E-D0CFDCAFA715}">
      <dsp:nvSpPr>
        <dsp:cNvPr id="0" name=""/>
        <dsp:cNvSpPr/>
      </dsp:nvSpPr>
      <dsp:spPr>
        <a:xfrm rot="19457599">
          <a:off x="5033933" y="1011845"/>
          <a:ext cx="1053100" cy="71015"/>
        </a:xfrm>
        <a:custGeom>
          <a:avLst/>
          <a:gdLst/>
          <a:ahLst/>
          <a:cxnLst/>
          <a:rect l="0" t="0" r="0" b="0"/>
          <a:pathLst>
            <a:path>
              <a:moveTo>
                <a:pt x="0" y="35507"/>
              </a:moveTo>
              <a:lnTo>
                <a:pt x="1053100" y="355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34156" y="1021025"/>
        <a:ext cx="52655" cy="52655"/>
      </dsp:txXfrm>
    </dsp:sp>
    <dsp:sp modelId="{81DC568A-A833-4219-8338-E1EBDDECDABB}">
      <dsp:nvSpPr>
        <dsp:cNvPr id="0" name=""/>
        <dsp:cNvSpPr/>
      </dsp:nvSpPr>
      <dsp:spPr>
        <a:xfrm>
          <a:off x="5988050" y="205581"/>
          <a:ext cx="2137833" cy="1068916"/>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Less effective coping skills</a:t>
          </a:r>
          <a:endParaRPr lang="en-GB" sz="1700" kern="1200" dirty="0"/>
        </a:p>
      </dsp:txBody>
      <dsp:txXfrm>
        <a:off x="6019357" y="236888"/>
        <a:ext cx="2075219" cy="1006302"/>
      </dsp:txXfrm>
    </dsp:sp>
    <dsp:sp modelId="{772F8267-A0F5-4A49-97C6-9C3465A161E6}">
      <dsp:nvSpPr>
        <dsp:cNvPr id="0" name=""/>
        <dsp:cNvSpPr/>
      </dsp:nvSpPr>
      <dsp:spPr>
        <a:xfrm rot="2142401">
          <a:off x="5033933" y="1626472"/>
          <a:ext cx="1053100" cy="71015"/>
        </a:xfrm>
        <a:custGeom>
          <a:avLst/>
          <a:gdLst/>
          <a:ahLst/>
          <a:cxnLst/>
          <a:rect l="0" t="0" r="0" b="0"/>
          <a:pathLst>
            <a:path>
              <a:moveTo>
                <a:pt x="0" y="35507"/>
              </a:moveTo>
              <a:lnTo>
                <a:pt x="1053100" y="35507"/>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534156" y="1635653"/>
        <a:ext cx="52655" cy="52655"/>
      </dsp:txXfrm>
    </dsp:sp>
    <dsp:sp modelId="{5FEFF8A6-BE8A-441E-B191-44B733F38738}">
      <dsp:nvSpPr>
        <dsp:cNvPr id="0" name=""/>
        <dsp:cNvSpPr/>
      </dsp:nvSpPr>
      <dsp:spPr>
        <a:xfrm>
          <a:off x="5988050" y="1434835"/>
          <a:ext cx="2137833" cy="1068916"/>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Lack of protection from dangerous impacts of chronic stress</a:t>
          </a:r>
          <a:endParaRPr lang="en-GB" sz="1700" kern="1200" dirty="0"/>
        </a:p>
      </dsp:txBody>
      <dsp:txXfrm>
        <a:off x="6019357" y="1466142"/>
        <a:ext cx="2075219" cy="10063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4C3828-5FB0-4235-8FAA-AC4283358304}" type="datetimeFigureOut">
              <a:rPr lang="en-GB" smtClean="0"/>
              <a:t>08/05/2023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29D367-E4D7-465D-9E0C-760406FD8D5A}" type="slidenum">
              <a:rPr lang="en-GB" smtClean="0"/>
              <a:t>‹#›</a:t>
            </a:fld>
            <a:endParaRPr lang="en-GB"/>
          </a:p>
        </p:txBody>
      </p:sp>
    </p:spTree>
    <p:extLst>
      <p:ext uri="{BB962C8B-B14F-4D97-AF65-F5344CB8AC3E}">
        <p14:creationId xmlns:p14="http://schemas.microsoft.com/office/powerpoint/2010/main" val="1874633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2</a:t>
            </a:fld>
            <a:endParaRPr lang="en-GB"/>
          </a:p>
        </p:txBody>
      </p:sp>
    </p:spTree>
    <p:extLst>
      <p:ext uri="{BB962C8B-B14F-4D97-AF65-F5344CB8AC3E}">
        <p14:creationId xmlns:p14="http://schemas.microsoft.com/office/powerpoint/2010/main" val="4286355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3</a:t>
            </a:fld>
            <a:endParaRPr lang="en-GB"/>
          </a:p>
        </p:txBody>
      </p:sp>
    </p:spTree>
    <p:extLst>
      <p:ext uri="{BB962C8B-B14F-4D97-AF65-F5344CB8AC3E}">
        <p14:creationId xmlns:p14="http://schemas.microsoft.com/office/powerpoint/2010/main" val="2490349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4</a:t>
            </a:fld>
            <a:endParaRPr lang="en-GB"/>
          </a:p>
        </p:txBody>
      </p:sp>
    </p:spTree>
    <p:extLst>
      <p:ext uri="{BB962C8B-B14F-4D97-AF65-F5344CB8AC3E}">
        <p14:creationId xmlns:p14="http://schemas.microsoft.com/office/powerpoint/2010/main" val="3303300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5</a:t>
            </a:fld>
            <a:endParaRPr lang="en-GB"/>
          </a:p>
        </p:txBody>
      </p:sp>
    </p:spTree>
    <p:extLst>
      <p:ext uri="{BB962C8B-B14F-4D97-AF65-F5344CB8AC3E}">
        <p14:creationId xmlns:p14="http://schemas.microsoft.com/office/powerpoint/2010/main" val="3568212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29D367-E4D7-465D-9E0C-760406FD8D5A}" type="slidenum">
              <a:rPr lang="en-GB" smtClean="0"/>
              <a:t>6</a:t>
            </a:fld>
            <a:endParaRPr lang="en-GB"/>
          </a:p>
        </p:txBody>
      </p:sp>
    </p:spTree>
    <p:extLst>
      <p:ext uri="{BB962C8B-B14F-4D97-AF65-F5344CB8AC3E}">
        <p14:creationId xmlns:p14="http://schemas.microsoft.com/office/powerpoint/2010/main" val="2046848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5CC89-F211-9245-EACA-9E8E761156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30305F0-8C20-2A4E-8812-80AE0889BD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1AD7817-B840-C0C5-8C6A-ED673086447D}"/>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5" name="Footer Placeholder 4">
            <a:extLst>
              <a:ext uri="{FF2B5EF4-FFF2-40B4-BE49-F238E27FC236}">
                <a16:creationId xmlns:a16="http://schemas.microsoft.com/office/drawing/2014/main" id="{DAED3C6A-5372-B11F-966E-15B76D9F1C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9F3823-2815-CBE9-0AF5-10F3F209898F}"/>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754182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563D5-C0DC-B4BA-D0E0-1C3FDEEEAB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1F6461-8DDE-F553-92DC-36BBA0F4B9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3D40BD-D823-6AD4-8C7D-8C655F657E12}"/>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5" name="Footer Placeholder 4">
            <a:extLst>
              <a:ext uri="{FF2B5EF4-FFF2-40B4-BE49-F238E27FC236}">
                <a16:creationId xmlns:a16="http://schemas.microsoft.com/office/drawing/2014/main" id="{7A00AC28-3A7D-D84A-D422-E3E3D48FA6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4D807B-6BCB-1AD9-5B0F-5815AA4D09D8}"/>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3742808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B80EB-8AEC-5A51-6C77-657B24EAC6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CC750EE-F270-40B9-FD23-0C7C618420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A98AFC5-3ABB-FCC2-8D31-455E527FD447}"/>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5" name="Footer Placeholder 4">
            <a:extLst>
              <a:ext uri="{FF2B5EF4-FFF2-40B4-BE49-F238E27FC236}">
                <a16:creationId xmlns:a16="http://schemas.microsoft.com/office/drawing/2014/main" id="{8D3CD569-36C2-33A3-472E-4BA001513B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740050-1043-9690-7D53-AE17B421F343}"/>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4061846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DDCAB-0640-AC33-89C4-BF177DD91B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5107A4-3283-5504-3346-836AC11CE3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70D088-506C-8DF8-D2EC-62383AE43B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9F4F09-EC12-C6CA-61D4-2E7D7DB8591E}"/>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6" name="Footer Placeholder 5">
            <a:extLst>
              <a:ext uri="{FF2B5EF4-FFF2-40B4-BE49-F238E27FC236}">
                <a16:creationId xmlns:a16="http://schemas.microsoft.com/office/drawing/2014/main" id="{4A427FE4-1C7C-1688-2FA6-5A2E44A36D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13242F-8445-3E66-EB12-C26316997ADC}"/>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477856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8AC25-CBA7-DF8A-061A-4A5BD76F65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63CD69-CD39-AB3C-96DE-8C47589F10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B844E5-310E-FB2E-59E8-5704ABA0DF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E6974ED-017F-7B7E-CDB3-AD839BBC8A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20124F-FE47-79C3-A9E6-F286565E68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0C30B8-E7B6-CF11-CFEE-2322ECD6D24E}"/>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8" name="Footer Placeholder 7">
            <a:extLst>
              <a:ext uri="{FF2B5EF4-FFF2-40B4-BE49-F238E27FC236}">
                <a16:creationId xmlns:a16="http://schemas.microsoft.com/office/drawing/2014/main" id="{23E3BBB8-4EA1-3CCD-CA2F-A1706F031F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3645CE2-0529-79AD-72D7-2A64090EA538}"/>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083299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7C020-E259-8D43-9F21-641299DCE6B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0CB934-031D-3A21-2D7A-B80F3C89FF94}"/>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4" name="Footer Placeholder 3">
            <a:extLst>
              <a:ext uri="{FF2B5EF4-FFF2-40B4-BE49-F238E27FC236}">
                <a16:creationId xmlns:a16="http://schemas.microsoft.com/office/drawing/2014/main" id="{BCC846B2-AEBE-3599-9601-7205F90675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3430F6-201B-EA25-72C3-ABCE38C114AB}"/>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157174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A40B61-00F6-2A67-0A1D-45AAE2F2B8C8}"/>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3" name="Footer Placeholder 2">
            <a:extLst>
              <a:ext uri="{FF2B5EF4-FFF2-40B4-BE49-F238E27FC236}">
                <a16:creationId xmlns:a16="http://schemas.microsoft.com/office/drawing/2014/main" id="{B4859BA8-217A-201D-D952-800EFEB7DC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71DFB1-E5F7-51D6-2AC8-C545954DE58E}"/>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218322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14D6E-EA64-D47D-023C-817C46E7CC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5FA744E-5406-A4E1-3C81-B036160AB2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FFCF97F-CB22-A82F-DC6E-DE86F64722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C5B1B6-3D33-35E7-7291-3DA3A040FC95}"/>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6" name="Footer Placeholder 5">
            <a:extLst>
              <a:ext uri="{FF2B5EF4-FFF2-40B4-BE49-F238E27FC236}">
                <a16:creationId xmlns:a16="http://schemas.microsoft.com/office/drawing/2014/main" id="{63E477D6-92AF-819B-5CD7-10B3B27A5A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457A91-15F5-91C1-4274-9F1D71498262}"/>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357229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A36A0-98A4-FBEE-7E8F-1AD0E80171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E24661-B6EA-E0A1-8B34-B0046AF29C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3ED42A-FA45-90BD-6A52-19542523C1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7CBB90-9019-A40B-091F-8BDC95FBE651}"/>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6" name="Footer Placeholder 5">
            <a:extLst>
              <a:ext uri="{FF2B5EF4-FFF2-40B4-BE49-F238E27FC236}">
                <a16:creationId xmlns:a16="http://schemas.microsoft.com/office/drawing/2014/main" id="{2A26719F-578A-A585-C75D-D43F5D93C2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956324-B3FD-2AFD-0655-3977F07DB6F8}"/>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4129516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5C95-1618-DF97-E89A-4A123C7696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E441E6-88B2-4361-A05C-BF0064599B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93D56E-272C-E47F-4D48-73B3A1BE762E}"/>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5" name="Footer Placeholder 4">
            <a:extLst>
              <a:ext uri="{FF2B5EF4-FFF2-40B4-BE49-F238E27FC236}">
                <a16:creationId xmlns:a16="http://schemas.microsoft.com/office/drawing/2014/main" id="{C23A4FF7-CC78-AC74-25DE-BCDFE27E7F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6F3308-3EB4-31D9-7414-F5A481F48B5F}"/>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63378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55FDA4-1763-71CB-0D95-EEDA284D2C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574112-34ED-C465-540E-111EEBE081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3E6353-AB3D-A988-F301-BCB474117047}"/>
              </a:ext>
            </a:extLst>
          </p:cNvPr>
          <p:cNvSpPr>
            <a:spLocks noGrp="1"/>
          </p:cNvSpPr>
          <p:nvPr>
            <p:ph type="dt" sz="half" idx="10"/>
          </p:nvPr>
        </p:nvSpPr>
        <p:spPr/>
        <p:txBody>
          <a:bodyPr/>
          <a:lstStyle/>
          <a:p>
            <a:fld id="{F5CE8529-7ECC-4059-981C-D687174FA2E8}" type="datetimeFigureOut">
              <a:rPr lang="en-GB" smtClean="0"/>
              <a:t>08/05/2023</a:t>
            </a:fld>
            <a:endParaRPr lang="en-GB"/>
          </a:p>
        </p:txBody>
      </p:sp>
      <p:sp>
        <p:nvSpPr>
          <p:cNvPr id="5" name="Footer Placeholder 4">
            <a:extLst>
              <a:ext uri="{FF2B5EF4-FFF2-40B4-BE49-F238E27FC236}">
                <a16:creationId xmlns:a16="http://schemas.microsoft.com/office/drawing/2014/main" id="{E27C116E-D352-8D8A-5A15-67AB2B3988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A95A42-635B-8FBF-C192-EB4763D78D90}"/>
              </a:ext>
            </a:extLst>
          </p:cNvPr>
          <p:cNvSpPr>
            <a:spLocks noGrp="1"/>
          </p:cNvSpPr>
          <p:nvPr>
            <p:ph type="sldNum" sz="quarter" idx="12"/>
          </p:nvPr>
        </p:nvSpPr>
        <p:spPr/>
        <p:txBody>
          <a:bodyPr/>
          <a:lstStyle/>
          <a:p>
            <a:fld id="{7D3D8652-7AA1-4274-9B58-3805E8AB4CD7}" type="slidenum">
              <a:rPr lang="en-GB" smtClean="0"/>
              <a:t>‹#›</a:t>
            </a:fld>
            <a:endParaRPr lang="en-GB"/>
          </a:p>
        </p:txBody>
      </p:sp>
    </p:spTree>
    <p:extLst>
      <p:ext uri="{BB962C8B-B14F-4D97-AF65-F5344CB8AC3E}">
        <p14:creationId xmlns:p14="http://schemas.microsoft.com/office/powerpoint/2010/main" val="2139509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F52E74-E646-839E-07E0-74EAD82339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C6BF97-F125-4862-5C32-296681A797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66741B-2821-E6DC-095B-BFDDFE82B3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CE8529-7ECC-4059-981C-D687174FA2E8}" type="datetimeFigureOut">
              <a:rPr lang="en-GB" smtClean="0"/>
              <a:t>08/05/2023</a:t>
            </a:fld>
            <a:endParaRPr lang="en-GB"/>
          </a:p>
        </p:txBody>
      </p:sp>
      <p:sp>
        <p:nvSpPr>
          <p:cNvPr id="5" name="Footer Placeholder 4">
            <a:extLst>
              <a:ext uri="{FF2B5EF4-FFF2-40B4-BE49-F238E27FC236}">
                <a16:creationId xmlns:a16="http://schemas.microsoft.com/office/drawing/2014/main" id="{1CD2C62C-9AD7-FB49-021C-4662F18DDB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26E0C0D-28F3-D730-E26F-69F71EF1F6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3D8652-7AA1-4274-9B58-3805E8AB4CD7}" type="slidenum">
              <a:rPr lang="en-GB" smtClean="0"/>
              <a:t>‹#›</a:t>
            </a:fld>
            <a:endParaRPr lang="en-GB"/>
          </a:p>
        </p:txBody>
      </p:sp>
    </p:spTree>
    <p:extLst>
      <p:ext uri="{BB962C8B-B14F-4D97-AF65-F5344CB8AC3E}">
        <p14:creationId xmlns:p14="http://schemas.microsoft.com/office/powerpoint/2010/main" val="1189802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microsoft.com/office/2018/10/relationships/comments" Target="../comments/modernComment_105_1127A685.xml"/><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s://psycnet.apa.org/doi/10.1037/a0015309" TargetMode="External"/><Relationship Id="rId3" Type="http://schemas.openxmlformats.org/officeDocument/2006/relationships/hyperlink" Target="https://doi.org/10.1016/j.paid.2010.04.001" TargetMode="External"/><Relationship Id="rId7" Type="http://schemas.openxmlformats.org/officeDocument/2006/relationships/hyperlink" Target="https://doi.org/10.1521/pedi.2106.30.2.145" TargetMode="External"/><Relationship Id="rId2" Type="http://schemas.openxmlformats.org/officeDocument/2006/relationships/hyperlink" Target="https://dictionary.apa.org/stress" TargetMode="External"/><Relationship Id="rId1" Type="http://schemas.openxmlformats.org/officeDocument/2006/relationships/slideLayout" Target="../slideLayouts/slideLayout7.xml"/><Relationship Id="rId6" Type="http://schemas.openxmlformats.org/officeDocument/2006/relationships/hyperlink" Target="https://doi.org/10.1080/10615806.2014.1000878" TargetMode="External"/><Relationship Id="rId5" Type="http://schemas.openxmlformats.org/officeDocument/2006/relationships/hyperlink" Target="https://psycnet.apa.org/buy/1999-01257-014" TargetMode="External"/><Relationship Id="rId4" Type="http://schemas.openxmlformats.org/officeDocument/2006/relationships/hyperlink" Target="https://doi.org/10.1016/j.jpainsymman.2006.05.011"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journals.sagepub.com/doi/pdf/10.1177/0146167202289013?casa_token=Ax_-1GRd-" TargetMode="External"/><Relationship Id="rId2" Type="http://schemas.openxmlformats.org/officeDocument/2006/relationships/hyperlink" Target="https://doi.org/10.1177/014616729101700217"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393D0-62D5-CA30-2D7D-21B976C55B7E}"/>
              </a:ext>
            </a:extLst>
          </p:cNvPr>
          <p:cNvSpPr>
            <a:spLocks noGrp="1"/>
          </p:cNvSpPr>
          <p:nvPr>
            <p:ph type="ctrTitle"/>
          </p:nvPr>
        </p:nvSpPr>
        <p:spPr>
          <a:xfrm>
            <a:off x="1524000" y="1373823"/>
            <a:ext cx="9144000" cy="2387600"/>
          </a:xfrm>
        </p:spPr>
        <p:txBody>
          <a:bodyPr/>
          <a:lstStyle/>
          <a:p>
            <a:r>
              <a:rPr lang="en-US" dirty="0"/>
              <a:t>Personality &amp; Stress. </a:t>
            </a:r>
            <a:endParaRPr lang="en-GB" dirty="0"/>
          </a:p>
        </p:txBody>
      </p:sp>
      <p:sp>
        <p:nvSpPr>
          <p:cNvPr id="3" name="TextBox 2">
            <a:extLst>
              <a:ext uri="{FF2B5EF4-FFF2-40B4-BE49-F238E27FC236}">
                <a16:creationId xmlns:a16="http://schemas.microsoft.com/office/drawing/2014/main" id="{E5E854AC-6AE0-7230-F170-4C319D12B82B}"/>
              </a:ext>
            </a:extLst>
          </p:cNvPr>
          <p:cNvSpPr txBox="1"/>
          <p:nvPr/>
        </p:nvSpPr>
        <p:spPr>
          <a:xfrm>
            <a:off x="659363" y="4273420"/>
            <a:ext cx="10873274" cy="369332"/>
          </a:xfrm>
          <a:prstGeom prst="rect">
            <a:avLst/>
          </a:prstGeom>
          <a:noFill/>
        </p:spPr>
        <p:txBody>
          <a:bodyPr wrap="square" rtlCol="0">
            <a:spAutoFit/>
          </a:bodyPr>
          <a:lstStyle/>
          <a:p>
            <a:pPr algn="ctr"/>
            <a:r>
              <a:rPr lang="en-US" dirty="0"/>
              <a:t>Afsana Begum</a:t>
            </a:r>
            <a:endParaRPr lang="en-GB" dirty="0"/>
          </a:p>
        </p:txBody>
      </p:sp>
    </p:spTree>
    <p:extLst>
      <p:ext uri="{BB962C8B-B14F-4D97-AF65-F5344CB8AC3E}">
        <p14:creationId xmlns:p14="http://schemas.microsoft.com/office/powerpoint/2010/main" val="1943583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45354-D114-26AF-BBE7-7FDB3D08E690}"/>
              </a:ext>
            </a:extLst>
          </p:cNvPr>
          <p:cNvSpPr>
            <a:spLocks noGrp="1"/>
          </p:cNvSpPr>
          <p:nvPr>
            <p:ph type="title"/>
          </p:nvPr>
        </p:nvSpPr>
        <p:spPr/>
        <p:txBody>
          <a:bodyPr/>
          <a:lstStyle/>
          <a:p>
            <a:pPr algn="ctr"/>
            <a:r>
              <a:rPr lang="en-US" dirty="0"/>
              <a:t>Personality </a:t>
            </a:r>
            <a:endParaRPr lang="en-GB" dirty="0"/>
          </a:p>
        </p:txBody>
      </p:sp>
      <p:sp>
        <p:nvSpPr>
          <p:cNvPr id="3" name="Content Placeholder 2">
            <a:extLst>
              <a:ext uri="{FF2B5EF4-FFF2-40B4-BE49-F238E27FC236}">
                <a16:creationId xmlns:a16="http://schemas.microsoft.com/office/drawing/2014/main" id="{A385ECA2-8A6C-D3C7-85F5-1E5E5A9622E3}"/>
              </a:ext>
            </a:extLst>
          </p:cNvPr>
          <p:cNvSpPr>
            <a:spLocks noGrp="1"/>
          </p:cNvSpPr>
          <p:nvPr>
            <p:ph idx="1"/>
          </p:nvPr>
        </p:nvSpPr>
        <p:spPr>
          <a:xfrm>
            <a:off x="838201" y="1825625"/>
            <a:ext cx="5257800" cy="4351338"/>
          </a:xfrm>
        </p:spPr>
        <p:txBody>
          <a:bodyPr>
            <a:normAutofit fontScale="92500" lnSpcReduction="10000"/>
          </a:bodyPr>
          <a:lstStyle/>
          <a:p>
            <a:pPr marL="0" indent="0">
              <a:buNone/>
            </a:pPr>
            <a:r>
              <a:rPr lang="en-US" sz="2400" b="1" i="1" dirty="0"/>
              <a:t>What is personality?</a:t>
            </a:r>
          </a:p>
          <a:p>
            <a:pPr marL="0" indent="0">
              <a:buNone/>
            </a:pPr>
            <a:r>
              <a:rPr lang="en-US" sz="2400" dirty="0"/>
              <a:t>Personality is the effective combination of a person's behavioral patterns and subjective experiences. Subjective experiences is comprised of consciousness, habitual behavior, habitual desires and fears etc. whereas behavioral patterns consist of internal states, and experiences and views (Kernberg, 2016).  </a:t>
            </a:r>
          </a:p>
          <a:p>
            <a:pPr marL="0" indent="0">
              <a:buNone/>
            </a:pPr>
            <a:endParaRPr lang="en-US" sz="2400" dirty="0"/>
          </a:p>
          <a:p>
            <a:pPr marL="0" indent="0">
              <a:buNone/>
            </a:pPr>
            <a:r>
              <a:rPr lang="en-US" sz="2400" dirty="0"/>
              <a:t>According to Costa and McCrae (</a:t>
            </a:r>
            <a:r>
              <a:rPr lang="en-US" sz="2400" u="sng" dirty="0"/>
              <a:t>1991</a:t>
            </a:r>
            <a:r>
              <a:rPr lang="en-US" sz="2400" dirty="0"/>
              <a:t>), there are </a:t>
            </a:r>
            <a:r>
              <a:rPr lang="en-US" sz="2400" b="1" dirty="0"/>
              <a:t>five</a:t>
            </a:r>
            <a:r>
              <a:rPr lang="en-US" sz="2400" dirty="0"/>
              <a:t> main traits that are associated with personality:</a:t>
            </a:r>
          </a:p>
        </p:txBody>
      </p:sp>
      <p:graphicFrame>
        <p:nvGraphicFramePr>
          <p:cNvPr id="7" name="Diagram 6">
            <a:extLst>
              <a:ext uri="{FF2B5EF4-FFF2-40B4-BE49-F238E27FC236}">
                <a16:creationId xmlns:a16="http://schemas.microsoft.com/office/drawing/2014/main" id="{5A1A2078-5E1E-A62E-17B2-967CB63F0CDB}"/>
              </a:ext>
            </a:extLst>
          </p:cNvPr>
          <p:cNvGraphicFramePr/>
          <p:nvPr>
            <p:extLst>
              <p:ext uri="{D42A27DB-BD31-4B8C-83A1-F6EECF244321}">
                <p14:modId xmlns:p14="http://schemas.microsoft.com/office/powerpoint/2010/main" val="173013076"/>
              </p:ext>
            </p:extLst>
          </p:nvPr>
        </p:nvGraphicFramePr>
        <p:xfrm>
          <a:off x="6473371" y="1631529"/>
          <a:ext cx="5143241" cy="42455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640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0D4B16-9370-ED27-66BB-74765FC0CBDC}"/>
              </a:ext>
            </a:extLst>
          </p:cNvPr>
          <p:cNvSpPr>
            <a:spLocks noGrp="1"/>
          </p:cNvSpPr>
          <p:nvPr>
            <p:ph type="title"/>
          </p:nvPr>
        </p:nvSpPr>
        <p:spPr>
          <a:xfrm>
            <a:off x="971368" y="371719"/>
            <a:ext cx="6125964" cy="1906863"/>
          </a:xfrm>
        </p:spPr>
        <p:txBody>
          <a:bodyPr anchor="b">
            <a:normAutofit/>
          </a:bodyPr>
          <a:lstStyle/>
          <a:p>
            <a:r>
              <a:rPr lang="en-US"/>
              <a:t>Neuroticism </a:t>
            </a:r>
            <a:endParaRPr lang="en-GB"/>
          </a:p>
        </p:txBody>
      </p:sp>
      <p:sp>
        <p:nvSpPr>
          <p:cNvPr id="3" name="Content Placeholder 2">
            <a:extLst>
              <a:ext uri="{FF2B5EF4-FFF2-40B4-BE49-F238E27FC236}">
                <a16:creationId xmlns:a16="http://schemas.microsoft.com/office/drawing/2014/main" id="{78CF1578-F573-E4D0-1CF4-E231CBE0879F}"/>
              </a:ext>
            </a:extLst>
          </p:cNvPr>
          <p:cNvSpPr>
            <a:spLocks noGrp="1"/>
          </p:cNvSpPr>
          <p:nvPr>
            <p:ph idx="1"/>
          </p:nvPr>
        </p:nvSpPr>
        <p:spPr>
          <a:xfrm>
            <a:off x="971368" y="2711395"/>
            <a:ext cx="4114801" cy="3465568"/>
          </a:xfrm>
        </p:spPr>
        <p:txBody>
          <a:bodyPr>
            <a:normAutofit/>
          </a:bodyPr>
          <a:lstStyle/>
          <a:p>
            <a:pPr marL="0" indent="0">
              <a:buNone/>
            </a:pPr>
            <a:r>
              <a:rPr lang="en-US" sz="1600"/>
              <a:t>Neuroticism is a personality trait that is related to the unchanging disposition to respond with loss, negative emotions to threat, or frustration. </a:t>
            </a:r>
          </a:p>
          <a:p>
            <a:pPr marL="0" indent="0">
              <a:buNone/>
            </a:pPr>
            <a:r>
              <a:rPr lang="en-US" sz="1600"/>
              <a:t>Individuals with neuroticism react differently depending on the level of neuroticism an individuals has (Lahey, 2009). </a:t>
            </a:r>
          </a:p>
          <a:p>
            <a:pPr marL="0" indent="0">
              <a:buNone/>
            </a:pPr>
            <a:endParaRPr lang="en-US" sz="1600"/>
          </a:p>
          <a:p>
            <a:pPr marL="0" indent="0">
              <a:buNone/>
            </a:pPr>
            <a:r>
              <a:rPr lang="en-US" sz="1600"/>
              <a:t>Trait of Neuroticism: Anxiety, depression, hopelessness, and their rating and satisfaction relating to quality of life (Chochinov, 2006). </a:t>
            </a:r>
          </a:p>
          <a:p>
            <a:pPr marL="0" indent="0">
              <a:buNone/>
            </a:pPr>
            <a:r>
              <a:rPr lang="en-US" sz="1600"/>
              <a:t>     </a:t>
            </a:r>
            <a:endParaRPr lang="en-GB" sz="1600"/>
          </a:p>
        </p:txBody>
      </p:sp>
      <p:sp>
        <p:nvSpPr>
          <p:cNvPr id="6" name="Isosceles Triangle 5">
            <a:extLst>
              <a:ext uri="{FF2B5EF4-FFF2-40B4-BE49-F238E27FC236}">
                <a16:creationId xmlns:a16="http://schemas.microsoft.com/office/drawing/2014/main" id="{FB2988A0-A511-A849-B18D-FAB70B3C8106}"/>
              </a:ext>
            </a:extLst>
          </p:cNvPr>
          <p:cNvSpPr/>
          <p:nvPr/>
        </p:nvSpPr>
        <p:spPr>
          <a:xfrm rot="18875074">
            <a:off x="6339129" y="851626"/>
            <a:ext cx="2739084" cy="1833239"/>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person covering her face with her hand&#10;&#10;Description automatically generated with medium confidence">
            <a:extLst>
              <a:ext uri="{FF2B5EF4-FFF2-40B4-BE49-F238E27FC236}">
                <a16:creationId xmlns:a16="http://schemas.microsoft.com/office/drawing/2014/main" id="{85837467-89FB-8F06-DB0D-AA641C9BD570}"/>
              </a:ext>
            </a:extLst>
          </p:cNvPr>
          <p:cNvPicPr>
            <a:picLocks noChangeAspect="1"/>
          </p:cNvPicPr>
          <p:nvPr/>
        </p:nvPicPr>
        <p:blipFill rotWithShape="1">
          <a:blip r:embed="rId3">
            <a:extLst>
              <a:ext uri="{28A0092B-C50C-407E-A947-70E740481C1C}">
                <a14:useLocalDpi xmlns:a14="http://schemas.microsoft.com/office/drawing/2010/main" val="0"/>
              </a:ext>
            </a:extLst>
          </a:blip>
          <a:srcRect t="5669" r="2" b="27237"/>
          <a:stretch/>
        </p:blipFill>
        <p:spPr>
          <a:xfrm>
            <a:off x="5398276" y="2457970"/>
            <a:ext cx="3458367"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sp>
        <p:nvSpPr>
          <p:cNvPr id="8" name="Oval 7">
            <a:extLst>
              <a:ext uri="{FF2B5EF4-FFF2-40B4-BE49-F238E27FC236}">
                <a16:creationId xmlns:a16="http://schemas.microsoft.com/office/drawing/2014/main" id="{B08DB0E9-99FD-97DC-9284-5EBD0D21D6B2}"/>
              </a:ext>
            </a:extLst>
          </p:cNvPr>
          <p:cNvSpPr/>
          <p:nvPr/>
        </p:nvSpPr>
        <p:spPr>
          <a:xfrm>
            <a:off x="7518400" y="5695651"/>
            <a:ext cx="1804467" cy="18142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c 9">
            <a:extLst>
              <a:ext uri="{FF2B5EF4-FFF2-40B4-BE49-F238E27FC236}">
                <a16:creationId xmlns:a16="http://schemas.microsoft.com/office/drawing/2014/main" id="{890ED9DE-D82E-B75E-8DD1-045FFF5BE4E8}"/>
              </a:ext>
            </a:extLst>
          </p:cNvPr>
          <p:cNvSpPr/>
          <p:nvPr/>
        </p:nvSpPr>
        <p:spPr>
          <a:xfrm rot="12305675">
            <a:off x="9637486" y="2075543"/>
            <a:ext cx="2380343" cy="2368636"/>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9" name="Picture 8" descr="A picture containing swimsuit&#10;&#10;Description automatically generated">
            <a:extLst>
              <a:ext uri="{FF2B5EF4-FFF2-40B4-BE49-F238E27FC236}">
                <a16:creationId xmlns:a16="http://schemas.microsoft.com/office/drawing/2014/main" id="{C8868F2E-C7DE-B8E0-BDC8-D6AA644F52F6}"/>
              </a:ext>
            </a:extLst>
          </p:cNvPr>
          <p:cNvPicPr>
            <a:picLocks noChangeAspect="1"/>
          </p:cNvPicPr>
          <p:nvPr/>
        </p:nvPicPr>
        <p:blipFill rotWithShape="1">
          <a:blip r:embed="rId4">
            <a:extLst>
              <a:ext uri="{28A0092B-C50C-407E-A947-70E740481C1C}">
                <a14:useLocalDpi xmlns:a14="http://schemas.microsoft.com/office/drawing/2010/main" val="0"/>
              </a:ext>
            </a:extLst>
          </a:blip>
          <a:srcRect l="4562" r="33493" b="-3"/>
          <a:stretch/>
        </p:blipFill>
        <p:spPr>
          <a:xfrm>
            <a:off x="8452968" y="3681465"/>
            <a:ext cx="3747932"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sp>
        <p:nvSpPr>
          <p:cNvPr id="12" name="Oval 11">
            <a:extLst>
              <a:ext uri="{FF2B5EF4-FFF2-40B4-BE49-F238E27FC236}">
                <a16:creationId xmlns:a16="http://schemas.microsoft.com/office/drawing/2014/main" id="{81FDFDA2-F63C-7C61-1D34-426F98AC2651}"/>
              </a:ext>
            </a:extLst>
          </p:cNvPr>
          <p:cNvSpPr/>
          <p:nvPr/>
        </p:nvSpPr>
        <p:spPr>
          <a:xfrm>
            <a:off x="6277178" y="1474248"/>
            <a:ext cx="580571" cy="596019"/>
          </a:xfrm>
          <a:prstGeom prst="ellipse">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tar: 5 Points 12">
            <a:extLst>
              <a:ext uri="{FF2B5EF4-FFF2-40B4-BE49-F238E27FC236}">
                <a16:creationId xmlns:a16="http://schemas.microsoft.com/office/drawing/2014/main" id="{6F98867D-FF7B-ECF3-C40E-2125F29250C9}"/>
              </a:ext>
            </a:extLst>
          </p:cNvPr>
          <p:cNvSpPr/>
          <p:nvPr/>
        </p:nvSpPr>
        <p:spPr>
          <a:xfrm rot="1313830">
            <a:off x="6913327" y="-587715"/>
            <a:ext cx="1415394" cy="1324837"/>
          </a:xfrm>
          <a:prstGeom prst="star5">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close up of a person's face&#10;&#10;Description automatically generated with medium confidence">
            <a:extLst>
              <a:ext uri="{FF2B5EF4-FFF2-40B4-BE49-F238E27FC236}">
                <a16:creationId xmlns:a16="http://schemas.microsoft.com/office/drawing/2014/main" id="{9E047DA5-D416-F426-AE3F-4FED38CCDC01}"/>
              </a:ext>
            </a:extLst>
          </p:cNvPr>
          <p:cNvPicPr>
            <a:picLocks noChangeAspect="1"/>
          </p:cNvPicPr>
          <p:nvPr/>
        </p:nvPicPr>
        <p:blipFill rotWithShape="1">
          <a:blip r:embed="rId5">
            <a:extLst>
              <a:ext uri="{28A0092B-C50C-407E-A947-70E740481C1C}">
                <a14:useLocalDpi xmlns:a14="http://schemas.microsoft.com/office/drawing/2010/main" val="0"/>
              </a:ext>
            </a:extLst>
          </a:blip>
          <a:srcRect t="941" r="1" b="47675"/>
          <a:stretch/>
        </p:blipFill>
        <p:spPr>
          <a:xfrm>
            <a:off x="7621024" y="-65587"/>
            <a:ext cx="4579876"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spTree>
    <p:extLst>
      <p:ext uri="{BB962C8B-B14F-4D97-AF65-F5344CB8AC3E}">
        <p14:creationId xmlns:p14="http://schemas.microsoft.com/office/powerpoint/2010/main" val="350673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DE7E6-A44C-DFD8-B242-76EA48219A14}"/>
              </a:ext>
            </a:extLst>
          </p:cNvPr>
          <p:cNvSpPr>
            <a:spLocks noGrp="1"/>
          </p:cNvSpPr>
          <p:nvPr>
            <p:ph type="title"/>
          </p:nvPr>
        </p:nvSpPr>
        <p:spPr>
          <a:xfrm>
            <a:off x="6203538" y="365125"/>
            <a:ext cx="5393360" cy="1325563"/>
          </a:xfrm>
        </p:spPr>
        <p:txBody>
          <a:bodyPr>
            <a:normAutofit/>
          </a:bodyPr>
          <a:lstStyle/>
          <a:p>
            <a:r>
              <a:rPr lang="en-US"/>
              <a:t>Stress </a:t>
            </a:r>
            <a:endParaRPr lang="en-GB"/>
          </a:p>
        </p:txBody>
      </p:sp>
      <p:sp>
        <p:nvSpPr>
          <p:cNvPr id="57" name="Freeform: Shape 56">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5" name="Picture 44" descr="A close up of a person's eye&#10;&#10;Description automatically generated with medium confidence">
            <a:extLst>
              <a:ext uri="{FF2B5EF4-FFF2-40B4-BE49-F238E27FC236}">
                <a16:creationId xmlns:a16="http://schemas.microsoft.com/office/drawing/2014/main" id="{401E7874-1F9D-53A4-E2EF-911470B6AB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802" y="875591"/>
            <a:ext cx="2533422" cy="1900066"/>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59" name="Oval 58">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31" name="Picture 30" descr="A close-up of a hand&#10;&#10;Description automatically generated with medium confidence">
            <a:extLst>
              <a:ext uri="{FF2B5EF4-FFF2-40B4-BE49-F238E27FC236}">
                <a16:creationId xmlns:a16="http://schemas.microsoft.com/office/drawing/2014/main" id="{6E4C524D-8501-722D-513A-753F028035E1}"/>
              </a:ext>
            </a:extLst>
          </p:cNvPr>
          <p:cNvPicPr>
            <a:picLocks noChangeAspect="1"/>
          </p:cNvPicPr>
          <p:nvPr/>
        </p:nvPicPr>
        <p:blipFill rotWithShape="1">
          <a:blip r:embed="rId4">
            <a:extLst>
              <a:ext uri="{28A0092B-C50C-407E-A947-70E740481C1C}">
                <a14:useLocalDpi xmlns:a14="http://schemas.microsoft.com/office/drawing/2010/main" val="0"/>
              </a:ext>
            </a:extLst>
          </a:blip>
          <a:srcRect l="7660" r="22996" b="-1"/>
          <a:stretch/>
        </p:blipFill>
        <p:spPr>
          <a:xfrm>
            <a:off x="314801" y="3709315"/>
            <a:ext cx="2533423" cy="2438677"/>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28" name="Picture 27" descr="A person holding his hands together&#10;&#10;Description automatically generated with low confidence">
            <a:extLst>
              <a:ext uri="{FF2B5EF4-FFF2-40B4-BE49-F238E27FC236}">
                <a16:creationId xmlns:a16="http://schemas.microsoft.com/office/drawing/2014/main" id="{6EB34317-B4EC-D5F8-7961-E0E9E5FD0C93}"/>
              </a:ext>
            </a:extLst>
          </p:cNvPr>
          <p:cNvPicPr>
            <a:picLocks noChangeAspect="1"/>
          </p:cNvPicPr>
          <p:nvPr/>
        </p:nvPicPr>
        <p:blipFill rotWithShape="1">
          <a:blip r:embed="rId5">
            <a:extLst>
              <a:ext uri="{28A0092B-C50C-407E-A947-70E740481C1C}">
                <a14:useLocalDpi xmlns:a14="http://schemas.microsoft.com/office/drawing/2010/main" val="0"/>
              </a:ext>
            </a:extLst>
          </a:blip>
          <a:srcRect l="14735" r="4242" b="1"/>
          <a:stretch/>
        </p:blipFill>
        <p:spPr>
          <a:xfrm>
            <a:off x="3182628" y="2346359"/>
            <a:ext cx="2533422" cy="2165282"/>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3" name="Content Placeholder 2">
            <a:extLst>
              <a:ext uri="{FF2B5EF4-FFF2-40B4-BE49-F238E27FC236}">
                <a16:creationId xmlns:a16="http://schemas.microsoft.com/office/drawing/2014/main" id="{F8BD5C19-9ECA-315E-3D72-E31702BA1F66}"/>
              </a:ext>
            </a:extLst>
          </p:cNvPr>
          <p:cNvSpPr>
            <a:spLocks noGrp="1"/>
          </p:cNvSpPr>
          <p:nvPr>
            <p:ph idx="1"/>
          </p:nvPr>
        </p:nvSpPr>
        <p:spPr>
          <a:xfrm>
            <a:off x="6203537" y="1825625"/>
            <a:ext cx="5393361" cy="4351338"/>
          </a:xfrm>
        </p:spPr>
        <p:txBody>
          <a:bodyPr>
            <a:normAutofit/>
          </a:bodyPr>
          <a:lstStyle/>
          <a:p>
            <a:pPr marL="0" indent="0">
              <a:buNone/>
            </a:pPr>
            <a:r>
              <a:rPr lang="en-US" sz="2200" dirty="0"/>
              <a:t>Stress can be regarded as an individual being in a state of worry or nervousness and/or restlessness which can be caused by a difficult situation.</a:t>
            </a:r>
          </a:p>
          <a:p>
            <a:pPr marL="0" indent="0">
              <a:buNone/>
            </a:pPr>
            <a:r>
              <a:rPr lang="en-US" sz="2200" dirty="0"/>
              <a:t>Stress involves change that has the ability to nearly effect the whole body. </a:t>
            </a:r>
          </a:p>
          <a:p>
            <a:pPr marL="0" indent="0">
              <a:buNone/>
            </a:pPr>
            <a:endParaRPr lang="en-GB" sz="2200" dirty="0"/>
          </a:p>
          <a:p>
            <a:pPr marL="0" indent="0">
              <a:buNone/>
            </a:pPr>
            <a:endParaRPr lang="en-GB" sz="2200" dirty="0"/>
          </a:p>
          <a:p>
            <a:pPr marL="0" indent="0">
              <a:buNone/>
            </a:pPr>
            <a:r>
              <a:rPr lang="en-GB" sz="2200" dirty="0"/>
              <a:t>High stress can reduce the quality of life. </a:t>
            </a:r>
          </a:p>
          <a:p>
            <a:pPr marL="0" indent="0">
              <a:buNone/>
            </a:pPr>
            <a:r>
              <a:rPr lang="en-GB" sz="2200" dirty="0"/>
              <a:t>Stress can also contribute to physical and psychological disorders such as chronical stress.   </a:t>
            </a:r>
          </a:p>
          <a:p>
            <a:pPr marL="0" indent="0">
              <a:buNone/>
            </a:pPr>
            <a:endParaRPr lang="en-GB" sz="2200" dirty="0"/>
          </a:p>
        </p:txBody>
      </p:sp>
      <p:sp>
        <p:nvSpPr>
          <p:cNvPr id="63" name="Arc 62">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5" name="Freeform: Shape 64">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FFEE325B-24D2-3045-E4E7-886077346A7D}"/>
              </a:ext>
            </a:extLst>
          </p:cNvPr>
          <p:cNvSpPr txBox="1"/>
          <p:nvPr/>
        </p:nvSpPr>
        <p:spPr>
          <a:xfrm>
            <a:off x="10092268" y="6176963"/>
            <a:ext cx="2340428" cy="369332"/>
          </a:xfrm>
          <a:prstGeom prst="rect">
            <a:avLst/>
          </a:prstGeom>
          <a:noFill/>
        </p:spPr>
        <p:txBody>
          <a:bodyPr wrap="square" rtlCol="0">
            <a:spAutoFit/>
          </a:bodyPr>
          <a:lstStyle/>
          <a:p>
            <a:pPr>
              <a:spcAft>
                <a:spcPts val="600"/>
              </a:spcAft>
            </a:pPr>
            <a:r>
              <a:rPr lang="en-US" dirty="0"/>
              <a:t>(APA, 2023)</a:t>
            </a:r>
            <a:endParaRPr lang="en-GB" dirty="0"/>
          </a:p>
        </p:txBody>
      </p:sp>
      <p:pic>
        <p:nvPicPr>
          <p:cNvPr id="49" name="Picture 48" descr="A person with their hand on their face looking at a drawing&#10;&#10;Description automatically generated with low confidence">
            <a:extLst>
              <a:ext uri="{FF2B5EF4-FFF2-40B4-BE49-F238E27FC236}">
                <a16:creationId xmlns:a16="http://schemas.microsoft.com/office/drawing/2014/main" id="{CE8E3623-CC7A-5BAB-14A6-CC855A7B74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6193" y="4821725"/>
            <a:ext cx="2619375" cy="1743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13107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C991C6-B0C9-79A6-FB34-45B92F730C7C}"/>
              </a:ext>
            </a:extLst>
          </p:cNvPr>
          <p:cNvSpPr txBox="1"/>
          <p:nvPr/>
        </p:nvSpPr>
        <p:spPr>
          <a:xfrm>
            <a:off x="838201" y="365125"/>
            <a:ext cx="5251316" cy="1807305"/>
          </a:xfrm>
          <a:prstGeom prst="rect">
            <a:avLst/>
          </a:prstGeom>
        </p:spPr>
        <p:txBody>
          <a:bodyPr vert="horz" lIns="91440" tIns="45720" rIns="91440" bIns="45720" rtlCol="0" anchor="ctr">
            <a:normAutofit/>
          </a:bodyPr>
          <a:lstStyle/>
          <a:p>
            <a:pPr marL="0" indent="0">
              <a:lnSpc>
                <a:spcPct val="90000"/>
              </a:lnSpc>
              <a:spcBef>
                <a:spcPct val="0"/>
              </a:spcBef>
              <a:spcAft>
                <a:spcPts val="600"/>
              </a:spcAft>
            </a:pPr>
            <a:r>
              <a:rPr lang="en-US" sz="4400" dirty="0">
                <a:latin typeface="+mj-lt"/>
                <a:ea typeface="+mj-ea"/>
                <a:cs typeface="+mj-cs"/>
              </a:rPr>
              <a:t>Research</a:t>
            </a:r>
          </a:p>
        </p:txBody>
      </p:sp>
      <p:sp>
        <p:nvSpPr>
          <p:cNvPr id="3" name="Content Placeholder 2">
            <a:extLst>
              <a:ext uri="{FF2B5EF4-FFF2-40B4-BE49-F238E27FC236}">
                <a16:creationId xmlns:a16="http://schemas.microsoft.com/office/drawing/2014/main" id="{52D04D9B-8BE2-494B-B445-FF08F7FBE09A}"/>
              </a:ext>
            </a:extLst>
          </p:cNvPr>
          <p:cNvSpPr>
            <a:spLocks noGrp="1"/>
          </p:cNvSpPr>
          <p:nvPr>
            <p:ph idx="1"/>
          </p:nvPr>
        </p:nvSpPr>
        <p:spPr>
          <a:xfrm>
            <a:off x="838200" y="2333297"/>
            <a:ext cx="4619621" cy="3843666"/>
          </a:xfrm>
        </p:spPr>
        <p:txBody>
          <a:bodyPr vert="horz" lIns="91440" tIns="45720" rIns="91440" bIns="45720" rtlCol="0">
            <a:normAutofit fontScale="92500" lnSpcReduction="20000"/>
          </a:bodyPr>
          <a:lstStyle/>
          <a:p>
            <a:pPr marL="0"/>
            <a:r>
              <a:rPr lang="en-US" sz="1700" dirty="0"/>
              <a:t>Study on the influence of neuroticism in different types of daily life, use of certain types of coping strategies, primary and secondary appraisal of events, and negative mood at the end of the day. </a:t>
            </a:r>
          </a:p>
          <a:p>
            <a:pPr marL="0"/>
            <a:endParaRPr lang="en-US" sz="1700" dirty="0"/>
          </a:p>
          <a:p>
            <a:pPr marL="0"/>
            <a:r>
              <a:rPr lang="en-US" sz="1700" dirty="0"/>
              <a:t>The results found that when highly neurotic individuals reported their most stressful incident in the day, it was reported to relate to personal stresses. Furthermore, they had more negative primary and secondary appraisal, and individuals where more distressed when responding to progressively negative primary and secondly appraisal. </a:t>
            </a:r>
          </a:p>
          <a:p>
            <a:pPr marL="0"/>
            <a:endParaRPr lang="en-US" sz="1700" dirty="0"/>
          </a:p>
          <a:p>
            <a:pPr marL="0"/>
            <a:r>
              <a:rPr lang="en-US" sz="1700" dirty="0"/>
              <a:t>Compared to individuals with low neuroticism, highly neurotic individuals were much less flexible with coping strategies (e.g., hostile reaction) and with some types of coping strategies, individuals acted with more distress.  </a:t>
            </a:r>
          </a:p>
          <a:p>
            <a:endParaRPr lang="en-US" sz="1400" dirty="0"/>
          </a:p>
          <a:p>
            <a:pPr marL="0"/>
            <a:endParaRPr lang="en-US" sz="1400" dirty="0"/>
          </a:p>
        </p:txBody>
      </p:sp>
      <p:pic>
        <p:nvPicPr>
          <p:cNvPr id="6" name="Picture 5" descr="A person with the hand on the face&#10;&#10;Description automatically generated with low confidence">
            <a:extLst>
              <a:ext uri="{FF2B5EF4-FFF2-40B4-BE49-F238E27FC236}">
                <a16:creationId xmlns:a16="http://schemas.microsoft.com/office/drawing/2014/main" id="{246DBF76-4710-8A82-0918-6274891BB130}"/>
              </a:ext>
            </a:extLst>
          </p:cNvPr>
          <p:cNvPicPr>
            <a:picLocks noChangeAspect="1"/>
          </p:cNvPicPr>
          <p:nvPr/>
        </p:nvPicPr>
        <p:blipFill rotWithShape="1">
          <a:blip r:embed="rId3">
            <a:extLst>
              <a:ext uri="{28A0092B-C50C-407E-A947-70E740481C1C}">
                <a14:useLocalDpi xmlns:a14="http://schemas.microsoft.com/office/drawing/2010/main" val="0"/>
              </a:ext>
            </a:extLst>
          </a:blip>
          <a:srcRect t="4360" b="15419"/>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0" name="TextBox 9">
            <a:extLst>
              <a:ext uri="{FF2B5EF4-FFF2-40B4-BE49-F238E27FC236}">
                <a16:creationId xmlns:a16="http://schemas.microsoft.com/office/drawing/2014/main" id="{91BF97F1-0CA1-D9FC-7DCF-774F77F9C261}"/>
              </a:ext>
            </a:extLst>
          </p:cNvPr>
          <p:cNvSpPr txBox="1"/>
          <p:nvPr/>
        </p:nvSpPr>
        <p:spPr>
          <a:xfrm>
            <a:off x="3462269" y="6209704"/>
            <a:ext cx="2220686" cy="307777"/>
          </a:xfrm>
          <a:prstGeom prst="rect">
            <a:avLst/>
          </a:prstGeom>
          <a:noFill/>
        </p:spPr>
        <p:txBody>
          <a:bodyPr wrap="square">
            <a:spAutoFit/>
          </a:bodyPr>
          <a:lstStyle/>
          <a:p>
            <a:pPr algn="ctr">
              <a:spcAft>
                <a:spcPts val="600"/>
              </a:spcAft>
            </a:pPr>
            <a:r>
              <a:rPr lang="en-US" sz="1400" dirty="0"/>
              <a:t>(Gunthert, 1999)</a:t>
            </a:r>
            <a:endParaRPr lang="en-GB" sz="1400" dirty="0"/>
          </a:p>
        </p:txBody>
      </p:sp>
    </p:spTree>
    <p:extLst>
      <p:ext uri="{BB962C8B-B14F-4D97-AF65-F5344CB8AC3E}">
        <p14:creationId xmlns:p14="http://schemas.microsoft.com/office/powerpoint/2010/main" val="2950188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F6639-1991-457B-829E-B07120EB5BEF}"/>
              </a:ext>
            </a:extLst>
          </p:cNvPr>
          <p:cNvSpPr>
            <a:spLocks noGrp="1"/>
          </p:cNvSpPr>
          <p:nvPr>
            <p:ph type="title"/>
          </p:nvPr>
        </p:nvSpPr>
        <p:spPr>
          <a:xfrm>
            <a:off x="838200" y="205468"/>
            <a:ext cx="10515600" cy="1325563"/>
          </a:xfrm>
        </p:spPr>
        <p:txBody>
          <a:bodyPr/>
          <a:lstStyle/>
          <a:p>
            <a:pPr algn="ctr"/>
            <a:r>
              <a:rPr lang="en-US" dirty="0"/>
              <a:t>Link between stress and neuroticism</a:t>
            </a:r>
            <a:endParaRPr lang="en-GB" dirty="0"/>
          </a:p>
        </p:txBody>
      </p:sp>
      <p:sp>
        <p:nvSpPr>
          <p:cNvPr id="3" name="Content Placeholder 2">
            <a:extLst>
              <a:ext uri="{FF2B5EF4-FFF2-40B4-BE49-F238E27FC236}">
                <a16:creationId xmlns:a16="http://schemas.microsoft.com/office/drawing/2014/main" id="{447E0F58-A00C-9B89-AFD7-E98800588ECB}"/>
              </a:ext>
            </a:extLst>
          </p:cNvPr>
          <p:cNvSpPr>
            <a:spLocks noGrp="1"/>
          </p:cNvSpPr>
          <p:nvPr>
            <p:ph idx="1"/>
          </p:nvPr>
        </p:nvSpPr>
        <p:spPr>
          <a:xfrm>
            <a:off x="1020879" y="2384009"/>
            <a:ext cx="10515600" cy="4351338"/>
          </a:xfrm>
        </p:spPr>
        <p:txBody>
          <a:bodyPr>
            <a:normAutofit/>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highlight>
                <a:srgbClr val="FFFF00"/>
              </a:highlight>
            </a:endParaRPr>
          </a:p>
          <a:p>
            <a:pPr marL="0" indent="0">
              <a:buNone/>
            </a:pPr>
            <a:r>
              <a:rPr lang="en-US" dirty="0"/>
              <a:t>Individuals with high levels of neuroticism is suggested to have more of a reaction to stressful situations, and because of this they are less equipped with coping skills which could have helped them protect themselves from the dangerous health impacts of chronic stress </a:t>
            </a:r>
            <a:endParaRPr lang="en-US" dirty="0">
              <a:highlight>
                <a:srgbClr val="FFFF00"/>
              </a:highlight>
            </a:endParaRPr>
          </a:p>
          <a:p>
            <a:pPr marL="0" indent="0">
              <a:buNone/>
            </a:pPr>
            <a:r>
              <a:rPr lang="en-US" dirty="0"/>
              <a:t>(</a:t>
            </a:r>
            <a:r>
              <a:rPr lang="en-US" dirty="0" err="1"/>
              <a:t>Mohiyeddini</a:t>
            </a:r>
            <a:r>
              <a:rPr lang="en-US" dirty="0"/>
              <a:t>, 2015).   </a:t>
            </a:r>
          </a:p>
          <a:p>
            <a:pPr marL="0" indent="0">
              <a:buNone/>
            </a:pPr>
            <a:endParaRPr lang="en-US" dirty="0"/>
          </a:p>
          <a:p>
            <a:pPr marL="0" indent="0">
              <a:buNone/>
            </a:pPr>
            <a:endParaRPr lang="en-GB" dirty="0"/>
          </a:p>
        </p:txBody>
      </p:sp>
      <p:graphicFrame>
        <p:nvGraphicFramePr>
          <p:cNvPr id="4" name="Diagram 3">
            <a:extLst>
              <a:ext uri="{FF2B5EF4-FFF2-40B4-BE49-F238E27FC236}">
                <a16:creationId xmlns:a16="http://schemas.microsoft.com/office/drawing/2014/main" id="{5E00FE7E-C2A9-656D-9F96-59EEC297284B}"/>
              </a:ext>
            </a:extLst>
          </p:cNvPr>
          <p:cNvGraphicFramePr/>
          <p:nvPr>
            <p:extLst>
              <p:ext uri="{D42A27DB-BD31-4B8C-83A1-F6EECF244321}">
                <p14:modId xmlns:p14="http://schemas.microsoft.com/office/powerpoint/2010/main" val="2745250930"/>
              </p:ext>
            </p:extLst>
          </p:nvPr>
        </p:nvGraphicFramePr>
        <p:xfrm>
          <a:off x="2214679" y="1531031"/>
          <a:ext cx="8128000" cy="2709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811205"/>
      </p:ext>
    </p:extLst>
  </p:cSld>
  <p:clrMapOvr>
    <a:masterClrMapping/>
  </p:clrMapOvr>
  <p:extLst>
    <p:ext uri="{6950BFC3-D8DA-4A85-94F7-54DA5524770B}">
      <p188:commentRel xmlns:p188="http://schemas.microsoft.com/office/powerpoint/2018/8/main" r:id="rId3"/>
    </p:ext>
  </p:extLs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F31AC6-F7DB-A801-469D-90A5B7C030C0}"/>
              </a:ext>
            </a:extLst>
          </p:cNvPr>
          <p:cNvSpPr>
            <a:spLocks noGrp="1"/>
          </p:cNvSpPr>
          <p:nvPr>
            <p:ph type="title"/>
          </p:nvPr>
        </p:nvSpPr>
        <p:spPr>
          <a:xfrm>
            <a:off x="630936" y="640080"/>
            <a:ext cx="4818888" cy="1481328"/>
          </a:xfrm>
        </p:spPr>
        <p:txBody>
          <a:bodyPr anchor="b">
            <a:normAutofit/>
          </a:bodyPr>
          <a:lstStyle/>
          <a:p>
            <a:r>
              <a:rPr lang="en-US" sz="5000"/>
              <a:t>Neuroticism and coping </a:t>
            </a:r>
            <a:endParaRPr lang="en-GB" sz="5000"/>
          </a:p>
        </p:txBody>
      </p:sp>
      <p:sp>
        <p:nvSpPr>
          <p:cNvPr id="2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06B4D9-E392-0937-72D8-A03652924686}"/>
              </a:ext>
            </a:extLst>
          </p:cNvPr>
          <p:cNvSpPr>
            <a:spLocks noGrp="1"/>
          </p:cNvSpPr>
          <p:nvPr>
            <p:ph idx="1"/>
          </p:nvPr>
        </p:nvSpPr>
        <p:spPr>
          <a:xfrm>
            <a:off x="630936" y="2660904"/>
            <a:ext cx="4818888" cy="3547872"/>
          </a:xfrm>
        </p:spPr>
        <p:txBody>
          <a:bodyPr anchor="t">
            <a:normAutofit/>
          </a:bodyPr>
          <a:lstStyle/>
          <a:p>
            <a:pPr marL="0" indent="0">
              <a:buNone/>
            </a:pPr>
            <a:r>
              <a:rPr lang="en-US" sz="2200"/>
              <a:t>Individuals with different levels of neuroticism have different coping strategies. Research found that individuals with high levels of neuroticism are more likely to engage in emotion focused coping and avoidance coping, whereas individuals with low neuroticism engage in problem focused coping which is much more effective in relation to dealing with stress (Boyes, 2010).   </a:t>
            </a:r>
            <a:endParaRPr lang="en-GB" sz="2200"/>
          </a:p>
        </p:txBody>
      </p:sp>
      <p:pic>
        <p:nvPicPr>
          <p:cNvPr id="5" name="Picture 4" descr="Logo&#10;&#10;Description automatically generated with low confidence">
            <a:extLst>
              <a:ext uri="{FF2B5EF4-FFF2-40B4-BE49-F238E27FC236}">
                <a16:creationId xmlns:a16="http://schemas.microsoft.com/office/drawing/2014/main" id="{24ED850F-FB5B-016F-25A5-F63D97A7E209}"/>
              </a:ext>
            </a:extLst>
          </p:cNvPr>
          <p:cNvPicPr>
            <a:picLocks noChangeAspect="1"/>
          </p:cNvPicPr>
          <p:nvPr/>
        </p:nvPicPr>
        <p:blipFill rotWithShape="1">
          <a:blip r:embed="rId2">
            <a:extLst>
              <a:ext uri="{28A0092B-C50C-407E-A947-70E740481C1C}">
                <a14:useLocalDpi xmlns:a14="http://schemas.microsoft.com/office/drawing/2010/main" val="0"/>
              </a:ext>
            </a:extLst>
          </a:blip>
          <a:srcRect t="302"/>
          <a:stretch/>
        </p:blipFill>
        <p:spPr>
          <a:xfrm>
            <a:off x="6099048" y="707759"/>
            <a:ext cx="5458968" cy="5442482"/>
          </a:xfrm>
          <a:prstGeom prst="rect">
            <a:avLst/>
          </a:prstGeom>
        </p:spPr>
      </p:pic>
      <p:sp>
        <p:nvSpPr>
          <p:cNvPr id="6" name="Rectangle 5">
            <a:extLst>
              <a:ext uri="{FF2B5EF4-FFF2-40B4-BE49-F238E27FC236}">
                <a16:creationId xmlns:a16="http://schemas.microsoft.com/office/drawing/2014/main" id="{DFCAF4C7-73F1-AA56-3085-40FF9240F9F2}"/>
              </a:ext>
            </a:extLst>
          </p:cNvPr>
          <p:cNvSpPr/>
          <p:nvPr/>
        </p:nvSpPr>
        <p:spPr>
          <a:xfrm>
            <a:off x="7474857" y="2046514"/>
            <a:ext cx="2714171" cy="138248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4B9EEAD-6F96-9B10-CB11-23ADF2FC32AB}"/>
              </a:ext>
            </a:extLst>
          </p:cNvPr>
          <p:cNvSpPr txBox="1"/>
          <p:nvPr/>
        </p:nvSpPr>
        <p:spPr>
          <a:xfrm>
            <a:off x="7474856" y="2372868"/>
            <a:ext cx="2714171" cy="769441"/>
          </a:xfrm>
          <a:prstGeom prst="rect">
            <a:avLst/>
          </a:prstGeom>
          <a:noFill/>
        </p:spPr>
        <p:txBody>
          <a:bodyPr wrap="square" rtlCol="0">
            <a:spAutoFit/>
          </a:bodyPr>
          <a:lstStyle/>
          <a:p>
            <a:pPr algn="ctr"/>
            <a:r>
              <a:rPr lang="en-US" sz="4400" dirty="0">
                <a:latin typeface="Amasis MT Pro Black" panose="020B0604020202020204" pitchFamily="18" charset="0"/>
              </a:rPr>
              <a:t>Coping</a:t>
            </a:r>
            <a:r>
              <a:rPr lang="en-US" dirty="0"/>
              <a:t> </a:t>
            </a:r>
            <a:endParaRPr lang="en-GB" dirty="0"/>
          </a:p>
        </p:txBody>
      </p:sp>
    </p:spTree>
    <p:extLst>
      <p:ext uri="{BB962C8B-B14F-4D97-AF65-F5344CB8AC3E}">
        <p14:creationId xmlns:p14="http://schemas.microsoft.com/office/powerpoint/2010/main" val="1603907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CB677A9-BD68-D85F-1280-D562BDEBDF86}"/>
              </a:ext>
            </a:extLst>
          </p:cNvPr>
          <p:cNvSpPr txBox="1"/>
          <p:nvPr/>
        </p:nvSpPr>
        <p:spPr>
          <a:xfrm>
            <a:off x="449943" y="335845"/>
            <a:ext cx="11495314" cy="6740307"/>
          </a:xfrm>
          <a:prstGeom prst="rect">
            <a:avLst/>
          </a:prstGeom>
          <a:noFill/>
        </p:spPr>
        <p:txBody>
          <a:bodyPr wrap="square">
            <a:spAutoFit/>
          </a:bodyPr>
          <a:lstStyle/>
          <a:p>
            <a:pPr indent="-457200"/>
            <a:r>
              <a:rPr lang="en-US" dirty="0"/>
              <a:t>References: </a:t>
            </a:r>
          </a:p>
          <a:p>
            <a:pPr indent="-457200"/>
            <a:endParaRPr lang="en-GB" dirty="0"/>
          </a:p>
          <a:p>
            <a:pPr indent="-457200"/>
            <a:r>
              <a:rPr lang="en-GB" dirty="0"/>
              <a:t>APA. (2023). Stress. American Psychological Association. </a:t>
            </a:r>
            <a:r>
              <a:rPr lang="en-GB" dirty="0">
                <a:hlinkClick r:id="rId2"/>
              </a:rPr>
              <a:t>https://dictionary.apa.org/stress</a:t>
            </a:r>
            <a:endParaRPr lang="en-GB" dirty="0"/>
          </a:p>
          <a:p>
            <a:pPr indent="-457200"/>
            <a:endParaRPr lang="en-GB" dirty="0"/>
          </a:p>
          <a:p>
            <a:r>
              <a:rPr lang="en-GB" dirty="0"/>
              <a:t>Boyes, M. E., &amp; French, D. J. (2010). Neuroticism, Stress, and Coping in the Context of an Anagram-Solving task. 	</a:t>
            </a:r>
            <a:r>
              <a:rPr lang="en-GB" i="1" dirty="0"/>
              <a:t>Personality and Individual Differences, 49</a:t>
            </a:r>
            <a:r>
              <a:rPr lang="en-GB" dirty="0"/>
              <a:t>(5), 380-385. </a:t>
            </a:r>
            <a:r>
              <a:rPr lang="en-GB" dirty="0">
                <a:hlinkClick r:id="rId3"/>
              </a:rPr>
              <a:t>https://doi.org/10.1016/j.paid.2010.04.001</a:t>
            </a:r>
            <a:endParaRPr lang="en-GB" dirty="0"/>
          </a:p>
          <a:p>
            <a:endParaRPr lang="en-GB" dirty="0"/>
          </a:p>
          <a:p>
            <a:pPr indent="-457200"/>
            <a:r>
              <a:rPr lang="en-GB" dirty="0"/>
              <a:t>Chochinov, H. M., </a:t>
            </a:r>
            <a:r>
              <a:rPr lang="en-GB" dirty="0" err="1"/>
              <a:t>Kristjanson</a:t>
            </a:r>
            <a:r>
              <a:rPr lang="en-GB" dirty="0"/>
              <a:t>, L. J., Hack, T. F., </a:t>
            </a:r>
            <a:r>
              <a:rPr lang="en-GB" dirty="0" err="1"/>
              <a:t>Hassard</a:t>
            </a:r>
            <a:r>
              <a:rPr lang="en-GB" dirty="0"/>
              <a:t>, T., McClement, S., &amp; </a:t>
            </a:r>
            <a:r>
              <a:rPr lang="en-GB" dirty="0" err="1"/>
              <a:t>Harlos</a:t>
            </a:r>
            <a:r>
              <a:rPr lang="en-GB" dirty="0"/>
              <a:t>, M. (2006). Personality, Neuroticism, 	and Coping towards the end of Life. </a:t>
            </a:r>
            <a:r>
              <a:rPr lang="en-GB" i="1" dirty="0"/>
              <a:t>Journal of Pain and Symptom Management, 32</a:t>
            </a:r>
            <a:r>
              <a:rPr lang="en-GB" dirty="0"/>
              <a:t>(4), 332-341. 	</a:t>
            </a:r>
            <a:r>
              <a:rPr lang="en-GB" dirty="0">
                <a:hlinkClick r:id="rId4"/>
              </a:rPr>
              <a:t>https://doi.org/10.1016/j.jpainsymman.2006.05.011</a:t>
            </a:r>
            <a:endParaRPr lang="en-GB" dirty="0"/>
          </a:p>
          <a:p>
            <a:pPr indent="-457200"/>
            <a:endParaRPr lang="en-GB" dirty="0"/>
          </a:p>
          <a:p>
            <a:pPr indent="-457200"/>
            <a:r>
              <a:rPr lang="en-US" dirty="0"/>
              <a:t>Gunthert, K. C., Cohen, L. H., &amp; </a:t>
            </a:r>
            <a:r>
              <a:rPr lang="en-US" dirty="0" err="1"/>
              <a:t>Armeli</a:t>
            </a:r>
            <a:r>
              <a:rPr lang="en-US" dirty="0"/>
              <a:t>, S. (1999). The Role of Neuroticism in Daily Stress and Coping. Journal of 	</a:t>
            </a:r>
            <a:r>
              <a:rPr lang="en-US" i="1" dirty="0"/>
              <a:t>Personality and Social Psychology, 77</a:t>
            </a:r>
            <a:r>
              <a:rPr lang="en-US" dirty="0"/>
              <a:t>(5), 1087-1100.</a:t>
            </a:r>
            <a:r>
              <a:rPr lang="en-GB" dirty="0">
                <a:hlinkClick r:id="rId5"/>
              </a:rPr>
              <a:t> APA </a:t>
            </a:r>
            <a:r>
              <a:rPr lang="en-GB" dirty="0" err="1">
                <a:hlinkClick r:id="rId5"/>
              </a:rPr>
              <a:t>PsycNet</a:t>
            </a:r>
            <a:r>
              <a:rPr lang="en-GB" dirty="0">
                <a:hlinkClick r:id="rId5"/>
              </a:rPr>
              <a:t> Buy Page</a:t>
            </a:r>
            <a:endParaRPr lang="en-GB" dirty="0"/>
          </a:p>
          <a:p>
            <a:pPr indent="-457200"/>
            <a:endParaRPr lang="en-GB" dirty="0"/>
          </a:p>
          <a:p>
            <a:pPr indent="-457200"/>
            <a:r>
              <a:rPr lang="en-GB" dirty="0"/>
              <a:t>Hohiyeddini, C., Bauer, S., &amp; Semple, S. (2015). Neuroticism and Stress: The Role of Displacement Behaviour. Anxiety, 	Stress, Coping, 28(4), 391-407. </a:t>
            </a:r>
            <a:r>
              <a:rPr lang="en-GB" dirty="0">
                <a:hlinkClick r:id="rId6"/>
              </a:rPr>
              <a:t>https://doi.org/10.1080/10615806.2014.1000878</a:t>
            </a:r>
            <a:endParaRPr lang="en-GB" dirty="0"/>
          </a:p>
          <a:p>
            <a:pPr indent="-457200"/>
            <a:endParaRPr lang="en-GB" dirty="0"/>
          </a:p>
          <a:p>
            <a:pPr indent="-457200"/>
            <a:r>
              <a:rPr lang="en-US" dirty="0"/>
              <a:t>Kernberg, O. F. (2016). What is personality?. </a:t>
            </a:r>
            <a:r>
              <a:rPr lang="en-US" i="1" dirty="0"/>
              <a:t>Journal of Personality Disorders, 30</a:t>
            </a:r>
            <a:r>
              <a:rPr lang="en-US" dirty="0"/>
              <a:t>(2), 145-156. 	</a:t>
            </a:r>
            <a:r>
              <a:rPr lang="en-US" dirty="0">
                <a:hlinkClick r:id="rId7"/>
              </a:rPr>
              <a:t>https://doi.org/10.1521/pedi.2106.30.2.145</a:t>
            </a:r>
            <a:endParaRPr lang="en-US" dirty="0"/>
          </a:p>
          <a:p>
            <a:pPr indent="-457200"/>
            <a:endParaRPr lang="en-GB" dirty="0"/>
          </a:p>
          <a:p>
            <a:pPr indent="-457200"/>
            <a:r>
              <a:rPr lang="en-GB" dirty="0"/>
              <a:t>Lahey, B. B. (2009). Public Health Significance of Neuroticism. </a:t>
            </a:r>
            <a:r>
              <a:rPr lang="en-GB" i="1" dirty="0"/>
              <a:t>American Psychology, 64</a:t>
            </a:r>
            <a:r>
              <a:rPr lang="en-GB" dirty="0"/>
              <a:t>(4), 241-256. 	</a:t>
            </a:r>
            <a:r>
              <a:rPr lang="en-GB" dirty="0">
                <a:hlinkClick r:id="rId8"/>
              </a:rPr>
              <a:t>https://psycnet.apa.org/doi/10.1037/a0015309</a:t>
            </a:r>
            <a:endParaRPr lang="en-GB" dirty="0"/>
          </a:p>
          <a:p>
            <a:pPr indent="-457200"/>
            <a:endParaRPr lang="en-GB" dirty="0"/>
          </a:p>
          <a:p>
            <a:pPr indent="-457200"/>
            <a:endParaRPr lang="en-GB" dirty="0"/>
          </a:p>
        </p:txBody>
      </p:sp>
    </p:spTree>
    <p:extLst>
      <p:ext uri="{BB962C8B-B14F-4D97-AF65-F5344CB8AC3E}">
        <p14:creationId xmlns:p14="http://schemas.microsoft.com/office/powerpoint/2010/main" val="2579935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CD6E00-508B-AA1E-36E2-FE4355C6ED43}"/>
              </a:ext>
            </a:extLst>
          </p:cNvPr>
          <p:cNvSpPr txBox="1"/>
          <p:nvPr/>
        </p:nvSpPr>
        <p:spPr>
          <a:xfrm>
            <a:off x="493485" y="597263"/>
            <a:ext cx="11205029" cy="2862322"/>
          </a:xfrm>
          <a:prstGeom prst="rect">
            <a:avLst/>
          </a:prstGeom>
          <a:noFill/>
        </p:spPr>
        <p:txBody>
          <a:bodyPr wrap="square">
            <a:spAutoFit/>
          </a:bodyPr>
          <a:lstStyle/>
          <a:p>
            <a:r>
              <a:rPr lang="en-GB" dirty="0"/>
              <a:t>McCrae. R. R., &amp; Costa, P. T. J. (1991). Adding Liebe und Arbeit: The full Five-Factor Model and Well-Being. </a:t>
            </a:r>
            <a:r>
              <a:rPr lang="en-GB" i="1" dirty="0"/>
              <a:t>Personality 	and Social Psychology Bulletin, 17</a:t>
            </a:r>
            <a:r>
              <a:rPr lang="en-GB" dirty="0"/>
              <a:t>(2). </a:t>
            </a:r>
            <a:r>
              <a:rPr lang="en-GB" dirty="0">
                <a:hlinkClick r:id="rId2"/>
              </a:rPr>
              <a:t>https://doi.org/10.1177/014616729101700217</a:t>
            </a:r>
            <a:endParaRPr lang="en-GB" dirty="0"/>
          </a:p>
          <a:p>
            <a:endParaRPr lang="en-GB" dirty="0"/>
          </a:p>
          <a:p>
            <a:pPr indent="-457200"/>
            <a:r>
              <a:rPr lang="en-US" dirty="0"/>
              <a:t>Zilling, L. M. P., </a:t>
            </a:r>
            <a:r>
              <a:rPr lang="en-US" dirty="0" err="1"/>
              <a:t>Hemenover</a:t>
            </a:r>
            <a:r>
              <a:rPr lang="en-US" dirty="0"/>
              <a:t>, S. H, &amp; </a:t>
            </a:r>
            <a:r>
              <a:rPr lang="en-US" dirty="0" err="1"/>
              <a:t>Dienstbier</a:t>
            </a:r>
            <a:r>
              <a:rPr lang="en-US" dirty="0"/>
              <a:t>, R. A. (2002). What do we assess when we assess a Big 5 Trait? 	Content Analysis of the affective, behavioral, and cognitive processes represented in bog 5 personality 	inventories. </a:t>
            </a:r>
            <a:r>
              <a:rPr lang="en-US" i="1" dirty="0"/>
              <a:t>Personality and Social Psychology Bulletin, 28</a:t>
            </a:r>
            <a:r>
              <a:rPr lang="en-US" dirty="0"/>
              <a:t>(6), 847-858. 	</a:t>
            </a:r>
            <a:r>
              <a:rPr lang="en-US" dirty="0">
                <a:hlinkClick r:id="rId3"/>
              </a:rPr>
              <a:t>https://journals.sagepub.com/doi/pdf/10.1177/0146167202289013?casa_token=Ax_-1GRd-</a:t>
            </a:r>
            <a:r>
              <a:rPr lang="en-US" dirty="0"/>
              <a:t>	cIAAAAA:tbyV77xhwhrW0YMPaOhhjxykxmLSc3BUGh-qzpwC9vrnN3niSi3hYzwHDhkR_F-q4qG5JvaVYOuMKw </a:t>
            </a:r>
          </a:p>
          <a:p>
            <a:pPr indent="-457200"/>
            <a:endParaRPr lang="en-US" dirty="0"/>
          </a:p>
          <a:p>
            <a:endParaRPr lang="en-GB" dirty="0"/>
          </a:p>
        </p:txBody>
      </p:sp>
    </p:spTree>
    <p:extLst>
      <p:ext uri="{BB962C8B-B14F-4D97-AF65-F5344CB8AC3E}">
        <p14:creationId xmlns:p14="http://schemas.microsoft.com/office/powerpoint/2010/main" val="3308884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573</TotalTime>
  <Words>950</Words>
  <Application>Microsoft Office PowerPoint</Application>
  <PresentationFormat>Widescreen</PresentationFormat>
  <Paragraphs>70</Paragraphs>
  <Slides>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Amasis MT Pro Black</vt:lpstr>
      <vt:lpstr>Arial</vt:lpstr>
      <vt:lpstr>Calibri</vt:lpstr>
      <vt:lpstr>Calibri Light</vt:lpstr>
      <vt:lpstr>Office Theme</vt:lpstr>
      <vt:lpstr>Personality &amp; Stress. </vt:lpstr>
      <vt:lpstr>Personality </vt:lpstr>
      <vt:lpstr>Neuroticism </vt:lpstr>
      <vt:lpstr>Stress </vt:lpstr>
      <vt:lpstr>PowerPoint Presentation</vt:lpstr>
      <vt:lpstr>Link between stress and neuroticism</vt:lpstr>
      <vt:lpstr>Neuroticism and coping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Personality &amp; Stress. </dc:title>
  <dc:creator>Afsana</dc:creator>
  <cp:lastModifiedBy>Afsana</cp:lastModifiedBy>
  <cp:revision>43</cp:revision>
  <dcterms:created xsi:type="dcterms:W3CDTF">2023-04-13T23:35:59Z</dcterms:created>
  <dcterms:modified xsi:type="dcterms:W3CDTF">2023-05-08T15:46:02Z</dcterms:modified>
</cp:coreProperties>
</file>