
<file path=[Content_Types].xml><?xml version="1.0" encoding="utf-8"?>
<Types xmlns="http://schemas.openxmlformats.org/package/2006/content-types">
  <Default Extension="jpg" ContentType="image/jp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6" r:id="rId2"/>
  </p:sldMasterIdLst>
  <p:notesMasterIdLst>
    <p:notesMasterId r:id="rId15"/>
  </p:notesMasterIdLst>
  <p:sldIdLst>
    <p:sldId id="256" r:id="rId3"/>
    <p:sldId id="257" r:id="rId4"/>
    <p:sldId id="259" r:id="rId5"/>
    <p:sldId id="281" r:id="rId6"/>
    <p:sldId id="263" r:id="rId7"/>
    <p:sldId id="282" r:id="rId8"/>
    <p:sldId id="283" r:id="rId9"/>
    <p:sldId id="278" r:id="rId10"/>
    <p:sldId id="284" r:id="rId11"/>
    <p:sldId id="285" r:id="rId12"/>
    <p:sldId id="279" r:id="rId13"/>
    <p:sldId id="356" r:id="rId14"/>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3960" autoAdjust="0"/>
    <p:restoredTop sz="93690" autoAdjust="0"/>
  </p:normalViewPr>
  <p:slideViewPr>
    <p:cSldViewPr>
      <p:cViewPr varScale="1">
        <p:scale>
          <a:sx n="63" d="100"/>
          <a:sy n="63" d="100"/>
        </p:scale>
        <p:origin x="676" y="3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8:54:09.708"/>
    </inkml:context>
    <inkml:brush xml:id="br0">
      <inkml:brushProperty name="width" value="0.05" units="cm"/>
      <inkml:brushProperty name="height" value="0.05" units="cm"/>
      <inkml:brushProperty name="ignorePressure" value="1"/>
    </inkml:brush>
  </inkml:definitions>
  <inkml:trace contextRef="#ctx0" brushRef="#br0">0 1,'0'11667,"0"-12376,0 696</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8:54:29.652"/>
    </inkml:context>
    <inkml:brush xml:id="br0">
      <inkml:brushProperty name="width" value="0.05" units="cm"/>
      <inkml:brushProperty name="height" value="0.05" units="cm"/>
      <inkml:brushProperty name="ignorePressure" value="1"/>
    </inkml:brush>
  </inkml:definitions>
  <inkml:trace contextRef="#ctx0" brushRef="#br0">16108 1,'-12532'0,"9575"0,2339 0,754 0,-109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8:54:51.045"/>
    </inkml:context>
    <inkml:brush xml:id="br0">
      <inkml:brushProperty name="width" value="0.05" units="cm"/>
      <inkml:brushProperty name="height" value="0.05" units="cm"/>
      <inkml:brushProperty name="ignorePressure" value="1"/>
    </inkml:brush>
  </inkml:definitions>
  <inkml:trace contextRef="#ctx0" brushRef="#br0">15731 1,'-221'0,"-105"0,-2844 0,-2249 0,2172 0,1929 0,-704 0,2015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8:55:43.558"/>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7916,'258'318,"6"7,-66-125,-124-131,-4 3,64 84,-91-96,3-2,2-2,99 87,149 61,-11-8,-180-116,4-6,221 115,-257-152,152 74,9-20,-46-38,245 35,336-22,8-60,13-67,-607 34,0-8,188-62,-78-9,-6-20,-91 38,38-19,-6-10,329-226,-262 117,2-3,-280 217,415-318,-284 190,91-80,-89 99,235-213,-295 241,222-209,-198 206,197-183,-148 102,57-59,-30 61,149-157,-241 219,225-249,144-176,-117 101,219-296,-73 77,-138 180,32-38,84-111,-35 70,20-31,-321 374,82-108,-193 288</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8:56:38.753"/>
    </inkml:context>
    <inkml:brush xml:id="br0">
      <inkml:brushProperty name="width" value="0.05" units="cm"/>
      <inkml:brushProperty name="height" value="0.05" units="cm"/>
      <inkml:brushProperty name="color" value="#E71224"/>
      <inkml:brushProperty name="ignorePressure" value="1"/>
    </inkml:brush>
  </inkml:definitions>
  <inkml:trace contextRef="#ctx0" brushRef="#br0">1 695,'1'10,"0"0,0 0,1 0,7 19,-2-3,114 371,-8-27,-54-146,108 361,-129-479,4-1,5-2,81 133,82 64,-55-82,-133-185,129 182,-102-152,73 74,82 56,117 124,-252-238,2-3,101 83,105 36,-35-25,306 205,257 70,-582-329,317 150,343 46,-822-295,991 264,16-69,-162-138,-688-75,0-10,254-45,276-121,-15-64,-270 59,-19-40,238-203,95-156,-760 568,289-244,423-458,-274 149,-292 351,51-71,235-413,-291 414,150-259,-158 273,-114 195,42-134,-36 49,23-189,-32 154,-23 141,33-99,-34 131,0 0,1 1,2 0,0 1,1 0,27-31,-6 17</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8:57:46.201"/>
    </inkml:context>
    <inkml:brush xml:id="br0">
      <inkml:brushProperty name="width" value="0.025" units="cm"/>
      <inkml:brushProperty name="height" value="0.025" units="cm"/>
      <inkml:brushProperty name="ignorePressure" value="1"/>
    </inkml:brush>
  </inkml:definitions>
  <inkml:trace contextRef="#ctx0" brushRef="#br0">7714 0,'2337'0,"148"0,530 0,-134 0,-803 0,-931 0,-1286 0,-5557 0,1009 0,4305 0,48 0,-92 0,-3195 0,1215 0,591 0,-294 0,2067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8:57:49.090"/>
    </inkml:context>
    <inkml:brush xml:id="br0">
      <inkml:brushProperty name="width" value="0.025" units="cm"/>
      <inkml:brushProperty name="height" value="0.025" units="cm"/>
      <inkml:brushProperty name="ignorePressure" value="1"/>
    </inkml:brush>
  </inkml:definitions>
  <inkml:trace contextRef="#ctx0" brushRef="#br0">1 0,'149'0,"2642"0,-740 0,-2010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8:57:57.643"/>
    </inkml:context>
    <inkml:brush xml:id="br0">
      <inkml:brushProperty name="width" value="0.05" units="cm"/>
      <inkml:brushProperty name="height" value="0.05" units="cm"/>
      <inkml:brushProperty name="ignorePressure" value="1"/>
    </inkml:brush>
  </inkml:definitions>
  <inkml:trace contextRef="#ctx0" brushRef="#br0">0 1,'15507'0,"-15683"0,-51 0,-3566 0,786 0,-1535 0,4290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8:58:14.231"/>
    </inkml:context>
    <inkml:brush xml:id="br0">
      <inkml:brushProperty name="width" value="0.1" units="cm"/>
      <inkml:brushProperty name="height" value="0.1" units="cm"/>
      <inkml:brushProperty name="ignorePressure" value="1"/>
    </inkml:brush>
  </inkml:definitions>
  <inkml:trace contextRef="#ctx0" brushRef="#br0">904 1,'200'0,"4029"0,10505 0,-10974 0,-3979 0,-65 0,-106 0,-1651 0,-388 0,-1140 0,-2694 0,3662 0,-396 0,-5 0,2972 0,29 0,14 0,1 0,-2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8:58:18.453"/>
    </inkml:context>
    <inkml:brush xml:id="br0">
      <inkml:brushProperty name="width" value="0.1" units="cm"/>
      <inkml:brushProperty name="height" value="0.1" units="cm"/>
      <inkml:brushProperty name="ignorePressure" value="1"/>
    </inkml:brush>
  </inkml:definitions>
  <inkml:trace contextRef="#ctx0" brushRef="#br0">2461 896,'26'7,"-24"-4,-18-9,-2449-891,2458 895</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8:59:10.144"/>
    </inkml:context>
    <inkml:brush xml:id="br0">
      <inkml:brushProperty name="width" value="0.1" units="cm"/>
      <inkml:brushProperty name="height" value="0.1" units="cm"/>
      <inkml:brushProperty name="ignorePressure" value="1"/>
    </inkml:brush>
  </inkml:definitions>
  <inkml:trace contextRef="#ctx0" brushRef="#br0">0 2192,'0'-2028,"0"12699,0-7830,0-16517,0 23352,0-9633</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00:47.083"/>
    </inkml:context>
    <inkml:brush xml:id="br0">
      <inkml:brushProperty name="width" value="0.1" units="cm"/>
      <inkml:brushProperty name="height" value="0.1" units="cm"/>
      <inkml:brushProperty name="color" value="#008C3A"/>
      <inkml:brushProperty name="ignorePressure" value="1"/>
    </inkml:brush>
  </inkml:definitions>
  <inkml:trace contextRef="#ctx0" brushRef="#br0">0 0,'313'0,"-35"0,3409 0,151 0,844 0,226 0,-765 0,-2286 0,-1817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04:22.063"/>
    </inkml:context>
    <inkml:brush xml:id="br0">
      <inkml:brushProperty name="width" value="0.1" units="cm"/>
      <inkml:brushProperty name="height" value="0.1" units="cm"/>
      <inkml:brushProperty name="color" value="#008C3A"/>
      <inkml:brushProperty name="ignorePressure" value="1"/>
    </inkml:brush>
  </inkml:definitions>
  <inkml:trace contextRef="#ctx0" brushRef="#br0">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07:31.242"/>
    </inkml:context>
    <inkml:brush xml:id="br0">
      <inkml:brushProperty name="width" value="0.1" units="cm"/>
      <inkml:brushProperty name="height" value="0.1" units="cm"/>
      <inkml:brushProperty name="color" value="#008C3A"/>
      <inkml:brushProperty name="ignorePressure" value="1"/>
    </inkml:brush>
  </inkml:definitions>
  <inkml:trace contextRef="#ctx0" brushRef="#br0">696 0,'0'0,"0"0,0 0,0 0,12 0,281 0,-1282 0,978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10:14.828"/>
    </inkml:context>
    <inkml:brush xml:id="br0">
      <inkml:brushProperty name="width" value="0.1" units="cm"/>
      <inkml:brushProperty name="height" value="0.1" units="cm"/>
      <inkml:brushProperty name="color" value="#008C3A"/>
      <inkml:brushProperty name="ignorePressure" value="1"/>
    </inkml:brush>
  </inkml:definitions>
  <inkml:trace contextRef="#ctx0" brushRef="#br0">0 0,'0'8,"0"23,0 15,0 5,0 3,0-2,0-2,0-2,0-3,0-1,0-9</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07:55.646"/>
    </inkml:context>
    <inkml:brush xml:id="br0">
      <inkml:brushProperty name="width" value="0.1" units="cm"/>
      <inkml:brushProperty name="height" value="0.1" units="cm"/>
      <inkml:brushProperty name="color" value="#008C3A"/>
      <inkml:brushProperty name="ignorePressure" value="1"/>
    </inkml:brush>
  </inkml:definitions>
  <inkml:trace contextRef="#ctx0" brushRef="#br0">0 1,'0'10,"0"13,0 12,0 11,0 7,0 10,0 8,0 3,0-2,0-3,0-3,0-3,0-7,0-9,0-7,0-10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07:57.006"/>
    </inkml:context>
    <inkml:brush xml:id="br0">
      <inkml:brushProperty name="width" value="0.1" units="cm"/>
      <inkml:brushProperty name="height" value="0.1" units="cm"/>
      <inkml:brushProperty name="color" value="#008C3A"/>
      <inkml:brushProperty name="ignorePressure" value="1"/>
    </inkml:brush>
  </inkml:definitions>
  <inkml:trace contextRef="#ctx0" brushRef="#br0">0 1,'0'838,"0"-819</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07:58.521"/>
    </inkml:context>
    <inkml:brush xml:id="br0">
      <inkml:brushProperty name="width" value="0.1" units="cm"/>
      <inkml:brushProperty name="height" value="0.1" units="cm"/>
      <inkml:brushProperty name="color" value="#008C3A"/>
      <inkml:brushProperty name="ignorePressure" value="1"/>
    </inkml:brush>
  </inkml:definitions>
  <inkml:trace contextRef="#ctx0" brushRef="#br0">0 0,'0'996,"0"-955</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07:59.669"/>
    </inkml:context>
    <inkml:brush xml:id="br0">
      <inkml:brushProperty name="width" value="0.1" units="cm"/>
      <inkml:brushProperty name="height" value="0.1" units="cm"/>
      <inkml:brushProperty name="color" value="#008C3A"/>
      <inkml:brushProperty name="ignorePressure" value="1"/>
    </inkml:brush>
  </inkml:definitions>
  <inkml:trace contextRef="#ctx0" brushRef="#br0">0 0,'0'1299,"0"-1291</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08:00.728"/>
    </inkml:context>
    <inkml:brush xml:id="br0">
      <inkml:brushProperty name="width" value="0.1" units="cm"/>
      <inkml:brushProperty name="height" value="0.1" units="cm"/>
      <inkml:brushProperty name="color" value="#008C3A"/>
      <inkml:brushProperty name="ignorePressure" value="1"/>
    </inkml:brush>
  </inkml:definitions>
  <inkml:trace contextRef="#ctx0" brushRef="#br0">0 1,'0'977,"0"-952</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10:56.963"/>
    </inkml:context>
    <inkml:brush xml:id="br0">
      <inkml:brushProperty name="width" value="0.1" units="cm"/>
      <inkml:brushProperty name="height" value="0.1" units="cm"/>
      <inkml:brushProperty name="color" value="#008C3A"/>
      <inkml:brushProperty name="ignorePressure" value="1"/>
    </inkml:brush>
  </inkml:definitions>
  <inkml:trace contextRef="#ctx0" brushRef="#br0">1 0,'28'0,"82"0,108 0,90 0,64 0,4 0,-39 0,-63 0,-79 0,-71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10:58.123"/>
    </inkml:context>
    <inkml:brush xml:id="br0">
      <inkml:brushProperty name="width" value="0.1" units="cm"/>
      <inkml:brushProperty name="height" value="0.1" units="cm"/>
      <inkml:brushProperty name="color" value="#008C3A"/>
      <inkml:brushProperty name="ignorePressure" value="1"/>
    </inkml:brush>
  </inkml:definitions>
  <inkml:trace contextRef="#ctx0" brushRef="#br0">1 0,'7'0,"16"0,34 0,50 0,50 0,49 0,11 0,11 0,-11 0,-21 0,-29 0,-29 0,-31 0,-33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10:59.218"/>
    </inkml:context>
    <inkml:brush xml:id="br0">
      <inkml:brushProperty name="width" value="0.1" units="cm"/>
      <inkml:brushProperty name="height" value="0.1" units="cm"/>
      <inkml:brushProperty name="color" value="#008C3A"/>
      <inkml:brushProperty name="ignorePressure" value="1"/>
    </inkml:brush>
  </inkml:definitions>
  <inkml:trace contextRef="#ctx0" brushRef="#br0">0 0,'43'0,"72"0,117 0,77 0,50 0,-7 0,-49 0,-46 0,-68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11:00.363"/>
    </inkml:context>
    <inkml:brush xml:id="br0">
      <inkml:brushProperty name="width" value="0.1" units="cm"/>
      <inkml:brushProperty name="height" value="0.1" units="cm"/>
      <inkml:brushProperty name="color" value="#008C3A"/>
      <inkml:brushProperty name="ignorePressure" value="1"/>
    </inkml:brush>
  </inkml:definitions>
  <inkml:trace contextRef="#ctx0" brushRef="#br0">1 0,'14'0,"26"0,51 0,80 0,69 0,38 0,-30 0,-56 0,-39 0,-32 0,-36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11:02.567"/>
    </inkml:context>
    <inkml:brush xml:id="br0">
      <inkml:brushProperty name="width" value="0.1" units="cm"/>
      <inkml:brushProperty name="height" value="0.1" units="cm"/>
      <inkml:brushProperty name="color" value="#008C3A"/>
      <inkml:brushProperty name="ignorePressure" value="1"/>
    </inkml:brush>
  </inkml:definitions>
  <inkml:trace contextRef="#ctx0" brushRef="#br0">1 0,'1905'0,"-1861"0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12:03.473"/>
    </inkml:context>
    <inkml:brush xml:id="br0">
      <inkml:brushProperty name="width" value="0.1" units="cm"/>
      <inkml:brushProperty name="height" value="0.1" units="cm"/>
      <inkml:brushProperty name="color" value="#008C3A"/>
      <inkml:brushProperty name="ignorePressure" value="1"/>
    </inkml:brush>
  </inkml:definitions>
  <inkml:trace contextRef="#ctx0" brushRef="#br0">1 0,'3690'0,"-512"0,-2692 0,-45 0,-72 0,-88 0,4202 0,-4436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12T19:15:08.442"/>
    </inkml:context>
    <inkml:brush xml:id="br0">
      <inkml:brushProperty name="width" value="0.1" units="cm"/>
      <inkml:brushProperty name="height" value="0.1" units="cm"/>
      <inkml:brushProperty name="color" value="#008C3A"/>
      <inkml:brushProperty name="ignorePressure" value="1"/>
    </inkml:brush>
  </inkml:definitions>
  <inkml:trace contextRef="#ctx0" brushRef="#br0">0 0,'0'771,"0"-737</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DD966674-539C-4D85-B9B6-F080492C633E}" type="datetimeFigureOut">
              <a:rPr lang="en-GB" smtClean="0"/>
              <a:t>17/09/2024</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50AF46C5-64D2-4F2B-BAB7-3210A45907A8}" type="slidenum">
              <a:rPr lang="en-GB" smtClean="0"/>
              <a:t>‹#›</a:t>
            </a:fld>
            <a:endParaRPr lang="en-GB"/>
          </a:p>
        </p:txBody>
      </p:sp>
    </p:spTree>
    <p:extLst>
      <p:ext uri="{BB962C8B-B14F-4D97-AF65-F5344CB8AC3E}">
        <p14:creationId xmlns:p14="http://schemas.microsoft.com/office/powerpoint/2010/main" val="1234319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AF46C5-64D2-4F2B-BAB7-3210A45907A8}" type="slidenum">
              <a:rPr lang="en-GB" smtClean="0"/>
              <a:t>1</a:t>
            </a:fld>
            <a:endParaRPr lang="en-GB"/>
          </a:p>
        </p:txBody>
      </p:sp>
    </p:spTree>
    <p:extLst>
      <p:ext uri="{BB962C8B-B14F-4D97-AF65-F5344CB8AC3E}">
        <p14:creationId xmlns:p14="http://schemas.microsoft.com/office/powerpoint/2010/main" val="4291191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AF46C5-64D2-4F2B-BAB7-3210A45907A8}" type="slidenum">
              <a:rPr lang="en-GB" smtClean="0"/>
              <a:t>5</a:t>
            </a:fld>
            <a:endParaRPr lang="en-GB"/>
          </a:p>
        </p:txBody>
      </p:sp>
    </p:spTree>
    <p:extLst>
      <p:ext uri="{BB962C8B-B14F-4D97-AF65-F5344CB8AC3E}">
        <p14:creationId xmlns:p14="http://schemas.microsoft.com/office/powerpoint/2010/main" val="6012569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AF46C5-64D2-4F2B-BAB7-3210A45907A8}" type="slidenum">
              <a:rPr lang="en-GB" smtClean="0"/>
              <a:t>7</a:t>
            </a:fld>
            <a:endParaRPr lang="en-GB"/>
          </a:p>
        </p:txBody>
      </p:sp>
    </p:spTree>
    <p:extLst>
      <p:ext uri="{BB962C8B-B14F-4D97-AF65-F5344CB8AC3E}">
        <p14:creationId xmlns:p14="http://schemas.microsoft.com/office/powerpoint/2010/main" val="102431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3358134" y="210769"/>
            <a:ext cx="2427731" cy="514350"/>
          </a:xfrm>
          <a:prstGeom prst="rect">
            <a:avLst/>
          </a:prstGeom>
        </p:spPr>
        <p:txBody>
          <a:bodyPr wrap="square" lIns="0" tIns="0" rIns="0" bIns="0">
            <a:spAutoFit/>
          </a:bodyPr>
          <a:lstStyle>
            <a:lvl1pPr>
              <a:defRPr sz="3200" b="1" i="0">
                <a:solidFill>
                  <a:srgbClr val="007CC3"/>
                </a:solidFill>
                <a:latin typeface="Segoe UI"/>
                <a:cs typeface="Segoe UI"/>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9/17/2024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200" b="1" i="0">
                <a:solidFill>
                  <a:srgbClr val="006FC0"/>
                </a:solidFill>
                <a:latin typeface="Segoe UI"/>
                <a:cs typeface="Segoe UI"/>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9/17/2024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200" b="1" i="0">
                <a:solidFill>
                  <a:srgbClr val="006FC0"/>
                </a:solidFill>
                <a:latin typeface="Segoe UI"/>
                <a:cs typeface="Segoe UI"/>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9/17/2024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200" b="1" i="0">
                <a:solidFill>
                  <a:srgbClr val="006FC0"/>
                </a:solidFill>
                <a:latin typeface="Segoe UI"/>
                <a:cs typeface="Segoe U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9/17/2024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9/17/2024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17/09/2024</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362765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17/09/2024</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351829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17/09/2024</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577094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17/09/2024</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80316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17/09/2024</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01002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17/09/2024</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3560221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17/09/2024</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77662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17/09/2024</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5400090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17/09/2024</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8090946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17/09/2024</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4007512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17/09/2024</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3342363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9143999" cy="6857998"/>
          </a:xfrm>
          <a:prstGeom prst="rect">
            <a:avLst/>
          </a:prstGeom>
        </p:spPr>
      </p:pic>
      <p:sp>
        <p:nvSpPr>
          <p:cNvPr id="2" name="Holder 2"/>
          <p:cNvSpPr>
            <a:spLocks noGrp="1"/>
          </p:cNvSpPr>
          <p:nvPr>
            <p:ph type="title"/>
          </p:nvPr>
        </p:nvSpPr>
        <p:spPr>
          <a:xfrm>
            <a:off x="3370579" y="202133"/>
            <a:ext cx="2402840" cy="514350"/>
          </a:xfrm>
          <a:prstGeom prst="rect">
            <a:avLst/>
          </a:prstGeom>
        </p:spPr>
        <p:txBody>
          <a:bodyPr wrap="square" lIns="0" tIns="0" rIns="0" bIns="0">
            <a:spAutoFit/>
          </a:bodyPr>
          <a:lstStyle>
            <a:lvl1pPr>
              <a:defRPr sz="3200" b="1" i="0">
                <a:solidFill>
                  <a:srgbClr val="006FC0"/>
                </a:solidFill>
                <a:latin typeface="Segoe UI"/>
                <a:cs typeface="Segoe UI"/>
              </a:defRPr>
            </a:lvl1pPr>
          </a:lstStyle>
          <a:p>
            <a:endParaRPr/>
          </a:p>
        </p:txBody>
      </p:sp>
      <p:sp>
        <p:nvSpPr>
          <p:cNvPr id="3" name="Holder 3"/>
          <p:cNvSpPr>
            <a:spLocks noGrp="1"/>
          </p:cNvSpPr>
          <p:nvPr>
            <p:ph type="body" idx="1"/>
          </p:nvPr>
        </p:nvSpPr>
        <p:spPr>
          <a:xfrm>
            <a:off x="597268" y="1238186"/>
            <a:ext cx="7748270" cy="391667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9/17/2024</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C1EB576-7AA4-47EC-AF8B-4F62EF473663}" type="datetimeFigureOut">
              <a:rPr lang="en-GB" smtClean="0"/>
              <a:t>17/09/2024</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402782613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3" Type="http://schemas.openxmlformats.org/officeDocument/2006/relationships/customXml" Target="../ink/ink6.xml"/><Relationship Id="rId18" Type="http://schemas.openxmlformats.org/officeDocument/2006/relationships/image" Target="../media/image10.png"/><Relationship Id="rId26" Type="http://schemas.openxmlformats.org/officeDocument/2006/relationships/image" Target="../media/image14.png"/><Relationship Id="rId39" Type="http://schemas.openxmlformats.org/officeDocument/2006/relationships/customXml" Target="../ink/ink18.xml"/><Relationship Id="rId21" Type="http://schemas.openxmlformats.org/officeDocument/2006/relationships/customXml" Target="../ink/ink10.xml"/><Relationship Id="rId34" Type="http://schemas.openxmlformats.org/officeDocument/2006/relationships/image" Target="../media/image18.png"/><Relationship Id="rId42" Type="http://schemas.openxmlformats.org/officeDocument/2006/relationships/image" Target="../media/image22.png"/><Relationship Id="rId47" Type="http://schemas.openxmlformats.org/officeDocument/2006/relationships/customXml" Target="../ink/ink22.xml"/><Relationship Id="rId50" Type="http://schemas.openxmlformats.org/officeDocument/2006/relationships/image" Target="../media/image26.png"/><Relationship Id="rId55" Type="http://schemas.openxmlformats.org/officeDocument/2006/relationships/customXml" Target="../ink/ink26.xml"/><Relationship Id="rId7" Type="http://schemas.openxmlformats.org/officeDocument/2006/relationships/customXml" Target="../ink/ink3.xml"/><Relationship Id="rId2" Type="http://schemas.openxmlformats.org/officeDocument/2006/relationships/notesSlide" Target="../notesSlides/notesSlide3.xml"/><Relationship Id="rId16" Type="http://schemas.openxmlformats.org/officeDocument/2006/relationships/image" Target="../media/image9.png"/><Relationship Id="rId29" Type="http://schemas.openxmlformats.org/officeDocument/2006/relationships/customXml" Target="../ink/ink14.xml"/><Relationship Id="rId11" Type="http://schemas.openxmlformats.org/officeDocument/2006/relationships/customXml" Target="../ink/ink5.xml"/><Relationship Id="rId24" Type="http://schemas.openxmlformats.org/officeDocument/2006/relationships/image" Target="../media/image13.png"/><Relationship Id="rId37" Type="http://schemas.openxmlformats.org/officeDocument/2006/relationships/customXml" Target="../ink/ink17.xml"/><Relationship Id="rId40" Type="http://schemas.openxmlformats.org/officeDocument/2006/relationships/image" Target="../media/image21.png"/><Relationship Id="rId45" Type="http://schemas.openxmlformats.org/officeDocument/2006/relationships/customXml" Target="../ink/ink21.xml"/><Relationship Id="rId53" Type="http://schemas.openxmlformats.org/officeDocument/2006/relationships/customXml" Target="../ink/ink25.xml"/><Relationship Id="rId58" Type="http://schemas.openxmlformats.org/officeDocument/2006/relationships/image" Target="../media/image17.png"/><Relationship Id="rId5" Type="http://schemas.openxmlformats.org/officeDocument/2006/relationships/customXml" Target="../ink/ink2.xml"/><Relationship Id="rId19" Type="http://schemas.openxmlformats.org/officeDocument/2006/relationships/customXml" Target="../ink/ink9.xml"/><Relationship Id="rId4" Type="http://schemas.openxmlformats.org/officeDocument/2006/relationships/image" Target="../media/image3.png"/><Relationship Id="rId9" Type="http://schemas.openxmlformats.org/officeDocument/2006/relationships/customXml" Target="../ink/ink4.xml"/><Relationship Id="rId14" Type="http://schemas.openxmlformats.org/officeDocument/2006/relationships/image" Target="../media/image8.png"/><Relationship Id="rId22" Type="http://schemas.openxmlformats.org/officeDocument/2006/relationships/image" Target="../media/image12.png"/><Relationship Id="rId27" Type="http://schemas.openxmlformats.org/officeDocument/2006/relationships/customXml" Target="../ink/ink13.xml"/><Relationship Id="rId30" Type="http://schemas.openxmlformats.org/officeDocument/2006/relationships/image" Target="../media/image16.png"/><Relationship Id="rId35" Type="http://schemas.openxmlformats.org/officeDocument/2006/relationships/customXml" Target="../ink/ink16.xml"/><Relationship Id="rId43" Type="http://schemas.openxmlformats.org/officeDocument/2006/relationships/customXml" Target="../ink/ink20.xml"/><Relationship Id="rId48" Type="http://schemas.openxmlformats.org/officeDocument/2006/relationships/image" Target="../media/image25.png"/><Relationship Id="rId56" Type="http://schemas.openxmlformats.org/officeDocument/2006/relationships/image" Target="../media/image29.png"/><Relationship Id="rId8" Type="http://schemas.openxmlformats.org/officeDocument/2006/relationships/image" Target="../media/image5.png"/><Relationship Id="rId51" Type="http://schemas.openxmlformats.org/officeDocument/2006/relationships/customXml" Target="../ink/ink24.xml"/><Relationship Id="rId3" Type="http://schemas.openxmlformats.org/officeDocument/2006/relationships/customXml" Target="../ink/ink1.xml"/><Relationship Id="rId12" Type="http://schemas.openxmlformats.org/officeDocument/2006/relationships/image" Target="../media/image7.png"/><Relationship Id="rId17" Type="http://schemas.openxmlformats.org/officeDocument/2006/relationships/customXml" Target="../ink/ink8.xml"/><Relationship Id="rId25" Type="http://schemas.openxmlformats.org/officeDocument/2006/relationships/customXml" Target="../ink/ink12.xml"/><Relationship Id="rId38" Type="http://schemas.openxmlformats.org/officeDocument/2006/relationships/image" Target="../media/image20.png"/><Relationship Id="rId46" Type="http://schemas.openxmlformats.org/officeDocument/2006/relationships/image" Target="../media/image24.png"/><Relationship Id="rId59" Type="http://schemas.openxmlformats.org/officeDocument/2006/relationships/image" Target="../media/image30.png"/><Relationship Id="rId20" Type="http://schemas.openxmlformats.org/officeDocument/2006/relationships/image" Target="../media/image11.png"/><Relationship Id="rId41" Type="http://schemas.openxmlformats.org/officeDocument/2006/relationships/customXml" Target="../ink/ink19.xml"/><Relationship Id="rId54" Type="http://schemas.openxmlformats.org/officeDocument/2006/relationships/image" Target="../media/image28.png"/><Relationship Id="rId1" Type="http://schemas.openxmlformats.org/officeDocument/2006/relationships/slideLayout" Target="../slideLayouts/slideLayout1.xml"/><Relationship Id="rId6" Type="http://schemas.openxmlformats.org/officeDocument/2006/relationships/image" Target="../media/image4.png"/><Relationship Id="rId15" Type="http://schemas.openxmlformats.org/officeDocument/2006/relationships/customXml" Target="../ink/ink7.xml"/><Relationship Id="rId23" Type="http://schemas.openxmlformats.org/officeDocument/2006/relationships/customXml" Target="../ink/ink11.xml"/><Relationship Id="rId28" Type="http://schemas.openxmlformats.org/officeDocument/2006/relationships/image" Target="../media/image15.png"/><Relationship Id="rId36" Type="http://schemas.openxmlformats.org/officeDocument/2006/relationships/image" Target="../media/image19.png"/><Relationship Id="rId49" Type="http://schemas.openxmlformats.org/officeDocument/2006/relationships/customXml" Target="../ink/ink23.xml"/><Relationship Id="rId57" Type="http://schemas.openxmlformats.org/officeDocument/2006/relationships/customXml" Target="../ink/ink27.xml"/><Relationship Id="rId10" Type="http://schemas.openxmlformats.org/officeDocument/2006/relationships/image" Target="../media/image6.png"/><Relationship Id="rId31" Type="http://schemas.openxmlformats.org/officeDocument/2006/relationships/customXml" Target="../ink/ink15.xml"/><Relationship Id="rId44" Type="http://schemas.openxmlformats.org/officeDocument/2006/relationships/image" Target="../media/image23.png"/><Relationship Id="rId52" Type="http://schemas.openxmlformats.org/officeDocument/2006/relationships/image" Target="../media/image27.png"/><Relationship Id="rId60" Type="http://schemas.openxmlformats.org/officeDocument/2006/relationships/image" Target="../media/image3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www-proquest-com.ezproxy.uwtsd.ac.uk/docview/1220562609?pq-origsite=primo&amp;accountid=130472"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3.png"/><Relationship Id="rId4" Type="http://schemas.openxmlformats.org/officeDocument/2006/relationships/image" Target="../media/image32.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0"/>
            <a:ext cx="9143999" cy="6857998"/>
          </a:xfrm>
          <a:prstGeom prst="rect">
            <a:avLst/>
          </a:prstGeom>
        </p:spPr>
      </p:pic>
      <p:sp>
        <p:nvSpPr>
          <p:cNvPr id="3" name="object 3"/>
          <p:cNvSpPr txBox="1"/>
          <p:nvPr/>
        </p:nvSpPr>
        <p:spPr>
          <a:xfrm>
            <a:off x="1489075" y="3309315"/>
            <a:ext cx="6960234" cy="1361270"/>
          </a:xfrm>
          <a:prstGeom prst="rect">
            <a:avLst/>
          </a:prstGeom>
        </p:spPr>
        <p:txBody>
          <a:bodyPr vert="horz" wrap="square" lIns="0" tIns="12065" rIns="0" bIns="0" rtlCol="0">
            <a:spAutoFit/>
          </a:bodyPr>
          <a:lstStyle/>
          <a:p>
            <a:pPr marL="12700" marR="5080" indent="3810" algn="ctr">
              <a:lnSpc>
                <a:spcPct val="100000"/>
              </a:lnSpc>
              <a:spcBef>
                <a:spcPts val="95"/>
              </a:spcBef>
            </a:pPr>
            <a:r>
              <a:rPr lang="en-GB" sz="2800" spc="-5" dirty="0">
                <a:solidFill>
                  <a:srgbClr val="FFFFFF"/>
                </a:solidFill>
                <a:latin typeface="Segoe UI"/>
                <a:cs typeface="Segoe UI"/>
              </a:rPr>
              <a:t>Profit Maximisation Theory</a:t>
            </a:r>
          </a:p>
          <a:p>
            <a:pPr marL="12700" marR="5080" indent="3810" algn="ctr">
              <a:lnSpc>
                <a:spcPct val="100000"/>
              </a:lnSpc>
              <a:spcBef>
                <a:spcPts val="95"/>
              </a:spcBef>
            </a:pPr>
            <a:endParaRPr sz="2800" dirty="0">
              <a:latin typeface="Segoe UI"/>
              <a:cs typeface="Segoe UI"/>
            </a:endParaRPr>
          </a:p>
          <a:p>
            <a:pPr>
              <a:lnSpc>
                <a:spcPct val="100000"/>
              </a:lnSpc>
              <a:spcBef>
                <a:spcPts val="65"/>
              </a:spcBef>
            </a:pPr>
            <a:endParaRPr sz="3000" dirty="0">
              <a:latin typeface="Segoe UI"/>
              <a:cs typeface="Segoe UI"/>
            </a:endParaRPr>
          </a:p>
        </p:txBody>
      </p:sp>
      <p:sp>
        <p:nvSpPr>
          <p:cNvPr id="4" name="object 4"/>
          <p:cNvSpPr txBox="1">
            <a:spLocks noGrp="1"/>
          </p:cNvSpPr>
          <p:nvPr>
            <p:ph type="title"/>
          </p:nvPr>
        </p:nvSpPr>
        <p:spPr>
          <a:xfrm>
            <a:off x="1195222" y="1118200"/>
            <a:ext cx="7508875" cy="1672589"/>
          </a:xfrm>
          <a:prstGeom prst="rect">
            <a:avLst/>
          </a:prstGeom>
        </p:spPr>
        <p:txBody>
          <a:bodyPr vert="horz" wrap="square" lIns="0" tIns="41910" rIns="0" bIns="0" rtlCol="0">
            <a:spAutoFit/>
          </a:bodyPr>
          <a:lstStyle/>
          <a:p>
            <a:pPr marL="12700">
              <a:lnSpc>
                <a:spcPct val="100000"/>
              </a:lnSpc>
              <a:spcBef>
                <a:spcPts val="330"/>
              </a:spcBef>
            </a:pPr>
            <a:r>
              <a:rPr spc="-5" dirty="0">
                <a:solidFill>
                  <a:srgbClr val="000000"/>
                </a:solidFill>
              </a:rPr>
              <a:t>Bachelor</a:t>
            </a:r>
            <a:r>
              <a:rPr spc="-10" dirty="0">
                <a:solidFill>
                  <a:srgbClr val="000000"/>
                </a:solidFill>
              </a:rPr>
              <a:t> </a:t>
            </a:r>
            <a:r>
              <a:rPr spc="-25" dirty="0">
                <a:solidFill>
                  <a:srgbClr val="000000"/>
                </a:solidFill>
              </a:rPr>
              <a:t>of</a:t>
            </a:r>
            <a:r>
              <a:rPr spc="-15" dirty="0">
                <a:solidFill>
                  <a:srgbClr val="000000"/>
                </a:solidFill>
              </a:rPr>
              <a:t> </a:t>
            </a:r>
            <a:r>
              <a:rPr spc="20" dirty="0">
                <a:solidFill>
                  <a:srgbClr val="000000"/>
                </a:solidFill>
              </a:rPr>
              <a:t>Arts</a:t>
            </a:r>
            <a:r>
              <a:rPr spc="-15" dirty="0">
                <a:solidFill>
                  <a:srgbClr val="000000"/>
                </a:solidFill>
              </a:rPr>
              <a:t> </a:t>
            </a:r>
            <a:r>
              <a:rPr dirty="0">
                <a:solidFill>
                  <a:srgbClr val="000000"/>
                </a:solidFill>
              </a:rPr>
              <a:t>Business</a:t>
            </a:r>
            <a:r>
              <a:rPr spc="-15" dirty="0">
                <a:solidFill>
                  <a:srgbClr val="000000"/>
                </a:solidFill>
              </a:rPr>
              <a:t> </a:t>
            </a:r>
            <a:r>
              <a:rPr dirty="0">
                <a:solidFill>
                  <a:srgbClr val="000000"/>
                </a:solidFill>
              </a:rPr>
              <a:t>Management</a:t>
            </a:r>
          </a:p>
          <a:p>
            <a:pPr marL="2275840" marR="1357630" indent="-1382395">
              <a:lnSpc>
                <a:spcPct val="100000"/>
              </a:lnSpc>
              <a:spcBef>
                <a:spcPts val="259"/>
              </a:spcBef>
            </a:pPr>
            <a:r>
              <a:rPr sz="3600" spc="-10" dirty="0">
                <a:solidFill>
                  <a:srgbClr val="FFFF00"/>
                </a:solidFill>
              </a:rPr>
              <a:t>Management </a:t>
            </a:r>
            <a:r>
              <a:rPr sz="3600" spc="-5" dirty="0">
                <a:solidFill>
                  <a:srgbClr val="FFFF00"/>
                </a:solidFill>
              </a:rPr>
              <a:t>Economics </a:t>
            </a:r>
            <a:r>
              <a:rPr sz="3600" spc="-980" dirty="0">
                <a:solidFill>
                  <a:srgbClr val="FFFF00"/>
                </a:solidFill>
              </a:rPr>
              <a:t> </a:t>
            </a:r>
            <a:r>
              <a:rPr sz="3600" spc="-15" dirty="0">
                <a:solidFill>
                  <a:srgbClr val="FFFF00"/>
                </a:solidFill>
              </a:rPr>
              <a:t>(LCBB500</a:t>
            </a:r>
            <a:r>
              <a:rPr lang="en-GB" sz="3600" spc="-15" dirty="0">
                <a:solidFill>
                  <a:srgbClr val="FFFF00"/>
                </a:solidFill>
              </a:rPr>
              <a:t>8</a:t>
            </a:r>
            <a:r>
              <a:rPr sz="3600" spc="-15" dirty="0">
                <a:solidFill>
                  <a:srgbClr val="FFFF00"/>
                </a:solidFill>
              </a:rPr>
              <a:t>)</a:t>
            </a:r>
            <a:endParaRPr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89735" y="304800"/>
            <a:ext cx="8295997" cy="997709"/>
          </a:xfrm>
          <a:prstGeom prst="rect">
            <a:avLst/>
          </a:prstGeom>
        </p:spPr>
        <p:txBody>
          <a:bodyPr vert="horz" wrap="square" lIns="0" tIns="12700" rIns="0" bIns="0" rtlCol="0">
            <a:spAutoFit/>
          </a:bodyPr>
          <a:lstStyle/>
          <a:p>
            <a:pPr marL="12700">
              <a:lnSpc>
                <a:spcPct val="100000"/>
              </a:lnSpc>
              <a:spcBef>
                <a:spcPts val="100"/>
              </a:spcBef>
            </a:pPr>
            <a:r>
              <a:rPr lang="en-GB" spc="-5" dirty="0"/>
              <a:t>At the end of this session you must understand:</a:t>
            </a:r>
            <a:endParaRPr spc="-5" dirty="0"/>
          </a:p>
        </p:txBody>
      </p:sp>
      <p:sp>
        <p:nvSpPr>
          <p:cNvPr id="3" name="object 3"/>
          <p:cNvSpPr txBox="1"/>
          <p:nvPr/>
        </p:nvSpPr>
        <p:spPr>
          <a:xfrm>
            <a:off x="258267" y="1437259"/>
            <a:ext cx="6808470" cy="2164054"/>
          </a:xfrm>
          <a:prstGeom prst="rect">
            <a:avLst/>
          </a:prstGeom>
        </p:spPr>
        <p:txBody>
          <a:bodyPr vert="horz" wrap="square" lIns="0" tIns="12065" rIns="0" bIns="0" rtlCol="0">
            <a:spAutoFit/>
          </a:bodyPr>
          <a:lstStyle/>
          <a:p>
            <a:pPr marL="355600" indent="-342900">
              <a:lnSpc>
                <a:spcPct val="100000"/>
              </a:lnSpc>
              <a:spcBef>
                <a:spcPts val="95"/>
              </a:spcBef>
              <a:buClr>
                <a:srgbClr val="006FC0"/>
              </a:buClr>
              <a:buFont typeface="Wingdings"/>
              <a:buChar char=""/>
              <a:tabLst>
                <a:tab pos="355600" algn="l"/>
              </a:tabLst>
            </a:pPr>
            <a:r>
              <a:rPr lang="en-GB" sz="3600" b="1" spc="-5" dirty="0"/>
              <a:t>profit maximisation theory    Quantity</a:t>
            </a:r>
            <a:endParaRPr sz="2800" b="1" dirty="0">
              <a:latin typeface="Segoe UI"/>
              <a:cs typeface="Segoe UI"/>
            </a:endParaRPr>
          </a:p>
          <a:p>
            <a:pPr>
              <a:lnSpc>
                <a:spcPct val="100000"/>
              </a:lnSpc>
              <a:spcBef>
                <a:spcPts val="50"/>
              </a:spcBef>
              <a:buClr>
                <a:srgbClr val="006FC0"/>
              </a:buClr>
            </a:pPr>
            <a:endParaRPr sz="3500" b="1" dirty="0">
              <a:latin typeface="Segoe UI"/>
              <a:cs typeface="Segoe UI"/>
            </a:endParaRPr>
          </a:p>
          <a:p>
            <a:pPr marL="355600" indent="-342900">
              <a:lnSpc>
                <a:spcPct val="100000"/>
              </a:lnSpc>
              <a:buClr>
                <a:srgbClr val="006FC0"/>
              </a:buClr>
              <a:buFont typeface="Wingdings"/>
              <a:buChar char=""/>
              <a:tabLst>
                <a:tab pos="355600" algn="l"/>
              </a:tabLst>
            </a:pPr>
            <a:r>
              <a:rPr lang="en-GB" sz="3200" b="1" spc="-5" dirty="0">
                <a:latin typeface="Segoe UI"/>
                <a:cs typeface="Segoe UI"/>
              </a:rPr>
              <a:t>Other objectives in a firm</a:t>
            </a:r>
            <a:endParaRPr sz="3200" b="1" dirty="0">
              <a:latin typeface="Segoe UI"/>
              <a:cs typeface="Segoe U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630621" y="288797"/>
            <a:ext cx="7936392" cy="505267"/>
          </a:xfrm>
          <a:prstGeom prst="rect">
            <a:avLst/>
          </a:prstGeom>
        </p:spPr>
        <p:txBody>
          <a:bodyPr vert="horz" wrap="square" lIns="0" tIns="12700" rIns="0" bIns="0" rtlCol="0">
            <a:spAutoFit/>
          </a:bodyPr>
          <a:lstStyle/>
          <a:p>
            <a:pPr marL="12700">
              <a:lnSpc>
                <a:spcPct val="100000"/>
              </a:lnSpc>
              <a:spcBef>
                <a:spcPts val="100"/>
              </a:spcBef>
            </a:pPr>
            <a:r>
              <a:rPr lang="en-GB" sz="3200" b="1" spc="-5" dirty="0">
                <a:solidFill>
                  <a:srgbClr val="006FC0"/>
                </a:solidFill>
                <a:latin typeface="Segoe UI"/>
                <a:cs typeface="Segoe UI"/>
              </a:rPr>
              <a:t>Goals of firms </a:t>
            </a:r>
            <a:endParaRPr sz="3200" dirty="0">
              <a:latin typeface="Segoe UI"/>
              <a:cs typeface="Segoe UI"/>
            </a:endParaRPr>
          </a:p>
        </p:txBody>
      </p:sp>
      <p:sp>
        <p:nvSpPr>
          <p:cNvPr id="3" name="object 3"/>
          <p:cNvSpPr txBox="1"/>
          <p:nvPr/>
        </p:nvSpPr>
        <p:spPr>
          <a:xfrm>
            <a:off x="1051356" y="2235454"/>
            <a:ext cx="7038340" cy="878840"/>
          </a:xfrm>
          <a:prstGeom prst="rect">
            <a:avLst/>
          </a:prstGeom>
        </p:spPr>
        <p:txBody>
          <a:bodyPr vert="horz" wrap="square" lIns="0" tIns="12065" rIns="0" bIns="0" rtlCol="0">
            <a:spAutoFit/>
          </a:bodyPr>
          <a:lstStyle/>
          <a:p>
            <a:pPr marL="2234565" marR="5080" indent="-2222500">
              <a:lnSpc>
                <a:spcPct val="100000"/>
              </a:lnSpc>
              <a:spcBef>
                <a:spcPts val="95"/>
              </a:spcBef>
            </a:pPr>
            <a:r>
              <a:rPr sz="2800" spc="-5" dirty="0">
                <a:latin typeface="Segoe UI"/>
                <a:cs typeface="Segoe UI"/>
              </a:rPr>
              <a:t>The economic goal/objective </a:t>
            </a:r>
            <a:r>
              <a:rPr sz="2800" spc="-25" dirty="0">
                <a:latin typeface="Segoe UI"/>
                <a:cs typeface="Segoe UI"/>
              </a:rPr>
              <a:t>of </a:t>
            </a:r>
            <a:r>
              <a:rPr sz="2800" spc="-5" dirty="0">
                <a:latin typeface="Segoe UI"/>
                <a:cs typeface="Segoe UI"/>
              </a:rPr>
              <a:t>the </a:t>
            </a:r>
            <a:r>
              <a:rPr sz="2800" spc="-10" dirty="0">
                <a:latin typeface="Segoe UI"/>
                <a:cs typeface="Segoe UI"/>
              </a:rPr>
              <a:t>firm </a:t>
            </a:r>
            <a:r>
              <a:rPr sz="2800" spc="-5" dirty="0">
                <a:latin typeface="Segoe UI"/>
                <a:cs typeface="Segoe UI"/>
              </a:rPr>
              <a:t>is </a:t>
            </a:r>
            <a:r>
              <a:rPr sz="2800" spc="-15" dirty="0">
                <a:latin typeface="Segoe UI"/>
                <a:cs typeface="Segoe UI"/>
              </a:rPr>
              <a:t>to </a:t>
            </a:r>
            <a:r>
              <a:rPr sz="2800" spc="-755" dirty="0">
                <a:latin typeface="Segoe UI"/>
                <a:cs typeface="Segoe UI"/>
              </a:rPr>
              <a:t> </a:t>
            </a:r>
            <a:r>
              <a:rPr sz="2800" spc="-10" dirty="0">
                <a:latin typeface="Segoe UI"/>
                <a:cs typeface="Segoe UI"/>
              </a:rPr>
              <a:t>maximize </a:t>
            </a:r>
            <a:r>
              <a:rPr sz="2800" spc="-15" dirty="0">
                <a:latin typeface="Segoe UI"/>
                <a:cs typeface="Segoe UI"/>
              </a:rPr>
              <a:t>profits</a:t>
            </a:r>
            <a:endParaRPr sz="2800" dirty="0">
              <a:latin typeface="Segoe UI"/>
              <a:cs typeface="Segoe U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630621" y="288797"/>
            <a:ext cx="7936392" cy="505267"/>
          </a:xfrm>
          <a:prstGeom prst="rect">
            <a:avLst/>
          </a:prstGeom>
        </p:spPr>
        <p:txBody>
          <a:bodyPr vert="horz" wrap="square" lIns="0" tIns="12700" rIns="0" bIns="0" rtlCol="0">
            <a:spAutoFit/>
          </a:bodyPr>
          <a:lstStyle/>
          <a:p>
            <a:pPr marL="12700">
              <a:lnSpc>
                <a:spcPct val="100000"/>
              </a:lnSpc>
              <a:spcBef>
                <a:spcPts val="100"/>
              </a:spcBef>
            </a:pPr>
            <a:r>
              <a:rPr lang="en-GB" sz="3200" b="1" spc="-5" dirty="0">
                <a:solidFill>
                  <a:srgbClr val="006FC0"/>
                </a:solidFill>
                <a:latin typeface="Segoe UI"/>
                <a:cs typeface="Segoe UI"/>
              </a:rPr>
              <a:t>Profit Maximisation</a:t>
            </a:r>
            <a:endParaRPr sz="3200" dirty="0">
              <a:latin typeface="Segoe UI"/>
              <a:cs typeface="Segoe UI"/>
            </a:endParaRPr>
          </a:p>
        </p:txBody>
      </p:sp>
      <p:sp>
        <p:nvSpPr>
          <p:cNvPr id="3" name="object 3"/>
          <p:cNvSpPr txBox="1"/>
          <p:nvPr/>
        </p:nvSpPr>
        <p:spPr>
          <a:xfrm>
            <a:off x="-76200" y="1249236"/>
            <a:ext cx="8987748" cy="4359527"/>
          </a:xfrm>
          <a:prstGeom prst="rect">
            <a:avLst/>
          </a:prstGeom>
        </p:spPr>
        <p:txBody>
          <a:bodyPr vert="horz" wrap="square" lIns="0" tIns="12065" rIns="0" bIns="0" rtlCol="0">
            <a:spAutoFit/>
          </a:bodyPr>
          <a:lstStyle/>
          <a:p>
            <a:pPr marL="2234565" marR="5080" indent="-2222500">
              <a:lnSpc>
                <a:spcPct val="100000"/>
              </a:lnSpc>
              <a:spcBef>
                <a:spcPts val="95"/>
              </a:spcBef>
              <a:buFontTx/>
              <a:buChar char="-"/>
            </a:pPr>
            <a:r>
              <a:rPr lang="en-GB" sz="2800" spc="-5" dirty="0">
                <a:solidFill>
                  <a:srgbClr val="002060"/>
                </a:solidFill>
                <a:latin typeface="Segoe UI"/>
                <a:cs typeface="Segoe UI"/>
              </a:rPr>
              <a:t>The oldest of business models dating back to times when businesses were managed by their owners </a:t>
            </a:r>
            <a:r>
              <a:rPr lang="en-GB" sz="2800" spc="-5" dirty="0" err="1">
                <a:solidFill>
                  <a:srgbClr val="002060"/>
                </a:solidFill>
                <a:latin typeface="Segoe UI"/>
                <a:cs typeface="Segoe UI"/>
              </a:rPr>
              <a:t>i.e</a:t>
            </a:r>
            <a:r>
              <a:rPr lang="en-GB" sz="2800" spc="-5" dirty="0">
                <a:solidFill>
                  <a:srgbClr val="002060"/>
                </a:solidFill>
                <a:latin typeface="Segoe UI"/>
                <a:cs typeface="Segoe UI"/>
              </a:rPr>
              <a:t> </a:t>
            </a:r>
            <a:r>
              <a:rPr lang="en-GB" sz="2800" b="1" spc="-5" dirty="0">
                <a:solidFill>
                  <a:srgbClr val="002060"/>
                </a:solidFill>
                <a:latin typeface="Segoe UI"/>
                <a:cs typeface="Segoe UI"/>
              </a:rPr>
              <a:t>pre-principal-agent arrangements</a:t>
            </a:r>
          </a:p>
          <a:p>
            <a:pPr marL="2234565" marR="5080" indent="-2222500">
              <a:lnSpc>
                <a:spcPct val="100000"/>
              </a:lnSpc>
              <a:spcBef>
                <a:spcPts val="95"/>
              </a:spcBef>
              <a:buFontTx/>
              <a:buChar char="-"/>
            </a:pPr>
            <a:r>
              <a:rPr lang="en-GB" sz="2800" b="1" spc="-5" dirty="0">
                <a:solidFill>
                  <a:srgbClr val="002060"/>
                </a:solidFill>
                <a:latin typeface="Segoe UI"/>
                <a:cs typeface="Segoe UI"/>
              </a:rPr>
              <a:t>the objective of the firm was therefore to ‘</a:t>
            </a:r>
            <a:r>
              <a:rPr lang="en-US" sz="2800" b="1" i="1" spc="-5" dirty="0">
                <a:solidFill>
                  <a:srgbClr val="C00000"/>
                </a:solidFill>
                <a:latin typeface="Segoe UI"/>
                <a:cs typeface="Segoe UI"/>
              </a:rPr>
              <a:t>achieve the highest possible level of proﬁt’</a:t>
            </a:r>
            <a:r>
              <a:rPr lang="en-GB" sz="2800" b="1" i="1" spc="-5" dirty="0">
                <a:solidFill>
                  <a:srgbClr val="C00000"/>
                </a:solidFill>
                <a:latin typeface="Segoe UI"/>
                <a:cs typeface="Segoe UI"/>
              </a:rPr>
              <a:t>. </a:t>
            </a:r>
            <a:r>
              <a:rPr lang="en-GB" sz="2800" b="1" spc="-5" dirty="0">
                <a:solidFill>
                  <a:srgbClr val="002060"/>
                </a:solidFill>
                <a:latin typeface="Segoe UI"/>
                <a:cs typeface="Segoe UI"/>
              </a:rPr>
              <a:t>Firms were mostly price-givers</a:t>
            </a:r>
          </a:p>
          <a:p>
            <a:pPr marL="2234565" marR="5080" indent="-2222500">
              <a:lnSpc>
                <a:spcPct val="100000"/>
              </a:lnSpc>
              <a:spcBef>
                <a:spcPts val="95"/>
              </a:spcBef>
              <a:buFontTx/>
              <a:buChar char="-"/>
            </a:pPr>
            <a:endParaRPr lang="en-GB" sz="2800" b="1" i="1" spc="-5" dirty="0">
              <a:solidFill>
                <a:srgbClr val="C00000"/>
              </a:solidFill>
              <a:latin typeface="Segoe UI"/>
              <a:cs typeface="Segoe UI"/>
            </a:endParaRPr>
          </a:p>
          <a:p>
            <a:pPr marL="2234565" marR="5080" indent="-2222500">
              <a:lnSpc>
                <a:spcPct val="100000"/>
              </a:lnSpc>
              <a:spcBef>
                <a:spcPts val="95"/>
              </a:spcBef>
              <a:buFontTx/>
              <a:buChar char="-"/>
            </a:pPr>
            <a:r>
              <a:rPr lang="en-GB" sz="2800" b="1" i="1" spc="-5" dirty="0">
                <a:solidFill>
                  <a:srgbClr val="002060"/>
                </a:solidFill>
                <a:latin typeface="Segoe UI"/>
                <a:cs typeface="Segoe UI"/>
              </a:rPr>
              <a:t>…for now, pause and reflect on broad business objectives</a:t>
            </a:r>
            <a:endParaRPr sz="2800" b="1" i="1" dirty="0">
              <a:solidFill>
                <a:srgbClr val="002060"/>
              </a:solidFill>
              <a:latin typeface="Segoe UI"/>
              <a:cs typeface="Segoe UI"/>
            </a:endParaRPr>
          </a:p>
        </p:txBody>
      </p:sp>
    </p:spTree>
    <p:extLst>
      <p:ext uri="{BB962C8B-B14F-4D97-AF65-F5344CB8AC3E}">
        <p14:creationId xmlns:p14="http://schemas.microsoft.com/office/powerpoint/2010/main" val="3724044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0252" y="202133"/>
            <a:ext cx="8145780" cy="514350"/>
          </a:xfrm>
          <a:prstGeom prst="rect">
            <a:avLst/>
          </a:prstGeom>
        </p:spPr>
        <p:txBody>
          <a:bodyPr vert="horz" wrap="square" lIns="0" tIns="13335" rIns="0" bIns="0" rtlCol="0">
            <a:spAutoFit/>
          </a:bodyPr>
          <a:lstStyle/>
          <a:p>
            <a:pPr marL="12700">
              <a:lnSpc>
                <a:spcPct val="100000"/>
              </a:lnSpc>
              <a:spcBef>
                <a:spcPts val="105"/>
              </a:spcBef>
            </a:pPr>
            <a:r>
              <a:rPr spc="-15" dirty="0"/>
              <a:t>Profit</a:t>
            </a:r>
            <a:r>
              <a:rPr spc="-10" dirty="0"/>
              <a:t> </a:t>
            </a:r>
            <a:r>
              <a:rPr dirty="0"/>
              <a:t>Maximizations-</a:t>
            </a:r>
            <a:r>
              <a:rPr spc="-10" dirty="0"/>
              <a:t> </a:t>
            </a:r>
            <a:r>
              <a:rPr spc="-5" dirty="0"/>
              <a:t>Production function</a:t>
            </a:r>
          </a:p>
        </p:txBody>
      </p:sp>
      <p:sp>
        <p:nvSpPr>
          <p:cNvPr id="3" name="object 3"/>
          <p:cNvSpPr txBox="1"/>
          <p:nvPr/>
        </p:nvSpPr>
        <p:spPr>
          <a:xfrm>
            <a:off x="535635" y="1076552"/>
            <a:ext cx="7958455" cy="4233545"/>
          </a:xfrm>
          <a:prstGeom prst="rect">
            <a:avLst/>
          </a:prstGeom>
        </p:spPr>
        <p:txBody>
          <a:bodyPr vert="horz" wrap="square" lIns="0" tIns="49530" rIns="0" bIns="0" rtlCol="0">
            <a:spAutoFit/>
          </a:bodyPr>
          <a:lstStyle/>
          <a:p>
            <a:pPr marL="439420" indent="-426720">
              <a:lnSpc>
                <a:spcPct val="100000"/>
              </a:lnSpc>
              <a:spcBef>
                <a:spcPts val="390"/>
              </a:spcBef>
              <a:buClr>
                <a:srgbClr val="006FC0"/>
              </a:buClr>
              <a:buFont typeface="Wingdings"/>
              <a:buChar char=""/>
              <a:tabLst>
                <a:tab pos="438784" algn="l"/>
                <a:tab pos="439420" algn="l"/>
              </a:tabLst>
            </a:pPr>
            <a:r>
              <a:rPr sz="2400" spc="-15" dirty="0">
                <a:latin typeface="Segoe UI"/>
                <a:cs typeface="Segoe UI"/>
              </a:rPr>
              <a:t>Profit</a:t>
            </a:r>
            <a:r>
              <a:rPr sz="2400" spc="15" dirty="0">
                <a:latin typeface="Segoe UI"/>
                <a:cs typeface="Segoe UI"/>
              </a:rPr>
              <a:t> </a:t>
            </a:r>
            <a:r>
              <a:rPr sz="2400" spc="-5" dirty="0">
                <a:latin typeface="Segoe UI"/>
                <a:cs typeface="Segoe UI"/>
              </a:rPr>
              <a:t>maximization-</a:t>
            </a:r>
            <a:r>
              <a:rPr sz="2400" spc="50" dirty="0">
                <a:latin typeface="Segoe UI"/>
                <a:cs typeface="Segoe UI"/>
              </a:rPr>
              <a:t> </a:t>
            </a:r>
            <a:r>
              <a:rPr sz="2400" spc="-15" dirty="0">
                <a:latin typeface="Segoe UI"/>
                <a:cs typeface="Segoe UI"/>
              </a:rPr>
              <a:t>Profit=</a:t>
            </a:r>
            <a:r>
              <a:rPr sz="2400" spc="10" dirty="0">
                <a:latin typeface="Segoe UI"/>
                <a:cs typeface="Segoe UI"/>
              </a:rPr>
              <a:t> </a:t>
            </a:r>
            <a:r>
              <a:rPr sz="2400" spc="-50" dirty="0">
                <a:latin typeface="Segoe UI"/>
                <a:cs typeface="Segoe UI"/>
              </a:rPr>
              <a:t>Total</a:t>
            </a:r>
            <a:r>
              <a:rPr sz="2400" spc="20" dirty="0">
                <a:latin typeface="Segoe UI"/>
                <a:cs typeface="Segoe UI"/>
              </a:rPr>
              <a:t> </a:t>
            </a:r>
            <a:r>
              <a:rPr sz="2400" spc="-10" dirty="0">
                <a:latin typeface="Segoe UI"/>
                <a:cs typeface="Segoe UI"/>
              </a:rPr>
              <a:t>Revenue- </a:t>
            </a:r>
            <a:r>
              <a:rPr sz="2400" spc="-50" dirty="0">
                <a:latin typeface="Segoe UI"/>
                <a:cs typeface="Segoe UI"/>
              </a:rPr>
              <a:t>Total</a:t>
            </a:r>
            <a:r>
              <a:rPr sz="2400" spc="10" dirty="0">
                <a:latin typeface="Segoe UI"/>
                <a:cs typeface="Segoe UI"/>
              </a:rPr>
              <a:t> </a:t>
            </a:r>
            <a:r>
              <a:rPr sz="2400" spc="-5" dirty="0">
                <a:latin typeface="Segoe UI"/>
                <a:cs typeface="Segoe UI"/>
              </a:rPr>
              <a:t>Costs</a:t>
            </a:r>
            <a:endParaRPr sz="2400">
              <a:latin typeface="Segoe UI"/>
              <a:cs typeface="Segoe UI"/>
            </a:endParaRPr>
          </a:p>
          <a:p>
            <a:pPr marL="12700">
              <a:lnSpc>
                <a:spcPct val="100000"/>
              </a:lnSpc>
              <a:spcBef>
                <a:spcPts val="295"/>
              </a:spcBef>
            </a:pPr>
            <a:r>
              <a:rPr sz="2400" dirty="0">
                <a:latin typeface="Segoe UI"/>
                <a:cs typeface="Segoe UI"/>
              </a:rPr>
              <a:t>Managers</a:t>
            </a:r>
            <a:r>
              <a:rPr sz="2400" spc="-45" dirty="0">
                <a:latin typeface="Segoe UI"/>
                <a:cs typeface="Segoe UI"/>
              </a:rPr>
              <a:t> </a:t>
            </a:r>
            <a:r>
              <a:rPr sz="2400" spc="-5" dirty="0">
                <a:latin typeface="Segoe UI"/>
                <a:cs typeface="Segoe UI"/>
              </a:rPr>
              <a:t>would</a:t>
            </a:r>
            <a:r>
              <a:rPr sz="2400" spc="15" dirty="0">
                <a:latin typeface="Segoe UI"/>
                <a:cs typeface="Segoe UI"/>
              </a:rPr>
              <a:t> ask……</a:t>
            </a:r>
            <a:endParaRPr sz="2400">
              <a:latin typeface="Segoe UI"/>
              <a:cs typeface="Segoe UI"/>
            </a:endParaRPr>
          </a:p>
          <a:p>
            <a:pPr marL="12700">
              <a:lnSpc>
                <a:spcPct val="100000"/>
              </a:lnSpc>
              <a:spcBef>
                <a:spcPts val="285"/>
              </a:spcBef>
            </a:pPr>
            <a:r>
              <a:rPr sz="2400" i="1" spc="-10" dirty="0">
                <a:latin typeface="Segoe UI"/>
                <a:cs typeface="Segoe UI"/>
              </a:rPr>
              <a:t>Remember</a:t>
            </a:r>
            <a:r>
              <a:rPr sz="2400" i="1" spc="-25" dirty="0">
                <a:latin typeface="Segoe UI"/>
                <a:cs typeface="Segoe UI"/>
              </a:rPr>
              <a:t> </a:t>
            </a:r>
            <a:r>
              <a:rPr sz="2400" i="1" spc="-5" dirty="0">
                <a:latin typeface="Segoe UI"/>
                <a:cs typeface="Segoe UI"/>
              </a:rPr>
              <a:t>supply</a:t>
            </a:r>
            <a:r>
              <a:rPr sz="2400" i="1" spc="-10" dirty="0">
                <a:latin typeface="Segoe UI"/>
                <a:cs typeface="Segoe UI"/>
              </a:rPr>
              <a:t> </a:t>
            </a:r>
            <a:r>
              <a:rPr sz="2400" i="1" spc="-5" dirty="0">
                <a:latin typeface="Segoe UI"/>
                <a:cs typeface="Segoe UI"/>
              </a:rPr>
              <a:t>-demand</a:t>
            </a:r>
            <a:endParaRPr sz="2400">
              <a:latin typeface="Segoe UI"/>
              <a:cs typeface="Segoe UI"/>
            </a:endParaRPr>
          </a:p>
          <a:p>
            <a:pPr marL="355600" indent="-342900">
              <a:lnSpc>
                <a:spcPts val="2735"/>
              </a:lnSpc>
              <a:spcBef>
                <a:spcPts val="290"/>
              </a:spcBef>
              <a:buClr>
                <a:srgbClr val="006FC0"/>
              </a:buClr>
              <a:buFont typeface="Wingdings"/>
              <a:buChar char=""/>
              <a:tabLst>
                <a:tab pos="354965" algn="l"/>
                <a:tab pos="355600" algn="l"/>
              </a:tabLst>
            </a:pPr>
            <a:r>
              <a:rPr sz="2400" spc="-5" dirty="0">
                <a:latin typeface="Segoe UI"/>
                <a:cs typeface="Segoe UI"/>
              </a:rPr>
              <a:t>What</a:t>
            </a:r>
            <a:r>
              <a:rPr sz="2400" dirty="0">
                <a:latin typeface="Segoe UI"/>
                <a:cs typeface="Segoe UI"/>
              </a:rPr>
              <a:t> </a:t>
            </a:r>
            <a:r>
              <a:rPr sz="2400" spc="-5" dirty="0">
                <a:latin typeface="Segoe UI"/>
                <a:cs typeface="Segoe UI"/>
              </a:rPr>
              <a:t>quantity</a:t>
            </a:r>
            <a:r>
              <a:rPr sz="2400" spc="20" dirty="0">
                <a:latin typeface="Segoe UI"/>
                <a:cs typeface="Segoe UI"/>
              </a:rPr>
              <a:t> </a:t>
            </a:r>
            <a:r>
              <a:rPr sz="2400" spc="-30" dirty="0">
                <a:latin typeface="Segoe UI"/>
                <a:cs typeface="Segoe UI"/>
              </a:rPr>
              <a:t>of</a:t>
            </a:r>
            <a:r>
              <a:rPr sz="2400" spc="20" dirty="0">
                <a:latin typeface="Segoe UI"/>
                <a:cs typeface="Segoe UI"/>
              </a:rPr>
              <a:t> </a:t>
            </a:r>
            <a:r>
              <a:rPr sz="2400" spc="-5" dirty="0">
                <a:latin typeface="Segoe UI"/>
                <a:cs typeface="Segoe UI"/>
              </a:rPr>
              <a:t>production</a:t>
            </a:r>
            <a:r>
              <a:rPr sz="2400" spc="45" dirty="0">
                <a:latin typeface="Segoe UI"/>
                <a:cs typeface="Segoe UI"/>
              </a:rPr>
              <a:t> </a:t>
            </a:r>
            <a:r>
              <a:rPr sz="2400" spc="-30" dirty="0">
                <a:latin typeface="Segoe UI"/>
                <a:cs typeface="Segoe UI"/>
              </a:rPr>
              <a:t>of</a:t>
            </a:r>
            <a:r>
              <a:rPr sz="2400" spc="20" dirty="0">
                <a:latin typeface="Segoe UI"/>
                <a:cs typeface="Segoe UI"/>
              </a:rPr>
              <a:t> </a:t>
            </a:r>
            <a:r>
              <a:rPr sz="2400" spc="-5" dirty="0">
                <a:latin typeface="Segoe UI"/>
                <a:cs typeface="Segoe UI"/>
              </a:rPr>
              <a:t>output</a:t>
            </a:r>
            <a:r>
              <a:rPr sz="2400" spc="20" dirty="0">
                <a:latin typeface="Segoe UI"/>
                <a:cs typeface="Segoe UI"/>
              </a:rPr>
              <a:t> </a:t>
            </a:r>
            <a:r>
              <a:rPr sz="2400" spc="-5" dirty="0">
                <a:latin typeface="Segoe UI"/>
                <a:cs typeface="Segoe UI"/>
              </a:rPr>
              <a:t>would</a:t>
            </a:r>
            <a:r>
              <a:rPr sz="2400" spc="20" dirty="0">
                <a:latin typeface="Segoe UI"/>
                <a:cs typeface="Segoe UI"/>
              </a:rPr>
              <a:t> </a:t>
            </a:r>
            <a:r>
              <a:rPr sz="2400" spc="-10" dirty="0">
                <a:latin typeface="Segoe UI"/>
                <a:cs typeface="Segoe UI"/>
              </a:rPr>
              <a:t>maximize</a:t>
            </a:r>
            <a:endParaRPr sz="2400">
              <a:latin typeface="Segoe UI"/>
              <a:cs typeface="Segoe UI"/>
            </a:endParaRPr>
          </a:p>
          <a:p>
            <a:pPr marL="355600">
              <a:lnSpc>
                <a:spcPts val="2735"/>
              </a:lnSpc>
            </a:pPr>
            <a:r>
              <a:rPr sz="2400" spc="-15" dirty="0">
                <a:latin typeface="Segoe UI"/>
                <a:cs typeface="Segoe UI"/>
              </a:rPr>
              <a:t>profits?</a:t>
            </a:r>
            <a:endParaRPr sz="2400">
              <a:latin typeface="Segoe UI"/>
              <a:cs typeface="Segoe UI"/>
            </a:endParaRPr>
          </a:p>
          <a:p>
            <a:pPr marL="355600" indent="-342900">
              <a:lnSpc>
                <a:spcPct val="100000"/>
              </a:lnSpc>
              <a:spcBef>
                <a:spcPts val="285"/>
              </a:spcBef>
              <a:buClr>
                <a:srgbClr val="006FC0"/>
              </a:buClr>
              <a:buFont typeface="Wingdings"/>
              <a:buChar char=""/>
              <a:tabLst>
                <a:tab pos="354965" algn="l"/>
                <a:tab pos="355600" algn="l"/>
              </a:tabLst>
            </a:pPr>
            <a:r>
              <a:rPr sz="2400" spc="-5" dirty="0">
                <a:latin typeface="Segoe UI"/>
                <a:cs typeface="Segoe UI"/>
              </a:rPr>
              <a:t>When</a:t>
            </a:r>
            <a:r>
              <a:rPr sz="2400" spc="-15" dirty="0">
                <a:latin typeface="Segoe UI"/>
                <a:cs typeface="Segoe UI"/>
              </a:rPr>
              <a:t> </a:t>
            </a:r>
            <a:r>
              <a:rPr sz="2400" spc="-5" dirty="0">
                <a:latin typeface="Segoe UI"/>
                <a:cs typeface="Segoe UI"/>
              </a:rPr>
              <a:t>should</a:t>
            </a:r>
            <a:r>
              <a:rPr sz="2400" spc="10" dirty="0">
                <a:latin typeface="Segoe UI"/>
                <a:cs typeface="Segoe UI"/>
              </a:rPr>
              <a:t> </a:t>
            </a:r>
            <a:r>
              <a:rPr sz="2400" spc="-5" dirty="0">
                <a:latin typeface="Segoe UI"/>
                <a:cs typeface="Segoe UI"/>
              </a:rPr>
              <a:t>we</a:t>
            </a:r>
            <a:r>
              <a:rPr sz="2400" spc="-10" dirty="0">
                <a:latin typeface="Segoe UI"/>
                <a:cs typeface="Segoe UI"/>
              </a:rPr>
              <a:t> stop </a:t>
            </a:r>
            <a:r>
              <a:rPr sz="2400" dirty="0">
                <a:latin typeface="Segoe UI"/>
                <a:cs typeface="Segoe UI"/>
              </a:rPr>
              <a:t>the</a:t>
            </a:r>
            <a:r>
              <a:rPr sz="2400" spc="-10" dirty="0">
                <a:latin typeface="Segoe UI"/>
                <a:cs typeface="Segoe UI"/>
              </a:rPr>
              <a:t> </a:t>
            </a:r>
            <a:r>
              <a:rPr sz="2400" spc="-5" dirty="0">
                <a:latin typeface="Segoe UI"/>
                <a:cs typeface="Segoe UI"/>
              </a:rPr>
              <a:t>production?</a:t>
            </a:r>
            <a:endParaRPr sz="2400">
              <a:latin typeface="Segoe UI"/>
              <a:cs typeface="Segoe UI"/>
            </a:endParaRPr>
          </a:p>
          <a:p>
            <a:pPr>
              <a:lnSpc>
                <a:spcPct val="100000"/>
              </a:lnSpc>
            </a:pPr>
            <a:endParaRPr sz="2600">
              <a:latin typeface="Segoe UI"/>
              <a:cs typeface="Segoe UI"/>
            </a:endParaRPr>
          </a:p>
          <a:p>
            <a:pPr marL="355600" indent="-342900">
              <a:lnSpc>
                <a:spcPct val="100000"/>
              </a:lnSpc>
              <a:buClr>
                <a:srgbClr val="006FC0"/>
              </a:buClr>
              <a:buFont typeface="Wingdings"/>
              <a:buChar char=""/>
              <a:tabLst>
                <a:tab pos="355600" algn="l"/>
              </a:tabLst>
            </a:pPr>
            <a:r>
              <a:rPr sz="2400" dirty="0">
                <a:latin typeface="Segoe UI"/>
                <a:cs typeface="Segoe UI"/>
              </a:rPr>
              <a:t>The</a:t>
            </a:r>
            <a:r>
              <a:rPr sz="2400" spc="-15" dirty="0">
                <a:latin typeface="Segoe UI"/>
                <a:cs typeface="Segoe UI"/>
              </a:rPr>
              <a:t> </a:t>
            </a:r>
            <a:r>
              <a:rPr sz="2400" spc="-10" dirty="0">
                <a:latin typeface="Segoe UI"/>
                <a:cs typeface="Segoe UI"/>
              </a:rPr>
              <a:t>Production</a:t>
            </a:r>
            <a:r>
              <a:rPr sz="2400" spc="40" dirty="0">
                <a:latin typeface="Segoe UI"/>
                <a:cs typeface="Segoe UI"/>
              </a:rPr>
              <a:t> </a:t>
            </a:r>
            <a:r>
              <a:rPr sz="2400" spc="-5" dirty="0">
                <a:latin typeface="Segoe UI"/>
                <a:cs typeface="Segoe UI"/>
              </a:rPr>
              <a:t>Function</a:t>
            </a:r>
            <a:endParaRPr sz="2400">
              <a:latin typeface="Segoe UI"/>
              <a:cs typeface="Segoe UI"/>
            </a:endParaRPr>
          </a:p>
          <a:p>
            <a:pPr marL="355600" marR="5080" indent="-342900">
              <a:lnSpc>
                <a:spcPts val="2590"/>
              </a:lnSpc>
              <a:spcBef>
                <a:spcPts val="620"/>
              </a:spcBef>
              <a:buClr>
                <a:srgbClr val="006FC0"/>
              </a:buClr>
              <a:buFont typeface="Wingdings"/>
              <a:buChar char=""/>
              <a:tabLst>
                <a:tab pos="354965" algn="l"/>
                <a:tab pos="355600" algn="l"/>
              </a:tabLst>
            </a:pPr>
            <a:r>
              <a:rPr sz="2400" dirty="0">
                <a:latin typeface="Segoe UI"/>
                <a:cs typeface="Segoe UI"/>
              </a:rPr>
              <a:t>The</a:t>
            </a:r>
            <a:r>
              <a:rPr sz="2400" spc="-5" dirty="0">
                <a:latin typeface="Segoe UI"/>
                <a:cs typeface="Segoe UI"/>
              </a:rPr>
              <a:t> production</a:t>
            </a:r>
            <a:r>
              <a:rPr sz="2400" spc="35" dirty="0">
                <a:latin typeface="Segoe UI"/>
                <a:cs typeface="Segoe UI"/>
              </a:rPr>
              <a:t> </a:t>
            </a:r>
            <a:r>
              <a:rPr sz="2400" spc="-5" dirty="0">
                <a:latin typeface="Segoe UI"/>
                <a:cs typeface="Segoe UI"/>
              </a:rPr>
              <a:t>function</a:t>
            </a:r>
            <a:r>
              <a:rPr sz="2400" spc="25" dirty="0">
                <a:latin typeface="Segoe UI"/>
                <a:cs typeface="Segoe UI"/>
              </a:rPr>
              <a:t> </a:t>
            </a:r>
            <a:r>
              <a:rPr sz="2400" spc="-5" dirty="0">
                <a:latin typeface="Segoe UI"/>
                <a:cs typeface="Segoe UI"/>
              </a:rPr>
              <a:t>shows </a:t>
            </a:r>
            <a:r>
              <a:rPr sz="2400" dirty="0">
                <a:latin typeface="Segoe UI"/>
                <a:cs typeface="Segoe UI"/>
              </a:rPr>
              <a:t>the </a:t>
            </a:r>
            <a:r>
              <a:rPr sz="2400" spc="-5" dirty="0">
                <a:latin typeface="Segoe UI"/>
                <a:cs typeface="Segoe UI"/>
              </a:rPr>
              <a:t>relationship</a:t>
            </a:r>
            <a:r>
              <a:rPr sz="2400" spc="35" dirty="0">
                <a:latin typeface="Segoe UI"/>
                <a:cs typeface="Segoe UI"/>
              </a:rPr>
              <a:t> </a:t>
            </a:r>
            <a:r>
              <a:rPr sz="2400" dirty="0">
                <a:latin typeface="Segoe UI"/>
                <a:cs typeface="Segoe UI"/>
              </a:rPr>
              <a:t>between </a:t>
            </a:r>
            <a:r>
              <a:rPr sz="2400" spc="-645" dirty="0">
                <a:latin typeface="Segoe UI"/>
                <a:cs typeface="Segoe UI"/>
              </a:rPr>
              <a:t> </a:t>
            </a:r>
            <a:r>
              <a:rPr sz="2400" dirty="0">
                <a:latin typeface="Segoe UI"/>
                <a:cs typeface="Segoe UI"/>
              </a:rPr>
              <a:t>quantity</a:t>
            </a:r>
            <a:r>
              <a:rPr sz="2400" spc="5" dirty="0">
                <a:latin typeface="Segoe UI"/>
                <a:cs typeface="Segoe UI"/>
              </a:rPr>
              <a:t> </a:t>
            </a:r>
            <a:r>
              <a:rPr sz="2400" spc="-30" dirty="0">
                <a:latin typeface="Segoe UI"/>
                <a:cs typeface="Segoe UI"/>
              </a:rPr>
              <a:t>of</a:t>
            </a:r>
            <a:r>
              <a:rPr sz="2400" spc="10" dirty="0">
                <a:latin typeface="Segoe UI"/>
                <a:cs typeface="Segoe UI"/>
              </a:rPr>
              <a:t> </a:t>
            </a:r>
            <a:r>
              <a:rPr sz="2400" spc="-5" dirty="0">
                <a:latin typeface="Segoe UI"/>
                <a:cs typeface="Segoe UI"/>
              </a:rPr>
              <a:t>inputs</a:t>
            </a:r>
            <a:r>
              <a:rPr sz="2400" spc="5" dirty="0">
                <a:latin typeface="Segoe UI"/>
                <a:cs typeface="Segoe UI"/>
              </a:rPr>
              <a:t> </a:t>
            </a:r>
            <a:r>
              <a:rPr sz="2400" dirty="0">
                <a:latin typeface="Segoe UI"/>
                <a:cs typeface="Segoe UI"/>
              </a:rPr>
              <a:t>(raw </a:t>
            </a:r>
            <a:r>
              <a:rPr sz="2400" spc="-5" dirty="0">
                <a:latin typeface="Segoe UI"/>
                <a:cs typeface="Segoe UI"/>
              </a:rPr>
              <a:t>materials)</a:t>
            </a:r>
            <a:r>
              <a:rPr sz="2400" spc="5" dirty="0">
                <a:latin typeface="Segoe UI"/>
                <a:cs typeface="Segoe UI"/>
              </a:rPr>
              <a:t> </a:t>
            </a:r>
            <a:r>
              <a:rPr sz="2400" dirty="0">
                <a:latin typeface="Segoe UI"/>
                <a:cs typeface="Segoe UI"/>
              </a:rPr>
              <a:t>used</a:t>
            </a:r>
            <a:r>
              <a:rPr sz="2400" spc="-10" dirty="0">
                <a:latin typeface="Segoe UI"/>
                <a:cs typeface="Segoe UI"/>
              </a:rPr>
              <a:t> </a:t>
            </a:r>
            <a:r>
              <a:rPr sz="2400" spc="-15" dirty="0">
                <a:latin typeface="Segoe UI"/>
                <a:cs typeface="Segoe UI"/>
              </a:rPr>
              <a:t>to</a:t>
            </a:r>
            <a:r>
              <a:rPr sz="2400" spc="5" dirty="0">
                <a:latin typeface="Segoe UI"/>
                <a:cs typeface="Segoe UI"/>
              </a:rPr>
              <a:t> </a:t>
            </a:r>
            <a:r>
              <a:rPr sz="2400" spc="-20" dirty="0">
                <a:latin typeface="Segoe UI"/>
                <a:cs typeface="Segoe UI"/>
              </a:rPr>
              <a:t>make</a:t>
            </a:r>
            <a:r>
              <a:rPr sz="2400" spc="-5" dirty="0">
                <a:latin typeface="Segoe UI"/>
                <a:cs typeface="Segoe UI"/>
              </a:rPr>
              <a:t> </a:t>
            </a:r>
            <a:r>
              <a:rPr sz="2400" dirty="0">
                <a:latin typeface="Segoe UI"/>
                <a:cs typeface="Segoe UI"/>
              </a:rPr>
              <a:t>a</a:t>
            </a:r>
            <a:r>
              <a:rPr sz="2400" spc="-5" dirty="0">
                <a:latin typeface="Segoe UI"/>
                <a:cs typeface="Segoe UI"/>
              </a:rPr>
              <a:t> </a:t>
            </a:r>
            <a:r>
              <a:rPr sz="2400" dirty="0">
                <a:latin typeface="Segoe UI"/>
                <a:cs typeface="Segoe UI"/>
              </a:rPr>
              <a:t>good </a:t>
            </a:r>
            <a:r>
              <a:rPr sz="2400" spc="5" dirty="0">
                <a:latin typeface="Segoe UI"/>
                <a:cs typeface="Segoe UI"/>
              </a:rPr>
              <a:t> </a:t>
            </a:r>
            <a:r>
              <a:rPr sz="2400" dirty="0">
                <a:latin typeface="Segoe UI"/>
                <a:cs typeface="Segoe UI"/>
              </a:rPr>
              <a:t>and</a:t>
            </a:r>
            <a:r>
              <a:rPr sz="2400" spc="5" dirty="0">
                <a:latin typeface="Segoe UI"/>
                <a:cs typeface="Segoe UI"/>
              </a:rPr>
              <a:t> </a:t>
            </a:r>
            <a:r>
              <a:rPr sz="2400" dirty="0">
                <a:latin typeface="Segoe UI"/>
                <a:cs typeface="Segoe UI"/>
              </a:rPr>
              <a:t>the</a:t>
            </a:r>
            <a:r>
              <a:rPr sz="2400" spc="-10" dirty="0">
                <a:latin typeface="Segoe UI"/>
                <a:cs typeface="Segoe UI"/>
              </a:rPr>
              <a:t> </a:t>
            </a:r>
            <a:r>
              <a:rPr sz="2400" spc="-5" dirty="0">
                <a:latin typeface="Segoe UI"/>
                <a:cs typeface="Segoe UI"/>
              </a:rPr>
              <a:t>quantity</a:t>
            </a:r>
            <a:r>
              <a:rPr sz="2400" spc="25" dirty="0">
                <a:latin typeface="Segoe UI"/>
                <a:cs typeface="Segoe UI"/>
              </a:rPr>
              <a:t> </a:t>
            </a:r>
            <a:r>
              <a:rPr sz="2400" spc="-30" dirty="0">
                <a:latin typeface="Segoe UI"/>
                <a:cs typeface="Segoe UI"/>
              </a:rPr>
              <a:t>of</a:t>
            </a:r>
            <a:r>
              <a:rPr sz="2400" dirty="0">
                <a:latin typeface="Segoe UI"/>
                <a:cs typeface="Segoe UI"/>
              </a:rPr>
              <a:t> output</a:t>
            </a:r>
            <a:r>
              <a:rPr sz="2400" spc="10" dirty="0">
                <a:latin typeface="Segoe UI"/>
                <a:cs typeface="Segoe UI"/>
              </a:rPr>
              <a:t> </a:t>
            </a:r>
            <a:r>
              <a:rPr sz="2400" spc="-30" dirty="0">
                <a:latin typeface="Segoe UI"/>
                <a:cs typeface="Segoe UI"/>
              </a:rPr>
              <a:t>of</a:t>
            </a:r>
            <a:r>
              <a:rPr sz="2400" spc="15" dirty="0">
                <a:latin typeface="Segoe UI"/>
                <a:cs typeface="Segoe UI"/>
              </a:rPr>
              <a:t> </a:t>
            </a:r>
            <a:r>
              <a:rPr sz="2400" dirty="0">
                <a:latin typeface="Segoe UI"/>
                <a:cs typeface="Segoe UI"/>
              </a:rPr>
              <a:t>that good</a:t>
            </a:r>
            <a:endParaRPr sz="2400">
              <a:latin typeface="Segoe UI"/>
              <a:cs typeface="Segoe U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F1632BE-10D4-4048-BCA2-6F5D399067F0}"/>
              </a:ext>
            </a:extLst>
          </p:cNvPr>
          <p:cNvSpPr txBox="1"/>
          <p:nvPr/>
        </p:nvSpPr>
        <p:spPr>
          <a:xfrm>
            <a:off x="199697" y="381000"/>
            <a:ext cx="8915400" cy="5570756"/>
          </a:xfrm>
          <a:prstGeom prst="rect">
            <a:avLst/>
          </a:prstGeom>
          <a:noFill/>
        </p:spPr>
        <p:txBody>
          <a:bodyPr wrap="square">
            <a:spAutoFit/>
          </a:bodyPr>
          <a:lstStyle/>
          <a:p>
            <a:r>
              <a:rPr lang="en-GB" sz="4400" b="1" dirty="0">
                <a:solidFill>
                  <a:srgbClr val="002060"/>
                </a:solidFill>
              </a:rPr>
              <a:t>Rules for Profit Maximisation</a:t>
            </a:r>
          </a:p>
          <a:p>
            <a:endParaRPr lang="en-GB" sz="2400" b="1" dirty="0">
              <a:solidFill>
                <a:srgbClr val="002060"/>
              </a:solidFill>
            </a:endParaRPr>
          </a:p>
          <a:p>
            <a:r>
              <a:rPr lang="en-GB" sz="2400" b="1" dirty="0">
                <a:solidFill>
                  <a:srgbClr val="002060"/>
                </a:solidFill>
              </a:rPr>
              <a:t>In order to proﬁt maximise, the ﬁrm needs to obey three basic rules:</a:t>
            </a:r>
          </a:p>
          <a:p>
            <a:endParaRPr lang="en-GB" sz="2400" b="1" dirty="0">
              <a:solidFill>
                <a:srgbClr val="002060"/>
              </a:solidFill>
            </a:endParaRPr>
          </a:p>
          <a:p>
            <a:pPr marL="457200" indent="-457200">
              <a:buAutoNum type="arabicPeriod"/>
            </a:pPr>
            <a:r>
              <a:rPr lang="en-GB" sz="2400" b="1" dirty="0">
                <a:solidFill>
                  <a:srgbClr val="002060"/>
                </a:solidFill>
              </a:rPr>
              <a:t>The ﬁrm should only produce the product if total revenue (TR) is greater than or equal to total variable cost (TVC).</a:t>
            </a:r>
          </a:p>
          <a:p>
            <a:pPr marL="457200" indent="-457200">
              <a:buAutoNum type="arabicPeriod"/>
            </a:pPr>
            <a:endParaRPr lang="en-GB" sz="2400" b="1" dirty="0">
              <a:solidFill>
                <a:srgbClr val="002060"/>
              </a:solidFill>
            </a:endParaRPr>
          </a:p>
          <a:p>
            <a:r>
              <a:rPr lang="en-GB" sz="2400" b="1" dirty="0">
                <a:solidFill>
                  <a:srgbClr val="002060"/>
                </a:solidFill>
              </a:rPr>
              <a:t>2</a:t>
            </a:r>
            <a:r>
              <a:rPr lang="en-GB" sz="2400" b="1" dirty="0">
                <a:solidFill>
                  <a:srgbClr val="C00000"/>
                </a:solidFill>
              </a:rPr>
              <a:t>. Marginal revenue (MR) from the last unit of output produced must equal the marginal cost (MC) of that unit. </a:t>
            </a:r>
          </a:p>
          <a:p>
            <a:endParaRPr lang="en-GB" sz="2400" b="1" dirty="0">
              <a:solidFill>
                <a:srgbClr val="C00000"/>
              </a:solidFill>
            </a:endParaRPr>
          </a:p>
          <a:p>
            <a:r>
              <a:rPr lang="en-GB" sz="2400" b="1" dirty="0">
                <a:solidFill>
                  <a:srgbClr val="002060"/>
                </a:solidFill>
              </a:rPr>
              <a:t>3. MC is less than MR at lower output levels and MC is greater than MR at higher output levels.</a:t>
            </a:r>
          </a:p>
          <a:p>
            <a:pPr algn="r"/>
            <a:r>
              <a:rPr lang="en-GB" sz="2400" b="1" dirty="0">
                <a:solidFill>
                  <a:srgbClr val="002060"/>
                </a:solidFill>
              </a:rPr>
              <a:t>		</a:t>
            </a:r>
            <a:r>
              <a:rPr lang="en-US" sz="2400" b="1" dirty="0">
                <a:solidFill>
                  <a:srgbClr val="002060"/>
                </a:solidFill>
              </a:rPr>
              <a:t>(Adams and </a:t>
            </a:r>
            <a:r>
              <a:rPr lang="en-US" sz="2400" b="1" dirty="0" err="1">
                <a:solidFill>
                  <a:srgbClr val="002060"/>
                </a:solidFill>
              </a:rPr>
              <a:t>Juleff</a:t>
            </a:r>
            <a:r>
              <a:rPr lang="en-US" sz="2400" b="1" dirty="0">
                <a:solidFill>
                  <a:srgbClr val="002060"/>
                </a:solidFill>
              </a:rPr>
              <a:t>, 2017, p. 87)</a:t>
            </a:r>
            <a:endParaRPr lang="en-GB" sz="2400" b="1" dirty="0">
              <a:solidFill>
                <a:srgbClr val="002060"/>
              </a:solidFill>
            </a:endParaRPr>
          </a:p>
          <a:p>
            <a:endParaRPr lang="en-GB" sz="2400" b="1" dirty="0">
              <a:solidFill>
                <a:srgbClr val="002060"/>
              </a:solidFill>
            </a:endParaRPr>
          </a:p>
        </p:txBody>
      </p:sp>
    </p:spTree>
    <p:extLst>
      <p:ext uri="{BB962C8B-B14F-4D97-AF65-F5344CB8AC3E}">
        <p14:creationId xmlns:p14="http://schemas.microsoft.com/office/powerpoint/2010/main" val="1329957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F1632BE-10D4-4048-BCA2-6F5D399067F0}"/>
              </a:ext>
            </a:extLst>
          </p:cNvPr>
          <p:cNvSpPr txBox="1"/>
          <p:nvPr/>
        </p:nvSpPr>
        <p:spPr>
          <a:xfrm>
            <a:off x="381000" y="533400"/>
            <a:ext cx="8915400" cy="461665"/>
          </a:xfrm>
          <a:prstGeom prst="rect">
            <a:avLst/>
          </a:prstGeom>
          <a:noFill/>
        </p:spPr>
        <p:txBody>
          <a:bodyPr wrap="square">
            <a:spAutoFit/>
          </a:bodyPr>
          <a:lstStyle/>
          <a:p>
            <a:endParaRPr lang="en-GB" sz="2400" b="1" dirty="0">
              <a:solidFill>
                <a:srgbClr val="002060"/>
              </a:solidFill>
            </a:endParaRPr>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C1926CD5-4318-422D-A8B4-CA878E51E1F9}"/>
                  </a:ext>
                </a:extLst>
              </p14:cNvPr>
              <p14:cNvContentPartPr/>
              <p14:nvPr/>
            </p14:nvContentPartPr>
            <p14:xfrm>
              <a:off x="351596" y="788065"/>
              <a:ext cx="360" cy="4200480"/>
            </p14:xfrm>
          </p:contentPart>
        </mc:Choice>
        <mc:Fallback xmlns="">
          <p:pic>
            <p:nvPicPr>
              <p:cNvPr id="3" name="Ink 2">
                <a:extLst>
                  <a:ext uri="{FF2B5EF4-FFF2-40B4-BE49-F238E27FC236}">
                    <a16:creationId xmlns:a16="http://schemas.microsoft.com/office/drawing/2014/main" id="{C1926CD5-4318-422D-A8B4-CA878E51E1F9}"/>
                  </a:ext>
                </a:extLst>
              </p:cNvPr>
              <p:cNvPicPr/>
              <p:nvPr/>
            </p:nvPicPr>
            <p:blipFill>
              <a:blip r:embed="rId4"/>
              <a:stretch>
                <a:fillRect/>
              </a:stretch>
            </p:blipFill>
            <p:spPr>
              <a:xfrm>
                <a:off x="342596" y="779425"/>
                <a:ext cx="18000" cy="42181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67D0B1CE-85BB-47F2-B5EC-1D22B50AE459}"/>
                  </a:ext>
                </a:extLst>
              </p14:cNvPr>
              <p14:cNvContentPartPr/>
              <p14:nvPr/>
            </p14:nvContentPartPr>
            <p14:xfrm>
              <a:off x="339356" y="4996465"/>
              <a:ext cx="5799240" cy="360"/>
            </p14:xfrm>
          </p:contentPart>
        </mc:Choice>
        <mc:Fallback xmlns="">
          <p:pic>
            <p:nvPicPr>
              <p:cNvPr id="4" name="Ink 3">
                <a:extLst>
                  <a:ext uri="{FF2B5EF4-FFF2-40B4-BE49-F238E27FC236}">
                    <a16:creationId xmlns:a16="http://schemas.microsoft.com/office/drawing/2014/main" id="{67D0B1CE-85BB-47F2-B5EC-1D22B50AE459}"/>
                  </a:ext>
                </a:extLst>
              </p:cNvPr>
              <p:cNvPicPr/>
              <p:nvPr/>
            </p:nvPicPr>
            <p:blipFill>
              <a:blip r:embed="rId6"/>
              <a:stretch>
                <a:fillRect/>
              </a:stretch>
            </p:blipFill>
            <p:spPr>
              <a:xfrm>
                <a:off x="330716" y="4987825"/>
                <a:ext cx="581688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0738C290-7FF8-4437-BDB2-0E7A0ADCD4C2}"/>
                  </a:ext>
                </a:extLst>
              </p14:cNvPr>
              <p14:cNvContentPartPr/>
              <p14:nvPr/>
            </p14:nvContentPartPr>
            <p14:xfrm>
              <a:off x="369596" y="1679065"/>
              <a:ext cx="5663160" cy="360"/>
            </p14:xfrm>
          </p:contentPart>
        </mc:Choice>
        <mc:Fallback xmlns="">
          <p:pic>
            <p:nvPicPr>
              <p:cNvPr id="6" name="Ink 5">
                <a:extLst>
                  <a:ext uri="{FF2B5EF4-FFF2-40B4-BE49-F238E27FC236}">
                    <a16:creationId xmlns:a16="http://schemas.microsoft.com/office/drawing/2014/main" id="{0738C290-7FF8-4437-BDB2-0E7A0ADCD4C2}"/>
                  </a:ext>
                </a:extLst>
              </p:cNvPr>
              <p:cNvPicPr/>
              <p:nvPr/>
            </p:nvPicPr>
            <p:blipFill>
              <a:blip r:embed="rId8"/>
              <a:stretch>
                <a:fillRect/>
              </a:stretch>
            </p:blipFill>
            <p:spPr>
              <a:xfrm>
                <a:off x="360956" y="1670425"/>
                <a:ext cx="56808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A4F6725E-E03A-46BE-9EEC-32328299277C}"/>
                  </a:ext>
                </a:extLst>
              </p14:cNvPr>
              <p14:cNvContentPartPr/>
              <p14:nvPr/>
            </p14:nvContentPartPr>
            <p14:xfrm>
              <a:off x="853796" y="92545"/>
              <a:ext cx="6097680" cy="3804840"/>
            </p14:xfrm>
          </p:contentPart>
        </mc:Choice>
        <mc:Fallback xmlns="">
          <p:pic>
            <p:nvPicPr>
              <p:cNvPr id="9" name="Ink 8">
                <a:extLst>
                  <a:ext uri="{FF2B5EF4-FFF2-40B4-BE49-F238E27FC236}">
                    <a16:creationId xmlns:a16="http://schemas.microsoft.com/office/drawing/2014/main" id="{A4F6725E-E03A-46BE-9EEC-32328299277C}"/>
                  </a:ext>
                </a:extLst>
              </p:cNvPr>
              <p:cNvPicPr/>
              <p:nvPr/>
            </p:nvPicPr>
            <p:blipFill>
              <a:blip r:embed="rId10"/>
              <a:stretch>
                <a:fillRect/>
              </a:stretch>
            </p:blipFill>
            <p:spPr>
              <a:xfrm>
                <a:off x="844796" y="83545"/>
                <a:ext cx="6115320" cy="38224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0" name="Ink 9">
                <a:extLst>
                  <a:ext uri="{FF2B5EF4-FFF2-40B4-BE49-F238E27FC236}">
                    <a16:creationId xmlns:a16="http://schemas.microsoft.com/office/drawing/2014/main" id="{0EC55350-B984-4374-AFE7-F5D2461824A4}"/>
                  </a:ext>
                </a:extLst>
              </p14:cNvPr>
              <p14:cNvContentPartPr/>
              <p14:nvPr/>
            </p14:nvContentPartPr>
            <p14:xfrm>
              <a:off x="2329436" y="628225"/>
              <a:ext cx="6133680" cy="2580840"/>
            </p14:xfrm>
          </p:contentPart>
        </mc:Choice>
        <mc:Fallback xmlns="">
          <p:pic>
            <p:nvPicPr>
              <p:cNvPr id="10" name="Ink 9">
                <a:extLst>
                  <a:ext uri="{FF2B5EF4-FFF2-40B4-BE49-F238E27FC236}">
                    <a16:creationId xmlns:a16="http://schemas.microsoft.com/office/drawing/2014/main" id="{0EC55350-B984-4374-AFE7-F5D2461824A4}"/>
                  </a:ext>
                </a:extLst>
              </p:cNvPr>
              <p:cNvPicPr/>
              <p:nvPr/>
            </p:nvPicPr>
            <p:blipFill>
              <a:blip r:embed="rId12"/>
              <a:stretch>
                <a:fillRect/>
              </a:stretch>
            </p:blipFill>
            <p:spPr>
              <a:xfrm>
                <a:off x="2320796" y="619585"/>
                <a:ext cx="6151320" cy="2598480"/>
              </a:xfrm>
              <a:prstGeom prst="rect">
                <a:avLst/>
              </a:prstGeom>
            </p:spPr>
          </p:pic>
        </mc:Fallback>
      </mc:AlternateContent>
      <p:grpSp>
        <p:nvGrpSpPr>
          <p:cNvPr id="16" name="Group 15">
            <a:extLst>
              <a:ext uri="{FF2B5EF4-FFF2-40B4-BE49-F238E27FC236}">
                <a16:creationId xmlns:a16="http://schemas.microsoft.com/office/drawing/2014/main" id="{25674031-477E-48BD-8544-D4EDE90B9929}"/>
              </a:ext>
            </a:extLst>
          </p:cNvPr>
          <p:cNvGrpSpPr/>
          <p:nvPr/>
        </p:nvGrpSpPr>
        <p:grpSpPr>
          <a:xfrm>
            <a:off x="355196" y="5006905"/>
            <a:ext cx="7886520" cy="5040"/>
            <a:chOff x="355196" y="5006905"/>
            <a:chExt cx="7886520" cy="5040"/>
          </a:xfrm>
        </p:grpSpPr>
        <mc:AlternateContent xmlns:mc="http://schemas.openxmlformats.org/markup-compatibility/2006" xmlns:p14="http://schemas.microsoft.com/office/powerpoint/2010/main">
          <mc:Choice Requires="p14">
            <p:contentPart p14:bwMode="auto" r:id="rId13">
              <p14:nvContentPartPr>
                <p14:cNvPr id="12" name="Ink 11">
                  <a:extLst>
                    <a:ext uri="{FF2B5EF4-FFF2-40B4-BE49-F238E27FC236}">
                      <a16:creationId xmlns:a16="http://schemas.microsoft.com/office/drawing/2014/main" id="{CFFDD49D-A4AE-4C7E-904D-82FA38AB5386}"/>
                    </a:ext>
                  </a:extLst>
                </p14:cNvPr>
                <p14:cNvContentPartPr/>
                <p14:nvPr/>
              </p14:nvContentPartPr>
              <p14:xfrm>
                <a:off x="355196" y="5011585"/>
                <a:ext cx="7796520" cy="360"/>
              </p14:xfrm>
            </p:contentPart>
          </mc:Choice>
          <mc:Fallback xmlns="">
            <p:pic>
              <p:nvPicPr>
                <p:cNvPr id="12" name="Ink 11">
                  <a:extLst>
                    <a:ext uri="{FF2B5EF4-FFF2-40B4-BE49-F238E27FC236}">
                      <a16:creationId xmlns:a16="http://schemas.microsoft.com/office/drawing/2014/main" id="{CFFDD49D-A4AE-4C7E-904D-82FA38AB5386}"/>
                    </a:ext>
                  </a:extLst>
                </p:cNvPr>
                <p:cNvPicPr/>
                <p:nvPr/>
              </p:nvPicPr>
              <p:blipFill>
                <a:blip r:embed="rId14"/>
                <a:stretch>
                  <a:fillRect/>
                </a:stretch>
              </p:blipFill>
              <p:spPr>
                <a:xfrm>
                  <a:off x="350876" y="5007265"/>
                  <a:ext cx="7805160" cy="9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3" name="Ink 12">
                  <a:extLst>
                    <a:ext uri="{FF2B5EF4-FFF2-40B4-BE49-F238E27FC236}">
                      <a16:creationId xmlns:a16="http://schemas.microsoft.com/office/drawing/2014/main" id="{DA6308F6-3EA3-4561-8EAE-0B087D4F02A9}"/>
                    </a:ext>
                  </a:extLst>
                </p14:cNvPr>
                <p14:cNvContentPartPr/>
                <p14:nvPr/>
              </p14:nvContentPartPr>
              <p14:xfrm>
                <a:off x="6064076" y="5011585"/>
                <a:ext cx="1811880" cy="360"/>
              </p14:xfrm>
            </p:contentPart>
          </mc:Choice>
          <mc:Fallback xmlns="">
            <p:pic>
              <p:nvPicPr>
                <p:cNvPr id="13" name="Ink 12">
                  <a:extLst>
                    <a:ext uri="{FF2B5EF4-FFF2-40B4-BE49-F238E27FC236}">
                      <a16:creationId xmlns:a16="http://schemas.microsoft.com/office/drawing/2014/main" id="{DA6308F6-3EA3-4561-8EAE-0B087D4F02A9}"/>
                    </a:ext>
                  </a:extLst>
                </p:cNvPr>
                <p:cNvPicPr/>
                <p:nvPr/>
              </p:nvPicPr>
              <p:blipFill>
                <a:blip r:embed="rId16"/>
                <a:stretch>
                  <a:fillRect/>
                </a:stretch>
              </p:blipFill>
              <p:spPr>
                <a:xfrm>
                  <a:off x="6059756" y="5007265"/>
                  <a:ext cx="1820520" cy="9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5" name="Ink 14">
                  <a:extLst>
                    <a:ext uri="{FF2B5EF4-FFF2-40B4-BE49-F238E27FC236}">
                      <a16:creationId xmlns:a16="http://schemas.microsoft.com/office/drawing/2014/main" id="{2A0EEA47-99F6-4001-AC1A-CD87F98EF8F4}"/>
                    </a:ext>
                  </a:extLst>
                </p14:cNvPr>
                <p14:cNvContentPartPr/>
                <p14:nvPr/>
              </p14:nvContentPartPr>
              <p14:xfrm>
                <a:off x="2658836" y="5006905"/>
                <a:ext cx="5582880" cy="360"/>
              </p14:xfrm>
            </p:contentPart>
          </mc:Choice>
          <mc:Fallback xmlns="">
            <p:pic>
              <p:nvPicPr>
                <p:cNvPr id="15" name="Ink 14">
                  <a:extLst>
                    <a:ext uri="{FF2B5EF4-FFF2-40B4-BE49-F238E27FC236}">
                      <a16:creationId xmlns:a16="http://schemas.microsoft.com/office/drawing/2014/main" id="{2A0EEA47-99F6-4001-AC1A-CD87F98EF8F4}"/>
                    </a:ext>
                  </a:extLst>
                </p:cNvPr>
                <p:cNvPicPr/>
                <p:nvPr/>
              </p:nvPicPr>
              <p:blipFill>
                <a:blip r:embed="rId18"/>
                <a:stretch>
                  <a:fillRect/>
                </a:stretch>
              </p:blipFill>
              <p:spPr>
                <a:xfrm>
                  <a:off x="2649836" y="4998265"/>
                  <a:ext cx="560052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9">
            <p14:nvContentPartPr>
              <p14:cNvPr id="17" name="Ink 16">
                <a:extLst>
                  <a:ext uri="{FF2B5EF4-FFF2-40B4-BE49-F238E27FC236}">
                    <a16:creationId xmlns:a16="http://schemas.microsoft.com/office/drawing/2014/main" id="{0DF7686A-D37F-43FB-9840-574EE7AB2D22}"/>
                  </a:ext>
                </a:extLst>
              </p14:cNvPr>
              <p14:cNvContentPartPr/>
              <p14:nvPr/>
            </p14:nvContentPartPr>
            <p14:xfrm>
              <a:off x="336836" y="4997905"/>
              <a:ext cx="8577720" cy="360"/>
            </p14:xfrm>
          </p:contentPart>
        </mc:Choice>
        <mc:Fallback xmlns="">
          <p:pic>
            <p:nvPicPr>
              <p:cNvPr id="17" name="Ink 16">
                <a:extLst>
                  <a:ext uri="{FF2B5EF4-FFF2-40B4-BE49-F238E27FC236}">
                    <a16:creationId xmlns:a16="http://schemas.microsoft.com/office/drawing/2014/main" id="{0DF7686A-D37F-43FB-9840-574EE7AB2D22}"/>
                  </a:ext>
                </a:extLst>
              </p:cNvPr>
              <p:cNvPicPr/>
              <p:nvPr/>
            </p:nvPicPr>
            <p:blipFill>
              <a:blip r:embed="rId20"/>
              <a:stretch>
                <a:fillRect/>
              </a:stretch>
            </p:blipFill>
            <p:spPr>
              <a:xfrm>
                <a:off x="319196" y="4980265"/>
                <a:ext cx="861336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8" name="Ink 17">
                <a:extLst>
                  <a:ext uri="{FF2B5EF4-FFF2-40B4-BE49-F238E27FC236}">
                    <a16:creationId xmlns:a16="http://schemas.microsoft.com/office/drawing/2014/main" id="{737AB13D-053C-466E-AFBF-E960FECAE30F}"/>
                  </a:ext>
                </a:extLst>
              </p14:cNvPr>
              <p14:cNvContentPartPr/>
              <p14:nvPr/>
            </p14:nvContentPartPr>
            <p14:xfrm>
              <a:off x="5963276" y="6310825"/>
              <a:ext cx="896400" cy="326160"/>
            </p14:xfrm>
          </p:contentPart>
        </mc:Choice>
        <mc:Fallback xmlns="">
          <p:pic>
            <p:nvPicPr>
              <p:cNvPr id="18" name="Ink 17">
                <a:extLst>
                  <a:ext uri="{FF2B5EF4-FFF2-40B4-BE49-F238E27FC236}">
                    <a16:creationId xmlns:a16="http://schemas.microsoft.com/office/drawing/2014/main" id="{737AB13D-053C-466E-AFBF-E960FECAE30F}"/>
                  </a:ext>
                </a:extLst>
              </p:cNvPr>
              <p:cNvPicPr/>
              <p:nvPr/>
            </p:nvPicPr>
            <p:blipFill>
              <a:blip r:embed="rId22"/>
              <a:stretch>
                <a:fillRect/>
              </a:stretch>
            </p:blipFill>
            <p:spPr>
              <a:xfrm>
                <a:off x="5945636" y="6293185"/>
                <a:ext cx="932040" cy="3618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3" name="Ink 22">
                <a:extLst>
                  <a:ext uri="{FF2B5EF4-FFF2-40B4-BE49-F238E27FC236}">
                    <a16:creationId xmlns:a16="http://schemas.microsoft.com/office/drawing/2014/main" id="{DFDF3F78-2B47-47F7-BA8C-C1F829D3CB9B}"/>
                  </a:ext>
                </a:extLst>
              </p14:cNvPr>
              <p14:cNvContentPartPr/>
              <p14:nvPr/>
            </p14:nvContentPartPr>
            <p14:xfrm>
              <a:off x="364337" y="83185"/>
              <a:ext cx="360" cy="4923720"/>
            </p14:xfrm>
          </p:contentPart>
        </mc:Choice>
        <mc:Fallback xmlns="">
          <p:pic>
            <p:nvPicPr>
              <p:cNvPr id="23" name="Ink 22">
                <a:extLst>
                  <a:ext uri="{FF2B5EF4-FFF2-40B4-BE49-F238E27FC236}">
                    <a16:creationId xmlns:a16="http://schemas.microsoft.com/office/drawing/2014/main" id="{DFDF3F78-2B47-47F7-BA8C-C1F829D3CB9B}"/>
                  </a:ext>
                </a:extLst>
              </p:cNvPr>
              <p:cNvPicPr/>
              <p:nvPr/>
            </p:nvPicPr>
            <p:blipFill>
              <a:blip r:embed="rId24"/>
              <a:stretch>
                <a:fillRect/>
              </a:stretch>
            </p:blipFill>
            <p:spPr>
              <a:xfrm>
                <a:off x="346337" y="65185"/>
                <a:ext cx="36000" cy="495936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7" name="Ink 26">
                <a:extLst>
                  <a:ext uri="{FF2B5EF4-FFF2-40B4-BE49-F238E27FC236}">
                    <a16:creationId xmlns:a16="http://schemas.microsoft.com/office/drawing/2014/main" id="{BB48583E-7483-4879-B403-685150E23C17}"/>
                  </a:ext>
                </a:extLst>
              </p14:cNvPr>
              <p14:cNvContentPartPr/>
              <p14:nvPr/>
            </p14:nvContentPartPr>
            <p14:xfrm>
              <a:off x="367937" y="1688785"/>
              <a:ext cx="8548920" cy="360"/>
            </p14:xfrm>
          </p:contentPart>
        </mc:Choice>
        <mc:Fallback xmlns="">
          <p:pic>
            <p:nvPicPr>
              <p:cNvPr id="27" name="Ink 26">
                <a:extLst>
                  <a:ext uri="{FF2B5EF4-FFF2-40B4-BE49-F238E27FC236}">
                    <a16:creationId xmlns:a16="http://schemas.microsoft.com/office/drawing/2014/main" id="{BB48583E-7483-4879-B403-685150E23C17}"/>
                  </a:ext>
                </a:extLst>
              </p:cNvPr>
              <p:cNvPicPr/>
              <p:nvPr/>
            </p:nvPicPr>
            <p:blipFill>
              <a:blip r:embed="rId26"/>
              <a:stretch>
                <a:fillRect/>
              </a:stretch>
            </p:blipFill>
            <p:spPr>
              <a:xfrm>
                <a:off x="349937" y="1670785"/>
                <a:ext cx="858456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52" name="Ink 51">
                <a:extLst>
                  <a:ext uri="{FF2B5EF4-FFF2-40B4-BE49-F238E27FC236}">
                    <a16:creationId xmlns:a16="http://schemas.microsoft.com/office/drawing/2014/main" id="{BAFE935F-0E9A-4D90-A9BB-599AAE8D06D7}"/>
                  </a:ext>
                </a:extLst>
              </p14:cNvPr>
              <p14:cNvContentPartPr/>
              <p14:nvPr/>
            </p14:nvContentPartPr>
            <p14:xfrm>
              <a:off x="8765657" y="1660705"/>
              <a:ext cx="360" cy="360"/>
            </p14:xfrm>
          </p:contentPart>
        </mc:Choice>
        <mc:Fallback xmlns="">
          <p:pic>
            <p:nvPicPr>
              <p:cNvPr id="52" name="Ink 51">
                <a:extLst>
                  <a:ext uri="{FF2B5EF4-FFF2-40B4-BE49-F238E27FC236}">
                    <a16:creationId xmlns:a16="http://schemas.microsoft.com/office/drawing/2014/main" id="{BAFE935F-0E9A-4D90-A9BB-599AAE8D06D7}"/>
                  </a:ext>
                </a:extLst>
              </p:cNvPr>
              <p:cNvPicPr/>
              <p:nvPr/>
            </p:nvPicPr>
            <p:blipFill>
              <a:blip r:embed="rId28"/>
              <a:stretch>
                <a:fillRect/>
              </a:stretch>
            </p:blipFill>
            <p:spPr>
              <a:xfrm>
                <a:off x="8747657" y="1642705"/>
                <a:ext cx="36000" cy="36000"/>
              </a:xfrm>
              <a:prstGeom prst="rect">
                <a:avLst/>
              </a:prstGeom>
            </p:spPr>
          </p:pic>
        </mc:Fallback>
      </mc:AlternateContent>
      <p:sp>
        <p:nvSpPr>
          <p:cNvPr id="22" name="ZoneTexte 21">
            <a:extLst>
              <a:ext uri="{FF2B5EF4-FFF2-40B4-BE49-F238E27FC236}">
                <a16:creationId xmlns:a16="http://schemas.microsoft.com/office/drawing/2014/main" id="{4535289A-4F0A-44C2-897E-57AFC3FF86E6}"/>
              </a:ext>
            </a:extLst>
          </p:cNvPr>
          <p:cNvSpPr txBox="1"/>
          <p:nvPr/>
        </p:nvSpPr>
        <p:spPr>
          <a:xfrm>
            <a:off x="5253139" y="-128209"/>
            <a:ext cx="1324402" cy="1077218"/>
          </a:xfrm>
          <a:prstGeom prst="rect">
            <a:avLst/>
          </a:prstGeom>
          <a:noFill/>
        </p:spPr>
        <p:txBody>
          <a:bodyPr wrap="none" rtlCol="0" anchor="ctr" anchorCtr="1">
            <a:spAutoFit/>
          </a:bodyPr>
          <a:lstStyle/>
          <a:p>
            <a:pPr algn="ctr"/>
            <a:r>
              <a:rPr lang="en-GB" sz="6400">
                <a:solidFill>
                  <a:srgbClr val="E71224"/>
                </a:solidFill>
              </a:rPr>
              <a:t>MC</a:t>
            </a:r>
          </a:p>
        </p:txBody>
      </p:sp>
      <p:sp>
        <p:nvSpPr>
          <p:cNvPr id="33" name="textruta 32">
            <a:extLst>
              <a:ext uri="{FF2B5EF4-FFF2-40B4-BE49-F238E27FC236}">
                <a16:creationId xmlns:a16="http://schemas.microsoft.com/office/drawing/2014/main" id="{8570AD8C-1BB2-41AB-87A8-188C15EFC4EA}"/>
              </a:ext>
            </a:extLst>
          </p:cNvPr>
          <p:cNvSpPr txBox="1"/>
          <p:nvPr/>
        </p:nvSpPr>
        <p:spPr>
          <a:xfrm>
            <a:off x="8355240" y="1048929"/>
            <a:ext cx="811441" cy="630942"/>
          </a:xfrm>
          <a:prstGeom prst="rect">
            <a:avLst/>
          </a:prstGeom>
          <a:noFill/>
        </p:spPr>
        <p:txBody>
          <a:bodyPr wrap="none" rtlCol="0" anchor="ctr" anchorCtr="1">
            <a:spAutoFit/>
          </a:bodyPr>
          <a:lstStyle/>
          <a:p>
            <a:pPr algn="ctr"/>
            <a:r>
              <a:rPr lang="en-GB" sz="3500">
                <a:solidFill>
                  <a:srgbClr val="008C3A"/>
                </a:solidFill>
              </a:rPr>
              <a:t>MR</a:t>
            </a:r>
          </a:p>
        </p:txBody>
      </p:sp>
      <p:sp>
        <p:nvSpPr>
          <p:cNvPr id="40" name="CasellaDiTesto 39">
            <a:extLst>
              <a:ext uri="{FF2B5EF4-FFF2-40B4-BE49-F238E27FC236}">
                <a16:creationId xmlns:a16="http://schemas.microsoft.com/office/drawing/2014/main" id="{E6F2D7DF-1F0D-425B-9CB2-96AD7ADF95CF}"/>
              </a:ext>
            </a:extLst>
          </p:cNvPr>
          <p:cNvSpPr txBox="1"/>
          <p:nvPr/>
        </p:nvSpPr>
        <p:spPr>
          <a:xfrm>
            <a:off x="7825446" y="2102"/>
            <a:ext cx="1108188" cy="830997"/>
          </a:xfrm>
          <a:prstGeom prst="rect">
            <a:avLst/>
          </a:prstGeom>
          <a:noFill/>
        </p:spPr>
        <p:txBody>
          <a:bodyPr wrap="none" rtlCol="0" anchor="ctr" anchorCtr="1">
            <a:spAutoFit/>
          </a:bodyPr>
          <a:lstStyle/>
          <a:p>
            <a:pPr algn="ctr"/>
            <a:r>
              <a:rPr lang="en-GB" sz="4800">
                <a:solidFill>
                  <a:srgbClr val="E71224"/>
                </a:solidFill>
              </a:rPr>
              <a:t>ATC</a:t>
            </a:r>
          </a:p>
        </p:txBody>
      </p:sp>
      <mc:AlternateContent xmlns:mc="http://schemas.openxmlformats.org/markup-compatibility/2006" xmlns:p14="http://schemas.microsoft.com/office/powerpoint/2010/main">
        <mc:Choice Requires="p14">
          <p:contentPart p14:bwMode="auto" r:id="rId29">
            <p14:nvContentPartPr>
              <p14:cNvPr id="77" name="Ink 76">
                <a:extLst>
                  <a:ext uri="{FF2B5EF4-FFF2-40B4-BE49-F238E27FC236}">
                    <a16:creationId xmlns:a16="http://schemas.microsoft.com/office/drawing/2014/main" id="{4695C9B5-0811-4668-AA86-E893C5D03A2A}"/>
                  </a:ext>
                </a:extLst>
              </p14:cNvPr>
              <p14:cNvContentPartPr/>
              <p14:nvPr/>
            </p14:nvContentPartPr>
            <p14:xfrm>
              <a:off x="8676737" y="1604702"/>
              <a:ext cx="360360" cy="360"/>
            </p14:xfrm>
          </p:contentPart>
        </mc:Choice>
        <mc:Fallback xmlns="">
          <p:pic>
            <p:nvPicPr>
              <p:cNvPr id="77" name="Ink 76">
                <a:extLst>
                  <a:ext uri="{FF2B5EF4-FFF2-40B4-BE49-F238E27FC236}">
                    <a16:creationId xmlns:a16="http://schemas.microsoft.com/office/drawing/2014/main" id="{4695C9B5-0811-4668-AA86-E893C5D03A2A}"/>
                  </a:ext>
                </a:extLst>
              </p:cNvPr>
              <p:cNvPicPr/>
              <p:nvPr/>
            </p:nvPicPr>
            <p:blipFill>
              <a:blip r:embed="rId30"/>
              <a:stretch>
                <a:fillRect/>
              </a:stretch>
            </p:blipFill>
            <p:spPr>
              <a:xfrm>
                <a:off x="8659097" y="1586702"/>
                <a:ext cx="39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96" name="Ink 95">
                <a:extLst>
                  <a:ext uri="{FF2B5EF4-FFF2-40B4-BE49-F238E27FC236}">
                    <a16:creationId xmlns:a16="http://schemas.microsoft.com/office/drawing/2014/main" id="{486D43B1-B02C-4621-B013-4FA745D0F049}"/>
                  </a:ext>
                </a:extLst>
              </p14:cNvPr>
              <p14:cNvContentPartPr/>
              <p14:nvPr/>
            </p14:nvContentPartPr>
            <p14:xfrm>
              <a:off x="5719560" y="4312440"/>
              <a:ext cx="360" cy="167400"/>
            </p14:xfrm>
          </p:contentPart>
        </mc:Choice>
        <mc:Fallback xmlns="">
          <p:pic>
            <p:nvPicPr>
              <p:cNvPr id="96" name="Ink 95">
                <a:extLst>
                  <a:ext uri="{FF2B5EF4-FFF2-40B4-BE49-F238E27FC236}">
                    <a16:creationId xmlns:a16="http://schemas.microsoft.com/office/drawing/2014/main" id="{486D43B1-B02C-4621-B013-4FA745D0F049}"/>
                  </a:ext>
                </a:extLst>
              </p:cNvPr>
              <p:cNvPicPr/>
              <p:nvPr/>
            </p:nvPicPr>
            <p:blipFill>
              <a:blip r:embed="rId34"/>
              <a:stretch>
                <a:fillRect/>
              </a:stretch>
            </p:blipFill>
            <p:spPr>
              <a:xfrm>
                <a:off x="5701560" y="4294440"/>
                <a:ext cx="36000" cy="203040"/>
              </a:xfrm>
              <a:prstGeom prst="rect">
                <a:avLst/>
              </a:prstGeom>
            </p:spPr>
          </p:pic>
        </mc:Fallback>
      </mc:AlternateContent>
      <p:grpSp>
        <p:nvGrpSpPr>
          <p:cNvPr id="124" name="Group 123">
            <a:extLst>
              <a:ext uri="{FF2B5EF4-FFF2-40B4-BE49-F238E27FC236}">
                <a16:creationId xmlns:a16="http://schemas.microsoft.com/office/drawing/2014/main" id="{3280A504-A9BB-4264-9889-14718FFD96C6}"/>
              </a:ext>
            </a:extLst>
          </p:cNvPr>
          <p:cNvGrpSpPr/>
          <p:nvPr/>
        </p:nvGrpSpPr>
        <p:grpSpPr>
          <a:xfrm>
            <a:off x="381120" y="1702622"/>
            <a:ext cx="5365080" cy="2462760"/>
            <a:chOff x="381120" y="1702622"/>
            <a:chExt cx="5365080" cy="2462760"/>
          </a:xfrm>
        </p:grpSpPr>
        <mc:AlternateContent xmlns:mc="http://schemas.openxmlformats.org/markup-compatibility/2006" xmlns:p14="http://schemas.microsoft.com/office/powerpoint/2010/main">
          <mc:Choice Requires="p14">
            <p:contentPart p14:bwMode="auto" r:id="rId35">
              <p14:nvContentPartPr>
                <p14:cNvPr id="79" name="Ink 78">
                  <a:extLst>
                    <a:ext uri="{FF2B5EF4-FFF2-40B4-BE49-F238E27FC236}">
                      <a16:creationId xmlns:a16="http://schemas.microsoft.com/office/drawing/2014/main" id="{08122DE7-657E-4F7F-9EB0-7D474A770067}"/>
                    </a:ext>
                  </a:extLst>
                </p14:cNvPr>
                <p14:cNvContentPartPr/>
                <p14:nvPr/>
              </p14:nvContentPartPr>
              <p14:xfrm>
                <a:off x="5737697" y="1702622"/>
                <a:ext cx="360" cy="294840"/>
              </p14:xfrm>
            </p:contentPart>
          </mc:Choice>
          <mc:Fallback xmlns="">
            <p:pic>
              <p:nvPicPr>
                <p:cNvPr id="79" name="Ink 78">
                  <a:extLst>
                    <a:ext uri="{FF2B5EF4-FFF2-40B4-BE49-F238E27FC236}">
                      <a16:creationId xmlns:a16="http://schemas.microsoft.com/office/drawing/2014/main" id="{08122DE7-657E-4F7F-9EB0-7D474A770067}"/>
                    </a:ext>
                  </a:extLst>
                </p:cNvPr>
                <p:cNvPicPr/>
                <p:nvPr/>
              </p:nvPicPr>
              <p:blipFill>
                <a:blip r:embed="rId36"/>
                <a:stretch>
                  <a:fillRect/>
                </a:stretch>
              </p:blipFill>
              <p:spPr>
                <a:xfrm>
                  <a:off x="5719697" y="1684982"/>
                  <a:ext cx="36000" cy="33048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80" name="Ink 79">
                  <a:extLst>
                    <a:ext uri="{FF2B5EF4-FFF2-40B4-BE49-F238E27FC236}">
                      <a16:creationId xmlns:a16="http://schemas.microsoft.com/office/drawing/2014/main" id="{3BBBBE42-C3DD-4E1A-96FA-FBF8052CC761}"/>
                    </a:ext>
                  </a:extLst>
                </p14:cNvPr>
                <p14:cNvContentPartPr/>
                <p14:nvPr/>
              </p14:nvContentPartPr>
              <p14:xfrm>
                <a:off x="5737697" y="2238302"/>
                <a:ext cx="360" cy="308880"/>
              </p14:xfrm>
            </p:contentPart>
          </mc:Choice>
          <mc:Fallback xmlns="">
            <p:pic>
              <p:nvPicPr>
                <p:cNvPr id="80" name="Ink 79">
                  <a:extLst>
                    <a:ext uri="{FF2B5EF4-FFF2-40B4-BE49-F238E27FC236}">
                      <a16:creationId xmlns:a16="http://schemas.microsoft.com/office/drawing/2014/main" id="{3BBBBE42-C3DD-4E1A-96FA-FBF8052CC761}"/>
                    </a:ext>
                  </a:extLst>
                </p:cNvPr>
                <p:cNvPicPr/>
                <p:nvPr/>
              </p:nvPicPr>
              <p:blipFill>
                <a:blip r:embed="rId38"/>
                <a:stretch>
                  <a:fillRect/>
                </a:stretch>
              </p:blipFill>
              <p:spPr>
                <a:xfrm>
                  <a:off x="5719697" y="2220662"/>
                  <a:ext cx="36000" cy="34452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82" name="Ink 81">
                  <a:extLst>
                    <a:ext uri="{FF2B5EF4-FFF2-40B4-BE49-F238E27FC236}">
                      <a16:creationId xmlns:a16="http://schemas.microsoft.com/office/drawing/2014/main" id="{2D972606-CBC9-4F76-8BC4-38D16BE86052}"/>
                    </a:ext>
                  </a:extLst>
                </p14:cNvPr>
                <p14:cNvContentPartPr/>
                <p14:nvPr/>
              </p14:nvContentPartPr>
              <p14:xfrm>
                <a:off x="5737697" y="2732582"/>
                <a:ext cx="360" cy="373680"/>
              </p14:xfrm>
            </p:contentPart>
          </mc:Choice>
          <mc:Fallback xmlns="">
            <p:pic>
              <p:nvPicPr>
                <p:cNvPr id="82" name="Ink 81">
                  <a:extLst>
                    <a:ext uri="{FF2B5EF4-FFF2-40B4-BE49-F238E27FC236}">
                      <a16:creationId xmlns:a16="http://schemas.microsoft.com/office/drawing/2014/main" id="{2D972606-CBC9-4F76-8BC4-38D16BE86052}"/>
                    </a:ext>
                  </a:extLst>
                </p:cNvPr>
                <p:cNvPicPr/>
                <p:nvPr/>
              </p:nvPicPr>
              <p:blipFill>
                <a:blip r:embed="rId40"/>
                <a:stretch>
                  <a:fillRect/>
                </a:stretch>
              </p:blipFill>
              <p:spPr>
                <a:xfrm>
                  <a:off x="5719697" y="2714582"/>
                  <a:ext cx="36000" cy="40932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83" name="Ink 82">
                  <a:extLst>
                    <a:ext uri="{FF2B5EF4-FFF2-40B4-BE49-F238E27FC236}">
                      <a16:creationId xmlns:a16="http://schemas.microsoft.com/office/drawing/2014/main" id="{9C8618BC-101B-4678-AEFC-717585A78131}"/>
                    </a:ext>
                  </a:extLst>
                </p14:cNvPr>
                <p14:cNvContentPartPr/>
                <p14:nvPr/>
              </p14:nvContentPartPr>
              <p14:xfrm>
                <a:off x="5737697" y="3216422"/>
                <a:ext cx="360" cy="470880"/>
              </p14:xfrm>
            </p:contentPart>
          </mc:Choice>
          <mc:Fallback xmlns="">
            <p:pic>
              <p:nvPicPr>
                <p:cNvPr id="83" name="Ink 82">
                  <a:extLst>
                    <a:ext uri="{FF2B5EF4-FFF2-40B4-BE49-F238E27FC236}">
                      <a16:creationId xmlns:a16="http://schemas.microsoft.com/office/drawing/2014/main" id="{9C8618BC-101B-4678-AEFC-717585A78131}"/>
                    </a:ext>
                  </a:extLst>
                </p:cNvPr>
                <p:cNvPicPr/>
                <p:nvPr/>
              </p:nvPicPr>
              <p:blipFill>
                <a:blip r:embed="rId42"/>
                <a:stretch>
                  <a:fillRect/>
                </a:stretch>
              </p:blipFill>
              <p:spPr>
                <a:xfrm>
                  <a:off x="5719697" y="3198422"/>
                  <a:ext cx="36000" cy="50652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84" name="Ink 83">
                  <a:extLst>
                    <a:ext uri="{FF2B5EF4-FFF2-40B4-BE49-F238E27FC236}">
                      <a16:creationId xmlns:a16="http://schemas.microsoft.com/office/drawing/2014/main" id="{4949565D-67EB-4A62-B506-B43B8DD30F26}"/>
                    </a:ext>
                  </a:extLst>
                </p14:cNvPr>
                <p14:cNvContentPartPr/>
                <p14:nvPr/>
              </p14:nvContentPartPr>
              <p14:xfrm>
                <a:off x="5737697" y="3804302"/>
                <a:ext cx="360" cy="361080"/>
              </p14:xfrm>
            </p:contentPart>
          </mc:Choice>
          <mc:Fallback xmlns="">
            <p:pic>
              <p:nvPicPr>
                <p:cNvPr id="84" name="Ink 83">
                  <a:extLst>
                    <a:ext uri="{FF2B5EF4-FFF2-40B4-BE49-F238E27FC236}">
                      <a16:creationId xmlns:a16="http://schemas.microsoft.com/office/drawing/2014/main" id="{4949565D-67EB-4A62-B506-B43B8DD30F26}"/>
                    </a:ext>
                  </a:extLst>
                </p:cNvPr>
                <p:cNvPicPr/>
                <p:nvPr/>
              </p:nvPicPr>
              <p:blipFill>
                <a:blip r:embed="rId44"/>
                <a:stretch>
                  <a:fillRect/>
                </a:stretch>
              </p:blipFill>
              <p:spPr>
                <a:xfrm>
                  <a:off x="5719697" y="3786662"/>
                  <a:ext cx="36000" cy="39672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101" name="Ink 100">
                  <a:extLst>
                    <a:ext uri="{FF2B5EF4-FFF2-40B4-BE49-F238E27FC236}">
                      <a16:creationId xmlns:a16="http://schemas.microsoft.com/office/drawing/2014/main" id="{BDF33A2C-B87F-41DF-8BD9-0CB67BB8ABA9}"/>
                    </a:ext>
                  </a:extLst>
                </p14:cNvPr>
                <p14:cNvContentPartPr/>
                <p14:nvPr/>
              </p14:nvContentPartPr>
              <p14:xfrm>
                <a:off x="381120" y="3197160"/>
                <a:ext cx="843480" cy="360"/>
              </p14:xfrm>
            </p:contentPart>
          </mc:Choice>
          <mc:Fallback xmlns="">
            <p:pic>
              <p:nvPicPr>
                <p:cNvPr id="101" name="Ink 100">
                  <a:extLst>
                    <a:ext uri="{FF2B5EF4-FFF2-40B4-BE49-F238E27FC236}">
                      <a16:creationId xmlns:a16="http://schemas.microsoft.com/office/drawing/2014/main" id="{BDF33A2C-B87F-41DF-8BD9-0CB67BB8ABA9}"/>
                    </a:ext>
                  </a:extLst>
                </p:cNvPr>
                <p:cNvPicPr/>
                <p:nvPr/>
              </p:nvPicPr>
              <p:blipFill>
                <a:blip r:embed="rId46"/>
                <a:stretch>
                  <a:fillRect/>
                </a:stretch>
              </p:blipFill>
              <p:spPr>
                <a:xfrm>
                  <a:off x="363480" y="3179160"/>
                  <a:ext cx="87912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102" name="Ink 101">
                  <a:extLst>
                    <a:ext uri="{FF2B5EF4-FFF2-40B4-BE49-F238E27FC236}">
                      <a16:creationId xmlns:a16="http://schemas.microsoft.com/office/drawing/2014/main" id="{E0E267FB-842F-4A6A-88AA-5B442E77FC9E}"/>
                    </a:ext>
                  </a:extLst>
                </p14:cNvPr>
                <p14:cNvContentPartPr/>
                <p14:nvPr/>
              </p14:nvContentPartPr>
              <p14:xfrm>
                <a:off x="1432680" y="3197160"/>
                <a:ext cx="685080" cy="360"/>
              </p14:xfrm>
            </p:contentPart>
          </mc:Choice>
          <mc:Fallback xmlns="">
            <p:pic>
              <p:nvPicPr>
                <p:cNvPr id="102" name="Ink 101">
                  <a:extLst>
                    <a:ext uri="{FF2B5EF4-FFF2-40B4-BE49-F238E27FC236}">
                      <a16:creationId xmlns:a16="http://schemas.microsoft.com/office/drawing/2014/main" id="{E0E267FB-842F-4A6A-88AA-5B442E77FC9E}"/>
                    </a:ext>
                  </a:extLst>
                </p:cNvPr>
                <p:cNvPicPr/>
                <p:nvPr/>
              </p:nvPicPr>
              <p:blipFill>
                <a:blip r:embed="rId48"/>
                <a:stretch>
                  <a:fillRect/>
                </a:stretch>
              </p:blipFill>
              <p:spPr>
                <a:xfrm>
                  <a:off x="1415040" y="3179160"/>
                  <a:ext cx="72072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103" name="Ink 102">
                  <a:extLst>
                    <a:ext uri="{FF2B5EF4-FFF2-40B4-BE49-F238E27FC236}">
                      <a16:creationId xmlns:a16="http://schemas.microsoft.com/office/drawing/2014/main" id="{DB69B052-4B59-46E3-95F0-F19B6F3C7E64}"/>
                    </a:ext>
                  </a:extLst>
                </p14:cNvPr>
                <p14:cNvContentPartPr/>
                <p14:nvPr/>
              </p14:nvContentPartPr>
              <p14:xfrm>
                <a:off x="2697720" y="3197160"/>
                <a:ext cx="777240" cy="360"/>
              </p14:xfrm>
            </p:contentPart>
          </mc:Choice>
          <mc:Fallback xmlns="">
            <p:pic>
              <p:nvPicPr>
                <p:cNvPr id="103" name="Ink 102">
                  <a:extLst>
                    <a:ext uri="{FF2B5EF4-FFF2-40B4-BE49-F238E27FC236}">
                      <a16:creationId xmlns:a16="http://schemas.microsoft.com/office/drawing/2014/main" id="{DB69B052-4B59-46E3-95F0-F19B6F3C7E64}"/>
                    </a:ext>
                  </a:extLst>
                </p:cNvPr>
                <p:cNvPicPr/>
                <p:nvPr/>
              </p:nvPicPr>
              <p:blipFill>
                <a:blip r:embed="rId50"/>
                <a:stretch>
                  <a:fillRect/>
                </a:stretch>
              </p:blipFill>
              <p:spPr>
                <a:xfrm>
                  <a:off x="2679720" y="3179160"/>
                  <a:ext cx="81288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104" name="Ink 103">
                  <a:extLst>
                    <a:ext uri="{FF2B5EF4-FFF2-40B4-BE49-F238E27FC236}">
                      <a16:creationId xmlns:a16="http://schemas.microsoft.com/office/drawing/2014/main" id="{BFCBB632-D3A7-4C67-A699-9712F1120358}"/>
                    </a:ext>
                  </a:extLst>
                </p14:cNvPr>
                <p14:cNvContentPartPr/>
                <p14:nvPr/>
              </p14:nvContentPartPr>
              <p14:xfrm>
                <a:off x="4130160" y="3197160"/>
                <a:ext cx="588600" cy="360"/>
              </p14:xfrm>
            </p:contentPart>
          </mc:Choice>
          <mc:Fallback xmlns="">
            <p:pic>
              <p:nvPicPr>
                <p:cNvPr id="104" name="Ink 103">
                  <a:extLst>
                    <a:ext uri="{FF2B5EF4-FFF2-40B4-BE49-F238E27FC236}">
                      <a16:creationId xmlns:a16="http://schemas.microsoft.com/office/drawing/2014/main" id="{BFCBB632-D3A7-4C67-A699-9712F1120358}"/>
                    </a:ext>
                  </a:extLst>
                </p:cNvPr>
                <p:cNvPicPr/>
                <p:nvPr/>
              </p:nvPicPr>
              <p:blipFill>
                <a:blip r:embed="rId52"/>
                <a:stretch>
                  <a:fillRect/>
                </a:stretch>
              </p:blipFill>
              <p:spPr>
                <a:xfrm>
                  <a:off x="4112520" y="3179160"/>
                  <a:ext cx="62424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105" name="Ink 104">
                  <a:extLst>
                    <a:ext uri="{FF2B5EF4-FFF2-40B4-BE49-F238E27FC236}">
                      <a16:creationId xmlns:a16="http://schemas.microsoft.com/office/drawing/2014/main" id="{757EAFA4-9541-4C55-BDAE-551772229612}"/>
                    </a:ext>
                  </a:extLst>
                </p14:cNvPr>
                <p14:cNvContentPartPr/>
                <p14:nvPr/>
              </p14:nvContentPartPr>
              <p14:xfrm>
                <a:off x="5044200" y="3197160"/>
                <a:ext cx="702000" cy="360"/>
              </p14:xfrm>
            </p:contentPart>
          </mc:Choice>
          <mc:Fallback xmlns="">
            <p:pic>
              <p:nvPicPr>
                <p:cNvPr id="105" name="Ink 104">
                  <a:extLst>
                    <a:ext uri="{FF2B5EF4-FFF2-40B4-BE49-F238E27FC236}">
                      <a16:creationId xmlns:a16="http://schemas.microsoft.com/office/drawing/2014/main" id="{757EAFA4-9541-4C55-BDAE-551772229612}"/>
                    </a:ext>
                  </a:extLst>
                </p:cNvPr>
                <p:cNvPicPr/>
                <p:nvPr/>
              </p:nvPicPr>
              <p:blipFill>
                <a:blip r:embed="rId54"/>
                <a:stretch>
                  <a:fillRect/>
                </a:stretch>
              </p:blipFill>
              <p:spPr>
                <a:xfrm>
                  <a:off x="5026560" y="3179160"/>
                  <a:ext cx="73764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123" name="Ink 122">
                  <a:extLst>
                    <a:ext uri="{FF2B5EF4-FFF2-40B4-BE49-F238E27FC236}">
                      <a16:creationId xmlns:a16="http://schemas.microsoft.com/office/drawing/2014/main" id="{8733BB46-3017-403B-99E4-C484BBEA7092}"/>
                    </a:ext>
                  </a:extLst>
                </p14:cNvPr>
                <p14:cNvContentPartPr/>
                <p14:nvPr/>
              </p14:nvContentPartPr>
              <p14:xfrm>
                <a:off x="441600" y="3197160"/>
                <a:ext cx="4671360" cy="360"/>
              </p14:xfrm>
            </p:contentPart>
          </mc:Choice>
          <mc:Fallback xmlns="">
            <p:pic>
              <p:nvPicPr>
                <p:cNvPr id="123" name="Ink 122">
                  <a:extLst>
                    <a:ext uri="{FF2B5EF4-FFF2-40B4-BE49-F238E27FC236}">
                      <a16:creationId xmlns:a16="http://schemas.microsoft.com/office/drawing/2014/main" id="{8733BB46-3017-403B-99E4-C484BBEA7092}"/>
                    </a:ext>
                  </a:extLst>
                </p:cNvPr>
                <p:cNvPicPr/>
                <p:nvPr/>
              </p:nvPicPr>
              <p:blipFill>
                <a:blip r:embed="rId56"/>
                <a:stretch>
                  <a:fillRect/>
                </a:stretch>
              </p:blipFill>
              <p:spPr>
                <a:xfrm>
                  <a:off x="423960" y="3179160"/>
                  <a:ext cx="4707000" cy="36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57">
            <p14:nvContentPartPr>
              <p14:cNvPr id="8" name="Ink 7">
                <a:extLst>
                  <a:ext uri="{FF2B5EF4-FFF2-40B4-BE49-F238E27FC236}">
                    <a16:creationId xmlns:a16="http://schemas.microsoft.com/office/drawing/2014/main" id="{71E785EC-7F08-4F96-BEF9-6046EE4F3E2E}"/>
                  </a:ext>
                </a:extLst>
              </p14:cNvPr>
              <p14:cNvContentPartPr/>
              <p14:nvPr/>
            </p14:nvContentPartPr>
            <p14:xfrm>
              <a:off x="5711032" y="4591018"/>
              <a:ext cx="360" cy="289800"/>
            </p14:xfrm>
          </p:contentPart>
        </mc:Choice>
        <mc:Fallback xmlns="">
          <p:pic>
            <p:nvPicPr>
              <p:cNvPr id="8" name="Ink 7">
                <a:extLst>
                  <a:ext uri="{FF2B5EF4-FFF2-40B4-BE49-F238E27FC236}">
                    <a16:creationId xmlns:a16="http://schemas.microsoft.com/office/drawing/2014/main" id="{71E785EC-7F08-4F96-BEF9-6046EE4F3E2E}"/>
                  </a:ext>
                </a:extLst>
              </p:cNvPr>
              <p:cNvPicPr/>
              <p:nvPr/>
            </p:nvPicPr>
            <p:blipFill>
              <a:blip r:embed="rId58"/>
              <a:stretch>
                <a:fillRect/>
              </a:stretch>
            </p:blipFill>
            <p:spPr>
              <a:xfrm>
                <a:off x="5693032" y="4573018"/>
                <a:ext cx="36000" cy="325440"/>
              </a:xfrm>
              <a:prstGeom prst="rect">
                <a:avLst/>
              </a:prstGeom>
            </p:spPr>
          </p:pic>
        </mc:Fallback>
      </mc:AlternateContent>
      <p:pic>
        <p:nvPicPr>
          <p:cNvPr id="14" name="Picture 13">
            <a:extLst>
              <a:ext uri="{FF2B5EF4-FFF2-40B4-BE49-F238E27FC236}">
                <a16:creationId xmlns:a16="http://schemas.microsoft.com/office/drawing/2014/main" id="{51FB5A77-8ED1-4558-B913-F72EE20A1454}"/>
              </a:ext>
            </a:extLst>
          </p:cNvPr>
          <p:cNvPicPr>
            <a:picLocks noChangeAspect="1"/>
          </p:cNvPicPr>
          <p:nvPr/>
        </p:nvPicPr>
        <p:blipFill>
          <a:blip r:embed="rId59"/>
          <a:stretch>
            <a:fillRect/>
          </a:stretch>
        </p:blipFill>
        <p:spPr>
          <a:xfrm>
            <a:off x="31347" y="530942"/>
            <a:ext cx="311166" cy="406421"/>
          </a:xfrm>
          <a:prstGeom prst="rect">
            <a:avLst/>
          </a:prstGeom>
        </p:spPr>
      </p:pic>
      <p:pic>
        <p:nvPicPr>
          <p:cNvPr id="20" name="Picture 19">
            <a:extLst>
              <a:ext uri="{FF2B5EF4-FFF2-40B4-BE49-F238E27FC236}">
                <a16:creationId xmlns:a16="http://schemas.microsoft.com/office/drawing/2014/main" id="{034343DC-FF00-4799-9BC0-CE45443DB29A}"/>
              </a:ext>
            </a:extLst>
          </p:cNvPr>
          <p:cNvPicPr>
            <a:picLocks noChangeAspect="1"/>
          </p:cNvPicPr>
          <p:nvPr/>
        </p:nvPicPr>
        <p:blipFill>
          <a:blip r:embed="rId60"/>
          <a:stretch>
            <a:fillRect/>
          </a:stretch>
        </p:blipFill>
        <p:spPr>
          <a:xfrm>
            <a:off x="7573449" y="5218532"/>
            <a:ext cx="1187511" cy="292115"/>
          </a:xfrm>
          <a:prstGeom prst="rect">
            <a:avLst/>
          </a:prstGeom>
        </p:spPr>
      </p:pic>
    </p:spTree>
    <p:extLst>
      <p:ext uri="{BB962C8B-B14F-4D97-AF65-F5344CB8AC3E}">
        <p14:creationId xmlns:p14="http://schemas.microsoft.com/office/powerpoint/2010/main" val="2985197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6200" y="152400"/>
            <a:ext cx="8839200" cy="1736373"/>
          </a:xfrm>
          <a:prstGeom prst="rect">
            <a:avLst/>
          </a:prstGeom>
        </p:spPr>
        <p:txBody>
          <a:bodyPr vert="horz" wrap="square" lIns="0" tIns="12700" rIns="0" bIns="0" rtlCol="0">
            <a:spAutoFit/>
          </a:bodyPr>
          <a:lstStyle/>
          <a:p>
            <a:pPr marL="12700">
              <a:lnSpc>
                <a:spcPct val="100000"/>
              </a:lnSpc>
              <a:spcBef>
                <a:spcPts val="100"/>
              </a:spcBef>
            </a:pPr>
            <a:r>
              <a:rPr lang="en-GB" dirty="0">
                <a:solidFill>
                  <a:srgbClr val="002060"/>
                </a:solidFill>
              </a:rPr>
              <a:t>Why a firm may not seek profit maximisation</a:t>
            </a:r>
            <a:br>
              <a:rPr lang="en-GB" dirty="0">
                <a:solidFill>
                  <a:srgbClr val="002060"/>
                </a:solidFill>
              </a:rPr>
            </a:br>
            <a:r>
              <a:rPr lang="en-GB" sz="2000" dirty="0">
                <a:solidFill>
                  <a:srgbClr val="002060"/>
                </a:solidFill>
              </a:rPr>
              <a:t>Business environment has drastically evolved, firm structures and operating environment has changed. Most firms are price takers, gone are the days when businesses </a:t>
            </a:r>
            <a:r>
              <a:rPr lang="en-GB" sz="2000" dirty="0">
                <a:solidFill>
                  <a:srgbClr val="C00000"/>
                </a:solidFill>
              </a:rPr>
              <a:t>increased profits by increasing prices </a:t>
            </a:r>
            <a:r>
              <a:rPr lang="en-GB" sz="2000" dirty="0">
                <a:solidFill>
                  <a:srgbClr val="002060"/>
                </a:solidFill>
              </a:rPr>
              <a:t>(information availability, technology, competition etc).</a:t>
            </a:r>
            <a:endParaRPr dirty="0">
              <a:solidFill>
                <a:srgbClr val="002060"/>
              </a:solidFill>
            </a:endParaRPr>
          </a:p>
        </p:txBody>
      </p:sp>
      <p:sp>
        <p:nvSpPr>
          <p:cNvPr id="3" name="object 3"/>
          <p:cNvSpPr txBox="1"/>
          <p:nvPr/>
        </p:nvSpPr>
        <p:spPr>
          <a:xfrm>
            <a:off x="8417432" y="6444183"/>
            <a:ext cx="190500"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88888"/>
                </a:solidFill>
                <a:latin typeface="Segoe UI"/>
                <a:cs typeface="Segoe UI"/>
              </a:rPr>
              <a:t>23</a:t>
            </a:r>
            <a:endParaRPr sz="1200">
              <a:latin typeface="Segoe UI"/>
              <a:cs typeface="Segoe UI"/>
            </a:endParaRPr>
          </a:p>
        </p:txBody>
      </p:sp>
      <p:sp>
        <p:nvSpPr>
          <p:cNvPr id="5" name="TextBox 4">
            <a:extLst>
              <a:ext uri="{FF2B5EF4-FFF2-40B4-BE49-F238E27FC236}">
                <a16:creationId xmlns:a16="http://schemas.microsoft.com/office/drawing/2014/main" id="{8194B35E-D1A9-4FB1-9431-18C01101B459}"/>
              </a:ext>
            </a:extLst>
          </p:cNvPr>
          <p:cNvSpPr txBox="1"/>
          <p:nvPr/>
        </p:nvSpPr>
        <p:spPr>
          <a:xfrm>
            <a:off x="73533" y="2203442"/>
            <a:ext cx="8534399" cy="3970318"/>
          </a:xfrm>
          <a:prstGeom prst="rect">
            <a:avLst/>
          </a:prstGeom>
          <a:noFill/>
        </p:spPr>
        <p:txBody>
          <a:bodyPr wrap="square">
            <a:spAutoFit/>
          </a:bodyPr>
          <a:lstStyle/>
          <a:p>
            <a:pPr marL="342900" indent="-342900">
              <a:buAutoNum type="arabicPeriod"/>
            </a:pPr>
            <a:r>
              <a:rPr lang="en-GB" sz="2400" b="1" dirty="0">
                <a:solidFill>
                  <a:srgbClr val="002060"/>
                </a:solidFill>
              </a:rPr>
              <a:t>The ‘principal–agent problem’</a:t>
            </a:r>
          </a:p>
          <a:p>
            <a:pPr marL="342900" indent="-342900">
              <a:buAutoNum type="arabicPeriod"/>
            </a:pPr>
            <a:endParaRPr lang="en-GB" sz="2400" b="1" dirty="0">
              <a:solidFill>
                <a:srgbClr val="002060"/>
              </a:solidFill>
            </a:endParaRPr>
          </a:p>
          <a:p>
            <a:pPr marL="342900" indent="-342900">
              <a:buAutoNum type="arabicPeriod" startAt="2"/>
            </a:pPr>
            <a:r>
              <a:rPr lang="en-GB" sz="2400" b="1" dirty="0">
                <a:solidFill>
                  <a:srgbClr val="002060"/>
                </a:solidFill>
              </a:rPr>
              <a:t>Data or time constraints</a:t>
            </a:r>
          </a:p>
          <a:p>
            <a:pPr marL="342900" indent="-342900">
              <a:buAutoNum type="arabicPeriod" startAt="2"/>
            </a:pPr>
            <a:endParaRPr lang="en-GB" sz="2400" b="1" dirty="0">
              <a:solidFill>
                <a:srgbClr val="002060"/>
              </a:solidFill>
            </a:endParaRPr>
          </a:p>
          <a:p>
            <a:pPr marL="342900" indent="-342900">
              <a:buAutoNum type="arabicPeriod" startAt="3"/>
            </a:pPr>
            <a:r>
              <a:rPr lang="en-GB" sz="2400" b="1" dirty="0">
                <a:solidFill>
                  <a:srgbClr val="002060"/>
                </a:solidFill>
              </a:rPr>
              <a:t>The existence of non-perfect competition</a:t>
            </a:r>
          </a:p>
          <a:p>
            <a:pPr marL="342900" indent="-342900">
              <a:buAutoNum type="arabicPeriod" startAt="3"/>
            </a:pPr>
            <a:endParaRPr lang="en-GB" sz="2400" b="1" dirty="0">
              <a:solidFill>
                <a:srgbClr val="002060"/>
              </a:solidFill>
            </a:endParaRPr>
          </a:p>
          <a:p>
            <a:pPr marL="342900" indent="-342900">
              <a:buAutoNum type="arabicPeriod" startAt="4"/>
            </a:pPr>
            <a:r>
              <a:rPr lang="en-GB" sz="2400" b="1" dirty="0">
                <a:solidFill>
                  <a:srgbClr val="002060"/>
                </a:solidFill>
              </a:rPr>
              <a:t>The need to avoid government regulation</a:t>
            </a:r>
          </a:p>
          <a:p>
            <a:pPr marL="342900" indent="-342900">
              <a:buAutoNum type="arabicPeriod" startAt="4"/>
            </a:pPr>
            <a:endParaRPr lang="en-GB" sz="2400" b="1" dirty="0">
              <a:solidFill>
                <a:srgbClr val="002060"/>
              </a:solidFill>
            </a:endParaRPr>
          </a:p>
          <a:p>
            <a:pPr algn="r"/>
            <a:r>
              <a:rPr lang="en-US" sz="2400" b="1" dirty="0">
                <a:solidFill>
                  <a:srgbClr val="002060"/>
                </a:solidFill>
              </a:rPr>
              <a:t>(Adams and </a:t>
            </a:r>
            <a:r>
              <a:rPr lang="en-US" sz="2400" b="1" dirty="0" err="1">
                <a:solidFill>
                  <a:srgbClr val="002060"/>
                </a:solidFill>
              </a:rPr>
              <a:t>Juleff</a:t>
            </a:r>
            <a:r>
              <a:rPr lang="en-US" sz="2400" b="1" dirty="0">
                <a:solidFill>
                  <a:srgbClr val="002060"/>
                </a:solidFill>
              </a:rPr>
              <a:t>, 2017, p. 87)</a:t>
            </a:r>
            <a:endParaRPr lang="en-GB" sz="2400" b="1" dirty="0">
              <a:solidFill>
                <a:srgbClr val="002060"/>
              </a:solidFill>
            </a:endParaRPr>
          </a:p>
          <a:p>
            <a:pPr marL="342900" indent="-342900">
              <a:buAutoNum type="arabicPeriod" startAt="4"/>
            </a:pPr>
            <a:endParaRPr lang="en-GB" dirty="0"/>
          </a:p>
          <a:p>
            <a:pPr marL="342900" indent="-342900">
              <a:buAutoNum type="arabicPeriod" startAt="4"/>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45440" y="609600"/>
            <a:ext cx="8763000" cy="1736373"/>
          </a:xfrm>
          <a:prstGeom prst="rect">
            <a:avLst/>
          </a:prstGeom>
        </p:spPr>
        <p:txBody>
          <a:bodyPr vert="horz" wrap="square" lIns="0" tIns="12700" rIns="0" bIns="0" rtlCol="0">
            <a:spAutoFit/>
          </a:bodyPr>
          <a:lstStyle/>
          <a:p>
            <a:pPr marL="12700">
              <a:lnSpc>
                <a:spcPct val="100000"/>
              </a:lnSpc>
              <a:spcBef>
                <a:spcPts val="100"/>
              </a:spcBef>
            </a:pPr>
            <a:r>
              <a:rPr lang="en-GB" sz="2800" dirty="0">
                <a:solidFill>
                  <a:srgbClr val="002060"/>
                </a:solidFill>
              </a:rPr>
              <a:t>Now please read</a:t>
            </a:r>
            <a:br>
              <a:rPr lang="en-GB" sz="2800" dirty="0">
                <a:solidFill>
                  <a:srgbClr val="002060"/>
                </a:solidFill>
              </a:rPr>
            </a:br>
            <a:br>
              <a:rPr lang="en-GB" sz="2800" dirty="0">
                <a:solidFill>
                  <a:srgbClr val="002060"/>
                </a:solidFill>
              </a:rPr>
            </a:br>
            <a:r>
              <a:rPr lang="en-US" sz="2800" dirty="0">
                <a:solidFill>
                  <a:srgbClr val="002060"/>
                </a:solidFill>
                <a:hlinkClick r:id="rId2"/>
              </a:rPr>
              <a:t>This article: Corporations, Profit </a:t>
            </a:r>
            <a:r>
              <a:rPr lang="en-US" sz="2800" dirty="0" err="1">
                <a:solidFill>
                  <a:srgbClr val="002060"/>
                </a:solidFill>
                <a:hlinkClick r:id="rId2"/>
              </a:rPr>
              <a:t>Maximisation</a:t>
            </a:r>
            <a:r>
              <a:rPr lang="en-US" sz="2800" dirty="0">
                <a:solidFill>
                  <a:srgbClr val="002060"/>
                </a:solidFill>
                <a:hlinkClick r:id="rId2"/>
              </a:rPr>
              <a:t> and the Personal Sphere</a:t>
            </a:r>
            <a:endParaRPr sz="2800" dirty="0">
              <a:solidFill>
                <a:srgbClr val="002060"/>
              </a:solidFill>
            </a:endParaRPr>
          </a:p>
        </p:txBody>
      </p:sp>
      <p:sp>
        <p:nvSpPr>
          <p:cNvPr id="3" name="object 3"/>
          <p:cNvSpPr txBox="1"/>
          <p:nvPr/>
        </p:nvSpPr>
        <p:spPr>
          <a:xfrm>
            <a:off x="8417432" y="6444183"/>
            <a:ext cx="190500"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88888"/>
                </a:solidFill>
                <a:latin typeface="Segoe UI"/>
                <a:cs typeface="Segoe UI"/>
              </a:rPr>
              <a:t>23</a:t>
            </a:r>
            <a:endParaRPr sz="1200">
              <a:latin typeface="Segoe UI"/>
              <a:cs typeface="Segoe UI"/>
            </a:endParaRPr>
          </a:p>
        </p:txBody>
      </p:sp>
    </p:spTree>
    <p:extLst>
      <p:ext uri="{BB962C8B-B14F-4D97-AF65-F5344CB8AC3E}">
        <p14:creationId xmlns:p14="http://schemas.microsoft.com/office/powerpoint/2010/main" val="2760945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949067" y="2557983"/>
            <a:ext cx="3219450" cy="757555"/>
          </a:xfrm>
          <a:prstGeom prst="rect">
            <a:avLst/>
          </a:prstGeom>
        </p:spPr>
        <p:txBody>
          <a:bodyPr vert="horz" wrap="square" lIns="0" tIns="12700" rIns="0" bIns="0" rtlCol="0">
            <a:spAutoFit/>
          </a:bodyPr>
          <a:lstStyle/>
          <a:p>
            <a:pPr marL="12700">
              <a:lnSpc>
                <a:spcPct val="100000"/>
              </a:lnSpc>
              <a:spcBef>
                <a:spcPts val="100"/>
              </a:spcBef>
            </a:pPr>
            <a:r>
              <a:rPr sz="4800" dirty="0">
                <a:solidFill>
                  <a:srgbClr val="000000"/>
                </a:solidFill>
              </a:rPr>
              <a:t>Thank</a:t>
            </a:r>
            <a:r>
              <a:rPr sz="4800" spc="-75" dirty="0">
                <a:solidFill>
                  <a:srgbClr val="000000"/>
                </a:solidFill>
              </a:rPr>
              <a:t> </a:t>
            </a:r>
            <a:r>
              <a:rPr sz="4800" spc="-20" dirty="0">
                <a:solidFill>
                  <a:srgbClr val="000000"/>
                </a:solidFill>
              </a:rPr>
              <a:t>you!</a:t>
            </a:r>
            <a:endParaRPr sz="4800"/>
          </a:p>
        </p:txBody>
      </p:sp>
      <p:sp>
        <p:nvSpPr>
          <p:cNvPr id="3" name="object 3"/>
          <p:cNvSpPr txBox="1"/>
          <p:nvPr/>
        </p:nvSpPr>
        <p:spPr>
          <a:xfrm>
            <a:off x="8417432" y="6444183"/>
            <a:ext cx="190500"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88888"/>
                </a:solidFill>
                <a:latin typeface="Segoe UI"/>
                <a:cs typeface="Segoe UI"/>
              </a:rPr>
              <a:t>23</a:t>
            </a:r>
            <a:endParaRPr sz="1200">
              <a:latin typeface="Segoe UI"/>
              <a:cs typeface="Segoe UI"/>
            </a:endParaRPr>
          </a:p>
        </p:txBody>
      </p:sp>
    </p:spTree>
    <p:extLst>
      <p:ext uri="{BB962C8B-B14F-4D97-AF65-F5344CB8AC3E}">
        <p14:creationId xmlns:p14="http://schemas.microsoft.com/office/powerpoint/2010/main" val="3998523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41172" y="2177872"/>
            <a:ext cx="8331200" cy="4675639"/>
          </a:xfrm>
          <a:prstGeom prst="rect">
            <a:avLst/>
          </a:prstGeom>
        </p:spPr>
        <p:txBody>
          <a:bodyPr vert="horz" wrap="square" lIns="0" tIns="12700" rIns="0" bIns="0" rtlCol="0">
            <a:spAutoFit/>
          </a:bodyPr>
          <a:lstStyle/>
          <a:p>
            <a:pPr marL="355600" indent="-342900">
              <a:lnSpc>
                <a:spcPct val="100000"/>
              </a:lnSpc>
              <a:spcBef>
                <a:spcPts val="100"/>
              </a:spcBef>
              <a:buClr>
                <a:srgbClr val="006FC0"/>
              </a:buClr>
              <a:buFont typeface="Wingdings"/>
              <a:buChar char=""/>
              <a:tabLst>
                <a:tab pos="355600" algn="l"/>
              </a:tabLst>
            </a:pPr>
            <a:r>
              <a:rPr sz="2400" spc="-5" dirty="0">
                <a:latin typeface="Segoe UI"/>
                <a:cs typeface="Segoe UI"/>
              </a:rPr>
              <a:t>Samuelson,</a:t>
            </a:r>
            <a:r>
              <a:rPr sz="2400" spc="15" dirty="0">
                <a:latin typeface="Segoe UI"/>
                <a:cs typeface="Segoe UI"/>
              </a:rPr>
              <a:t> </a:t>
            </a:r>
            <a:r>
              <a:rPr sz="2400" spc="-55" dirty="0">
                <a:latin typeface="Segoe UI"/>
                <a:cs typeface="Segoe UI"/>
              </a:rPr>
              <a:t>W.,</a:t>
            </a:r>
            <a:r>
              <a:rPr sz="2400" spc="15" dirty="0">
                <a:latin typeface="Segoe UI"/>
                <a:cs typeface="Segoe UI"/>
              </a:rPr>
              <a:t> </a:t>
            </a:r>
            <a:r>
              <a:rPr sz="2400" spc="-5" dirty="0">
                <a:latin typeface="Segoe UI"/>
                <a:cs typeface="Segoe UI"/>
              </a:rPr>
              <a:t>Marks,</a:t>
            </a:r>
            <a:r>
              <a:rPr sz="2400" spc="-25" dirty="0">
                <a:latin typeface="Segoe UI"/>
                <a:cs typeface="Segoe UI"/>
              </a:rPr>
              <a:t> </a:t>
            </a:r>
            <a:r>
              <a:rPr sz="2400" spc="-10" dirty="0">
                <a:latin typeface="Segoe UI"/>
                <a:cs typeface="Segoe UI"/>
              </a:rPr>
              <a:t>S.,</a:t>
            </a:r>
            <a:r>
              <a:rPr sz="2400" spc="20" dirty="0">
                <a:latin typeface="Segoe UI"/>
                <a:cs typeface="Segoe UI"/>
              </a:rPr>
              <a:t> </a:t>
            </a:r>
            <a:r>
              <a:rPr sz="2400" dirty="0">
                <a:latin typeface="Segoe UI"/>
                <a:cs typeface="Segoe UI"/>
              </a:rPr>
              <a:t>(2010)</a:t>
            </a:r>
            <a:r>
              <a:rPr sz="2400" spc="25" dirty="0">
                <a:latin typeface="Segoe UI"/>
                <a:cs typeface="Segoe UI"/>
              </a:rPr>
              <a:t> </a:t>
            </a:r>
            <a:r>
              <a:rPr sz="2400" dirty="0">
                <a:latin typeface="Segoe UI"/>
                <a:cs typeface="Segoe UI"/>
              </a:rPr>
              <a:t>Managerial</a:t>
            </a:r>
            <a:r>
              <a:rPr sz="2400" spc="-10" dirty="0">
                <a:latin typeface="Segoe UI"/>
                <a:cs typeface="Segoe UI"/>
              </a:rPr>
              <a:t> </a:t>
            </a:r>
            <a:r>
              <a:rPr sz="2400" spc="-5" dirty="0">
                <a:latin typeface="Segoe UI"/>
                <a:cs typeface="Segoe UI"/>
              </a:rPr>
              <a:t>Economics,</a:t>
            </a:r>
            <a:endParaRPr sz="2400" dirty="0">
              <a:latin typeface="Segoe UI"/>
              <a:cs typeface="Segoe UI"/>
            </a:endParaRPr>
          </a:p>
          <a:p>
            <a:pPr marL="354965">
              <a:lnSpc>
                <a:spcPct val="100000"/>
              </a:lnSpc>
              <a:spcBef>
                <a:spcPts val="5"/>
              </a:spcBef>
            </a:pPr>
            <a:r>
              <a:rPr sz="2400" spc="-15" dirty="0">
                <a:latin typeface="Segoe UI"/>
                <a:cs typeface="Segoe UI"/>
              </a:rPr>
              <a:t>Study</a:t>
            </a:r>
            <a:r>
              <a:rPr sz="2400" spc="-5" dirty="0">
                <a:latin typeface="Segoe UI"/>
                <a:cs typeface="Segoe UI"/>
              </a:rPr>
              <a:t> Guide,</a:t>
            </a:r>
            <a:r>
              <a:rPr sz="2400" spc="15" dirty="0">
                <a:latin typeface="Segoe UI"/>
                <a:cs typeface="Segoe UI"/>
              </a:rPr>
              <a:t> </a:t>
            </a:r>
            <a:r>
              <a:rPr sz="2400" spc="-5" dirty="0">
                <a:latin typeface="Segoe UI"/>
                <a:cs typeface="Segoe UI"/>
              </a:rPr>
              <a:t>London,</a:t>
            </a:r>
            <a:r>
              <a:rPr sz="2400" spc="20" dirty="0">
                <a:latin typeface="Segoe UI"/>
                <a:cs typeface="Segoe UI"/>
              </a:rPr>
              <a:t> </a:t>
            </a:r>
            <a:r>
              <a:rPr sz="2400" spc="-5" dirty="0">
                <a:latin typeface="Segoe UI"/>
                <a:cs typeface="Segoe UI"/>
              </a:rPr>
              <a:t>John</a:t>
            </a:r>
            <a:r>
              <a:rPr sz="2400" spc="5" dirty="0">
                <a:latin typeface="Segoe UI"/>
                <a:cs typeface="Segoe UI"/>
              </a:rPr>
              <a:t> </a:t>
            </a:r>
            <a:r>
              <a:rPr sz="2400" spc="-5" dirty="0">
                <a:latin typeface="Segoe UI"/>
                <a:cs typeface="Segoe UI"/>
              </a:rPr>
              <a:t>Wiley</a:t>
            </a:r>
            <a:r>
              <a:rPr sz="2400" spc="10" dirty="0">
                <a:latin typeface="Segoe UI"/>
                <a:cs typeface="Segoe UI"/>
              </a:rPr>
              <a:t> </a:t>
            </a:r>
            <a:r>
              <a:rPr sz="2400" dirty="0">
                <a:latin typeface="Segoe UI"/>
                <a:cs typeface="Segoe UI"/>
              </a:rPr>
              <a:t>&amp;</a:t>
            </a:r>
            <a:r>
              <a:rPr sz="2400" spc="5" dirty="0">
                <a:latin typeface="Segoe UI"/>
                <a:cs typeface="Segoe UI"/>
              </a:rPr>
              <a:t> </a:t>
            </a:r>
            <a:r>
              <a:rPr sz="2400" spc="-5" dirty="0">
                <a:latin typeface="Segoe UI"/>
                <a:cs typeface="Segoe UI"/>
              </a:rPr>
              <a:t>Sons</a:t>
            </a:r>
            <a:endParaRPr sz="2400" dirty="0">
              <a:latin typeface="Segoe UI"/>
              <a:cs typeface="Segoe UI"/>
            </a:endParaRPr>
          </a:p>
          <a:p>
            <a:pPr marL="439420" indent="-426720">
              <a:lnSpc>
                <a:spcPct val="100000"/>
              </a:lnSpc>
              <a:spcBef>
                <a:spcPts val="575"/>
              </a:spcBef>
              <a:buClr>
                <a:srgbClr val="006FC0"/>
              </a:buClr>
              <a:buFont typeface="Wingdings"/>
              <a:buChar char=""/>
              <a:tabLst>
                <a:tab pos="438784" algn="l"/>
                <a:tab pos="439420" algn="l"/>
              </a:tabLst>
            </a:pPr>
            <a:r>
              <a:rPr sz="2400" spc="-10" dirty="0">
                <a:latin typeface="Segoe UI"/>
                <a:cs typeface="Segoe UI"/>
              </a:rPr>
              <a:t>Keat,</a:t>
            </a:r>
            <a:r>
              <a:rPr sz="2400" spc="-5" dirty="0">
                <a:latin typeface="Segoe UI"/>
                <a:cs typeface="Segoe UI"/>
              </a:rPr>
              <a:t> </a:t>
            </a:r>
            <a:r>
              <a:rPr sz="2400" spc="-130" dirty="0">
                <a:latin typeface="Segoe UI"/>
                <a:cs typeface="Segoe UI"/>
              </a:rPr>
              <a:t>P.,</a:t>
            </a:r>
            <a:r>
              <a:rPr sz="2400" spc="10" dirty="0">
                <a:latin typeface="Segoe UI"/>
                <a:cs typeface="Segoe UI"/>
              </a:rPr>
              <a:t> </a:t>
            </a:r>
            <a:r>
              <a:rPr sz="2400" spc="-40" dirty="0">
                <a:latin typeface="Segoe UI"/>
                <a:cs typeface="Segoe UI"/>
              </a:rPr>
              <a:t>Young,</a:t>
            </a:r>
            <a:r>
              <a:rPr sz="2400" spc="25" dirty="0">
                <a:latin typeface="Segoe UI"/>
                <a:cs typeface="Segoe UI"/>
              </a:rPr>
              <a:t> </a:t>
            </a:r>
            <a:r>
              <a:rPr sz="2400" spc="-130" dirty="0">
                <a:latin typeface="Segoe UI"/>
                <a:cs typeface="Segoe UI"/>
              </a:rPr>
              <a:t>P.,</a:t>
            </a:r>
            <a:r>
              <a:rPr sz="2400" spc="15" dirty="0">
                <a:latin typeface="Segoe UI"/>
                <a:cs typeface="Segoe UI"/>
              </a:rPr>
              <a:t> </a:t>
            </a:r>
            <a:r>
              <a:rPr sz="2400" dirty="0">
                <a:latin typeface="Segoe UI"/>
                <a:cs typeface="Segoe UI"/>
              </a:rPr>
              <a:t>(2014)</a:t>
            </a:r>
            <a:r>
              <a:rPr sz="2400" spc="30" dirty="0">
                <a:latin typeface="Segoe UI"/>
                <a:cs typeface="Segoe UI"/>
              </a:rPr>
              <a:t> </a:t>
            </a:r>
            <a:r>
              <a:rPr sz="2400" dirty="0">
                <a:latin typeface="Segoe UI"/>
                <a:cs typeface="Segoe UI"/>
              </a:rPr>
              <a:t>Managerial</a:t>
            </a:r>
            <a:r>
              <a:rPr sz="2400" spc="-5" dirty="0">
                <a:latin typeface="Segoe UI"/>
                <a:cs typeface="Segoe UI"/>
              </a:rPr>
              <a:t> Economics-</a:t>
            </a:r>
            <a:r>
              <a:rPr sz="2400" spc="50" dirty="0">
                <a:latin typeface="Segoe UI"/>
                <a:cs typeface="Segoe UI"/>
              </a:rPr>
              <a:t> </a:t>
            </a:r>
            <a:r>
              <a:rPr sz="2400" spc="-5" dirty="0">
                <a:latin typeface="Segoe UI"/>
                <a:cs typeface="Segoe UI"/>
              </a:rPr>
              <a:t>Economic</a:t>
            </a:r>
            <a:endParaRPr sz="2400" dirty="0">
              <a:latin typeface="Segoe UI"/>
              <a:cs typeface="Segoe UI"/>
            </a:endParaRPr>
          </a:p>
          <a:p>
            <a:pPr marL="354965">
              <a:lnSpc>
                <a:spcPct val="100000"/>
              </a:lnSpc>
            </a:pPr>
            <a:r>
              <a:rPr sz="2400" spc="-55" dirty="0">
                <a:latin typeface="Segoe UI"/>
                <a:cs typeface="Segoe UI"/>
              </a:rPr>
              <a:t>Tools</a:t>
            </a:r>
            <a:r>
              <a:rPr sz="2400" spc="30" dirty="0">
                <a:latin typeface="Segoe UI"/>
                <a:cs typeface="Segoe UI"/>
              </a:rPr>
              <a:t> </a:t>
            </a:r>
            <a:r>
              <a:rPr sz="2400" dirty="0">
                <a:latin typeface="Segoe UI"/>
                <a:cs typeface="Segoe UI"/>
              </a:rPr>
              <a:t>for </a:t>
            </a:r>
            <a:r>
              <a:rPr sz="2400" spc="-55" dirty="0">
                <a:latin typeface="Segoe UI"/>
                <a:cs typeface="Segoe UI"/>
              </a:rPr>
              <a:t>Today’s</a:t>
            </a:r>
            <a:r>
              <a:rPr sz="2400" spc="-5" dirty="0">
                <a:latin typeface="Segoe UI"/>
                <a:cs typeface="Segoe UI"/>
              </a:rPr>
              <a:t> Decision</a:t>
            </a:r>
            <a:r>
              <a:rPr sz="2400" spc="30" dirty="0">
                <a:latin typeface="Segoe UI"/>
                <a:cs typeface="Segoe UI"/>
              </a:rPr>
              <a:t> </a:t>
            </a:r>
            <a:r>
              <a:rPr sz="2400" spc="-10" dirty="0">
                <a:latin typeface="Segoe UI"/>
                <a:cs typeface="Segoe UI"/>
              </a:rPr>
              <a:t>Makers,</a:t>
            </a:r>
            <a:r>
              <a:rPr sz="2400" spc="-20" dirty="0">
                <a:latin typeface="Segoe UI"/>
                <a:cs typeface="Segoe UI"/>
              </a:rPr>
              <a:t> </a:t>
            </a:r>
            <a:r>
              <a:rPr sz="2400" spc="-5" dirty="0">
                <a:latin typeface="Segoe UI"/>
                <a:cs typeface="Segoe UI"/>
              </a:rPr>
              <a:t>7th</a:t>
            </a:r>
            <a:r>
              <a:rPr sz="2400" spc="10" dirty="0">
                <a:latin typeface="Segoe UI"/>
                <a:cs typeface="Segoe UI"/>
              </a:rPr>
              <a:t> </a:t>
            </a:r>
            <a:r>
              <a:rPr sz="2400" spc="-5" dirty="0">
                <a:latin typeface="Segoe UI"/>
                <a:cs typeface="Segoe UI"/>
              </a:rPr>
              <a:t>Edition</a:t>
            </a:r>
            <a:endParaRPr sz="2400" dirty="0">
              <a:latin typeface="Segoe UI"/>
              <a:cs typeface="Segoe UI"/>
            </a:endParaRPr>
          </a:p>
          <a:p>
            <a:pPr marL="354965" marR="27305" indent="-342900">
              <a:lnSpc>
                <a:spcPct val="100000"/>
              </a:lnSpc>
              <a:spcBef>
                <a:spcPts val="580"/>
              </a:spcBef>
              <a:buClr>
                <a:srgbClr val="006FC0"/>
              </a:buClr>
              <a:buFont typeface="Wingdings"/>
              <a:buChar char=""/>
              <a:tabLst>
                <a:tab pos="355600" algn="l"/>
                <a:tab pos="7087870" algn="l"/>
              </a:tabLst>
            </a:pPr>
            <a:r>
              <a:rPr sz="2400" spc="-5" dirty="0">
                <a:latin typeface="Segoe UI"/>
                <a:cs typeface="Segoe UI"/>
              </a:rPr>
              <a:t>S</a:t>
            </a:r>
            <a:r>
              <a:rPr sz="2400" spc="-10" dirty="0">
                <a:latin typeface="Segoe UI"/>
                <a:cs typeface="Segoe UI"/>
              </a:rPr>
              <a:t>l</a:t>
            </a:r>
            <a:r>
              <a:rPr sz="2400" dirty="0">
                <a:latin typeface="Segoe UI"/>
                <a:cs typeface="Segoe UI"/>
              </a:rPr>
              <a:t>oma</a:t>
            </a:r>
            <a:r>
              <a:rPr sz="2400" spc="-5" dirty="0">
                <a:latin typeface="Segoe UI"/>
                <a:cs typeface="Segoe UI"/>
              </a:rPr>
              <a:t>n</a:t>
            </a:r>
            <a:r>
              <a:rPr sz="2400" dirty="0">
                <a:latin typeface="Segoe UI"/>
                <a:cs typeface="Segoe UI"/>
              </a:rPr>
              <a:t>,</a:t>
            </a:r>
            <a:r>
              <a:rPr sz="2400" spc="30" dirty="0">
                <a:latin typeface="Segoe UI"/>
                <a:cs typeface="Segoe UI"/>
              </a:rPr>
              <a:t> </a:t>
            </a:r>
            <a:r>
              <a:rPr sz="2400" spc="-125" dirty="0">
                <a:latin typeface="Segoe UI"/>
                <a:cs typeface="Segoe UI"/>
              </a:rPr>
              <a:t>J</a:t>
            </a:r>
            <a:r>
              <a:rPr sz="2400" dirty="0">
                <a:latin typeface="Segoe UI"/>
                <a:cs typeface="Segoe UI"/>
              </a:rPr>
              <a:t>.,</a:t>
            </a:r>
            <a:r>
              <a:rPr sz="2400" spc="25" dirty="0">
                <a:latin typeface="Segoe UI"/>
                <a:cs typeface="Segoe UI"/>
              </a:rPr>
              <a:t> </a:t>
            </a:r>
            <a:r>
              <a:rPr sz="2400" dirty="0">
                <a:latin typeface="Segoe UI"/>
                <a:cs typeface="Segoe UI"/>
              </a:rPr>
              <a:t>Hinde,</a:t>
            </a:r>
            <a:r>
              <a:rPr sz="2400" spc="5" dirty="0">
                <a:latin typeface="Segoe UI"/>
                <a:cs typeface="Segoe UI"/>
              </a:rPr>
              <a:t> </a:t>
            </a:r>
            <a:r>
              <a:rPr sz="2400" spc="-5" dirty="0">
                <a:latin typeface="Segoe UI"/>
                <a:cs typeface="Segoe UI"/>
              </a:rPr>
              <a:t>K.</a:t>
            </a:r>
            <a:r>
              <a:rPr sz="2400" dirty="0">
                <a:latin typeface="Segoe UI"/>
                <a:cs typeface="Segoe UI"/>
              </a:rPr>
              <a:t>,</a:t>
            </a:r>
            <a:r>
              <a:rPr sz="2400" spc="10" dirty="0">
                <a:latin typeface="Segoe UI"/>
                <a:cs typeface="Segoe UI"/>
              </a:rPr>
              <a:t> </a:t>
            </a:r>
            <a:r>
              <a:rPr sz="2400" spc="-5" dirty="0">
                <a:latin typeface="Segoe UI"/>
                <a:cs typeface="Segoe UI"/>
              </a:rPr>
              <a:t>Gar</a:t>
            </a:r>
            <a:r>
              <a:rPr sz="2400" spc="5" dirty="0">
                <a:latin typeface="Segoe UI"/>
                <a:cs typeface="Segoe UI"/>
              </a:rPr>
              <a:t>r</a:t>
            </a:r>
            <a:r>
              <a:rPr sz="2400" dirty="0">
                <a:latin typeface="Segoe UI"/>
                <a:cs typeface="Segoe UI"/>
              </a:rPr>
              <a:t>at</a:t>
            </a:r>
            <a:r>
              <a:rPr sz="2400" spc="20" dirty="0">
                <a:latin typeface="Segoe UI"/>
                <a:cs typeface="Segoe UI"/>
              </a:rPr>
              <a:t> </a:t>
            </a:r>
            <a:r>
              <a:rPr sz="2400" dirty="0">
                <a:latin typeface="Segoe UI"/>
                <a:cs typeface="Segoe UI"/>
              </a:rPr>
              <a:t>(2013)</a:t>
            </a:r>
            <a:r>
              <a:rPr sz="2400" spc="25" dirty="0">
                <a:latin typeface="Segoe UI"/>
                <a:cs typeface="Segoe UI"/>
              </a:rPr>
              <a:t> </a:t>
            </a:r>
            <a:r>
              <a:rPr sz="2400" dirty="0">
                <a:latin typeface="Segoe UI"/>
                <a:cs typeface="Segoe UI"/>
              </a:rPr>
              <a:t>Ec</a:t>
            </a:r>
            <a:r>
              <a:rPr sz="2400" spc="-10" dirty="0">
                <a:latin typeface="Segoe UI"/>
                <a:cs typeface="Segoe UI"/>
              </a:rPr>
              <a:t>o</a:t>
            </a:r>
            <a:r>
              <a:rPr sz="2400" dirty="0">
                <a:latin typeface="Segoe UI"/>
                <a:cs typeface="Segoe UI"/>
              </a:rPr>
              <a:t>no</a:t>
            </a:r>
            <a:r>
              <a:rPr sz="2400" spc="-10" dirty="0">
                <a:latin typeface="Segoe UI"/>
                <a:cs typeface="Segoe UI"/>
              </a:rPr>
              <a:t>m</a:t>
            </a:r>
            <a:r>
              <a:rPr sz="2400" spc="-5" dirty="0">
                <a:latin typeface="Segoe UI"/>
                <a:cs typeface="Segoe UI"/>
              </a:rPr>
              <a:t>i</a:t>
            </a:r>
            <a:r>
              <a:rPr sz="2400" spc="-15" dirty="0">
                <a:latin typeface="Segoe UI"/>
                <a:cs typeface="Segoe UI"/>
              </a:rPr>
              <a:t>c</a:t>
            </a:r>
            <a:r>
              <a:rPr sz="2400" dirty="0">
                <a:latin typeface="Segoe UI"/>
                <a:cs typeface="Segoe UI"/>
              </a:rPr>
              <a:t>s</a:t>
            </a:r>
            <a:r>
              <a:rPr sz="2400" spc="45" dirty="0">
                <a:latin typeface="Segoe UI"/>
                <a:cs typeface="Segoe UI"/>
              </a:rPr>
              <a:t> </a:t>
            </a:r>
            <a:r>
              <a:rPr sz="2400" dirty="0">
                <a:latin typeface="Segoe UI"/>
                <a:cs typeface="Segoe UI"/>
              </a:rPr>
              <a:t>for	</a:t>
            </a:r>
            <a:r>
              <a:rPr sz="2400" spc="-5" dirty="0">
                <a:latin typeface="Segoe UI"/>
                <a:cs typeface="Segoe UI"/>
              </a:rPr>
              <a:t>Busines</a:t>
            </a:r>
            <a:r>
              <a:rPr sz="2400" dirty="0">
                <a:latin typeface="Segoe UI"/>
                <a:cs typeface="Segoe UI"/>
              </a:rPr>
              <a:t>s,  </a:t>
            </a:r>
            <a:r>
              <a:rPr sz="2400" spc="-20" dirty="0">
                <a:latin typeface="Segoe UI"/>
                <a:cs typeface="Segoe UI"/>
              </a:rPr>
              <a:t>Harlow,</a:t>
            </a:r>
            <a:r>
              <a:rPr sz="2400" spc="15" dirty="0">
                <a:latin typeface="Segoe UI"/>
                <a:cs typeface="Segoe UI"/>
              </a:rPr>
              <a:t> </a:t>
            </a:r>
            <a:r>
              <a:rPr sz="2400" spc="-15" dirty="0">
                <a:latin typeface="Segoe UI"/>
                <a:cs typeface="Segoe UI"/>
              </a:rPr>
              <a:t>Pearson</a:t>
            </a:r>
            <a:endParaRPr lang="en-GB" sz="2400" spc="-15" dirty="0">
              <a:latin typeface="Segoe UI"/>
              <a:cs typeface="Segoe UI"/>
            </a:endParaRPr>
          </a:p>
          <a:p>
            <a:pPr marL="354965" marR="27305" indent="-342900">
              <a:lnSpc>
                <a:spcPct val="100000"/>
              </a:lnSpc>
              <a:spcBef>
                <a:spcPts val="580"/>
              </a:spcBef>
              <a:buClr>
                <a:srgbClr val="006FC0"/>
              </a:buClr>
              <a:buFont typeface="Wingdings"/>
              <a:buChar char=""/>
              <a:tabLst>
                <a:tab pos="355600" algn="l"/>
                <a:tab pos="7087870" algn="l"/>
              </a:tabLst>
            </a:pPr>
            <a:r>
              <a:rPr lang="en-US" sz="2400" dirty="0">
                <a:latin typeface="Segoe UI"/>
                <a:cs typeface="Segoe UI"/>
              </a:rPr>
              <a:t> Adams, J. and </a:t>
            </a:r>
            <a:r>
              <a:rPr lang="en-US" sz="2400" dirty="0" err="1">
                <a:latin typeface="Segoe UI"/>
                <a:cs typeface="Segoe UI"/>
              </a:rPr>
              <a:t>Juleff</a:t>
            </a:r>
            <a:r>
              <a:rPr lang="en-US" sz="2400" dirty="0">
                <a:latin typeface="Segoe UI"/>
                <a:cs typeface="Segoe UI"/>
              </a:rPr>
              <a:t>, L. (2017) Managerial Economics for Decision Making. 1st </a:t>
            </a:r>
            <a:r>
              <a:rPr lang="en-US" sz="2400" dirty="0" err="1">
                <a:latin typeface="Segoe UI"/>
                <a:cs typeface="Segoe UI"/>
              </a:rPr>
              <a:t>edn</a:t>
            </a:r>
            <a:r>
              <a:rPr lang="en-US" sz="2400" dirty="0">
                <a:latin typeface="Segoe UI"/>
                <a:cs typeface="Segoe UI"/>
              </a:rPr>
              <a:t>. Bloomsbury Publishing. Available at: https://www.perlego.com/book/2990456/managerial-economics-for-decision-making-pdf (Accessed: 12 June 2022).</a:t>
            </a:r>
            <a:endParaRPr sz="2400" dirty="0">
              <a:latin typeface="Segoe UI"/>
              <a:cs typeface="Segoe UI"/>
            </a:endParaRPr>
          </a:p>
        </p:txBody>
      </p:sp>
      <p:sp>
        <p:nvSpPr>
          <p:cNvPr id="3" name="object 3"/>
          <p:cNvSpPr txBox="1">
            <a:spLocks noGrp="1"/>
          </p:cNvSpPr>
          <p:nvPr>
            <p:ph type="title"/>
          </p:nvPr>
        </p:nvSpPr>
        <p:spPr>
          <a:xfrm>
            <a:off x="341172" y="126278"/>
            <a:ext cx="8392795" cy="1199515"/>
          </a:xfrm>
          <a:prstGeom prst="rect">
            <a:avLst/>
          </a:prstGeom>
        </p:spPr>
        <p:txBody>
          <a:bodyPr vert="horz" wrap="square" lIns="0" tIns="167640" rIns="0" bIns="0" rtlCol="0">
            <a:spAutoFit/>
          </a:bodyPr>
          <a:lstStyle/>
          <a:p>
            <a:pPr marL="70485" algn="ctr">
              <a:lnSpc>
                <a:spcPct val="100000"/>
              </a:lnSpc>
              <a:spcBef>
                <a:spcPts val="1320"/>
              </a:spcBef>
            </a:pPr>
            <a:r>
              <a:rPr sz="3600" spc="-20" dirty="0">
                <a:solidFill>
                  <a:srgbClr val="000000"/>
                </a:solidFill>
              </a:rPr>
              <a:t>References</a:t>
            </a:r>
            <a:endParaRPr sz="3600"/>
          </a:p>
          <a:p>
            <a:pPr algn="ctr">
              <a:lnSpc>
                <a:spcPct val="100000"/>
              </a:lnSpc>
              <a:spcBef>
                <a:spcPts val="819"/>
              </a:spcBef>
            </a:pPr>
            <a:r>
              <a:rPr sz="2400" spc="-10" dirty="0">
                <a:solidFill>
                  <a:srgbClr val="000000"/>
                </a:solidFill>
              </a:rPr>
              <a:t>Reading </a:t>
            </a:r>
            <a:r>
              <a:rPr sz="2400" spc="-5" dirty="0">
                <a:solidFill>
                  <a:srgbClr val="000000"/>
                </a:solidFill>
              </a:rPr>
              <a:t>for</a:t>
            </a:r>
            <a:r>
              <a:rPr sz="2400" spc="-15" dirty="0">
                <a:solidFill>
                  <a:srgbClr val="000000"/>
                </a:solidFill>
              </a:rPr>
              <a:t> </a:t>
            </a:r>
            <a:r>
              <a:rPr sz="2400" spc="-5" dirty="0">
                <a:solidFill>
                  <a:srgbClr val="000000"/>
                </a:solidFill>
              </a:rPr>
              <a:t>the</a:t>
            </a:r>
            <a:r>
              <a:rPr sz="2400" spc="15" dirty="0">
                <a:solidFill>
                  <a:srgbClr val="000000"/>
                </a:solidFill>
              </a:rPr>
              <a:t> </a:t>
            </a:r>
            <a:r>
              <a:rPr sz="2400" dirty="0">
                <a:solidFill>
                  <a:srgbClr val="000000"/>
                </a:solidFill>
              </a:rPr>
              <a:t>session</a:t>
            </a:r>
            <a:r>
              <a:rPr sz="2400" spc="-25" dirty="0">
                <a:solidFill>
                  <a:srgbClr val="000000"/>
                </a:solidFill>
              </a:rPr>
              <a:t> </a:t>
            </a:r>
            <a:r>
              <a:rPr sz="2400" spc="-5" dirty="0">
                <a:solidFill>
                  <a:srgbClr val="000000"/>
                </a:solidFill>
              </a:rPr>
              <a:t>(online</a:t>
            </a:r>
            <a:r>
              <a:rPr sz="2400" spc="10" dirty="0">
                <a:solidFill>
                  <a:srgbClr val="000000"/>
                </a:solidFill>
              </a:rPr>
              <a:t> </a:t>
            </a:r>
            <a:r>
              <a:rPr sz="2400" spc="-5" dirty="0">
                <a:solidFill>
                  <a:srgbClr val="000000"/>
                </a:solidFill>
              </a:rPr>
              <a:t>access</a:t>
            </a:r>
            <a:r>
              <a:rPr sz="2400" spc="-30" dirty="0">
                <a:solidFill>
                  <a:srgbClr val="000000"/>
                </a:solidFill>
              </a:rPr>
              <a:t> </a:t>
            </a:r>
            <a:r>
              <a:rPr sz="2400" spc="-5" dirty="0">
                <a:solidFill>
                  <a:srgbClr val="000000"/>
                </a:solidFill>
              </a:rPr>
              <a:t>through</a:t>
            </a:r>
            <a:r>
              <a:rPr sz="2400" spc="5" dirty="0">
                <a:solidFill>
                  <a:srgbClr val="000000"/>
                </a:solidFill>
              </a:rPr>
              <a:t> </a:t>
            </a:r>
            <a:r>
              <a:rPr sz="2400" spc="-5" dirty="0">
                <a:solidFill>
                  <a:srgbClr val="000000"/>
                </a:solidFill>
              </a:rPr>
              <a:t>our</a:t>
            </a:r>
            <a:r>
              <a:rPr sz="2400" spc="-15" dirty="0">
                <a:solidFill>
                  <a:srgbClr val="000000"/>
                </a:solidFill>
              </a:rPr>
              <a:t> </a:t>
            </a:r>
            <a:r>
              <a:rPr sz="2400" spc="5" dirty="0">
                <a:solidFill>
                  <a:srgbClr val="000000"/>
                </a:solidFill>
              </a:rPr>
              <a:t>library)</a:t>
            </a:r>
            <a:endParaRPr sz="2400"/>
          </a:p>
        </p:txBody>
      </p:sp>
      <p:sp>
        <p:nvSpPr>
          <p:cNvPr id="4" name="object 4"/>
          <p:cNvSpPr txBox="1"/>
          <p:nvPr/>
        </p:nvSpPr>
        <p:spPr>
          <a:xfrm>
            <a:off x="8417432" y="6444183"/>
            <a:ext cx="190500"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88888"/>
                </a:solidFill>
                <a:latin typeface="Segoe UI"/>
                <a:cs typeface="Segoe UI"/>
              </a:rPr>
              <a:t>24</a:t>
            </a:r>
            <a:endParaRPr sz="1200">
              <a:latin typeface="Segoe UI"/>
              <a:cs typeface="Segoe U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4" name="Video 3" title="Children drawing on paper">
            <a:hlinkClick r:id="" action="ppaction://media"/>
            <a:extLst>
              <a:ext uri="{FF2B5EF4-FFF2-40B4-BE49-F238E27FC236}">
                <a16:creationId xmlns:a16="http://schemas.microsoft.com/office/drawing/2014/main" id="{64881C1B-5B76-6333-A830-4B3E4E087F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1"/>
            <a:ext cx="9144000" cy="5158985"/>
          </a:xfrm>
          <a:prstGeom prst="rect">
            <a:avLst/>
          </a:prstGeom>
        </p:spPr>
      </p:pic>
      <p:sp>
        <p:nvSpPr>
          <p:cNvPr id="3" name="Rectangle 2">
            <a:extLst>
              <a:ext uri="{FF2B5EF4-FFF2-40B4-BE49-F238E27FC236}">
                <a16:creationId xmlns:a16="http://schemas.microsoft.com/office/drawing/2014/main" id="{0E31E75F-7610-1185-20AD-EBD5E9E41AD2}"/>
              </a:ext>
            </a:extLst>
          </p:cNvPr>
          <p:cNvSpPr/>
          <p:nvPr/>
        </p:nvSpPr>
        <p:spPr>
          <a:xfrm>
            <a:off x="1599656" y="3135631"/>
            <a:ext cx="6964136" cy="857250"/>
          </a:xfrm>
          <a:prstGeom prst="rect">
            <a:avLst/>
          </a:prstGeom>
          <a:noFill/>
          <a:ln>
            <a:noFill/>
          </a:ln>
        </p:spPr>
        <p:style>
          <a:lnRef idx="0">
            <a:scrgbClr r="0" g="0" b="0"/>
          </a:lnRef>
          <a:fillRef idx="0">
            <a:scrgbClr r="0" g="0" b="0"/>
          </a:fillRef>
          <a:effectRef idx="0">
            <a:scrgbClr r="0" g="0" b="0"/>
          </a:effectRef>
          <a:fontRef idx="minor">
            <a:schemeClr val="accent3"/>
          </a:fontRef>
        </p:style>
        <p:txBody>
          <a:bodyPr rtlCol="0" anchor="ct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00"/>
                </a:solidFill>
                <a:effectLst/>
                <a:uLnTx/>
                <a:uFillTx/>
                <a:latin typeface="Calibri" panose="020F0502020204030204"/>
                <a:ea typeface="+mn-ea"/>
                <a:cs typeface="+mn-cs"/>
              </a:rPr>
              <a:t>Next: </a:t>
            </a:r>
            <a:r>
              <a:rPr kumimoji="0" lang="en-US" sz="3600" b="1" i="0" u="none" strike="noStrike" kern="1200" cap="none" spc="0" normalizeH="0" baseline="0" noProof="0" dirty="0">
                <a:ln>
                  <a:noFill/>
                </a:ln>
                <a:solidFill>
                  <a:srgbClr val="FFFF00"/>
                </a:solidFill>
                <a:effectLst/>
                <a:uLnTx/>
                <a:uFillTx/>
                <a:latin typeface="Arial" panose="020B0604020202020204" pitchFamily="34" charset="0"/>
                <a:ea typeface="Arial MT"/>
                <a:cs typeface="Arial MT"/>
              </a:rPr>
              <a:t>Market structures</a:t>
            </a:r>
            <a:endParaRPr kumimoji="0" lang="en-US" sz="6000" b="1"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3600" b="0"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8156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117</TotalTime>
  <Words>516</Words>
  <Application>Microsoft Office PowerPoint</Application>
  <PresentationFormat>On-screen Show (4:3)</PresentationFormat>
  <Paragraphs>65</Paragraphs>
  <Slides>12</Slides>
  <Notes>3</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12</vt:i4>
      </vt:variant>
    </vt:vector>
  </HeadingPairs>
  <TitlesOfParts>
    <vt:vector size="19" baseType="lpstr">
      <vt:lpstr>Arial</vt:lpstr>
      <vt:lpstr>Calibri</vt:lpstr>
      <vt:lpstr>Calibri Light</vt:lpstr>
      <vt:lpstr>Segoe UI</vt:lpstr>
      <vt:lpstr>Wingdings</vt:lpstr>
      <vt:lpstr>Office Theme</vt:lpstr>
      <vt:lpstr>1_Office Theme</vt:lpstr>
      <vt:lpstr>Bachelor of Arts Business Management Management Economics  (LCBB5008)</vt:lpstr>
      <vt:lpstr>At the end of this session you must understand:</vt:lpstr>
      <vt:lpstr>PowerPoint Presentation</vt:lpstr>
      <vt:lpstr>PowerPoint Presentation</vt:lpstr>
      <vt:lpstr>Profit Maximizations- Production function</vt:lpstr>
      <vt:lpstr>PowerPoint Presentation</vt:lpstr>
      <vt:lpstr>PowerPoint Presentation</vt:lpstr>
      <vt:lpstr>Why a firm may not seek profit maximisation Business environment has drastically evolved, firm structures and operating environment has changed. Most firms are price takers, gone are the days when businesses increased profits by increasing prices (information availability, technology, competition etc).</vt:lpstr>
      <vt:lpstr>Now please read  This article: Corporations, Profit Maximisation and the Personal Sphere</vt:lpstr>
      <vt:lpstr>Thank you!</vt:lpstr>
      <vt:lpstr>References Reading for the session (online access through our library)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 Managerial Economics</dc:title>
  <cp:lastModifiedBy>Clara Garatono</cp:lastModifiedBy>
  <cp:revision>23</cp:revision>
  <dcterms:created xsi:type="dcterms:W3CDTF">2022-06-08T16:45:41Z</dcterms:created>
  <dcterms:modified xsi:type="dcterms:W3CDTF">2024-09-17T05:27:54Z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2022-02-10T00:00:00Z</vt:filetime>
  </property>
  <property fmtid="{D5CDD505-2E9C-101B-9397-08002B2CF9AE}" pid="3" name="Creator">
    <vt:lpwstr>Microsoft® PowerPoint® for Microsoft 365</vt:lpwstr>
  </property>
  <property fmtid="{D5CDD505-2E9C-101B-9397-08002B2CF9AE}" pid="4" name="LastSaved">
    <vt:filetime>2022-06-08T00:00:00Z</vt:filetime>
  </property>
</Properties>
</file>