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</p:sldIdLst>
  <p:sldSz cy="5143500" cx="9144000"/>
  <p:notesSz cx="6858000" cy="9144000"/>
  <p:embeddedFontLst>
    <p:embeddedFont>
      <p:font typeface="Roboto Slab"/>
      <p:regular r:id="rId20"/>
      <p:bold r:id="rId21"/>
    </p:embeddedFont>
    <p:embeddedFont>
      <p:font typeface="Roboto"/>
      <p:regular r:id="rId22"/>
      <p:bold r:id="rId23"/>
      <p:italic r:id="rId24"/>
      <p:boldItalic r:id="rId25"/>
    </p:embeddedFont>
    <p:embeddedFont>
      <p:font typeface="Source Code Pro"/>
      <p:regular r:id="rId26"/>
      <p:bold r:id="rId27"/>
      <p:italic r:id="rId28"/>
      <p:boldItalic r:id="rId2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Slab-regular.fntdata"/><Relationship Id="rId22" Type="http://schemas.openxmlformats.org/officeDocument/2006/relationships/font" Target="fonts/Roboto-regular.fntdata"/><Relationship Id="rId21" Type="http://schemas.openxmlformats.org/officeDocument/2006/relationships/font" Target="fonts/RobotoSlab-bold.fntdata"/><Relationship Id="rId24" Type="http://schemas.openxmlformats.org/officeDocument/2006/relationships/font" Target="fonts/Roboto-italic.fntdata"/><Relationship Id="rId23" Type="http://schemas.openxmlformats.org/officeDocument/2006/relationships/font" Target="fonts/Roboto-bold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SourceCodePro-regular.fntdata"/><Relationship Id="rId25" Type="http://schemas.openxmlformats.org/officeDocument/2006/relationships/font" Target="fonts/Roboto-boldItalic.fntdata"/><Relationship Id="rId28" Type="http://schemas.openxmlformats.org/officeDocument/2006/relationships/font" Target="fonts/SourceCodePro-italic.fntdata"/><Relationship Id="rId27" Type="http://schemas.openxmlformats.org/officeDocument/2006/relationships/font" Target="fonts/SourceCodePro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SourceCodePro-bold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senedd.wales/media/ekumt3dy/cr-ld16899-e.pdf" TargetMode="Externa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www.pembreycountrypark.wales/things-to-do/ski-to-gcse/" TargetMode="Externa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g3b871408b81_0_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Google Shape;68;g3b871408b81_0_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27f873562a214440_5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27f873562a214440_5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27f873562a214440_5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27f873562a214440_5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2"/>
              </a:rPr>
              <a:t>https://senedd.wales/media/ekumt3dy/cr-ld16899-e.pdf</a:t>
            </a:r>
            <a:r>
              <a:rPr lang="en"/>
              <a:t> 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3b871408b81_0_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3b871408b81_0_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Talk about </a:t>
            </a:r>
            <a:r>
              <a:rPr lang="en"/>
              <a:t>different</a:t>
            </a:r>
            <a:r>
              <a:rPr lang="en"/>
              <a:t> stages 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3b871408b81_0_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3b871408b81_0_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3b871408b81_0_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3b871408b81_0_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3b871408b81_0_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3b871408b81_0_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27f873562a21444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" name="Google Shape;107;g27f873562a21444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27f873562a21444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Google Shape;115;g27f873562a21444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2"/>
              </a:rPr>
              <a:t>https://www.pembreycountrypark.wales/things-to-do/ski-to-gcse/</a:t>
            </a:r>
            <a:r>
              <a:rPr lang="en"/>
              <a:t> </a:t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27f873562a214440_5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27f873562a214440_5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3b871408b81_0_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3b871408b81_0_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3b871408b81_0_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3b871408b81_0_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3bb508c5fa1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3bb508c5fa1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1524800" y="672606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accent5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1" name="Google Shape;11;p2"/>
          <p:cNvSpPr/>
          <p:nvPr/>
        </p:nvSpPr>
        <p:spPr>
          <a:xfrm rot="10800000">
            <a:off x="6537563" y="3342925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accent5"/>
            </a:solidFill>
            <a:prstDash val="solid"/>
            <a:miter lim="8000"/>
            <a:headEnd len="sm" w="sm" type="none"/>
            <a:tailEnd len="sm" w="sm" type="none"/>
          </a:ln>
        </p:spPr>
      </p:sp>
      <p:cxnSp>
        <p:nvCxnSpPr>
          <p:cNvPr id="12" name="Google Shape;12;p2"/>
          <p:cNvCxnSpPr/>
          <p:nvPr/>
        </p:nvCxnSpPr>
        <p:spPr>
          <a:xfrm>
            <a:off x="4359602" y="281746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" name="Google Shape;13;p2"/>
          <p:cNvSpPr txBox="1"/>
          <p:nvPr>
            <p:ph type="ctrTitle"/>
          </p:nvPr>
        </p:nvSpPr>
        <p:spPr>
          <a:xfrm>
            <a:off x="1680302" y="1188925"/>
            <a:ext cx="5783400" cy="1457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1680302" y="3049450"/>
            <a:ext cx="5783400" cy="90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9pPr>
          </a:lstStyle>
          <a:p/>
        </p:txBody>
      </p:sp>
      <p:sp>
        <p:nvSpPr>
          <p:cNvPr id="15" name="Google Shape;15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Google Shape;17;p3"/>
          <p:cNvCxnSpPr/>
          <p:nvPr/>
        </p:nvCxnSpPr>
        <p:spPr>
          <a:xfrm>
            <a:off x="4359602" y="281746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8" name="Google Shape;18;p3"/>
          <p:cNvSpPr txBox="1"/>
          <p:nvPr>
            <p:ph type="title"/>
          </p:nvPr>
        </p:nvSpPr>
        <p:spPr>
          <a:xfrm>
            <a:off x="480750" y="1764950"/>
            <a:ext cx="8222100" cy="90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9" name="Google Shape;19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Google Shape;21;p4"/>
          <p:cNvCxnSpPr/>
          <p:nvPr/>
        </p:nvCxnSpPr>
        <p:spPr>
          <a:xfrm>
            <a:off x="492563" y="126028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2" name="Google Shape;22;p4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4" name="Google Shape;24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Google Shape;26;p5"/>
          <p:cNvCxnSpPr/>
          <p:nvPr/>
        </p:nvCxnSpPr>
        <p:spPr>
          <a:xfrm>
            <a:off x="492563" y="126028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7" name="Google Shape;27;p5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8" name="Google Shape;28;p5"/>
          <p:cNvSpPr txBox="1"/>
          <p:nvPr>
            <p:ph idx="1" type="body"/>
          </p:nvPr>
        </p:nvSpPr>
        <p:spPr>
          <a:xfrm>
            <a:off x="387900" y="1489825"/>
            <a:ext cx="39999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9" name="Google Shape;29;p5"/>
          <p:cNvSpPr txBox="1"/>
          <p:nvPr>
            <p:ph idx="2" type="body"/>
          </p:nvPr>
        </p:nvSpPr>
        <p:spPr>
          <a:xfrm>
            <a:off x="4756200" y="1489825"/>
            <a:ext cx="39999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0" name="Google Shape;30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3" name="Google Shape;33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Google Shape;35;p7"/>
          <p:cNvCxnSpPr/>
          <p:nvPr/>
        </p:nvCxnSpPr>
        <p:spPr>
          <a:xfrm>
            <a:off x="489218" y="1412277"/>
            <a:ext cx="3315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6" name="Google Shape;36;p7"/>
          <p:cNvSpPr txBox="1"/>
          <p:nvPr>
            <p:ph type="title"/>
          </p:nvPr>
        </p:nvSpPr>
        <p:spPr>
          <a:xfrm>
            <a:off x="3879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7" name="Google Shape;37;p7"/>
          <p:cNvSpPr txBox="1"/>
          <p:nvPr>
            <p:ph idx="1" type="body"/>
          </p:nvPr>
        </p:nvSpPr>
        <p:spPr>
          <a:xfrm>
            <a:off x="387900" y="1594025"/>
            <a:ext cx="2808000" cy="268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8" name="Google Shape;38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8"/>
          <p:cNvSpPr txBox="1"/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41" name="Google Shape;41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9"/>
          <p:cNvSpPr/>
          <p:nvPr/>
        </p:nvSpPr>
        <p:spPr>
          <a:xfrm>
            <a:off x="4572000" y="-7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4" name="Google Shape;44;p9"/>
          <p:cNvCxnSpPr/>
          <p:nvPr/>
        </p:nvCxnSpPr>
        <p:spPr>
          <a:xfrm>
            <a:off x="5029675" y="4495503"/>
            <a:ext cx="540900" cy="0"/>
          </a:xfrm>
          <a:prstGeom prst="straightConnector1">
            <a:avLst/>
          </a:prstGeom>
          <a:noFill/>
          <a:ln cap="flat" cmpd="sng" w="38100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5" name="Google Shape;45;p9"/>
          <p:cNvSpPr txBox="1"/>
          <p:nvPr>
            <p:ph type="title"/>
          </p:nvPr>
        </p:nvSpPr>
        <p:spPr>
          <a:xfrm>
            <a:off x="265500" y="1209075"/>
            <a:ext cx="4045200" cy="1506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/>
        </p:txBody>
      </p:sp>
      <p:sp>
        <p:nvSpPr>
          <p:cNvPr id="46" name="Google Shape;46;p9"/>
          <p:cNvSpPr txBox="1"/>
          <p:nvPr>
            <p:ph idx="1" type="subTitle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9pPr>
          </a:lstStyle>
          <a:p/>
        </p:txBody>
      </p:sp>
      <p:sp>
        <p:nvSpPr>
          <p:cNvPr id="47" name="Google Shape;47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8" name="Google Shape;48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0"/>
          <p:cNvSpPr txBox="1"/>
          <p:nvPr>
            <p:ph idx="1" type="body"/>
          </p:nvPr>
        </p:nvSpPr>
        <p:spPr>
          <a:xfrm>
            <a:off x="319500" y="423372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Slab"/>
              <a:buNone/>
              <a:defRPr>
                <a:latin typeface="Roboto Slab"/>
                <a:ea typeface="Roboto Slab"/>
                <a:cs typeface="Roboto Slab"/>
                <a:sym typeface="Roboto Slab"/>
              </a:defRPr>
            </a:lvl1pPr>
          </a:lstStyle>
          <a:p/>
        </p:txBody>
      </p:sp>
      <p:sp>
        <p:nvSpPr>
          <p:cNvPr id="51" name="Google Shape;51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1"/>
          <p:cNvSpPr/>
          <p:nvPr/>
        </p:nvSpPr>
        <p:spPr>
          <a:xfrm>
            <a:off x="150" y="5076825"/>
            <a:ext cx="9143700" cy="66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" name="Google Shape;54;p11"/>
          <p:cNvSpPr txBox="1"/>
          <p:nvPr>
            <p:ph hasCustomPrompt="1" type="title"/>
          </p:nvPr>
        </p:nvSpPr>
        <p:spPr>
          <a:xfrm>
            <a:off x="387900" y="1152450"/>
            <a:ext cx="8368200" cy="153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5" name="Google Shape;55;p11"/>
          <p:cNvSpPr txBox="1"/>
          <p:nvPr>
            <p:ph idx="1" type="body"/>
          </p:nvPr>
        </p:nvSpPr>
        <p:spPr>
          <a:xfrm>
            <a:off x="387900" y="2919450"/>
            <a:ext cx="83682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6" name="Google Shape;56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rina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oboto"/>
              <a:buChar char="●"/>
              <a:defRPr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5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7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5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8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6.png"/><Relationship Id="rId4" Type="http://schemas.openxmlformats.org/officeDocument/2006/relationships/image" Target="../media/image14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1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3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3"/>
          <p:cNvSpPr txBox="1"/>
          <p:nvPr>
            <p:ph type="ctrTitle"/>
          </p:nvPr>
        </p:nvSpPr>
        <p:spPr>
          <a:xfrm>
            <a:off x="1680302" y="1188925"/>
            <a:ext cx="5783400" cy="1457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Curriculum</a:t>
            </a:r>
            <a:r>
              <a:rPr lang="en"/>
              <a:t> Adventure </a:t>
            </a:r>
            <a:endParaRPr/>
          </a:p>
        </p:txBody>
      </p:sp>
      <p:sp>
        <p:nvSpPr>
          <p:cNvPr id="64" name="Google Shape;64;p13"/>
          <p:cNvSpPr txBox="1"/>
          <p:nvPr>
            <p:ph idx="1" type="subTitle"/>
          </p:nvPr>
        </p:nvSpPr>
        <p:spPr>
          <a:xfrm>
            <a:off x="1680302" y="3049450"/>
            <a:ext cx="5783400" cy="90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By Rachel Wassermann</a:t>
            </a:r>
            <a:endParaRPr/>
          </a:p>
        </p:txBody>
      </p:sp>
      <p:pic>
        <p:nvPicPr>
          <p:cNvPr id="65" name="Google Shape;65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35900"/>
            <a:ext cx="9144000" cy="5071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Google Shape;70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46863" y="82613"/>
            <a:ext cx="8850274" cy="49782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" name="Google Shape;75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89427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" name="Google Shape;80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902200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7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" name="Google Shape;86;p17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87" name="Google Shape;8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Google Shape;92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850" y="84175"/>
            <a:ext cx="9016301" cy="49069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9"/>
          <p:cNvSpPr txBox="1"/>
          <p:nvPr>
            <p:ph idx="1" type="body"/>
          </p:nvPr>
        </p:nvSpPr>
        <p:spPr>
          <a:xfrm>
            <a:off x="89400" y="63850"/>
            <a:ext cx="8742900" cy="450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98" name="Google Shape;98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134" y="123175"/>
            <a:ext cx="8962875" cy="4691475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19"/>
          <p:cNvSpPr txBox="1"/>
          <p:nvPr/>
        </p:nvSpPr>
        <p:spPr>
          <a:xfrm>
            <a:off x="6423800" y="4814650"/>
            <a:ext cx="2587200" cy="10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(</a:t>
            </a:r>
            <a:r>
              <a:rPr lang="en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Teaching</a:t>
            </a:r>
            <a:r>
              <a:rPr lang="en"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 times,2026)</a:t>
            </a:r>
            <a:endParaRPr sz="18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" name="Google Shape;104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130800" y="0"/>
            <a:ext cx="92748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" name="Google Shape;109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53925" y="1149400"/>
            <a:ext cx="4970624" cy="3458575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110;p21"/>
          <p:cNvSpPr txBox="1"/>
          <p:nvPr/>
        </p:nvSpPr>
        <p:spPr>
          <a:xfrm>
            <a:off x="3990350" y="3563150"/>
            <a:ext cx="4829400" cy="1158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Source Code Pro"/>
              <a:ea typeface="Source Code Pro"/>
              <a:cs typeface="Source Code Pro"/>
              <a:sym typeface="Source Code Pro"/>
            </a:endParaRPr>
          </a:p>
        </p:txBody>
      </p:sp>
      <p:sp>
        <p:nvSpPr>
          <p:cNvPr id="111" name="Google Shape;111;p21"/>
          <p:cNvSpPr txBox="1"/>
          <p:nvPr/>
        </p:nvSpPr>
        <p:spPr>
          <a:xfrm>
            <a:off x="4053925" y="255200"/>
            <a:ext cx="42894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chemeClr val="dk1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Geography Cross-Curricular Task: Route Planning.</a:t>
            </a:r>
            <a:endParaRPr b="1" sz="1800">
              <a:solidFill>
                <a:schemeClr val="dk1"/>
              </a:solidFill>
              <a:latin typeface="Source Code Pro"/>
              <a:ea typeface="Source Code Pro"/>
              <a:cs typeface="Source Code Pro"/>
              <a:sym typeface="Source Code Pro"/>
            </a:endParaRPr>
          </a:p>
        </p:txBody>
      </p:sp>
      <p:pic>
        <p:nvPicPr>
          <p:cNvPr id="112" name="Google Shape;112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0750" y="152400"/>
            <a:ext cx="3869598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Google Shape;117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2650" y="152400"/>
            <a:ext cx="8594850" cy="48387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3"/>
          <p:cNvSpPr txBox="1"/>
          <p:nvPr>
            <p:ph type="title"/>
          </p:nvPr>
        </p:nvSpPr>
        <p:spPr>
          <a:xfrm>
            <a:off x="242625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Assessment</a:t>
            </a:r>
            <a:r>
              <a:rPr b="1" lang="en"/>
              <a:t>, Evidence and progression:</a:t>
            </a:r>
            <a:endParaRPr b="1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" name="Google Shape;123;p23"/>
          <p:cNvSpPr txBox="1"/>
          <p:nvPr>
            <p:ph idx="1" type="body"/>
          </p:nvPr>
        </p:nvSpPr>
        <p:spPr>
          <a:xfrm>
            <a:off x="114925" y="1310150"/>
            <a:ext cx="5274300" cy="342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7500" lnSpcReduction="20000"/>
          </a:bodyPr>
          <a:lstStyle/>
          <a:p>
            <a:pPr indent="-317182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b="1" lang="en"/>
              <a:t>Digital learner diaries (Video evidence and reflection)</a:t>
            </a:r>
            <a:endParaRPr b="1"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/>
          </a:p>
          <a:p>
            <a:pPr indent="-317182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b="1" lang="en"/>
              <a:t>Weekly self -evaluation check-inns (online or on paper)</a:t>
            </a:r>
            <a:endParaRPr b="1"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/>
          </a:p>
          <a:p>
            <a:pPr indent="-317182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b="1" lang="en"/>
              <a:t>Written tasks to </a:t>
            </a:r>
            <a:r>
              <a:rPr b="1" lang="en"/>
              <a:t>demonstrate</a:t>
            </a:r>
            <a:r>
              <a:rPr b="1" lang="en"/>
              <a:t> </a:t>
            </a:r>
            <a:r>
              <a:rPr b="1" lang="en"/>
              <a:t>knowledge,understanding and progression</a:t>
            </a:r>
            <a:endParaRPr b="1"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/>
          </a:p>
          <a:p>
            <a:pPr indent="-317182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b="1" lang="en"/>
              <a:t>Ongoing peer,  teacher and instructor feedback </a:t>
            </a:r>
            <a:endParaRPr b="1"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/>
          </a:p>
          <a:p>
            <a:pPr indent="-317182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b="1" lang="en"/>
              <a:t>Clear evidence of skill development overtime.</a:t>
            </a:r>
            <a:endParaRPr b="1"/>
          </a:p>
        </p:txBody>
      </p:sp>
      <p:pic>
        <p:nvPicPr>
          <p:cNvPr id="124" name="Google Shape;124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89225" y="702400"/>
            <a:ext cx="3498400" cy="2328032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89225" y="3140925"/>
            <a:ext cx="3498399" cy="18501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" name="Google Shape;130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5557" y="75775"/>
            <a:ext cx="8856043" cy="49815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Google Shape;135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09152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6"/>
          <p:cNvSpPr txBox="1"/>
          <p:nvPr>
            <p:ph idx="1" type="body"/>
          </p:nvPr>
        </p:nvSpPr>
        <p:spPr>
          <a:xfrm>
            <a:off x="79125" y="89025"/>
            <a:ext cx="8676900" cy="498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350">
                <a:latin typeface="Arial"/>
                <a:ea typeface="Arial"/>
                <a:cs typeface="Arial"/>
                <a:sym typeface="Arial"/>
              </a:rPr>
              <a:t>References</a:t>
            </a:r>
            <a:endParaRPr sz="1350">
              <a:latin typeface="Arial"/>
              <a:ea typeface="Arial"/>
              <a:cs typeface="Arial"/>
              <a:sym typeface="Arial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latin typeface="Georgia"/>
                <a:ea typeface="Georgia"/>
                <a:cs typeface="Georgia"/>
                <a:sym typeface="Georgia"/>
              </a:rPr>
              <a:t>A decade cut. Impact of funding reductions for culture and sport</a:t>
            </a: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. (2025). Senedd.Wales. https://senedd.wales/media/ekumt3dy/cr-ld16899-e.pdf</a:t>
            </a:r>
            <a:endParaRPr sz="1200"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Collins, D., Willmott, T., &amp; Collins, L. (2018). Periodization and self-regulation in action sports: Coping with the emotional load. </a:t>
            </a:r>
            <a:r>
              <a:rPr i="1" lang="en" sz="1200">
                <a:latin typeface="Georgia"/>
                <a:ea typeface="Georgia"/>
                <a:cs typeface="Georgia"/>
                <a:sym typeface="Georgia"/>
              </a:rPr>
              <a:t>Frontiers in Psychology</a:t>
            </a: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, </a:t>
            </a:r>
            <a:r>
              <a:rPr i="1" lang="en" sz="1200">
                <a:latin typeface="Georgia"/>
                <a:ea typeface="Georgia"/>
                <a:cs typeface="Georgia"/>
                <a:sym typeface="Georgia"/>
              </a:rPr>
              <a:t>9</a:t>
            </a: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, 1652. https://doi.org/10.3389/fpsyg.2018.01652</a:t>
            </a:r>
            <a:endParaRPr sz="1200"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Fox, K. (1999). The Spiritual Funnel. In J. Miles &amp; S. Priest (Eds), </a:t>
            </a:r>
            <a:r>
              <a:rPr i="1" lang="en" sz="1200">
                <a:latin typeface="Georgia"/>
                <a:ea typeface="Georgia"/>
                <a:cs typeface="Georgia"/>
                <a:sym typeface="Georgia"/>
              </a:rPr>
              <a:t>Adventure Programming. Venture Programming</a:t>
            </a: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.</a:t>
            </a:r>
            <a:endParaRPr sz="1200"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Mckeown, S. (2023, July 5). </a:t>
            </a:r>
            <a:r>
              <a:rPr i="1" lang="en" sz="1200">
                <a:latin typeface="Georgia"/>
                <a:ea typeface="Georgia"/>
                <a:cs typeface="Georgia"/>
                <a:sym typeface="Georgia"/>
              </a:rPr>
              <a:t>A curriculum revolution is happening in Wales</a:t>
            </a: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. </a:t>
            </a: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Teaching Times</a:t>
            </a: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. https://www.teachingtimes.com/a-curriculum-revolution-is-happening-in-wales/</a:t>
            </a:r>
            <a:endParaRPr sz="1200"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latin typeface="Georgia"/>
                <a:ea typeface="Georgia"/>
                <a:cs typeface="Georgia"/>
                <a:sym typeface="Georgia"/>
              </a:rPr>
              <a:t>Nearly three quarters of young people aged 15-24" in 92 countries are off track</a:t>
            </a: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. (2022). Unicef.org. https://www.unicef.org/turkiye/en/press-releases/around-3-4-youth-lack-skills-needed-employment-new-report-says</a:t>
            </a:r>
            <a:endParaRPr sz="1200"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latin typeface="Georgia"/>
                <a:ea typeface="Georgia"/>
                <a:cs typeface="Georgia"/>
                <a:sym typeface="Georgia"/>
              </a:rPr>
              <a:t>Research on the Health and Well-being Area of Learning and Experience in the Curriculum for Wales: government response</a:t>
            </a: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. (n.d.). GOV.WALES. Retrieved 23 January 2026, from https://www.gov.wales/research-health-and-well-being-area-learning-and-experience-curriculum-wales-government-html</a:t>
            </a:r>
            <a:endParaRPr sz="1200"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latin typeface="Georgia"/>
                <a:ea typeface="Georgia"/>
                <a:cs typeface="Georgia"/>
                <a:sym typeface="Georgia"/>
              </a:rPr>
              <a:t>Ski to GCSE</a:t>
            </a: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. (2024). Pembreycountrypark.Wales. https://www.pembreycountrypark.wales/things-to-do/ski-to-gcse/</a:t>
            </a:r>
            <a:endParaRPr sz="1200"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latin typeface="Georgia"/>
                <a:ea typeface="Georgia"/>
                <a:cs typeface="Georgia"/>
                <a:sym typeface="Georgia"/>
              </a:rPr>
              <a:t>The National Welsh </a:t>
            </a:r>
            <a:r>
              <a:rPr i="1" lang="en" sz="1200">
                <a:latin typeface="Georgia"/>
                <a:ea typeface="Georgia"/>
                <a:cs typeface="Georgia"/>
                <a:sym typeface="Georgia"/>
              </a:rPr>
              <a:t>Curriculum</a:t>
            </a: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. (2022). Gov.Wales. https://hwb.gov.wales/storage/f8f9760c-64a1-48ea-80fd-db130ad9050b/a-guide-to-curriculum-for-wales-2022.pdf</a:t>
            </a:r>
            <a:endParaRPr sz="1200"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latin typeface="Georgia"/>
                <a:ea typeface="Georgia"/>
                <a:cs typeface="Georgia"/>
                <a:sym typeface="Georgia"/>
              </a:rPr>
              <a:t>The Self determination theory</a:t>
            </a: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. (2000). https://www.selfdeterminationtheory.org/SDT/documents/2000_RyanDeci_IntExtDefs.pdf</a:t>
            </a:r>
            <a:endParaRPr sz="1200"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Vernillo, G., Pisoni, C., &amp; Thiébat, G. (2018). Physiological and physical profile of snowboarding: A preliminary review. </a:t>
            </a:r>
            <a:r>
              <a:rPr i="1" lang="en" sz="1200">
                <a:latin typeface="Georgia"/>
                <a:ea typeface="Georgia"/>
                <a:cs typeface="Georgia"/>
                <a:sym typeface="Georgia"/>
              </a:rPr>
              <a:t>Frontiers in Physiology</a:t>
            </a: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, </a:t>
            </a:r>
            <a:r>
              <a:rPr i="1" lang="en" sz="1200">
                <a:latin typeface="Georgia"/>
                <a:ea typeface="Georgia"/>
                <a:cs typeface="Georgia"/>
                <a:sym typeface="Georgia"/>
              </a:rPr>
              <a:t>9</a:t>
            </a: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, 770. https://doi.org/10.3389/fphys.2018.00770</a:t>
            </a:r>
            <a:endParaRPr sz="1200"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Marina">
  <a:themeElements>
    <a:clrScheme name="Marina">
      <a:dk1>
        <a:srgbClr val="FFFFFF"/>
      </a:dk1>
      <a:lt1>
        <a:srgbClr val="00517C"/>
      </a:lt1>
      <a:dk2>
        <a:srgbClr val="004065"/>
      </a:dk2>
      <a:lt2>
        <a:srgbClr val="CFD8DC"/>
      </a:lt2>
      <a:accent1>
        <a:srgbClr val="0277BD"/>
      </a:accent1>
      <a:accent2>
        <a:srgbClr val="558B2F"/>
      </a:accent2>
      <a:accent3>
        <a:srgbClr val="009688"/>
      </a:accent3>
      <a:accent4>
        <a:srgbClr val="039BE5"/>
      </a:accent4>
      <a:accent5>
        <a:srgbClr val="8BC34A"/>
      </a:accent5>
      <a:accent6>
        <a:srgbClr val="FFEB38"/>
      </a:accent6>
      <a:hlink>
        <a:srgbClr val="8BC34A"/>
      </a:hlink>
      <a:folHlink>
        <a:srgbClr val="8BC3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