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r:id="rId1"/>
  </p:sldMasterIdLst>
  <p:sldIdLst>
    <p:sldId id="256" r:id="rId2"/>
    <p:sldId id="257" r:id="rId3"/>
    <p:sldId id="264" r:id="rId4"/>
    <p:sldId id="258" r:id="rId5"/>
    <p:sldId id="259" r:id="rId6"/>
    <p:sldId id="266" r:id="rId7"/>
    <p:sldId id="260" r:id="rId8"/>
    <p:sldId id="261" r:id="rId9"/>
    <p:sldId id="262" r:id="rId10"/>
    <p:sldId id="268" r:id="rId11"/>
    <p:sldId id="263" r:id="rId12"/>
    <p:sldId id="270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 showOutlineIcons="0">
    <p:restoredLeft sz="15620"/>
    <p:restoredTop sz="94660"/>
  </p:normalViewPr>
  <p:slideViewPr>
    <p:cSldViewPr snapToObjects="1">
      <p:cViewPr varScale="1">
        <p:scale>
          <a:sx n="102" d="100"/>
          <a:sy n="102" d="100"/>
        </p:scale>
        <p:origin x="-528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C079A-2EFB-DE4A-8B36-893A271C1D3D}" type="datetimeFigureOut">
              <a:rPr lang="en-US" smtClean="0"/>
              <a:pPr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AE67A-AC7B-784F-B7C3-B11BD86AF5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C079A-2EFB-DE4A-8B36-893A271C1D3D}" type="datetimeFigureOut">
              <a:rPr lang="en-US" smtClean="0"/>
              <a:pPr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AE67A-AC7B-784F-B7C3-B11BD86AF5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C079A-2EFB-DE4A-8B36-893A271C1D3D}" type="datetimeFigureOut">
              <a:rPr lang="en-US" smtClean="0"/>
              <a:pPr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AE67A-AC7B-784F-B7C3-B11BD86AF5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C079A-2EFB-DE4A-8B36-893A271C1D3D}" type="datetimeFigureOut">
              <a:rPr lang="en-US" smtClean="0"/>
              <a:pPr/>
              <a:t>2/23/18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AE67A-AC7B-784F-B7C3-B11BD86AF5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C079A-2EFB-DE4A-8B36-893A271C1D3D}" type="datetimeFigureOut">
              <a:rPr lang="en-US" smtClean="0"/>
              <a:pPr/>
              <a:t>2/23/18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AE67A-AC7B-784F-B7C3-B11BD86AF5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C079A-2EFB-DE4A-8B36-893A271C1D3D}" type="datetimeFigureOut">
              <a:rPr lang="en-US" smtClean="0"/>
              <a:pPr/>
              <a:t>2/23/18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AE67A-AC7B-784F-B7C3-B11BD86AF5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C079A-2EFB-DE4A-8B36-893A271C1D3D}" type="datetimeFigureOut">
              <a:rPr lang="en-US" smtClean="0"/>
              <a:pPr/>
              <a:t>2/23/18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AE67A-AC7B-784F-B7C3-B11BD86AF5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C079A-2EFB-DE4A-8B36-893A271C1D3D}" type="datetimeFigureOut">
              <a:rPr lang="en-US" smtClean="0"/>
              <a:pPr/>
              <a:t>2/23/18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AE67A-AC7B-784F-B7C3-B11BD86AF5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C079A-2EFB-DE4A-8B36-893A271C1D3D}" type="datetimeFigureOut">
              <a:rPr lang="en-US" smtClean="0"/>
              <a:pPr/>
              <a:t>2/23/18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AE67A-AC7B-784F-B7C3-B11BD86AF5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C079A-2EFB-DE4A-8B36-893A271C1D3D}" type="datetimeFigureOut">
              <a:rPr lang="en-US" smtClean="0"/>
              <a:pPr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AE67A-AC7B-784F-B7C3-B11BD86AF5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C079A-2EFB-DE4A-8B36-893A271C1D3D}" type="datetimeFigureOut">
              <a:rPr lang="en-US" smtClean="0"/>
              <a:pPr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AE67A-AC7B-784F-B7C3-B11BD86AF5E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8C079A-2EFB-DE4A-8B36-893A271C1D3D}" type="datetimeFigureOut">
              <a:rPr lang="en-US" smtClean="0"/>
              <a:pPr/>
              <a:t>2/23/18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2AE67A-AC7B-784F-B7C3-B11BD86AF5EF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r:id="rId1"/>
    <p:sldLayoutId r:id="rId2"/>
    <p:sldLayoutId r:id="rId3"/>
    <p:sldLayoutId r:id="rId4"/>
    <p:sldLayoutId r:id="rId5"/>
    <p:sldLayoutId r:id="rId6"/>
    <p:sldLayoutId r:id="rId7"/>
    <p:sldLayoutId r:id="rId8"/>
    <p:sldLayoutId r:id="rId9"/>
    <p:sldLayoutId r:id="rId10"/>
    <p:sldLayoutId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video" Target="file://localhost/Users/AnnHamnet/Documents/Assignments/IUMW/Wales/IMG_9936.m4v" TargetMode="External"/><Relationship Id="rId2" Type="http://schemas.openxmlformats.org/officeDocument/2006/relationships/slideLayout" Target="../slideLayouts/slideLayout7.xml"/><Relationship Id="rId3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3400"/>
            <a:ext cx="7772400" cy="1470025"/>
          </a:xfrm>
        </p:spPr>
        <p:txBody>
          <a:bodyPr/>
          <a:lstStyle/>
          <a:p>
            <a:pPr algn="l"/>
            <a:r>
              <a:rPr lang="en-GB" dirty="0">
                <a:solidFill>
                  <a:schemeClr val="accent4">
                    <a:lumMod val="75000"/>
                  </a:schemeClr>
                </a:solidFill>
                <a:latin typeface="Sukhumvit Set"/>
                <a:cs typeface="Sukhumvit Set"/>
              </a:rPr>
              <a:t>ESCAPE</a:t>
            </a:r>
            <a:endParaRPr lang="en-US" dirty="0">
              <a:solidFill>
                <a:schemeClr val="accent4">
                  <a:lumMod val="75000"/>
                </a:schemeClr>
              </a:solidFill>
              <a:latin typeface="Sukhumvit Set"/>
              <a:cs typeface="Sukhumvit Se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76400"/>
            <a:ext cx="7772400" cy="1752600"/>
          </a:xfrm>
        </p:spPr>
        <p:txBody>
          <a:bodyPr>
            <a:normAutofit lnSpcReduction="10000"/>
          </a:bodyPr>
          <a:lstStyle/>
          <a:p>
            <a:pPr algn="l"/>
            <a:r>
              <a:rPr lang="en-US" sz="2400" dirty="0" smtClean="0">
                <a:solidFill>
                  <a:srgbClr val="008000"/>
                </a:solidFill>
                <a:latin typeface="Savoye LET Plain:1.0"/>
                <a:cs typeface="Savoye LET Plain:1.0"/>
              </a:rPr>
              <a:t>A Travelogue by </a:t>
            </a:r>
            <a:r>
              <a:rPr lang="en-GB" sz="2000" dirty="0" err="1">
                <a:solidFill>
                  <a:schemeClr val="accent4">
                    <a:lumMod val="50000"/>
                  </a:schemeClr>
                </a:solidFill>
                <a:latin typeface="Sukhumvit Set"/>
                <a:cs typeface="Sukhumvit Set"/>
              </a:rPr>
              <a:t>T</a:t>
            </a:r>
            <a:r>
              <a:rPr lang="en-GB" sz="2000" dirty="0" err="1" smtClean="0">
                <a:solidFill>
                  <a:schemeClr val="accent4">
                    <a:lumMod val="50000"/>
                  </a:schemeClr>
                </a:solidFill>
                <a:latin typeface="Sukhumvit Set"/>
                <a:cs typeface="Sukhumvit Set"/>
              </a:rPr>
              <a:t>unku</a:t>
            </a:r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  <a:latin typeface="Sukhumvit Set"/>
                <a:cs typeface="Sukhumvit Set"/>
              </a:rPr>
              <a:t> </a:t>
            </a:r>
            <a:r>
              <a:rPr lang="en-GB" sz="2000" dirty="0" err="1" smtClean="0">
                <a:solidFill>
                  <a:schemeClr val="accent4">
                    <a:lumMod val="50000"/>
                  </a:schemeClr>
                </a:solidFill>
                <a:latin typeface="Sukhumvit Set"/>
                <a:cs typeface="Sukhumvit Set"/>
              </a:rPr>
              <a:t>Annur</a:t>
            </a:r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  <a:latin typeface="Sukhumvit Set"/>
                <a:cs typeface="Sukhumvit Set"/>
              </a:rPr>
              <a:t> </a:t>
            </a:r>
            <a:r>
              <a:rPr lang="en-GB" sz="2000" dirty="0" err="1" smtClean="0">
                <a:solidFill>
                  <a:schemeClr val="accent4">
                    <a:lumMod val="50000"/>
                  </a:schemeClr>
                </a:solidFill>
                <a:latin typeface="Sukhumvit Set"/>
                <a:cs typeface="Sukhumvit Set"/>
              </a:rPr>
              <a:t>Naqiah</a:t>
            </a:r>
            <a:endParaRPr lang="en-GB" sz="2000" dirty="0" smtClean="0">
              <a:solidFill>
                <a:schemeClr val="accent4">
                  <a:lumMod val="50000"/>
                </a:schemeClr>
              </a:solidFill>
              <a:latin typeface="Sukhumvit Set"/>
              <a:cs typeface="Sukhumvit Set"/>
            </a:endParaRPr>
          </a:p>
          <a:p>
            <a:pPr algn="l"/>
            <a:endParaRPr lang="en-GB" sz="2000" dirty="0">
              <a:solidFill>
                <a:schemeClr val="accent4">
                  <a:lumMod val="50000"/>
                </a:schemeClr>
              </a:solidFill>
              <a:latin typeface="Sukhumvit Set"/>
              <a:cs typeface="Sukhumvit Set"/>
            </a:endParaRPr>
          </a:p>
          <a:p>
            <a:pPr algn="l"/>
            <a:r>
              <a:rPr lang="en-US" sz="2000" dirty="0" smtClean="0">
                <a:solidFill>
                  <a:schemeClr val="tx1"/>
                </a:solidFill>
                <a:latin typeface="Sukhumvit Set"/>
                <a:cs typeface="Sukhumvit Set"/>
              </a:rPr>
              <a:t>A student’s travelogue in Wales of self-discovery and a reflection of her journey. </a:t>
            </a:r>
            <a:endParaRPr lang="en-GB" sz="2000" dirty="0" smtClean="0">
              <a:solidFill>
                <a:schemeClr val="accent4">
                  <a:lumMod val="50000"/>
                </a:schemeClr>
              </a:solidFill>
              <a:latin typeface="Sukhumvit Set"/>
              <a:cs typeface="Sukhumvit Set"/>
            </a:endParaRPr>
          </a:p>
          <a:p>
            <a:pPr algn="l"/>
            <a:r>
              <a:rPr lang="en-US" sz="2000" dirty="0" smtClean="0">
                <a:solidFill>
                  <a:srgbClr val="008000"/>
                </a:solidFill>
                <a:latin typeface="Savoye LET Plain:1.0"/>
                <a:cs typeface="Savoye LET Plain:1.0"/>
              </a:rPr>
              <a:t> </a:t>
            </a:r>
            <a:endParaRPr lang="en-US" sz="2000" dirty="0">
              <a:solidFill>
                <a:srgbClr val="008000"/>
              </a:solidFill>
              <a:latin typeface="Savoye LET Plain:1.0"/>
              <a:cs typeface="Savoye LET Plain:1.0"/>
            </a:endParaRP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685800" y="35814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dirty="0" smtClean="0">
                <a:solidFill>
                  <a:srgbClr val="008000"/>
                </a:solidFill>
                <a:latin typeface="Savoye LET Plain:1.0"/>
                <a:cs typeface="Savoye LET Plain:1.0"/>
              </a:rPr>
              <a:t>T</a:t>
            </a:r>
            <a:r>
              <a:rPr lang="en-US" sz="2400" dirty="0" smtClean="0">
                <a:solidFill>
                  <a:srgbClr val="008000"/>
                </a:solidFill>
                <a:latin typeface="Savoye LET Plain:1.0"/>
                <a:cs typeface="Savoye LET Plain:1.0"/>
              </a:rPr>
              <a:t>arget </a:t>
            </a:r>
            <a:r>
              <a:rPr lang="en-US" sz="2000" dirty="0" smtClean="0">
                <a:solidFill>
                  <a:srgbClr val="008000"/>
                </a:solidFill>
                <a:latin typeface="Savoye LET Plain:1.0"/>
                <a:cs typeface="Savoye LET Plain:1.0"/>
              </a:rPr>
              <a:t>A</a:t>
            </a:r>
            <a:r>
              <a:rPr lang="en-US" sz="2400" dirty="0" smtClean="0">
                <a:solidFill>
                  <a:srgbClr val="008000"/>
                </a:solidFill>
                <a:latin typeface="Savoye LET Plain:1.0"/>
                <a:cs typeface="Savoye LET Plain:1.0"/>
              </a:rPr>
              <a:t>udience</a:t>
            </a:r>
            <a:r>
              <a:rPr kumimoji="0" lang="en-US" sz="2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8000"/>
                </a:solidFill>
                <a:effectLst/>
                <a:uLnTx/>
                <a:uFillTx/>
                <a:latin typeface="Savoye LET Plain:1.0"/>
                <a:ea typeface="+mn-ea"/>
                <a:cs typeface="Savoye LET Plain:1.0"/>
              </a:rPr>
              <a:t> :</a:t>
            </a:r>
            <a:r>
              <a:rPr kumimoji="0" lang="en-US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50000"/>
                  </a:schemeClr>
                </a:solidFill>
                <a:effectLst/>
                <a:uLnTx/>
                <a:uFillTx/>
                <a:latin typeface="Sukhumvit Set"/>
                <a:ea typeface="+mn-ea"/>
                <a:cs typeface="Sukhumvit Set"/>
              </a:rPr>
              <a:t>Student</a:t>
            </a:r>
          </a:p>
          <a:p>
            <a:pPr>
              <a:spcBef>
                <a:spcPct val="20000"/>
              </a:spcBef>
            </a:pPr>
            <a:r>
              <a:rPr lang="en-US" sz="2000" dirty="0" smtClean="0">
                <a:solidFill>
                  <a:srgbClr val="008000"/>
                </a:solidFill>
                <a:latin typeface="Savoye LET Plain:1.0"/>
                <a:cs typeface="Savoye LET Plain:1.0"/>
              </a:rPr>
              <a:t>T</a:t>
            </a:r>
            <a:r>
              <a:rPr lang="en-US" sz="2400" dirty="0" smtClean="0">
                <a:solidFill>
                  <a:srgbClr val="008000"/>
                </a:solidFill>
                <a:latin typeface="Savoye LET Plain:1.0"/>
                <a:cs typeface="Savoye LET Plain:1.0"/>
              </a:rPr>
              <a:t>heme :</a:t>
            </a:r>
            <a:r>
              <a:rPr lang="en-US" sz="1600" dirty="0" smtClean="0">
                <a:solidFill>
                  <a:schemeClr val="accent4">
                    <a:lumMod val="50000"/>
                  </a:schemeClr>
                </a:solidFill>
                <a:latin typeface="Sukhumvit Set"/>
                <a:cs typeface="Sukhumvit Set"/>
              </a:rPr>
              <a:t>Adventure</a:t>
            </a:r>
            <a:endParaRPr lang="en-US" sz="1600" dirty="0" smtClean="0">
              <a:solidFill>
                <a:srgbClr val="008000"/>
              </a:solidFill>
              <a:latin typeface="Savoye LET Plain:1.0"/>
              <a:cs typeface="Savoye LET Plain:1.0"/>
            </a:endParaRPr>
          </a:p>
          <a:p>
            <a:pPr>
              <a:spcBef>
                <a:spcPct val="20000"/>
              </a:spcBef>
            </a:pPr>
            <a:r>
              <a:rPr lang="en-US" sz="2000" dirty="0" smtClean="0">
                <a:solidFill>
                  <a:srgbClr val="008000"/>
                </a:solidFill>
                <a:latin typeface="Savoye LET Plain:1.0"/>
                <a:cs typeface="Savoye LET Plain:1.0"/>
              </a:rPr>
              <a:t>D</a:t>
            </a:r>
            <a:r>
              <a:rPr lang="en-US" sz="2400" dirty="0" smtClean="0">
                <a:solidFill>
                  <a:srgbClr val="008000"/>
                </a:solidFill>
                <a:latin typeface="Savoye LET Plain:1.0"/>
                <a:cs typeface="Savoye LET Plain:1.0"/>
              </a:rPr>
              <a:t>uration : </a:t>
            </a:r>
            <a:r>
              <a:rPr lang="en-US" sz="1600" dirty="0" smtClean="0">
                <a:solidFill>
                  <a:schemeClr val="accent4">
                    <a:lumMod val="50000"/>
                  </a:schemeClr>
                </a:solidFill>
                <a:latin typeface="Sukhumvit Set"/>
                <a:cs typeface="Sukhumvit Set"/>
              </a:rPr>
              <a:t>15 minutes</a:t>
            </a:r>
            <a:endParaRPr lang="en-US" sz="1600" dirty="0" smtClean="0">
              <a:solidFill>
                <a:srgbClr val="008000"/>
              </a:solidFill>
              <a:latin typeface="Savoye LET Plain:1.0"/>
              <a:cs typeface="Savoye LET Plain:1.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rgbClr val="008000"/>
              </a:solidFill>
              <a:effectLst/>
              <a:uLnTx/>
              <a:uFillTx/>
              <a:latin typeface="Savoye LET Plain:1.0"/>
              <a:ea typeface="+mn-ea"/>
              <a:cs typeface="Savoye LET Plain:1.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4">
                    <a:lumMod val="75000"/>
                  </a:schemeClr>
                </a:solidFill>
                <a:latin typeface="Sukhumvit Set"/>
                <a:cs typeface="Sukhumvit Set"/>
              </a:rPr>
              <a:t>Aim</a:t>
            </a:r>
            <a:endParaRPr lang="en-US" dirty="0">
              <a:solidFill>
                <a:schemeClr val="accent4">
                  <a:lumMod val="75000"/>
                </a:schemeClr>
              </a:solidFill>
              <a:latin typeface="Sukhumvit Set"/>
              <a:cs typeface="Sukhumvit Se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8000"/>
                </a:solidFill>
                <a:latin typeface="Sukhumvit Set"/>
                <a:cs typeface="Sukhumvit Set"/>
              </a:rPr>
              <a:t>ESCAPE</a:t>
            </a:r>
            <a:r>
              <a:rPr lang="en-GB" dirty="0">
                <a:latin typeface="Sukhumvit Set"/>
                <a:cs typeface="Sukhumvit Set"/>
              </a:rPr>
              <a:t> is a travelogue that encourages students of International University of Malaya Wales (IUMW) to participate in their study abroad programme.</a:t>
            </a:r>
            <a:r>
              <a:rPr lang="en-GB" dirty="0" smtClean="0">
                <a:latin typeface="Sukhumvit Set"/>
                <a:cs typeface="Sukhumvit Set"/>
              </a:rPr>
              <a:t> </a:t>
            </a:r>
            <a:endParaRPr lang="en-US" dirty="0">
              <a:latin typeface="Sukhumvit Set"/>
              <a:cs typeface="Sukhumvit Se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4">
                    <a:lumMod val="75000"/>
                  </a:schemeClr>
                </a:solidFill>
                <a:latin typeface="Sukhumvit Set"/>
                <a:cs typeface="Sukhumvit Set"/>
              </a:rPr>
              <a:t>Objective</a:t>
            </a:r>
            <a:endParaRPr lang="en-US" dirty="0">
              <a:solidFill>
                <a:schemeClr val="accent4">
                  <a:lumMod val="75000"/>
                </a:schemeClr>
              </a:solidFill>
              <a:latin typeface="Sukhumvit Set"/>
              <a:cs typeface="Sukhumvit Se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Sukhumvit Set"/>
                <a:cs typeface="Sukhumvit Set"/>
              </a:rPr>
              <a:t>To promote International University of Malaya Wales (IUMW) study abroad programme</a:t>
            </a:r>
            <a:r>
              <a:rPr lang="en-US" dirty="0" smtClean="0">
                <a:latin typeface="Sukhumvit Set"/>
                <a:cs typeface="Sukhumvit Set"/>
              </a:rPr>
              <a:t> </a:t>
            </a:r>
            <a:endParaRPr lang="en-US" dirty="0">
              <a:latin typeface="Sukhumvit Set"/>
              <a:cs typeface="Sukhumvit Se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4">
                    <a:lumMod val="75000"/>
                  </a:schemeClr>
                </a:solidFill>
                <a:latin typeface="Sukhumvit Set"/>
                <a:cs typeface="Sukhumvit Set"/>
              </a:rPr>
              <a:t>Niche</a:t>
            </a:r>
            <a:endParaRPr lang="en-US" dirty="0">
              <a:solidFill>
                <a:schemeClr val="accent4">
                  <a:lumMod val="75000"/>
                </a:schemeClr>
              </a:solidFill>
              <a:latin typeface="Sukhumvit Set"/>
              <a:cs typeface="Sukhumvit Se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Sukhumvit Set"/>
                <a:cs typeface="Sukhumvit Set"/>
              </a:rPr>
              <a:t>This travelogue focuses on a Malaysian student’s thought on her personal experience travelling across Wales, learning their culture and academic exposure. </a:t>
            </a:r>
            <a:endParaRPr lang="en-US" dirty="0">
              <a:latin typeface="Sukhumvit Set"/>
              <a:cs typeface="Sukhumvit Se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4">
                    <a:lumMod val="75000"/>
                  </a:schemeClr>
                </a:solidFill>
                <a:latin typeface="Sukhumvit Set"/>
                <a:cs typeface="Sukhumvit Set"/>
              </a:rPr>
              <a:t>Structure</a:t>
            </a:r>
            <a:endParaRPr lang="en-US" dirty="0">
              <a:solidFill>
                <a:schemeClr val="accent4">
                  <a:lumMod val="75000"/>
                </a:schemeClr>
              </a:solidFill>
              <a:latin typeface="Sukhumvit Set"/>
              <a:cs typeface="Sukhumvit Set"/>
            </a:endParaRP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4">
                    <a:lumMod val="75000"/>
                  </a:schemeClr>
                </a:solidFill>
                <a:latin typeface="Sukhumvit Set"/>
                <a:cs typeface="Sukhumvit Set"/>
              </a:rPr>
              <a:t>Action Sequence</a:t>
            </a:r>
            <a:endParaRPr lang="en-US" dirty="0">
              <a:solidFill>
                <a:schemeClr val="accent4">
                  <a:lumMod val="75000"/>
                </a:schemeClr>
              </a:solidFill>
              <a:latin typeface="Sukhumvit Set"/>
              <a:cs typeface="Sukhumvit Se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romanLcParenR"/>
            </a:pPr>
            <a:r>
              <a:rPr lang="en-US" sz="2800" dirty="0" smtClean="0">
                <a:solidFill>
                  <a:schemeClr val="accent3">
                    <a:lumMod val="50000"/>
                  </a:schemeClr>
                </a:solidFill>
                <a:latin typeface="Savoye LET Plain:1.0"/>
                <a:cs typeface="Savoye LET Plain:1.0"/>
              </a:rPr>
              <a:t>Scene One:</a:t>
            </a:r>
            <a:br>
              <a:rPr lang="en-US" sz="2800" dirty="0" smtClean="0">
                <a:solidFill>
                  <a:schemeClr val="accent3">
                    <a:lumMod val="50000"/>
                  </a:schemeClr>
                </a:solidFill>
                <a:latin typeface="Savoye LET Plain:1.0"/>
                <a:cs typeface="Savoye LET Plain:1.0"/>
              </a:rPr>
            </a:br>
            <a:r>
              <a:rPr lang="en-US" sz="1600" dirty="0" smtClean="0">
                <a:latin typeface="Sukhumvit Set"/>
                <a:cs typeface="Sukhumvit Set"/>
              </a:rPr>
              <a:t>The </a:t>
            </a:r>
            <a:r>
              <a:rPr lang="en-US" sz="1600" dirty="0">
                <a:latin typeface="Sukhumvit Set"/>
                <a:cs typeface="Sukhumvit Set"/>
              </a:rPr>
              <a:t>journey coming to Wales from home and </a:t>
            </a:r>
            <a:r>
              <a:rPr lang="en-US" sz="1600" dirty="0" smtClean="0">
                <a:latin typeface="Sukhumvit Set"/>
                <a:cs typeface="Sukhumvit Set"/>
              </a:rPr>
              <a:t>leaving behind </a:t>
            </a:r>
            <a:r>
              <a:rPr lang="en-US" sz="1600" dirty="0">
                <a:latin typeface="Sukhumvit Set"/>
                <a:cs typeface="Sukhumvit Set"/>
              </a:rPr>
              <a:t>the people that you love, sorrow, worries and everything </a:t>
            </a:r>
            <a:r>
              <a:rPr lang="en-US" sz="1600" dirty="0" smtClean="0">
                <a:latin typeface="Sukhumvit Set"/>
                <a:cs typeface="Sukhumvit Set"/>
              </a:rPr>
              <a:t>that have </a:t>
            </a:r>
            <a:r>
              <a:rPr lang="en-US" sz="1600" dirty="0">
                <a:latin typeface="Sukhumvit Set"/>
                <a:cs typeface="Sukhumvit Set"/>
              </a:rPr>
              <a:t>been held on to behind. Settling down in Wales and </a:t>
            </a:r>
            <a:r>
              <a:rPr lang="en-US" sz="1600" dirty="0" smtClean="0">
                <a:latin typeface="Sukhumvit Set"/>
                <a:cs typeface="Sukhumvit Set"/>
              </a:rPr>
              <a:t>discovering how </a:t>
            </a:r>
            <a:r>
              <a:rPr lang="en-US" sz="1600" dirty="0">
                <a:latin typeface="Sukhumvit Set"/>
                <a:cs typeface="Sukhumvit Set"/>
              </a:rPr>
              <a:t>different the environment and culture is compared back </a:t>
            </a:r>
            <a:r>
              <a:rPr lang="en-US" sz="1600" dirty="0" smtClean="0">
                <a:latin typeface="Sukhumvit Set"/>
                <a:cs typeface="Sukhumvit Set"/>
              </a:rPr>
              <a:t>home.</a:t>
            </a:r>
          </a:p>
          <a:p>
            <a:pPr marL="514350" indent="-514350">
              <a:buNone/>
            </a:pPr>
            <a:endParaRPr lang="en-US" sz="1600" dirty="0" smtClean="0">
              <a:latin typeface="Sukhumvit Set"/>
              <a:cs typeface="Sukhumvit Set"/>
            </a:endParaRPr>
          </a:p>
          <a:p>
            <a:pPr marL="514350" indent="-514350">
              <a:buAutoNum type="romanLcParenR"/>
            </a:pPr>
            <a:r>
              <a:rPr lang="en-US" sz="2800" dirty="0" smtClean="0">
                <a:solidFill>
                  <a:srgbClr val="008000"/>
                </a:solidFill>
                <a:latin typeface="Savoye LET Plain:1.0"/>
                <a:cs typeface="Savoye LET Plain:1.0"/>
              </a:rPr>
              <a:t>Scene Two:</a:t>
            </a:r>
            <a:r>
              <a:rPr lang="en-US" sz="2800" dirty="0" smtClean="0">
                <a:latin typeface="Sukhumvit Set"/>
                <a:cs typeface="Sukhumvit Set"/>
              </a:rPr>
              <a:t/>
            </a:r>
            <a:br>
              <a:rPr lang="en-US" sz="2800" dirty="0" smtClean="0">
                <a:latin typeface="Sukhumvit Set"/>
                <a:cs typeface="Sukhumvit Set"/>
              </a:rPr>
            </a:br>
            <a:r>
              <a:rPr lang="en-US" sz="1600" dirty="0" smtClean="0">
                <a:latin typeface="Sukhumvit Set"/>
                <a:cs typeface="Sukhumvit Set"/>
              </a:rPr>
              <a:t>A </a:t>
            </a:r>
            <a:r>
              <a:rPr lang="en-US" sz="1600" dirty="0">
                <a:latin typeface="Sukhumvit Set"/>
                <a:cs typeface="Sukhumvit Set"/>
              </a:rPr>
              <a:t>montage of traveling around Wales, and reflection of the surroundings and </a:t>
            </a:r>
            <a:r>
              <a:rPr lang="en-US" sz="1600" dirty="0" smtClean="0">
                <a:latin typeface="Sukhumvit Set"/>
                <a:cs typeface="Sukhumvit Set"/>
              </a:rPr>
              <a:t>environment.</a:t>
            </a:r>
          </a:p>
          <a:p>
            <a:pPr marL="514350" indent="-514350">
              <a:buNone/>
            </a:pPr>
            <a:endParaRPr lang="en-US" sz="1600" dirty="0" smtClean="0">
              <a:latin typeface="Sukhumvit Set"/>
              <a:cs typeface="Sukhumvit Set"/>
            </a:endParaRPr>
          </a:p>
          <a:p>
            <a:pPr marL="514350" indent="-514350">
              <a:buAutoNum type="romanLcParenR"/>
            </a:pPr>
            <a:r>
              <a:rPr lang="en-US" sz="2800" dirty="0" smtClean="0">
                <a:solidFill>
                  <a:srgbClr val="008000"/>
                </a:solidFill>
                <a:latin typeface="Savoye LET Plain:1.0"/>
                <a:cs typeface="Savoye LET Plain:1.0"/>
              </a:rPr>
              <a:t>Scene Three:</a:t>
            </a:r>
            <a:r>
              <a:rPr lang="en-US" sz="2800" dirty="0" smtClean="0">
                <a:solidFill>
                  <a:srgbClr val="008000"/>
                </a:solidFill>
                <a:latin typeface="Sukhumvit Set"/>
                <a:cs typeface="Sukhumvit Set"/>
              </a:rPr>
              <a:t/>
            </a:r>
            <a:br>
              <a:rPr lang="en-US" sz="2800" dirty="0" smtClean="0">
                <a:solidFill>
                  <a:srgbClr val="008000"/>
                </a:solidFill>
                <a:latin typeface="Sukhumvit Set"/>
                <a:cs typeface="Sukhumvit Set"/>
              </a:rPr>
            </a:br>
            <a:r>
              <a:rPr lang="en-US" sz="1600" dirty="0" smtClean="0">
                <a:latin typeface="Sukhumvit Set"/>
                <a:cs typeface="Sukhumvit Set"/>
              </a:rPr>
              <a:t>Outcome </a:t>
            </a:r>
            <a:r>
              <a:rPr lang="en-US" sz="1600" dirty="0">
                <a:latin typeface="Sukhumvit Set"/>
                <a:cs typeface="Sukhumvit Set"/>
              </a:rPr>
              <a:t>of the trip and self-discovery.</a:t>
            </a:r>
          </a:p>
          <a:p>
            <a:endParaRPr lang="en-US" sz="2400" dirty="0">
              <a:latin typeface="Sukhumvit Set"/>
              <a:cs typeface="Sukhumvit Se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4">
                    <a:lumMod val="75000"/>
                  </a:schemeClr>
                </a:solidFill>
                <a:latin typeface="Sukhumvit Set"/>
                <a:cs typeface="Sukhumvit Set"/>
              </a:rPr>
              <a:t>Risk Assessment</a:t>
            </a:r>
            <a:endParaRPr lang="en-US" dirty="0">
              <a:solidFill>
                <a:schemeClr val="accent4">
                  <a:lumMod val="75000"/>
                </a:schemeClr>
              </a:solidFill>
              <a:latin typeface="Sukhumvit Set"/>
              <a:cs typeface="Sukhumvit Se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rgbClr val="008000"/>
                </a:solidFill>
                <a:latin typeface="Savoye LET Plain:1.0"/>
                <a:cs typeface="Savoye LET Plain:1.0"/>
              </a:rPr>
              <a:t>Safety</a:t>
            </a:r>
          </a:p>
          <a:p>
            <a:pPr lvl="1"/>
            <a:r>
              <a:rPr lang="en-US" sz="2162" dirty="0" smtClean="0">
                <a:latin typeface="Sukhumvit Set"/>
                <a:cs typeface="Sukhumvit Set"/>
              </a:rPr>
              <a:t>Physical injury</a:t>
            </a:r>
          </a:p>
          <a:p>
            <a:pPr lvl="1"/>
            <a:r>
              <a:rPr lang="en-US" sz="2162" dirty="0" smtClean="0">
                <a:latin typeface="Sukhumvit Set"/>
                <a:cs typeface="Sukhumvit Set"/>
              </a:rPr>
              <a:t>Drowning</a:t>
            </a:r>
          </a:p>
          <a:p>
            <a:pPr lvl="1"/>
            <a:r>
              <a:rPr lang="en-US" sz="2162" dirty="0" smtClean="0">
                <a:latin typeface="Sukhumvit Set"/>
                <a:cs typeface="Sukhumvit Set"/>
              </a:rPr>
              <a:t>Weather</a:t>
            </a:r>
          </a:p>
          <a:p>
            <a:r>
              <a:rPr lang="en-US" dirty="0" smtClean="0">
                <a:solidFill>
                  <a:srgbClr val="008000"/>
                </a:solidFill>
                <a:latin typeface="Savoye LET Plain:1.0"/>
                <a:cs typeface="Savoye LET Plain:1.0"/>
              </a:rPr>
              <a:t>Equipment</a:t>
            </a:r>
          </a:p>
          <a:p>
            <a:pPr lvl="1"/>
            <a:r>
              <a:rPr lang="en-US" sz="2000" dirty="0" smtClean="0">
                <a:latin typeface="Sukhumvit Set"/>
                <a:cs typeface="Sukhumvit Set"/>
              </a:rPr>
              <a:t>Wrecking damages</a:t>
            </a:r>
          </a:p>
          <a:p>
            <a:pPr lvl="1"/>
            <a:r>
              <a:rPr lang="en-US" sz="2000" dirty="0" smtClean="0">
                <a:latin typeface="Sukhumvit Set"/>
                <a:cs typeface="Sukhumvit Set"/>
              </a:rPr>
              <a:t>Water damages</a:t>
            </a:r>
          </a:p>
          <a:p>
            <a:pPr lvl="1"/>
            <a:r>
              <a:rPr lang="en-US" sz="2000" dirty="0" smtClean="0">
                <a:latin typeface="Sukhumvit Set"/>
                <a:cs typeface="Sukhumvit Set"/>
              </a:rPr>
              <a:t>Unforeseeable technical </a:t>
            </a:r>
            <a:r>
              <a:rPr lang="en-US" sz="2000" dirty="0" smtClean="0">
                <a:latin typeface="Sukhumvit Set"/>
                <a:cs typeface="Sukhumvit Set"/>
              </a:rPr>
              <a:t>problem</a:t>
            </a:r>
            <a:endParaRPr lang="en-US" sz="2000" dirty="0" smtClean="0">
              <a:latin typeface="Sukhumvit Set"/>
              <a:cs typeface="Sukhumvit Se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4">
                    <a:lumMod val="75000"/>
                  </a:schemeClr>
                </a:solidFill>
                <a:latin typeface="Sukhumvit Set"/>
                <a:cs typeface="Sukhumvit Set"/>
              </a:rPr>
              <a:t>Schedule</a:t>
            </a:r>
            <a:endParaRPr lang="en-US" dirty="0">
              <a:solidFill>
                <a:schemeClr val="accent4">
                  <a:lumMod val="75000"/>
                </a:schemeClr>
              </a:solidFill>
              <a:latin typeface="Sukhumvit Set"/>
              <a:cs typeface="Sukhumvit Set"/>
            </a:endParaRPr>
          </a:p>
        </p:txBody>
      </p:sp>
      <p:pic>
        <p:nvPicPr>
          <p:cNvPr id="4" name="Content Placeholder 3" descr="Screen Shot 2018-02-16 at 9.17.35 AM.png"/>
          <p:cNvPicPr>
            <a:picLocks noGrp="1" noChangeAspect="1"/>
          </p:cNvPicPr>
          <p:nvPr>
            <p:ph idx="1"/>
          </p:nvPr>
        </p:nvPicPr>
        <p:blipFill>
          <a:blip r:embed="rId2"/>
          <a:srcRect t="16836" b="20870"/>
          <a:stretch>
            <a:fillRect/>
          </a:stretch>
        </p:blipFill>
        <p:spPr>
          <a:xfrm>
            <a:off x="0" y="1621502"/>
            <a:ext cx="9144000" cy="356009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604A7B"/>
                </a:solidFill>
                <a:latin typeface="Sukhumvit Set"/>
                <a:cs typeface="Sukhumvit Set"/>
              </a:rPr>
              <a:t>Budget</a:t>
            </a:r>
            <a:endParaRPr lang="en-US" dirty="0">
              <a:solidFill>
                <a:srgbClr val="604A7B"/>
              </a:solidFill>
              <a:latin typeface="Sukhumvit Set"/>
              <a:cs typeface="Sukhumvit Set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457200" y="1701798"/>
          <a:ext cx="8229600" cy="4013201"/>
        </p:xfrm>
        <a:graphic>
          <a:graphicData uri="http://schemas.openxmlformats.org/drawingml/2006/table">
            <a:tbl>
              <a:tblPr firstRow="1" bandRow="1">
                <a:tableStyleId>{1FECB4D8-DB02-4DC6-A0A2-4F2EBAE1DC90}</a:tableStyleId>
              </a:tblPr>
              <a:tblGrid>
                <a:gridCol w="1295400"/>
                <a:gridCol w="5638800"/>
                <a:gridCol w="1295400"/>
              </a:tblGrid>
              <a:tr h="587203">
                <a:tc>
                  <a:txBody>
                    <a:bodyPr/>
                    <a:lstStyle/>
                    <a:p>
                      <a:r>
                        <a:rPr lang="en-US" dirty="0" smtClean="0"/>
                        <a:t>Item</a:t>
                      </a:r>
                      <a:endParaRPr lang="en-US" dirty="0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Name</a:t>
                      </a:r>
                      <a:endParaRPr lang="en-US" dirty="0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Expenses</a:t>
                      </a:r>
                      <a:endParaRPr lang="en-US" dirty="0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</a:tr>
              <a:tr h="587203">
                <a:tc>
                  <a:txBody>
                    <a:bodyPr/>
                    <a:lstStyle/>
                    <a:p>
                      <a:r>
                        <a:rPr lang="en-US" dirty="0" smtClean="0"/>
                        <a:t>Traveling</a:t>
                      </a:r>
                      <a:endParaRPr lang="en-US" dirty="0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Llanstefan</a:t>
                      </a:r>
                      <a:r>
                        <a:rPr lang="en-US" dirty="0" smtClean="0"/>
                        <a:t> Castle</a:t>
                      </a:r>
                      <a:endParaRPr lang="en-US" dirty="0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£4.55</a:t>
                      </a:r>
                      <a:endParaRPr lang="en-US" dirty="0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</a:tr>
              <a:tr h="567759">
                <a:tc>
                  <a:txBody>
                    <a:bodyPr/>
                    <a:lstStyle/>
                    <a:p>
                      <a:endParaRPr lang="en-US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Whitesands</a:t>
                      </a:r>
                      <a:r>
                        <a:rPr lang="en-US" dirty="0" smtClean="0"/>
                        <a:t> Bay &amp; St. David’s Cathedral</a:t>
                      </a:r>
                      <a:endParaRPr lang="en-US" dirty="0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£10</a:t>
                      </a:r>
                      <a:endParaRPr lang="en-US" dirty="0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</a:tr>
              <a:tr h="567759">
                <a:tc>
                  <a:txBody>
                    <a:bodyPr/>
                    <a:lstStyle/>
                    <a:p>
                      <a:endParaRPr lang="en-US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Saint </a:t>
                      </a:r>
                      <a:r>
                        <a:rPr lang="en-US" dirty="0" err="1" smtClean="0"/>
                        <a:t>Ffagans</a:t>
                      </a:r>
                      <a:r>
                        <a:rPr lang="en-US" dirty="0" smtClean="0"/>
                        <a:t> &amp; Cardiff City Centre</a:t>
                      </a:r>
                      <a:endParaRPr lang="en-US" dirty="0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£10</a:t>
                      </a:r>
                      <a:endParaRPr lang="en-US" dirty="0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</a:tr>
              <a:tr h="567759">
                <a:tc>
                  <a:txBody>
                    <a:bodyPr/>
                    <a:lstStyle/>
                    <a:p>
                      <a:endParaRPr lang="en-US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Museum of Coal Mining &amp;</a:t>
                      </a:r>
                      <a:r>
                        <a:rPr lang="en-US" baseline="0" dirty="0" smtClean="0"/>
                        <a:t> Roman Legionary Town</a:t>
                      </a:r>
                      <a:endParaRPr lang="en-US" dirty="0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£10</a:t>
                      </a:r>
                      <a:endParaRPr lang="en-US" dirty="0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</a:tr>
              <a:tr h="567759">
                <a:tc>
                  <a:txBody>
                    <a:bodyPr/>
                    <a:lstStyle/>
                    <a:p>
                      <a:endParaRPr lang="en-US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UWTSD</a:t>
                      </a:r>
                      <a:r>
                        <a:rPr lang="en-US" baseline="0" dirty="0" smtClean="0"/>
                        <a:t> </a:t>
                      </a:r>
                      <a:r>
                        <a:rPr lang="en-US" baseline="0" dirty="0" err="1" smtClean="0"/>
                        <a:t>Lampeter</a:t>
                      </a:r>
                      <a:r>
                        <a:rPr lang="en-US" baseline="0" dirty="0" smtClean="0"/>
                        <a:t> Campus &amp; </a:t>
                      </a:r>
                      <a:r>
                        <a:rPr lang="en-US" baseline="0" dirty="0" err="1" smtClean="0"/>
                        <a:t>Abaraeron</a:t>
                      </a:r>
                      <a:r>
                        <a:rPr lang="en-US" baseline="0" dirty="0" smtClean="0"/>
                        <a:t> Town</a:t>
                      </a:r>
                      <a:endParaRPr lang="en-US" dirty="0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£10</a:t>
                      </a:r>
                      <a:endParaRPr lang="en-US" dirty="0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</a:tr>
              <a:tr h="567759">
                <a:tc>
                  <a:txBody>
                    <a:bodyPr/>
                    <a:lstStyle/>
                    <a:p>
                      <a:endParaRPr lang="en-US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Dylan Thomas Boathouse &amp; </a:t>
                      </a:r>
                      <a:r>
                        <a:rPr lang="en-US" dirty="0" err="1" smtClean="0"/>
                        <a:t>Tenby</a:t>
                      </a:r>
                      <a:r>
                        <a:rPr lang="en-US" dirty="0" smtClean="0"/>
                        <a:t> Coastal Town</a:t>
                      </a:r>
                      <a:endParaRPr lang="en-US" dirty="0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£10</a:t>
                      </a:r>
                      <a:endParaRPr lang="en-US" dirty="0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604A7B"/>
                </a:solidFill>
                <a:latin typeface="Sukhumvit Set"/>
                <a:cs typeface="Sukhumvit Set"/>
              </a:rPr>
              <a:t>Equipment</a:t>
            </a:r>
            <a:endParaRPr lang="en-US" dirty="0">
              <a:solidFill>
                <a:srgbClr val="604A7B"/>
              </a:solidFill>
              <a:latin typeface="Sukhumvit Set"/>
              <a:cs typeface="Sukhumvit Set"/>
            </a:endParaRP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1150620"/>
        </p:xfrm>
        <a:graphic>
          <a:graphicData uri="http://schemas.openxmlformats.org/drawingml/2006/table">
            <a:tbl>
              <a:tblPr firstRow="1" bandRow="1">
                <a:tableStyleId>{1FECB4D8-DB02-4DC6-A0A2-4F2EBAE1DC90}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Equipment</a:t>
                      </a:r>
                      <a:endParaRPr lang="en-US" dirty="0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Resources</a:t>
                      </a:r>
                      <a:endParaRPr lang="en-US" dirty="0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Sony A7S </a:t>
                      </a:r>
                      <a:r>
                        <a:rPr lang="en-US" dirty="0" err="1" smtClean="0"/>
                        <a:t>Samyang</a:t>
                      </a:r>
                      <a:r>
                        <a:rPr lang="en-US" dirty="0" smtClean="0"/>
                        <a:t> 1.5/35mm</a:t>
                      </a:r>
                      <a:endParaRPr lang="en-US" dirty="0" smtClean="0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UWTSD</a:t>
                      </a:r>
                      <a:endParaRPr lang="en-US" dirty="0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Go Pro</a:t>
                      </a:r>
                      <a:endParaRPr lang="en-US" dirty="0" smtClean="0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UWTSD</a:t>
                      </a:r>
                      <a:endParaRPr lang="en-US" dirty="0">
                        <a:latin typeface="Sukhumvit Set"/>
                        <a:cs typeface="Sukhumvit Set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accent4">
                    <a:lumMod val="75000"/>
                  </a:schemeClr>
                </a:solidFill>
                <a:latin typeface="Sukhumvit Set"/>
                <a:cs typeface="Sukhumvit Set"/>
              </a:rPr>
              <a:t>Situation Analysis</a:t>
            </a:r>
            <a:endParaRPr lang="en-US" dirty="0">
              <a:solidFill>
                <a:schemeClr val="accent4">
                  <a:lumMod val="75000"/>
                </a:schemeClr>
              </a:solidFill>
              <a:latin typeface="Sukhumvit Set"/>
              <a:cs typeface="Sukhumvit Set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>
                <a:solidFill>
                  <a:srgbClr val="008000"/>
                </a:solidFill>
                <a:latin typeface="Savoye LET Plain:1.0"/>
                <a:cs typeface="Savoye LET Plain:1.0"/>
              </a:rPr>
              <a:t>Strength</a:t>
            </a:r>
            <a:endParaRPr lang="en-US" sz="3200" dirty="0">
              <a:solidFill>
                <a:srgbClr val="008000"/>
              </a:solidFill>
              <a:latin typeface="Savoye LET Plain:1.0"/>
              <a:cs typeface="Savoye LET Plain:1.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 smtClean="0">
                <a:latin typeface="Sukhumvit Set"/>
                <a:cs typeface="Sukhumvit Set"/>
              </a:rPr>
              <a:t>Student’s </a:t>
            </a:r>
            <a:r>
              <a:rPr lang="en-US" dirty="0">
                <a:latin typeface="Sukhumvit Set"/>
                <a:cs typeface="Sukhumvit Set"/>
              </a:rPr>
              <a:t>interest in engaging with different culture outside of Asian</a:t>
            </a:r>
            <a:r>
              <a:rPr lang="en-US" dirty="0" smtClean="0">
                <a:latin typeface="Sukhumvit Set"/>
                <a:cs typeface="Sukhumvit Set"/>
              </a:rPr>
              <a:t> </a:t>
            </a:r>
          </a:p>
          <a:p>
            <a:pPr algn="just"/>
            <a:r>
              <a:rPr lang="en-US" dirty="0" smtClean="0">
                <a:latin typeface="Sukhumvit Set"/>
                <a:cs typeface="Sukhumvit Set"/>
              </a:rPr>
              <a:t>Support </a:t>
            </a:r>
            <a:r>
              <a:rPr lang="en-US" dirty="0">
                <a:latin typeface="Sukhumvit Set"/>
                <a:cs typeface="Sukhumvit Set"/>
              </a:rPr>
              <a:t>students to get out of their comfort zone move mountains</a:t>
            </a:r>
            <a:r>
              <a:rPr lang="en-US" dirty="0" smtClean="0">
                <a:latin typeface="Sukhumvit Set"/>
                <a:cs typeface="Sukhumvit Set"/>
              </a:rPr>
              <a:t>.</a:t>
            </a:r>
          </a:p>
          <a:p>
            <a:pPr algn="just"/>
            <a:r>
              <a:rPr lang="en-US" dirty="0" smtClean="0">
                <a:latin typeface="Sukhumvit Set"/>
                <a:cs typeface="Sukhumvit Set"/>
              </a:rPr>
              <a:t>Reassure </a:t>
            </a:r>
            <a:r>
              <a:rPr lang="en-US" dirty="0">
                <a:latin typeface="Sukhumvit Set"/>
                <a:cs typeface="Sukhumvit Set"/>
              </a:rPr>
              <a:t>students that if other people have done it, they can do it too.</a:t>
            </a:r>
            <a:r>
              <a:rPr lang="en-US" dirty="0" smtClean="0">
                <a:latin typeface="Sukhumvit Set"/>
                <a:cs typeface="Sukhumvit Set"/>
              </a:rPr>
              <a:t> </a:t>
            </a:r>
            <a:endParaRPr lang="en-US" dirty="0">
              <a:latin typeface="Sukhumvit Set"/>
              <a:cs typeface="Sukhumvit Set"/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US" sz="3200" dirty="0" smtClean="0">
                <a:solidFill>
                  <a:srgbClr val="008000"/>
                </a:solidFill>
                <a:latin typeface="Savoye LET Plain:1.0"/>
                <a:cs typeface="Savoye LET Plain:1.0"/>
              </a:rPr>
              <a:t>Weakness</a:t>
            </a:r>
            <a:endParaRPr lang="en-US" sz="3200" dirty="0">
              <a:solidFill>
                <a:srgbClr val="008000"/>
              </a:solidFill>
              <a:latin typeface="Savoye LET Plain:1.0"/>
              <a:cs typeface="Savoye LET Plain:1.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Sukhumvit Set"/>
                <a:cs typeface="Sukhumvit Set"/>
              </a:rPr>
              <a:t>Parents</a:t>
            </a:r>
            <a:r>
              <a:rPr lang="en-GB" dirty="0" smtClean="0">
                <a:latin typeface="Sukhumvit Set"/>
                <a:cs typeface="Sukhumvit Set"/>
              </a:rPr>
              <a:t> are </a:t>
            </a:r>
            <a:r>
              <a:rPr lang="en-GB" dirty="0" smtClean="0">
                <a:latin typeface="Sukhumvit Set"/>
                <a:cs typeface="Sukhumvit Set"/>
              </a:rPr>
              <a:t>the main support of students’ funding in </a:t>
            </a:r>
            <a:r>
              <a:rPr lang="en-GB" dirty="0" smtClean="0">
                <a:latin typeface="Sukhumvit Set"/>
                <a:cs typeface="Sukhumvit Set"/>
              </a:rPr>
              <a:t>education.</a:t>
            </a:r>
          </a:p>
          <a:p>
            <a:r>
              <a:rPr lang="en-GB" dirty="0" smtClean="0">
                <a:latin typeface="Sukhumvit Set"/>
                <a:cs typeface="Sukhumvit Set"/>
              </a:rPr>
              <a:t>The </a:t>
            </a:r>
            <a:r>
              <a:rPr lang="en-GB" dirty="0" smtClean="0">
                <a:latin typeface="Sukhumvit Set"/>
                <a:cs typeface="Sukhumvit Set"/>
              </a:rPr>
              <a:t>insight provided by this film still may not subdue the parents’ need in making the study abroad programme probable for their children. </a:t>
            </a:r>
            <a:endParaRPr lang="en-US" dirty="0">
              <a:latin typeface="Sukhumvit Set"/>
              <a:cs typeface="Sukhumvit Se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Sukhumvit Set"/>
                <a:cs typeface="Sukhumvit Set"/>
              </a:rPr>
              <a:t>Situation Analysis</a:t>
            </a:r>
            <a:endParaRPr lang="en-US" dirty="0">
              <a:latin typeface="Sukhumvit Set"/>
              <a:cs typeface="Sukhumvit Set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>
                <a:solidFill>
                  <a:srgbClr val="008000"/>
                </a:solidFill>
                <a:latin typeface="Savoye LET Plain:1.0"/>
                <a:cs typeface="Savoye LET Plain:1.0"/>
              </a:rPr>
              <a:t>Opportunities</a:t>
            </a:r>
            <a:endParaRPr lang="en-US" sz="3200" dirty="0">
              <a:solidFill>
                <a:srgbClr val="008000"/>
              </a:solidFill>
              <a:latin typeface="Savoye LET Plain:1.0"/>
              <a:cs typeface="Savoye LET Plain:1.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 smtClean="0">
                <a:latin typeface="Sukhumvit Set"/>
                <a:cs typeface="Sukhumvit Set"/>
              </a:rPr>
              <a:t>Strengthen </a:t>
            </a:r>
            <a:r>
              <a:rPr lang="en-US" dirty="0">
                <a:latin typeface="Sukhumvit Set"/>
                <a:cs typeface="Sukhumvit Set"/>
              </a:rPr>
              <a:t>the partnership between International University of Malaya Wales (IUMW) and University of Wales Trinity Saint David (UWTSD)  in the study abroad </a:t>
            </a:r>
            <a:r>
              <a:rPr lang="en-US" dirty="0" err="1">
                <a:latin typeface="Sukhumvit Set"/>
                <a:cs typeface="Sukhumvit Set"/>
              </a:rPr>
              <a:t>programme</a:t>
            </a:r>
            <a:r>
              <a:rPr lang="en-US" dirty="0" smtClean="0">
                <a:latin typeface="Sukhumvit Set"/>
                <a:cs typeface="Sukhumvit Set"/>
              </a:rPr>
              <a:t>.</a:t>
            </a:r>
          </a:p>
          <a:p>
            <a:pPr algn="just"/>
            <a:r>
              <a:rPr lang="en-US" dirty="0">
                <a:latin typeface="Sukhumvit Set"/>
                <a:cs typeface="Sukhumvit Set"/>
              </a:rPr>
              <a:t>I</a:t>
            </a:r>
            <a:r>
              <a:rPr lang="en-US" dirty="0" smtClean="0">
                <a:latin typeface="Sukhumvit Set"/>
                <a:cs typeface="Sukhumvit Set"/>
              </a:rPr>
              <a:t>ncrease </a:t>
            </a:r>
            <a:r>
              <a:rPr lang="en-GB" dirty="0">
                <a:latin typeface="Sukhumvit Set"/>
                <a:cs typeface="Sukhumvit Set"/>
              </a:rPr>
              <a:t>students potential in IUMW.</a:t>
            </a:r>
            <a:r>
              <a:rPr lang="en-US" dirty="0" smtClean="0">
                <a:latin typeface="Sukhumvit Set"/>
                <a:cs typeface="Sukhumvit Set"/>
              </a:rPr>
              <a:t>  </a:t>
            </a:r>
            <a:endParaRPr lang="en-US" dirty="0">
              <a:latin typeface="Sukhumvit Set"/>
              <a:cs typeface="Sukhumvit Set"/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US" sz="3200" dirty="0" smtClean="0">
                <a:solidFill>
                  <a:srgbClr val="008000"/>
                </a:solidFill>
                <a:latin typeface="Savoye LET Plain:1.0"/>
                <a:cs typeface="Savoye LET Plain:1.0"/>
              </a:rPr>
              <a:t>Threat</a:t>
            </a:r>
            <a:endParaRPr lang="en-US" sz="3200" dirty="0">
              <a:solidFill>
                <a:srgbClr val="008000"/>
              </a:solidFill>
              <a:latin typeface="Savoye LET Plain:1.0"/>
              <a:cs typeface="Savoye LET Plain:1.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>
                <a:latin typeface="Sukhumvit Set"/>
                <a:cs typeface="Sukhumvit Set"/>
              </a:rPr>
              <a:t>The </a:t>
            </a:r>
            <a:r>
              <a:rPr lang="en-GB" dirty="0" smtClean="0">
                <a:latin typeface="Sukhumvit Set"/>
                <a:cs typeface="Sukhumvit Set"/>
              </a:rPr>
              <a:t>environment is a hazard in making this film a success as the weather, condition or state of site may be dangerous and may restrain the opportunity to film. </a:t>
            </a:r>
            <a:endParaRPr lang="en-US" dirty="0">
              <a:latin typeface="Sukhumvit Set"/>
              <a:cs typeface="Sukhumvit Se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G_9936.m4v">
            <a:hlinkClick r:id="" action="ppaction://media"/>
            <a:hlinkHover r:id="" action="ppaction://ole?verb=0"/>
          </p:cNvPr>
          <p:cNvPicPr/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600</TotalTime>
  <Words>413</Words>
  <Application>Microsoft Macintosh PowerPoint</Application>
  <PresentationFormat>On-screen Show (4:3)</PresentationFormat>
  <Paragraphs>69</Paragraphs>
  <Slides>13</Slides>
  <Notes>0</Notes>
  <HiddenSlides>0</HiddenSlides>
  <MMClips>1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ESCAPE</vt:lpstr>
      <vt:lpstr>Aim</vt:lpstr>
      <vt:lpstr>Objective</vt:lpstr>
      <vt:lpstr>Niche</vt:lpstr>
      <vt:lpstr>Structure</vt:lpstr>
      <vt:lpstr>Action Sequence</vt:lpstr>
      <vt:lpstr>Risk Assessment</vt:lpstr>
      <vt:lpstr>Schedule</vt:lpstr>
      <vt:lpstr>Budget</vt:lpstr>
      <vt:lpstr>Equipment</vt:lpstr>
      <vt:lpstr>Situation Analysis</vt:lpstr>
      <vt:lpstr>Situation Analysis</vt:lpstr>
      <vt:lpstr>Slide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ESCAPE</dc:title>
  <dc:creator>Annur  Hamnet</dc:creator>
  <cp:lastModifiedBy>Annur  Hamnet</cp:lastModifiedBy>
  <cp:revision>28</cp:revision>
  <dcterms:created xsi:type="dcterms:W3CDTF">2018-02-23T11:02:02Z</dcterms:created>
  <dcterms:modified xsi:type="dcterms:W3CDTF">2018-02-23T11:06:40Z</dcterms:modified>
</cp:coreProperties>
</file>