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275A55-346B-DF4F-8ECB-72EFB8CEBFCB}" v="10" dt="2025-11-09T19:15:15.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Elena Jarcu (2440910)" userId="c14dc353-63ab-4c1c-8017-d76858148f0e" providerId="ADAL" clId="{A4181D06-E128-4F18-9650-2FD28C8F85BB}"/>
    <pc:docChg chg="undo custSel modSld modMainMaster">
      <pc:chgData name="Bianca Elena Jarcu (2440910)" userId="c14dc353-63ab-4c1c-8017-d76858148f0e" providerId="ADAL" clId="{A4181D06-E128-4F18-9650-2FD28C8F85BB}" dt="2025-11-09T19:15:15.103" v="9" actId="20577"/>
      <pc:docMkLst>
        <pc:docMk/>
      </pc:docMkLst>
      <pc:sldChg chg="addSp delSp modSp mod setBg">
        <pc:chgData name="Bianca Elena Jarcu (2440910)" userId="c14dc353-63ab-4c1c-8017-d76858148f0e" providerId="ADAL" clId="{A4181D06-E128-4F18-9650-2FD28C8F85BB}" dt="2025-11-09T19:13:04.539" v="3" actId="13091"/>
        <pc:sldMkLst>
          <pc:docMk/>
          <pc:sldMk cId="2563627717" sldId="256"/>
        </pc:sldMkLst>
        <pc:spChg chg="mod">
          <ac:chgData name="Bianca Elena Jarcu (2440910)" userId="c14dc353-63ab-4c1c-8017-d76858148f0e" providerId="ADAL" clId="{A4181D06-E128-4F18-9650-2FD28C8F85BB}" dt="2025-11-09T19:11:17.277" v="1" actId="26606"/>
          <ac:spMkLst>
            <pc:docMk/>
            <pc:sldMk cId="2563627717" sldId="256"/>
            <ac:spMk id="2" creationId="{13877589-7B87-1810-7D1A-B5A2048E3490}"/>
          </ac:spMkLst>
        </pc:spChg>
        <pc:spChg chg="add del">
          <ac:chgData name="Bianca Elena Jarcu (2440910)" userId="c14dc353-63ab-4c1c-8017-d76858148f0e" providerId="ADAL" clId="{A4181D06-E128-4F18-9650-2FD28C8F85BB}" dt="2025-11-09T19:11:17.277" v="1" actId="26606"/>
          <ac:spMkLst>
            <pc:docMk/>
            <pc:sldMk cId="2563627717" sldId="256"/>
            <ac:spMk id="7" creationId="{57ABABA7-0420-4200-9B65-1C1967CE9373}"/>
          </ac:spMkLst>
        </pc:spChg>
        <pc:spChg chg="add del">
          <ac:chgData name="Bianca Elena Jarcu (2440910)" userId="c14dc353-63ab-4c1c-8017-d76858148f0e" providerId="ADAL" clId="{A4181D06-E128-4F18-9650-2FD28C8F85BB}" dt="2025-11-09T19:11:17.277" v="1" actId="26606"/>
          <ac:spMkLst>
            <pc:docMk/>
            <pc:sldMk cId="2563627717" sldId="256"/>
            <ac:spMk id="9" creationId="{A317EBE3-FF86-4DA1-BC9A-331F7F2144E9}"/>
          </ac:spMkLst>
        </pc:spChg>
        <pc:grpChg chg="add del">
          <ac:chgData name="Bianca Elena Jarcu (2440910)" userId="c14dc353-63ab-4c1c-8017-d76858148f0e" providerId="ADAL" clId="{A4181D06-E128-4F18-9650-2FD28C8F85BB}" dt="2025-11-09T19:11:17.277" v="1" actId="26606"/>
          <ac:grpSpMkLst>
            <pc:docMk/>
            <pc:sldMk cId="2563627717" sldId="256"/>
            <ac:grpSpMk id="11" creationId="{7A03E380-9CD1-4ABA-A763-9F9D252B8908}"/>
          </ac:grpSpMkLst>
        </pc:grpChg>
        <pc:cxnChg chg="add del">
          <ac:chgData name="Bianca Elena Jarcu (2440910)" userId="c14dc353-63ab-4c1c-8017-d76858148f0e" providerId="ADAL" clId="{A4181D06-E128-4F18-9650-2FD28C8F85BB}" dt="2025-11-09T19:11:17.277" v="1" actId="26606"/>
          <ac:cxnSpMkLst>
            <pc:docMk/>
            <pc:sldMk cId="2563627717" sldId="256"/>
            <ac:cxnSpMk id="25" creationId="{34D43EC1-35FA-4FC3-8526-F655CEB09D9C}"/>
          </ac:cxnSpMkLst>
        </pc:cxnChg>
      </pc:sldChg>
      <pc:sldChg chg="mod">
        <pc:chgData name="Bianca Elena Jarcu (2440910)" userId="c14dc353-63ab-4c1c-8017-d76858148f0e" providerId="ADAL" clId="{A4181D06-E128-4F18-9650-2FD28C8F85BB}" dt="2025-11-09T19:13:04.539" v="3" actId="13091"/>
        <pc:sldMkLst>
          <pc:docMk/>
          <pc:sldMk cId="2715806010" sldId="257"/>
        </pc:sldMkLst>
      </pc:sldChg>
      <pc:sldChg chg="mod">
        <pc:chgData name="Bianca Elena Jarcu (2440910)" userId="c14dc353-63ab-4c1c-8017-d76858148f0e" providerId="ADAL" clId="{A4181D06-E128-4F18-9650-2FD28C8F85BB}" dt="2025-11-09T19:13:04.539" v="3" actId="13091"/>
        <pc:sldMkLst>
          <pc:docMk/>
          <pc:sldMk cId="2897957523" sldId="258"/>
        </pc:sldMkLst>
      </pc:sldChg>
      <pc:sldChg chg="modSp mod">
        <pc:chgData name="Bianca Elena Jarcu (2440910)" userId="c14dc353-63ab-4c1c-8017-d76858148f0e" providerId="ADAL" clId="{A4181D06-E128-4F18-9650-2FD28C8F85BB}" dt="2025-11-09T19:14:38.512" v="5" actId="20577"/>
        <pc:sldMkLst>
          <pc:docMk/>
          <pc:sldMk cId="1748499028" sldId="259"/>
        </pc:sldMkLst>
        <pc:spChg chg="mod">
          <ac:chgData name="Bianca Elena Jarcu (2440910)" userId="c14dc353-63ab-4c1c-8017-d76858148f0e" providerId="ADAL" clId="{A4181D06-E128-4F18-9650-2FD28C8F85BB}" dt="2025-11-09T19:14:38.512" v="5" actId="20577"/>
          <ac:spMkLst>
            <pc:docMk/>
            <pc:sldMk cId="1748499028" sldId="259"/>
            <ac:spMk id="3" creationId="{F9C1CCB3-874D-5E4A-629C-E7AA4A8AB46C}"/>
          </ac:spMkLst>
        </pc:spChg>
      </pc:sldChg>
      <pc:sldChg chg="modSp mod">
        <pc:chgData name="Bianca Elena Jarcu (2440910)" userId="c14dc353-63ab-4c1c-8017-d76858148f0e" providerId="ADAL" clId="{A4181D06-E128-4F18-9650-2FD28C8F85BB}" dt="2025-11-09T19:15:15.103" v="9" actId="20577"/>
        <pc:sldMkLst>
          <pc:docMk/>
          <pc:sldMk cId="1424087263" sldId="260"/>
        </pc:sldMkLst>
        <pc:spChg chg="mod">
          <ac:chgData name="Bianca Elena Jarcu (2440910)" userId="c14dc353-63ab-4c1c-8017-d76858148f0e" providerId="ADAL" clId="{A4181D06-E128-4F18-9650-2FD28C8F85BB}" dt="2025-11-09T19:15:15.103" v="9" actId="20577"/>
          <ac:spMkLst>
            <pc:docMk/>
            <pc:sldMk cId="1424087263" sldId="260"/>
            <ac:spMk id="3" creationId="{E73EC453-8E6E-AAA5-639A-7F2EB8FCDBC5}"/>
          </ac:spMkLst>
        </pc:spChg>
      </pc:sldChg>
      <pc:sldChg chg="mod">
        <pc:chgData name="Bianca Elena Jarcu (2440910)" userId="c14dc353-63ab-4c1c-8017-d76858148f0e" providerId="ADAL" clId="{A4181D06-E128-4F18-9650-2FD28C8F85BB}" dt="2025-11-09T19:13:04.539" v="3" actId="13091"/>
        <pc:sldMkLst>
          <pc:docMk/>
          <pc:sldMk cId="1382716628" sldId="262"/>
        </pc:sldMkLst>
      </pc:sldChg>
      <pc:sldChg chg="mod">
        <pc:chgData name="Bianca Elena Jarcu (2440910)" userId="c14dc353-63ab-4c1c-8017-d76858148f0e" providerId="ADAL" clId="{A4181D06-E128-4F18-9650-2FD28C8F85BB}" dt="2025-11-09T19:13:04.539" v="3" actId="13091"/>
        <pc:sldMkLst>
          <pc:docMk/>
          <pc:sldMk cId="3970473306" sldId="264"/>
        </pc:sldMkLst>
      </pc:sldChg>
      <pc:sldChg chg="mod">
        <pc:chgData name="Bianca Elena Jarcu (2440910)" userId="c14dc353-63ab-4c1c-8017-d76858148f0e" providerId="ADAL" clId="{A4181D06-E128-4F18-9650-2FD28C8F85BB}" dt="2025-11-09T19:13:04.539" v="3" actId="13091"/>
        <pc:sldMkLst>
          <pc:docMk/>
          <pc:sldMk cId="359125969" sldId="265"/>
        </pc:sldMkLst>
      </pc:sldChg>
      <pc:sldChg chg="mod setBg">
        <pc:chgData name="Bianca Elena Jarcu (2440910)" userId="c14dc353-63ab-4c1c-8017-d76858148f0e" providerId="ADAL" clId="{A4181D06-E128-4F18-9650-2FD28C8F85BB}" dt="2025-11-09T19:13:04.539" v="3" actId="13091"/>
        <pc:sldMkLst>
          <pc:docMk/>
          <pc:sldMk cId="2850782885" sldId="266"/>
        </pc:sldMkLst>
      </pc:sldChg>
      <pc:sldChg chg="mod">
        <pc:chgData name="Bianca Elena Jarcu (2440910)" userId="c14dc353-63ab-4c1c-8017-d76858148f0e" providerId="ADAL" clId="{A4181D06-E128-4F18-9650-2FD28C8F85BB}" dt="2025-11-09T19:13:04.539" v="3" actId="13091"/>
        <pc:sldMkLst>
          <pc:docMk/>
          <pc:sldMk cId="1917974163" sldId="267"/>
        </pc:sldMkLst>
      </pc:sldChg>
      <pc:sldChg chg="mod">
        <pc:chgData name="Bianca Elena Jarcu (2440910)" userId="c14dc353-63ab-4c1c-8017-d76858148f0e" providerId="ADAL" clId="{A4181D06-E128-4F18-9650-2FD28C8F85BB}" dt="2025-11-09T19:13:04.539" v="3" actId="13091"/>
        <pc:sldMkLst>
          <pc:docMk/>
          <pc:sldMk cId="3645478630" sldId="268"/>
        </pc:sldMkLst>
      </pc:sldChg>
      <pc:sldMasterChg chg="mod setBg modSldLayout">
        <pc:chgData name="Bianca Elena Jarcu (2440910)" userId="c14dc353-63ab-4c1c-8017-d76858148f0e" providerId="ADAL" clId="{A4181D06-E128-4F18-9650-2FD28C8F85BB}" dt="2025-11-09T19:13:04.539" v="3" actId="13091"/>
        <pc:sldMasterMkLst>
          <pc:docMk/>
          <pc:sldMasterMk cId="1120100589" sldId="2147483696"/>
        </pc:sldMasterMkLst>
        <pc:sldLayoutChg chg="mod">
          <pc:chgData name="Bianca Elena Jarcu (2440910)" userId="c14dc353-63ab-4c1c-8017-d76858148f0e" providerId="ADAL" clId="{A4181D06-E128-4F18-9650-2FD28C8F85BB}" dt="2025-11-09T19:13:04.539" v="3" actId="13091"/>
          <pc:sldLayoutMkLst>
            <pc:docMk/>
            <pc:sldMasterMk cId="1120100589" sldId="2147483696"/>
            <pc:sldLayoutMk cId="1967269816" sldId="2147483697"/>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912075388" sldId="2147483698"/>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368496847" sldId="2147483699"/>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969675130" sldId="2147483700"/>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88148502" sldId="2147483701"/>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738159436" sldId="2147483702"/>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2598621081" sldId="2147483703"/>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265800431" sldId="2147483704"/>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84638241" sldId="2147483705"/>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199545148" sldId="2147483706"/>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2633325336" sldId="2147483707"/>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1398725192" sldId="2147483708"/>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443217069" sldId="2147483709"/>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3360070084" sldId="2147483710"/>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2401311562" sldId="2147483711"/>
          </pc:sldLayoutMkLst>
        </pc:sldLayoutChg>
        <pc:sldLayoutChg chg="mod">
          <pc:chgData name="Bianca Elena Jarcu (2440910)" userId="c14dc353-63ab-4c1c-8017-d76858148f0e" providerId="ADAL" clId="{A4181D06-E128-4F18-9650-2FD28C8F85BB}" dt="2025-11-09T19:13:04.539" v="3" actId="13091"/>
          <pc:sldLayoutMkLst>
            <pc:docMk/>
            <pc:sldMasterMk cId="1120100589" sldId="2147483696"/>
            <pc:sldLayoutMk cId="1786804904" sldId="2147483712"/>
          </pc:sldLayoutMkLst>
        </pc:sldLayoutChg>
      </pc:sldMasterChg>
    </pc:docChg>
  </pc:docChgLst>
  <pc:docChgLst>
    <pc:chgData name="Bianca Elena Jarcu (2440910)" userId="c14dc353-63ab-4c1c-8017-d76858148f0e" providerId="ADAL" clId="{A392E2B2-303F-8B4A-AC48-5077258CD0C8}"/>
    <pc:docChg chg="undo custSel modSld">
      <pc:chgData name="Bianca Elena Jarcu (2440910)" userId="c14dc353-63ab-4c1c-8017-d76858148f0e" providerId="ADAL" clId="{A392E2B2-303F-8B4A-AC48-5077258CD0C8}" dt="2025-11-07T16:30:45.006" v="6804" actId="20577"/>
      <pc:docMkLst>
        <pc:docMk/>
      </pc:docMkLst>
      <pc:sldChg chg="addSp delSp modSp mod">
        <pc:chgData name="Bianca Elena Jarcu (2440910)" userId="c14dc353-63ab-4c1c-8017-d76858148f0e" providerId="ADAL" clId="{A392E2B2-303F-8B4A-AC48-5077258CD0C8}" dt="2025-11-06T23:18:53.018" v="583"/>
        <pc:sldMkLst>
          <pc:docMk/>
          <pc:sldMk cId="2897957523" sldId="258"/>
        </pc:sldMkLst>
        <pc:spChg chg="mod">
          <ac:chgData name="Bianca Elena Jarcu (2440910)" userId="c14dc353-63ab-4c1c-8017-d76858148f0e" providerId="ADAL" clId="{A392E2B2-303F-8B4A-AC48-5077258CD0C8}" dt="2025-11-06T23:18:46.109" v="581" actId="1076"/>
          <ac:spMkLst>
            <pc:docMk/>
            <pc:sldMk cId="2897957523" sldId="258"/>
            <ac:spMk id="2" creationId="{4351C092-CB50-5179-72FB-94CBECED5425}"/>
          </ac:spMkLst>
        </pc:spChg>
        <pc:spChg chg="mod">
          <ac:chgData name="Bianca Elena Jarcu (2440910)" userId="c14dc353-63ab-4c1c-8017-d76858148f0e" providerId="ADAL" clId="{A392E2B2-303F-8B4A-AC48-5077258CD0C8}" dt="2025-11-06T23:18:37.243" v="578" actId="1076"/>
          <ac:spMkLst>
            <pc:docMk/>
            <pc:sldMk cId="2897957523" sldId="258"/>
            <ac:spMk id="3" creationId="{028A8359-438A-7EDF-F235-AE5BAE7FB208}"/>
          </ac:spMkLst>
        </pc:spChg>
        <pc:spChg chg="add del mod">
          <ac:chgData name="Bianca Elena Jarcu (2440910)" userId="c14dc353-63ab-4c1c-8017-d76858148f0e" providerId="ADAL" clId="{A392E2B2-303F-8B4A-AC48-5077258CD0C8}" dt="2025-11-06T23:18:53.018" v="583"/>
          <ac:spMkLst>
            <pc:docMk/>
            <pc:sldMk cId="2897957523" sldId="258"/>
            <ac:spMk id="4" creationId="{C6B48876-04D1-9799-D5B8-1ACAFC2E2C45}"/>
          </ac:spMkLst>
        </pc:spChg>
      </pc:sldChg>
      <pc:sldChg chg="modSp mod">
        <pc:chgData name="Bianca Elena Jarcu (2440910)" userId="c14dc353-63ab-4c1c-8017-d76858148f0e" providerId="ADAL" clId="{A392E2B2-303F-8B4A-AC48-5077258CD0C8}" dt="2025-11-06T23:31:42.503" v="1370" actId="255"/>
        <pc:sldMkLst>
          <pc:docMk/>
          <pc:sldMk cId="1748499028" sldId="259"/>
        </pc:sldMkLst>
        <pc:spChg chg="mod">
          <ac:chgData name="Bianca Elena Jarcu (2440910)" userId="c14dc353-63ab-4c1c-8017-d76858148f0e" providerId="ADAL" clId="{A392E2B2-303F-8B4A-AC48-5077258CD0C8}" dt="2025-11-06T23:31:42.503" v="1370" actId="255"/>
          <ac:spMkLst>
            <pc:docMk/>
            <pc:sldMk cId="1748499028" sldId="259"/>
            <ac:spMk id="3" creationId="{F9C1CCB3-874D-5E4A-629C-E7AA4A8AB46C}"/>
          </ac:spMkLst>
        </pc:spChg>
      </pc:sldChg>
      <pc:sldChg chg="modSp mod">
        <pc:chgData name="Bianca Elena Jarcu (2440910)" userId="c14dc353-63ab-4c1c-8017-d76858148f0e" providerId="ADAL" clId="{A392E2B2-303F-8B4A-AC48-5077258CD0C8}" dt="2025-11-06T23:41:59.789" v="2061" actId="20577"/>
        <pc:sldMkLst>
          <pc:docMk/>
          <pc:sldMk cId="1424087263" sldId="260"/>
        </pc:sldMkLst>
        <pc:spChg chg="mod">
          <ac:chgData name="Bianca Elena Jarcu (2440910)" userId="c14dc353-63ab-4c1c-8017-d76858148f0e" providerId="ADAL" clId="{A392E2B2-303F-8B4A-AC48-5077258CD0C8}" dt="2025-11-06T23:41:59.789" v="2061" actId="20577"/>
          <ac:spMkLst>
            <pc:docMk/>
            <pc:sldMk cId="1424087263" sldId="260"/>
            <ac:spMk id="3" creationId="{E73EC453-8E6E-AAA5-639A-7F2EB8FCDBC5}"/>
          </ac:spMkLst>
        </pc:spChg>
      </pc:sldChg>
      <pc:sldChg chg="modSp mod">
        <pc:chgData name="Bianca Elena Jarcu (2440910)" userId="c14dc353-63ab-4c1c-8017-d76858148f0e" providerId="ADAL" clId="{A392E2B2-303F-8B4A-AC48-5077258CD0C8}" dt="2025-11-07T14:39:12.230" v="2938" actId="255"/>
        <pc:sldMkLst>
          <pc:docMk/>
          <pc:sldMk cId="1382716628" sldId="262"/>
        </pc:sldMkLst>
        <pc:spChg chg="mod">
          <ac:chgData name="Bianca Elena Jarcu (2440910)" userId="c14dc353-63ab-4c1c-8017-d76858148f0e" providerId="ADAL" clId="{A392E2B2-303F-8B4A-AC48-5077258CD0C8}" dt="2025-11-07T14:39:12.230" v="2938" actId="255"/>
          <ac:spMkLst>
            <pc:docMk/>
            <pc:sldMk cId="1382716628" sldId="262"/>
            <ac:spMk id="3" creationId="{87B96C4E-C633-AD44-2B5D-616D8D99EE4D}"/>
          </ac:spMkLst>
        </pc:spChg>
      </pc:sldChg>
      <pc:sldChg chg="modSp mod">
        <pc:chgData name="Bianca Elena Jarcu (2440910)" userId="c14dc353-63ab-4c1c-8017-d76858148f0e" providerId="ADAL" clId="{A392E2B2-303F-8B4A-AC48-5077258CD0C8}" dt="2025-11-07T15:56:30.937" v="6055" actId="20577"/>
        <pc:sldMkLst>
          <pc:docMk/>
          <pc:sldMk cId="3970473306" sldId="264"/>
        </pc:sldMkLst>
        <pc:spChg chg="mod">
          <ac:chgData name="Bianca Elena Jarcu (2440910)" userId="c14dc353-63ab-4c1c-8017-d76858148f0e" providerId="ADAL" clId="{A392E2B2-303F-8B4A-AC48-5077258CD0C8}" dt="2025-11-07T15:56:30.937" v="6055" actId="20577"/>
          <ac:spMkLst>
            <pc:docMk/>
            <pc:sldMk cId="3970473306" sldId="264"/>
            <ac:spMk id="3" creationId="{4A53051C-8483-F6FD-7AB5-FC885653EC99}"/>
          </ac:spMkLst>
        </pc:spChg>
      </pc:sldChg>
      <pc:sldChg chg="modSp mod">
        <pc:chgData name="Bianca Elena Jarcu (2440910)" userId="c14dc353-63ab-4c1c-8017-d76858148f0e" providerId="ADAL" clId="{A392E2B2-303F-8B4A-AC48-5077258CD0C8}" dt="2025-11-07T16:30:45.006" v="6804" actId="20577"/>
        <pc:sldMkLst>
          <pc:docMk/>
          <pc:sldMk cId="359125969" sldId="265"/>
        </pc:sldMkLst>
        <pc:spChg chg="mod">
          <ac:chgData name="Bianca Elena Jarcu (2440910)" userId="c14dc353-63ab-4c1c-8017-d76858148f0e" providerId="ADAL" clId="{A392E2B2-303F-8B4A-AC48-5077258CD0C8}" dt="2025-11-07T16:30:45.006" v="6804" actId="20577"/>
          <ac:spMkLst>
            <pc:docMk/>
            <pc:sldMk cId="359125969" sldId="265"/>
            <ac:spMk id="3" creationId="{5F8D0C3B-0DFC-3E5A-28D7-AC7CD95B6A10}"/>
          </ac:spMkLst>
        </pc:spChg>
      </pc:sldChg>
      <pc:sldChg chg="modSp mod">
        <pc:chgData name="Bianca Elena Jarcu (2440910)" userId="c14dc353-63ab-4c1c-8017-d76858148f0e" providerId="ADAL" clId="{A392E2B2-303F-8B4A-AC48-5077258CD0C8}" dt="2025-11-07T14:53:35.010" v="3846" actId="20577"/>
        <pc:sldMkLst>
          <pc:docMk/>
          <pc:sldMk cId="1917974163" sldId="267"/>
        </pc:sldMkLst>
        <pc:spChg chg="mod">
          <ac:chgData name="Bianca Elena Jarcu (2440910)" userId="c14dc353-63ab-4c1c-8017-d76858148f0e" providerId="ADAL" clId="{A392E2B2-303F-8B4A-AC48-5077258CD0C8}" dt="2025-11-07T14:53:35.010" v="3846" actId="20577"/>
          <ac:spMkLst>
            <pc:docMk/>
            <pc:sldMk cId="1917974163" sldId="267"/>
            <ac:spMk id="3" creationId="{C71705AF-A114-46D3-808C-4A69D3AE5A69}"/>
          </ac:spMkLst>
        </pc:spChg>
      </pc:sldChg>
      <pc:sldChg chg="addSp delSp modSp mod">
        <pc:chgData name="Bianca Elena Jarcu (2440910)" userId="c14dc353-63ab-4c1c-8017-d76858148f0e" providerId="ADAL" clId="{A392E2B2-303F-8B4A-AC48-5077258CD0C8}" dt="2025-11-07T15:43:56.807" v="5369" actId="255"/>
        <pc:sldMkLst>
          <pc:docMk/>
          <pc:sldMk cId="3645478630" sldId="268"/>
        </pc:sldMkLst>
        <pc:spChg chg="mod">
          <ac:chgData name="Bianca Elena Jarcu (2440910)" userId="c14dc353-63ab-4c1c-8017-d76858148f0e" providerId="ADAL" clId="{A392E2B2-303F-8B4A-AC48-5077258CD0C8}" dt="2025-11-07T15:22:29.147" v="4428" actId="20577"/>
          <ac:spMkLst>
            <pc:docMk/>
            <pc:sldMk cId="3645478630" sldId="268"/>
            <ac:spMk id="3" creationId="{6ED3E622-CB09-1362-15C9-BF616871B4C4}"/>
          </ac:spMkLst>
        </pc:spChg>
        <pc:spChg chg="add del mod">
          <ac:chgData name="Bianca Elena Jarcu (2440910)" userId="c14dc353-63ab-4c1c-8017-d76858148f0e" providerId="ADAL" clId="{A392E2B2-303F-8B4A-AC48-5077258CD0C8}" dt="2025-11-07T14:59:54.620" v="3864" actId="11529"/>
          <ac:spMkLst>
            <pc:docMk/>
            <pc:sldMk cId="3645478630" sldId="268"/>
            <ac:spMk id="4" creationId="{98D1D8C3-8C07-883E-DB43-4C2F1110568B}"/>
          </ac:spMkLst>
        </pc:spChg>
        <pc:spChg chg="add mod">
          <ac:chgData name="Bianca Elena Jarcu (2440910)" userId="c14dc353-63ab-4c1c-8017-d76858148f0e" providerId="ADAL" clId="{A392E2B2-303F-8B4A-AC48-5077258CD0C8}" dt="2025-11-07T15:07:01.812" v="3994" actId="20577"/>
          <ac:spMkLst>
            <pc:docMk/>
            <pc:sldMk cId="3645478630" sldId="268"/>
            <ac:spMk id="5" creationId="{21771824-2171-C087-95D6-5B9FC04750C5}"/>
          </ac:spMkLst>
        </pc:spChg>
        <pc:spChg chg="add del mod">
          <ac:chgData name="Bianca Elena Jarcu (2440910)" userId="c14dc353-63ab-4c1c-8017-d76858148f0e" providerId="ADAL" clId="{A392E2B2-303F-8B4A-AC48-5077258CD0C8}" dt="2025-11-07T15:01:15.683" v="3876" actId="11529"/>
          <ac:spMkLst>
            <pc:docMk/>
            <pc:sldMk cId="3645478630" sldId="268"/>
            <ac:spMk id="6" creationId="{AA664429-70E6-44A6-F4D3-CBF668173BB9}"/>
          </ac:spMkLst>
        </pc:spChg>
        <pc:spChg chg="add mod">
          <ac:chgData name="Bianca Elena Jarcu (2440910)" userId="c14dc353-63ab-4c1c-8017-d76858148f0e" providerId="ADAL" clId="{A392E2B2-303F-8B4A-AC48-5077258CD0C8}" dt="2025-11-07T15:07:12.348" v="3995" actId="1076"/>
          <ac:spMkLst>
            <pc:docMk/>
            <pc:sldMk cId="3645478630" sldId="268"/>
            <ac:spMk id="7" creationId="{AC2B228C-30EC-C3EE-640B-827AAC08254D}"/>
          </ac:spMkLst>
        </pc:spChg>
        <pc:spChg chg="add mod">
          <ac:chgData name="Bianca Elena Jarcu (2440910)" userId="c14dc353-63ab-4c1c-8017-d76858148f0e" providerId="ADAL" clId="{A392E2B2-303F-8B4A-AC48-5077258CD0C8}" dt="2025-11-07T15:43:00.424" v="5360" actId="255"/>
          <ac:spMkLst>
            <pc:docMk/>
            <pc:sldMk cId="3645478630" sldId="268"/>
            <ac:spMk id="40" creationId="{801C3391-BA9A-7B23-FCBE-B14522D66850}"/>
          </ac:spMkLst>
        </pc:spChg>
        <pc:spChg chg="add mod">
          <ac:chgData name="Bianca Elena Jarcu (2440910)" userId="c14dc353-63ab-4c1c-8017-d76858148f0e" providerId="ADAL" clId="{A392E2B2-303F-8B4A-AC48-5077258CD0C8}" dt="2025-11-07T15:42:51.091" v="5359" actId="255"/>
          <ac:spMkLst>
            <pc:docMk/>
            <pc:sldMk cId="3645478630" sldId="268"/>
            <ac:spMk id="41" creationId="{20D3AC99-0744-E017-3F46-CB130C5C8E9F}"/>
          </ac:spMkLst>
        </pc:spChg>
        <pc:spChg chg="add mod">
          <ac:chgData name="Bianca Elena Jarcu (2440910)" userId="c14dc353-63ab-4c1c-8017-d76858148f0e" providerId="ADAL" clId="{A392E2B2-303F-8B4A-AC48-5077258CD0C8}" dt="2025-11-07T15:43:20.237" v="5363" actId="1076"/>
          <ac:spMkLst>
            <pc:docMk/>
            <pc:sldMk cId="3645478630" sldId="268"/>
            <ac:spMk id="42" creationId="{E7320A2D-8B07-552B-1FBA-3390F194EAE7}"/>
          </ac:spMkLst>
        </pc:spChg>
        <pc:spChg chg="add mod">
          <ac:chgData name="Bianca Elena Jarcu (2440910)" userId="c14dc353-63ab-4c1c-8017-d76858148f0e" providerId="ADAL" clId="{A392E2B2-303F-8B4A-AC48-5077258CD0C8}" dt="2025-11-07T15:43:37.107" v="5365" actId="14100"/>
          <ac:spMkLst>
            <pc:docMk/>
            <pc:sldMk cId="3645478630" sldId="268"/>
            <ac:spMk id="43" creationId="{D176374D-1E34-3E8E-14EB-5E7E9C604B31}"/>
          </ac:spMkLst>
        </pc:spChg>
        <pc:spChg chg="add mod">
          <ac:chgData name="Bianca Elena Jarcu (2440910)" userId="c14dc353-63ab-4c1c-8017-d76858148f0e" providerId="ADAL" clId="{A392E2B2-303F-8B4A-AC48-5077258CD0C8}" dt="2025-11-07T15:43:47.185" v="5367" actId="255"/>
          <ac:spMkLst>
            <pc:docMk/>
            <pc:sldMk cId="3645478630" sldId="268"/>
            <ac:spMk id="44" creationId="{353766CF-87DD-6ED2-F3C3-F7B63232811A}"/>
          </ac:spMkLst>
        </pc:spChg>
        <pc:spChg chg="add mod">
          <ac:chgData name="Bianca Elena Jarcu (2440910)" userId="c14dc353-63ab-4c1c-8017-d76858148f0e" providerId="ADAL" clId="{A392E2B2-303F-8B4A-AC48-5077258CD0C8}" dt="2025-11-07T15:43:56.807" v="5369" actId="255"/>
          <ac:spMkLst>
            <pc:docMk/>
            <pc:sldMk cId="3645478630" sldId="268"/>
            <ac:spMk id="45" creationId="{4F6DFC10-D771-E3BD-ACA8-3A4C56A63540}"/>
          </ac:spMkLst>
        </pc:spChg>
        <pc:spChg chg="add mod">
          <ac:chgData name="Bianca Elena Jarcu (2440910)" userId="c14dc353-63ab-4c1c-8017-d76858148f0e" providerId="ADAL" clId="{A392E2B2-303F-8B4A-AC48-5077258CD0C8}" dt="2025-11-07T15:42:04.877" v="5356" actId="255"/>
          <ac:spMkLst>
            <pc:docMk/>
            <pc:sldMk cId="3645478630" sldId="268"/>
            <ac:spMk id="46" creationId="{733E2214-A71B-7BCF-7441-9B1E238FB7E9}"/>
          </ac:spMkLst>
        </pc:spChg>
        <pc:cxnChg chg="add del mod">
          <ac:chgData name="Bianca Elena Jarcu (2440910)" userId="c14dc353-63ab-4c1c-8017-d76858148f0e" providerId="ADAL" clId="{A392E2B2-303F-8B4A-AC48-5077258CD0C8}" dt="2025-11-07T15:02:02.083" v="3882" actId="11529"/>
          <ac:cxnSpMkLst>
            <pc:docMk/>
            <pc:sldMk cId="3645478630" sldId="268"/>
            <ac:cxnSpMk id="9" creationId="{5893703D-F12B-011A-8821-404379FB1037}"/>
          </ac:cxnSpMkLst>
        </pc:cxnChg>
        <pc:cxnChg chg="add del">
          <ac:chgData name="Bianca Elena Jarcu (2440910)" userId="c14dc353-63ab-4c1c-8017-d76858148f0e" providerId="ADAL" clId="{A392E2B2-303F-8B4A-AC48-5077258CD0C8}" dt="2025-11-07T15:02:33.150" v="3884" actId="11529"/>
          <ac:cxnSpMkLst>
            <pc:docMk/>
            <pc:sldMk cId="3645478630" sldId="268"/>
            <ac:cxnSpMk id="11" creationId="{0C63606B-EE84-B668-5D3D-8384CCC7127D}"/>
          </ac:cxnSpMkLst>
        </pc:cxnChg>
        <pc:cxnChg chg="add del">
          <ac:chgData name="Bianca Elena Jarcu (2440910)" userId="c14dc353-63ab-4c1c-8017-d76858148f0e" providerId="ADAL" clId="{A392E2B2-303F-8B4A-AC48-5077258CD0C8}" dt="2025-11-07T15:04:08.666" v="3886" actId="11529"/>
          <ac:cxnSpMkLst>
            <pc:docMk/>
            <pc:sldMk cId="3645478630" sldId="268"/>
            <ac:cxnSpMk id="13" creationId="{A8390202-4312-7BD1-1E1B-CEB61EBFC3BD}"/>
          </ac:cxnSpMkLst>
        </pc:cxnChg>
        <pc:cxnChg chg="add del">
          <ac:chgData name="Bianca Elena Jarcu (2440910)" userId="c14dc353-63ab-4c1c-8017-d76858148f0e" providerId="ADAL" clId="{A392E2B2-303F-8B4A-AC48-5077258CD0C8}" dt="2025-11-07T15:05:05.867" v="3890" actId="11529"/>
          <ac:cxnSpMkLst>
            <pc:docMk/>
            <pc:sldMk cId="3645478630" sldId="268"/>
            <ac:cxnSpMk id="15" creationId="{7BF2AA36-674F-0403-1125-3A5501E3524E}"/>
          </ac:cxnSpMkLst>
        </pc:cxnChg>
        <pc:cxnChg chg="add del">
          <ac:chgData name="Bianca Elena Jarcu (2440910)" userId="c14dc353-63ab-4c1c-8017-d76858148f0e" providerId="ADAL" clId="{A392E2B2-303F-8B4A-AC48-5077258CD0C8}" dt="2025-11-07T15:05:05.233" v="3889" actId="11529"/>
          <ac:cxnSpMkLst>
            <pc:docMk/>
            <pc:sldMk cId="3645478630" sldId="268"/>
            <ac:cxnSpMk id="17" creationId="{DB8ACBE6-A79D-6DAC-571E-DE2ED217A8A2}"/>
          </ac:cxnSpMkLst>
        </pc:cxnChg>
        <pc:cxnChg chg="add mod">
          <ac:chgData name="Bianca Elena Jarcu (2440910)" userId="c14dc353-63ab-4c1c-8017-d76858148f0e" providerId="ADAL" clId="{A392E2B2-303F-8B4A-AC48-5077258CD0C8}" dt="2025-11-07T15:12:36.497" v="4068" actId="14100"/>
          <ac:cxnSpMkLst>
            <pc:docMk/>
            <pc:sldMk cId="3645478630" sldId="268"/>
            <ac:cxnSpMk id="19" creationId="{CEAC9200-51B9-0020-7081-994AEFC0E31B}"/>
          </ac:cxnSpMkLst>
        </pc:cxnChg>
        <pc:cxnChg chg="add mod">
          <ac:chgData name="Bianca Elena Jarcu (2440910)" userId="c14dc353-63ab-4c1c-8017-d76858148f0e" providerId="ADAL" clId="{A392E2B2-303F-8B4A-AC48-5077258CD0C8}" dt="2025-11-07T15:12:47.430" v="4071" actId="14100"/>
          <ac:cxnSpMkLst>
            <pc:docMk/>
            <pc:sldMk cId="3645478630" sldId="268"/>
            <ac:cxnSpMk id="21" creationId="{C65CB91E-DE53-D935-6374-76C46ACD9DB6}"/>
          </ac:cxnSpMkLst>
        </pc:cxnChg>
        <pc:cxnChg chg="add mod">
          <ac:chgData name="Bianca Elena Jarcu (2440910)" userId="c14dc353-63ab-4c1c-8017-d76858148f0e" providerId="ADAL" clId="{A392E2B2-303F-8B4A-AC48-5077258CD0C8}" dt="2025-11-07T15:12:41.114" v="4069" actId="1076"/>
          <ac:cxnSpMkLst>
            <pc:docMk/>
            <pc:sldMk cId="3645478630" sldId="268"/>
            <ac:cxnSpMk id="23" creationId="{C73B3521-B4B8-7498-F85E-865E60B2E8F9}"/>
          </ac:cxnSpMkLst>
        </pc:cxnChg>
        <pc:cxnChg chg="add mod">
          <ac:chgData name="Bianca Elena Jarcu (2440910)" userId="c14dc353-63ab-4c1c-8017-d76858148f0e" providerId="ADAL" clId="{A392E2B2-303F-8B4A-AC48-5077258CD0C8}" dt="2025-11-07T15:12:54.531" v="4073" actId="14100"/>
          <ac:cxnSpMkLst>
            <pc:docMk/>
            <pc:sldMk cId="3645478630" sldId="268"/>
            <ac:cxnSpMk id="25" creationId="{297A0A67-13F2-53B4-9F2F-DEFBF29B108C}"/>
          </ac:cxnSpMkLst>
        </pc:cxnChg>
        <pc:cxnChg chg="add mod">
          <ac:chgData name="Bianca Elena Jarcu (2440910)" userId="c14dc353-63ab-4c1c-8017-d76858148f0e" providerId="ADAL" clId="{A392E2B2-303F-8B4A-AC48-5077258CD0C8}" dt="2025-11-07T15:13:07.514" v="4075" actId="1076"/>
          <ac:cxnSpMkLst>
            <pc:docMk/>
            <pc:sldMk cId="3645478630" sldId="268"/>
            <ac:cxnSpMk id="32" creationId="{EF3D400C-C3FB-C635-CBD1-4B2F9037557C}"/>
          </ac:cxnSpMkLst>
        </pc:cxnChg>
        <pc:cxnChg chg="add mod">
          <ac:chgData name="Bianca Elena Jarcu (2440910)" userId="c14dc353-63ab-4c1c-8017-d76858148f0e" providerId="ADAL" clId="{A392E2B2-303F-8B4A-AC48-5077258CD0C8}" dt="2025-11-07T15:13:13.498" v="4077" actId="14100"/>
          <ac:cxnSpMkLst>
            <pc:docMk/>
            <pc:sldMk cId="3645478630" sldId="268"/>
            <ac:cxnSpMk id="34" creationId="{043284E3-8B7B-DBA3-3058-BFE23BED85FB}"/>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ritishfloristassociation.org/bfa-brexit-statement/" TargetMode="External"/><Relationship Id="rId2" Type="http://schemas.openxmlformats.org/officeDocument/2006/relationships/hyperlink" Target="https://www.bcg.com/publications/2022/uk-consumer-interest-in-sustainability" TargetMode="External"/><Relationship Id="rId1" Type="http://schemas.openxmlformats.org/officeDocument/2006/relationships/slideLayout" Target="../slideLayouts/slideLayout3.xml"/><Relationship Id="rId6" Type="http://schemas.openxmlformats.org/officeDocument/2006/relationships/hyperlink" Target="https://ijsshr.in/v7i11/Doc/15.pdf" TargetMode="External"/><Relationship Id="rId5" Type="http://schemas.openxmlformats.org/officeDocument/2006/relationships/hyperlink" Target="https://teravexa.com/blog/pestle-analysis" TargetMode="External"/><Relationship Id="rId4" Type="http://schemas.openxmlformats.org/officeDocument/2006/relationships/hyperlink" Target="https://www.cgi.com/en/retail-consumer-services/data-driven-retai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a:latin typeface="A"/>
              </a:rPr>
              <a:t>MODULE NAME: PROBLEM SOLVING AND DECISION MAKING</a:t>
            </a:r>
            <a:br>
              <a:rPr lang="en-GB" sz="3200">
                <a:latin typeface="A"/>
              </a:rPr>
            </a:br>
            <a:r>
              <a:rPr lang="en-GB" sz="3200">
                <a:latin typeface="A"/>
              </a:rPr>
              <a:t>MODULE CODE: LCLM4004</a:t>
            </a:r>
            <a:br>
              <a:rPr lang="en-GB" sz="3200">
                <a:latin typeface="A"/>
              </a:rPr>
            </a:br>
            <a:r>
              <a:rPr lang="en-GB" sz="3200">
                <a:latin typeface="A"/>
              </a:rPr>
              <a:t>STUDENT NAME: BIANCA-ELENA JARCU</a:t>
            </a:r>
            <a:br>
              <a:rPr lang="en-GB" sz="3200">
                <a:latin typeface="A"/>
              </a:rPr>
            </a:br>
            <a:r>
              <a:rPr lang="en-GB" sz="3200">
                <a:latin typeface="A"/>
              </a:rPr>
              <a:t>STUDENT ID:2440910</a:t>
            </a:r>
            <a:br>
              <a:rPr lang="en-GB" sz="3200">
                <a:latin typeface="A"/>
              </a:rPr>
            </a:br>
            <a:r>
              <a:rPr lang="en-GB" sz="3200">
                <a:latin typeface="A"/>
              </a:rPr>
              <a:t>LECTURER: REXON NTING</a:t>
            </a:r>
            <a:br>
              <a:rPr lang="en-GB" sz="3200">
                <a:latin typeface="A"/>
              </a:rPr>
            </a:br>
            <a:r>
              <a:rPr lang="en-GB" sz="320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Green Haven Florists</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749796" y="463179"/>
            <a:ext cx="8020173"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2139461" y="1624483"/>
            <a:ext cx="8540263" cy="4491446"/>
          </a:xfrm>
        </p:spPr>
        <p:txBody>
          <a:bodyPr/>
          <a:lstStyle/>
          <a:p>
            <a:r>
              <a:rPr lang="en-GB" sz="2400" b="1">
                <a:solidFill>
                  <a:srgbClr val="111111"/>
                </a:solidFill>
                <a:latin typeface="Roboto"/>
                <a:ea typeface="Roboto"/>
                <a:cs typeface="Roboto"/>
              </a:rPr>
              <a:t>This presentation explores the recent decline in sales at Green Haven Florists, a locally owned flower shop based in Norwich, UK. Over the past year, the business has seen a 30% drop in in-store sales, largely due the growing online competition, increasing operational expenses, and reduce customer footfall. The purpose of this presentation is to examine the key factors contributing to these challenges and propose potential strategies for improvement</a:t>
            </a:r>
            <a:r>
              <a:rPr lang="en-GB" sz="1500" b="1">
                <a:solidFill>
                  <a:srgbClr val="111111"/>
                </a:solidFill>
                <a:latin typeface="Roboto"/>
                <a:ea typeface="Roboto"/>
                <a:cs typeface="Roboto"/>
              </a:rPr>
              <a:t>. </a:t>
            </a:r>
            <a:endParaRPr lang="en-GB" sz="150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910863" y="1254369"/>
            <a:ext cx="8710245" cy="3384418"/>
          </a:xfrm>
        </p:spPr>
        <p:txBody>
          <a:bodyPr>
            <a:noAutofit/>
          </a:bodyPr>
          <a:lstStyle/>
          <a:p>
            <a:r>
              <a:rPr lang="en-GB" sz="2200" b="1"/>
              <a:t>Green Haven Florists</a:t>
            </a:r>
            <a:endParaRPr lang="en-GB" sz="2200">
              <a:solidFill>
                <a:srgbClr val="000000"/>
              </a:solidFill>
            </a:endParaRPr>
          </a:p>
          <a:p>
            <a:pPr marL="342900" indent="-342900">
              <a:buFont typeface="Arial" charset="2"/>
              <a:buChar char="•"/>
            </a:pPr>
            <a:r>
              <a:rPr lang="en-GB" sz="2200" b="1"/>
              <a:t>Founded in 2016 (Norwich, UK.)</a:t>
            </a:r>
          </a:p>
          <a:p>
            <a:pPr marL="342900" indent="-342900">
              <a:buFont typeface="Arial" charset="2"/>
              <a:buChar char="•"/>
            </a:pPr>
            <a:r>
              <a:rPr lang="en-GB" sz="2200" b="1"/>
              <a:t>Owners: Liam and Priya Patel (partners)</a:t>
            </a:r>
          </a:p>
          <a:p>
            <a:pPr marL="342900" indent="-342900">
              <a:buFont typeface="Arial" charset="2"/>
              <a:buChar char="•"/>
            </a:pPr>
            <a:r>
              <a:rPr lang="en-GB" sz="2200" b="1"/>
              <a:t>Sells: Bespoke floral arrangements, weddings and corporate bouquets.</a:t>
            </a:r>
          </a:p>
          <a:p>
            <a:pPr marL="342900" indent="-342900">
              <a:buFont typeface="Arial" charset="2"/>
              <a:buChar char="•"/>
            </a:pPr>
            <a:r>
              <a:rPr lang="en-GB" sz="2200" b="1">
                <a:ea typeface="+mn-lt"/>
                <a:cs typeface="+mn-lt"/>
              </a:rPr>
              <a:t>Strong community ties: reputed for personal touch and community engagement.</a:t>
            </a:r>
          </a:p>
          <a:p>
            <a:pPr marL="342900" indent="-342900">
              <a:buFont typeface="Arial" charset="2"/>
              <a:buChar char="•"/>
            </a:pPr>
            <a:r>
              <a:rPr lang="en-GB" sz="2200" b="1">
                <a:ea typeface="+mn-lt"/>
                <a:cs typeface="+mn-lt"/>
              </a:rPr>
              <a:t>Core Ethos: Thrives on its personal touch and sustainable/eco-friendly ethos (packaging, locally sourced blooms).</a:t>
            </a:r>
          </a:p>
          <a:p>
            <a:pPr marL="342900" indent="-342900">
              <a:buFont typeface="Arial" charset="2"/>
              <a:buChar char="•"/>
            </a:pPr>
            <a:r>
              <a:rPr lang="en-GB" sz="2200" b="1">
                <a:ea typeface="+mn-lt"/>
                <a:cs typeface="+mn-lt"/>
              </a:rPr>
              <a:t>Current Struggle: Experienced a significant downtown in revenue and foot traffic over the past year. Business is struggling to maintain profitability costs and increased competition.</a:t>
            </a:r>
            <a:endParaRPr lang="en-GB" sz="2200" b="1"/>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77500" lnSpcReduction="20000"/>
          </a:bodyPr>
          <a:lstStyle/>
          <a:p>
            <a:endParaRPr lang="en-GB" sz="2800" b="1">
              <a:solidFill>
                <a:srgbClr val="FF0000"/>
              </a:solidFill>
            </a:endParaRPr>
          </a:p>
          <a:p>
            <a:r>
              <a:rPr lang="en-GB" sz="2800">
                <a:solidFill>
                  <a:schemeClr val="tx1"/>
                </a:solidFill>
              </a:rPr>
              <a:t>Who: </a:t>
            </a:r>
            <a:r>
              <a:rPr lang="en-GB" sz="2800">
                <a:solidFill>
                  <a:schemeClr val="tx1"/>
                </a:solidFill>
                <a:ea typeface="+mn-lt"/>
                <a:cs typeface="+mn-lt"/>
              </a:rPr>
              <a:t>Liam and Priya Patel (the owners facing the challenge).</a:t>
            </a:r>
          </a:p>
          <a:p>
            <a:r>
              <a:rPr lang="en-GB" sz="2800">
                <a:solidFill>
                  <a:schemeClr val="tx1"/>
                </a:solidFill>
              </a:rPr>
              <a:t>What: 30% decline in in-store sales over the last 12 months. Struggling to maintain profitability.</a:t>
            </a:r>
          </a:p>
          <a:p>
            <a:r>
              <a:rPr lang="en-GB" sz="2800">
                <a:solidFill>
                  <a:schemeClr val="tx1"/>
                </a:solidFill>
              </a:rPr>
              <a:t>Where: Norwich, UK (The local high street shop) and the digital marketplace(outdated website)</a:t>
            </a:r>
          </a:p>
          <a:p>
            <a:r>
              <a:rPr lang="en-GB" sz="2800">
                <a:solidFill>
                  <a:schemeClr val="tx1"/>
                </a:solidFill>
              </a:rPr>
              <a:t>When: Problem emerged over the last 12 months. Immediate need for a strategic decision.</a:t>
            </a:r>
          </a:p>
          <a:p>
            <a:r>
              <a:rPr lang="en-GB" sz="2800">
                <a:solidFill>
                  <a:schemeClr val="tx1"/>
                </a:solidFill>
              </a:rPr>
              <a:t>Why: closure of nearby businesses (reduced foot traffic), rising costs (imported flowers), outdated website and difficult to navigate.</a:t>
            </a:r>
          </a:p>
          <a:p>
            <a:r>
              <a:rPr lang="en-GB" sz="2800">
                <a:solidFill>
                  <a:schemeClr val="tx1"/>
                </a:solidFill>
              </a:rPr>
              <a:t>How: walk-in customer base shifting to lower prices online.</a:t>
            </a:r>
          </a:p>
          <a:p>
            <a:r>
              <a:rPr lang="en-GB" sz="2800">
                <a:solidFill>
                  <a:schemeClr val="tx1"/>
                </a:solidFill>
              </a:rPr>
              <a:t>How much: The 30% drop in in-store sales, which online orders have not compensated for.</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878873" y="870857"/>
            <a:ext cx="9409329" cy="4623816"/>
          </a:xfrm>
        </p:spPr>
        <p:txBody>
          <a:bodyPr>
            <a:noAutofit/>
          </a:bodyPr>
          <a:lstStyle/>
          <a:p>
            <a:r>
              <a:rPr lang="en-GB" sz="1700" b="1"/>
              <a:t>POLITICAL</a:t>
            </a:r>
          </a:p>
          <a:p>
            <a:pPr marL="342900" indent="-342900">
              <a:buFont typeface="Arial" panose="020B0604020202020204" pitchFamily="34" charset="0"/>
              <a:buChar char="•"/>
            </a:pPr>
            <a:r>
              <a:rPr lang="en-GB" sz="1700" b="1"/>
              <a:t>After Brexit, new UK import taxes and trade rules have made it more expensive and complicated to buy imported flowers.</a:t>
            </a:r>
          </a:p>
          <a:p>
            <a:pPr marL="342900" indent="-342900">
              <a:buFont typeface="Arial" panose="020B0604020202020204" pitchFamily="34" charset="0"/>
              <a:buChar char="•"/>
            </a:pPr>
            <a:r>
              <a:rPr lang="en-GB" sz="1700" b="1"/>
              <a:t>Local council policies on high street rent and business rates have increased store running costs.</a:t>
            </a:r>
          </a:p>
          <a:p>
            <a:endParaRPr lang="en-GB" sz="1700" b="1"/>
          </a:p>
          <a:p>
            <a:r>
              <a:rPr lang="en-GB" sz="1700" b="1"/>
              <a:t>ECONOMIC</a:t>
            </a:r>
          </a:p>
          <a:p>
            <a:pPr marL="342900" indent="-342900">
              <a:buFont typeface="Arial" panose="020B0604020202020204" pitchFamily="34" charset="0"/>
              <a:buChar char="•"/>
            </a:pPr>
            <a:r>
              <a:rPr lang="en-GB" sz="1700" b="1"/>
              <a:t>High inflation causing customers to become price-sensitive and seek cheaper alternative.</a:t>
            </a:r>
          </a:p>
          <a:p>
            <a:pPr marL="342900" indent="-342900">
              <a:buFont typeface="Arial" panose="020B0604020202020204" pitchFamily="34" charset="0"/>
              <a:buChar char="•"/>
            </a:pPr>
            <a:r>
              <a:rPr lang="en-GB" sz="1700" b="1"/>
              <a:t>Customers sending less money on gifts and flowers (staying on budget).</a:t>
            </a:r>
          </a:p>
          <a:p>
            <a:endParaRPr lang="en-GB" sz="1700" b="1"/>
          </a:p>
          <a:p>
            <a:r>
              <a:rPr lang="en-GB" sz="1700" b="1"/>
              <a:t>SOCIAL</a:t>
            </a:r>
          </a:p>
          <a:p>
            <a:pPr marL="342900" indent="-342900">
              <a:buFont typeface="Arial" panose="020B0604020202020204" pitchFamily="34" charset="0"/>
              <a:buChar char="•"/>
            </a:pPr>
            <a:r>
              <a:rPr lang="en-GB" sz="1700" b="1"/>
              <a:t>More customers are shopping on the internet for convenience, meaning fewer people are visiting physical stores (high street).</a:t>
            </a:r>
          </a:p>
          <a:p>
            <a:pPr marL="342900" indent="-342900">
              <a:buFont typeface="Arial" panose="020B0604020202020204" pitchFamily="34" charset="0"/>
              <a:buChar char="•"/>
            </a:pPr>
            <a:r>
              <a:rPr lang="en-GB" sz="1700" b="1"/>
              <a:t>Customers increasingly want products that are good for people and the planet. This is a big chance to promote Green Haven’s existing focus on being ethical and sustainable.</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a:t>PESTLE ANALYSIS: Green Haven Florists</a:t>
            </a:r>
            <a:br>
              <a:rPr lang="en-GB">
                <a:solidFill>
                  <a:srgbClr val="000000"/>
                </a:solidFill>
              </a:rPr>
            </a:br>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4777724"/>
          </a:xfrm>
        </p:spPr>
        <p:txBody>
          <a:bodyPr>
            <a:normAutofit fontScale="85000" lnSpcReduction="10000"/>
          </a:bodyPr>
          <a:lstStyle/>
          <a:p>
            <a:r>
              <a:rPr lang="en-GB" b="1"/>
              <a:t>TECHNOLOGICAL</a:t>
            </a:r>
          </a:p>
          <a:p>
            <a:pPr>
              <a:buFont typeface="Arial" panose="020B0604020202020204" pitchFamily="34" charset="0"/>
              <a:buChar char="•"/>
            </a:pPr>
            <a:r>
              <a:rPr lang="en-GB" b="1"/>
              <a:t>Green Haven’s current website is outdated and hard to use. This makes it difficult to get more online sales.</a:t>
            </a:r>
          </a:p>
          <a:p>
            <a:pPr>
              <a:buFont typeface="Arial" panose="020B0604020202020204" pitchFamily="34" charset="0"/>
              <a:buChar char="•"/>
            </a:pPr>
            <a:r>
              <a:rPr lang="en-GB" b="1"/>
              <a:t>Competitors use better technology for things like flexible delivery, customers subscriptions, and effective digital marketing (like strong Instagram presence).</a:t>
            </a:r>
          </a:p>
          <a:p>
            <a:endParaRPr lang="en-GB" b="1"/>
          </a:p>
          <a:p>
            <a:r>
              <a:rPr lang="en-GB" b="1"/>
              <a:t>LEGAL</a:t>
            </a:r>
          </a:p>
          <a:p>
            <a:pPr>
              <a:buFont typeface="Arial" panose="020B0604020202020204" pitchFamily="34" charset="0"/>
              <a:buChar char="•"/>
            </a:pPr>
            <a:r>
              <a:rPr lang="en-GB" b="1"/>
              <a:t>As the business grows online, it must follow laws like GDPR (in the UK) to protect customers data.</a:t>
            </a:r>
          </a:p>
          <a:p>
            <a:pPr>
              <a:buFont typeface="Arial" panose="020B0604020202020204" pitchFamily="34" charset="0"/>
              <a:buChar char="•"/>
            </a:pPr>
            <a:r>
              <a:rPr lang="en-GB" b="1"/>
              <a:t>Employment laws about wages and staff rights are adding to the overall “people” operating costs of the business.</a:t>
            </a:r>
          </a:p>
          <a:p>
            <a:endParaRPr lang="en-GB" b="1"/>
          </a:p>
          <a:p>
            <a:r>
              <a:rPr lang="en-GB" b="1"/>
              <a:t>ENVIRONMENTAL </a:t>
            </a:r>
          </a:p>
          <a:p>
            <a:pPr>
              <a:buFont typeface="Arial" panose="020B0604020202020204" pitchFamily="34" charset="0"/>
              <a:buChar char="•"/>
            </a:pPr>
            <a:r>
              <a:rPr lang="en-GB" b="1"/>
              <a:t>Using eco-friendly packaging and buying flowers from local sources is expensive. This is cutting into the profit the business makes. </a:t>
            </a:r>
          </a:p>
          <a:p>
            <a:pPr>
              <a:buFont typeface="Arial" panose="020B0604020202020204" pitchFamily="34" charset="0"/>
              <a:buChar char="•"/>
            </a:pPr>
            <a:r>
              <a:rPr lang="en-GB" b="1"/>
              <a:t>The public and media are paying close attention to how much pollution (carbon footprint) is created by flowers that are important. </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r>
              <a:rPr lang="en-US"/>
              <a:t>                      </a:t>
            </a:r>
          </a:p>
        </p:txBody>
      </p:sp>
      <p:sp>
        <p:nvSpPr>
          <p:cNvPr id="5" name="Right Arrow 4">
            <a:extLst>
              <a:ext uri="{FF2B5EF4-FFF2-40B4-BE49-F238E27FC236}">
                <a16:creationId xmlns:a16="http://schemas.microsoft.com/office/drawing/2014/main" id="{21771824-2171-C087-95D6-5B9FC04750C5}"/>
              </a:ext>
            </a:extLst>
          </p:cNvPr>
          <p:cNvSpPr/>
          <p:nvPr/>
        </p:nvSpPr>
        <p:spPr>
          <a:xfrm>
            <a:off x="2649416" y="3273239"/>
            <a:ext cx="6447692" cy="73855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                                                                                 Problem </a:t>
            </a:r>
          </a:p>
        </p:txBody>
      </p:sp>
      <p:sp>
        <p:nvSpPr>
          <p:cNvPr id="7" name="Collate 6">
            <a:extLst>
              <a:ext uri="{FF2B5EF4-FFF2-40B4-BE49-F238E27FC236}">
                <a16:creationId xmlns:a16="http://schemas.microsoft.com/office/drawing/2014/main" id="{AC2B228C-30EC-C3EE-640B-827AAC08254D}"/>
              </a:ext>
            </a:extLst>
          </p:cNvPr>
          <p:cNvSpPr/>
          <p:nvPr/>
        </p:nvSpPr>
        <p:spPr>
          <a:xfrm>
            <a:off x="2315309" y="3094462"/>
            <a:ext cx="668215" cy="1096108"/>
          </a:xfrm>
          <a:prstGeom prst="flowChartCol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CEAC9200-51B9-0020-7081-994AEFC0E31B}"/>
              </a:ext>
            </a:extLst>
          </p:cNvPr>
          <p:cNvCxnSpPr>
            <a:cxnSpLocks/>
          </p:cNvCxnSpPr>
          <p:nvPr/>
        </p:nvCxnSpPr>
        <p:spPr>
          <a:xfrm flipH="1" flipV="1">
            <a:off x="3793981" y="2344615"/>
            <a:ext cx="887053" cy="1084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5CB91E-DE53-D935-6374-76C46ACD9DB6}"/>
              </a:ext>
            </a:extLst>
          </p:cNvPr>
          <p:cNvCxnSpPr>
            <a:cxnSpLocks/>
          </p:cNvCxnSpPr>
          <p:nvPr/>
        </p:nvCxnSpPr>
        <p:spPr>
          <a:xfrm flipH="1" flipV="1">
            <a:off x="5083496" y="2144678"/>
            <a:ext cx="1026959" cy="1283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73B3521-B4B8-7498-F85E-865E60B2E8F9}"/>
              </a:ext>
            </a:extLst>
          </p:cNvPr>
          <p:cNvCxnSpPr>
            <a:cxnSpLocks/>
          </p:cNvCxnSpPr>
          <p:nvPr/>
        </p:nvCxnSpPr>
        <p:spPr>
          <a:xfrm flipH="1">
            <a:off x="3607943" y="3861074"/>
            <a:ext cx="1078523" cy="97301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97A0A67-13F2-53B4-9F2F-DEFBF29B108C}"/>
              </a:ext>
            </a:extLst>
          </p:cNvPr>
          <p:cNvCxnSpPr>
            <a:cxnSpLocks/>
          </p:cNvCxnSpPr>
          <p:nvPr/>
        </p:nvCxnSpPr>
        <p:spPr>
          <a:xfrm flipH="1">
            <a:off x="5020573" y="3853220"/>
            <a:ext cx="1070150" cy="1227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F3D400C-C3FB-C635-CBD1-4B2F9037557C}"/>
              </a:ext>
            </a:extLst>
          </p:cNvPr>
          <p:cNvCxnSpPr/>
          <p:nvPr/>
        </p:nvCxnSpPr>
        <p:spPr>
          <a:xfrm flipH="1" flipV="1">
            <a:off x="6533034" y="2203938"/>
            <a:ext cx="874163" cy="12250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43284E3-8B7B-DBA3-3058-BFE23BED85FB}"/>
              </a:ext>
            </a:extLst>
          </p:cNvPr>
          <p:cNvCxnSpPr>
            <a:cxnSpLocks/>
          </p:cNvCxnSpPr>
          <p:nvPr/>
        </p:nvCxnSpPr>
        <p:spPr>
          <a:xfrm flipH="1">
            <a:off x="6424830" y="3837765"/>
            <a:ext cx="1025769" cy="1243329"/>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801C3391-BA9A-7B23-FCBE-B14522D66850}"/>
              </a:ext>
            </a:extLst>
          </p:cNvPr>
          <p:cNvSpPr txBox="1"/>
          <p:nvPr/>
        </p:nvSpPr>
        <p:spPr>
          <a:xfrm flipH="1">
            <a:off x="3949411" y="1036841"/>
            <a:ext cx="2268170" cy="1169551"/>
          </a:xfrm>
          <a:prstGeom prst="rect">
            <a:avLst/>
          </a:prstGeom>
          <a:noFill/>
        </p:spPr>
        <p:txBody>
          <a:bodyPr wrap="square" rtlCol="0">
            <a:spAutoFit/>
          </a:bodyPr>
          <a:lstStyle/>
          <a:p>
            <a:r>
              <a:rPr lang="en-US"/>
              <a:t>Costs:</a:t>
            </a:r>
          </a:p>
          <a:p>
            <a:pPr marL="285750" indent="-285750">
              <a:buFont typeface="Arial" panose="020B0604020202020204" pitchFamily="34" charset="0"/>
              <a:buChar char="•"/>
            </a:pPr>
            <a:r>
              <a:rPr lang="en-US" sz="1300"/>
              <a:t>high operational expenses are squeezing profits;</a:t>
            </a:r>
          </a:p>
          <a:p>
            <a:pPr marL="285750" indent="-285750">
              <a:buFont typeface="Arial" panose="020B0604020202020204" pitchFamily="34" charset="0"/>
              <a:buChar char="•"/>
            </a:pPr>
            <a:r>
              <a:rPr lang="en-US" sz="1300"/>
              <a:t>Expensive materials .</a:t>
            </a:r>
          </a:p>
        </p:txBody>
      </p:sp>
      <p:sp>
        <p:nvSpPr>
          <p:cNvPr id="41" name="TextBox 40">
            <a:extLst>
              <a:ext uri="{FF2B5EF4-FFF2-40B4-BE49-F238E27FC236}">
                <a16:creationId xmlns:a16="http://schemas.microsoft.com/office/drawing/2014/main" id="{20D3AC99-0744-E017-3F46-CB130C5C8E9F}"/>
              </a:ext>
            </a:extLst>
          </p:cNvPr>
          <p:cNvSpPr txBox="1"/>
          <p:nvPr/>
        </p:nvSpPr>
        <p:spPr>
          <a:xfrm>
            <a:off x="1793630" y="1076595"/>
            <a:ext cx="2353574" cy="1169551"/>
          </a:xfrm>
          <a:prstGeom prst="rect">
            <a:avLst/>
          </a:prstGeom>
          <a:noFill/>
        </p:spPr>
        <p:txBody>
          <a:bodyPr wrap="square" rtlCol="0">
            <a:spAutoFit/>
          </a:bodyPr>
          <a:lstStyle/>
          <a:p>
            <a:r>
              <a:rPr lang="en-US"/>
              <a:t>Customers:</a:t>
            </a:r>
          </a:p>
          <a:p>
            <a:pPr marL="285750" indent="-285750">
              <a:buFont typeface="Arial" panose="020B0604020202020204" pitchFamily="34" charset="0"/>
              <a:buChar char="•"/>
            </a:pPr>
            <a:r>
              <a:rPr lang="en-US" sz="1300"/>
              <a:t>A strong preference for online purchasing;</a:t>
            </a:r>
          </a:p>
          <a:p>
            <a:pPr marL="285750" indent="-285750">
              <a:buFont typeface="Arial" panose="020B0604020202020204" pitchFamily="34" charset="0"/>
              <a:buChar char="•"/>
            </a:pPr>
            <a:r>
              <a:rPr lang="en-US" sz="1300"/>
              <a:t>Shifting customer behavior .</a:t>
            </a:r>
          </a:p>
        </p:txBody>
      </p:sp>
      <p:sp>
        <p:nvSpPr>
          <p:cNvPr id="42" name="TextBox 41">
            <a:extLst>
              <a:ext uri="{FF2B5EF4-FFF2-40B4-BE49-F238E27FC236}">
                <a16:creationId xmlns:a16="http://schemas.microsoft.com/office/drawing/2014/main" id="{E7320A2D-8B07-552B-1FBA-3390F194EAE7}"/>
              </a:ext>
            </a:extLst>
          </p:cNvPr>
          <p:cNvSpPr txBox="1"/>
          <p:nvPr/>
        </p:nvSpPr>
        <p:spPr>
          <a:xfrm>
            <a:off x="5913204" y="1060354"/>
            <a:ext cx="3768638" cy="1169551"/>
          </a:xfrm>
          <a:prstGeom prst="rect">
            <a:avLst/>
          </a:prstGeom>
          <a:noFill/>
        </p:spPr>
        <p:txBody>
          <a:bodyPr wrap="square" rtlCol="0">
            <a:spAutoFit/>
          </a:bodyPr>
          <a:lstStyle/>
          <a:p>
            <a:r>
              <a:rPr lang="en-US"/>
              <a:t>Marketing:</a:t>
            </a:r>
          </a:p>
          <a:p>
            <a:pPr marL="285750" indent="-285750">
              <a:buFont typeface="Arial" panose="020B0604020202020204" pitchFamily="34" charset="0"/>
              <a:buChar char="•"/>
            </a:pPr>
            <a:r>
              <a:rPr lang="en-US" sz="1300"/>
              <a:t>Lack of promotion means low brand awareness;</a:t>
            </a:r>
          </a:p>
          <a:p>
            <a:pPr marL="285750" indent="-285750">
              <a:buFont typeface="Arial" panose="020B0604020202020204" pitchFamily="34" charset="0"/>
              <a:buChar char="•"/>
            </a:pPr>
            <a:r>
              <a:rPr lang="en-US" sz="1300"/>
              <a:t>The business has insufficient presence on social media and uses few digital ads</a:t>
            </a:r>
            <a:r>
              <a:rPr lang="en-US" sz="1200"/>
              <a:t>.</a:t>
            </a:r>
          </a:p>
        </p:txBody>
      </p:sp>
      <p:sp>
        <p:nvSpPr>
          <p:cNvPr id="43" name="TextBox 42">
            <a:extLst>
              <a:ext uri="{FF2B5EF4-FFF2-40B4-BE49-F238E27FC236}">
                <a16:creationId xmlns:a16="http://schemas.microsoft.com/office/drawing/2014/main" id="{D176374D-1E34-3E8E-14EB-5E7E9C604B31}"/>
              </a:ext>
            </a:extLst>
          </p:cNvPr>
          <p:cNvSpPr txBox="1"/>
          <p:nvPr/>
        </p:nvSpPr>
        <p:spPr>
          <a:xfrm>
            <a:off x="1219200" y="4862537"/>
            <a:ext cx="2928004" cy="1554272"/>
          </a:xfrm>
          <a:prstGeom prst="rect">
            <a:avLst/>
          </a:prstGeom>
          <a:noFill/>
        </p:spPr>
        <p:txBody>
          <a:bodyPr wrap="square" rtlCol="0">
            <a:spAutoFit/>
          </a:bodyPr>
          <a:lstStyle/>
          <a:p>
            <a:r>
              <a:rPr lang="en-US"/>
              <a:t>Competition :</a:t>
            </a:r>
          </a:p>
          <a:p>
            <a:pPr marL="285750" indent="-285750">
              <a:buFont typeface="Arial" panose="020B0604020202020204" pitchFamily="34" charset="0"/>
              <a:buChar char="•"/>
            </a:pPr>
            <a:r>
              <a:rPr lang="en-US" sz="1300"/>
              <a:t>Rival businesses are better positioned to capture sales;</a:t>
            </a:r>
          </a:p>
          <a:p>
            <a:pPr marL="171450" indent="-171450">
              <a:buFont typeface="Arial" panose="020B0604020202020204" pitchFamily="34" charset="0"/>
              <a:buChar char="•"/>
            </a:pPr>
            <a:r>
              <a:rPr lang="en-US" sz="1300"/>
              <a:t> Strong online flower businesses and effective local competitor florists.</a:t>
            </a:r>
          </a:p>
          <a:p>
            <a:pPr marL="285750" indent="-285750">
              <a:buFont typeface="Arial" panose="020B0604020202020204" pitchFamily="34" charset="0"/>
              <a:buChar char="•"/>
            </a:pPr>
            <a:endParaRPr lang="en-US" sz="1200"/>
          </a:p>
        </p:txBody>
      </p:sp>
      <p:sp>
        <p:nvSpPr>
          <p:cNvPr id="44" name="TextBox 43">
            <a:extLst>
              <a:ext uri="{FF2B5EF4-FFF2-40B4-BE49-F238E27FC236}">
                <a16:creationId xmlns:a16="http://schemas.microsoft.com/office/drawing/2014/main" id="{353766CF-87DD-6ED2-F3C3-F7B63232811A}"/>
              </a:ext>
            </a:extLst>
          </p:cNvPr>
          <p:cNvSpPr txBox="1"/>
          <p:nvPr/>
        </p:nvSpPr>
        <p:spPr>
          <a:xfrm>
            <a:off x="3906917" y="4963260"/>
            <a:ext cx="2267293" cy="1369606"/>
          </a:xfrm>
          <a:prstGeom prst="rect">
            <a:avLst/>
          </a:prstGeom>
          <a:noFill/>
        </p:spPr>
        <p:txBody>
          <a:bodyPr wrap="square" rtlCol="0">
            <a:spAutoFit/>
          </a:bodyPr>
          <a:lstStyle/>
          <a:p>
            <a:r>
              <a:rPr lang="en-US"/>
              <a:t>Website:</a:t>
            </a:r>
          </a:p>
          <a:p>
            <a:pPr marL="285750" indent="-285750">
              <a:buFont typeface="Arial" panose="020B0604020202020204" pitchFamily="34" charset="0"/>
              <a:buChar char="•"/>
            </a:pPr>
            <a:r>
              <a:rPr lang="en-US" sz="1300"/>
              <a:t>The current design is outdated;</a:t>
            </a:r>
          </a:p>
          <a:p>
            <a:pPr marL="285750" indent="-285750">
              <a:buFont typeface="Arial" panose="020B0604020202020204" pitchFamily="34" charset="0"/>
              <a:buChar char="•"/>
            </a:pPr>
            <a:r>
              <a:rPr lang="en-US" sz="1300"/>
              <a:t>The website is not user-friendly(difficult to navigate).</a:t>
            </a:r>
          </a:p>
        </p:txBody>
      </p:sp>
      <p:sp>
        <p:nvSpPr>
          <p:cNvPr id="45" name="TextBox 44">
            <a:extLst>
              <a:ext uri="{FF2B5EF4-FFF2-40B4-BE49-F238E27FC236}">
                <a16:creationId xmlns:a16="http://schemas.microsoft.com/office/drawing/2014/main" id="{4F6DFC10-D771-E3BD-ACA8-3A4C56A63540}"/>
              </a:ext>
            </a:extLst>
          </p:cNvPr>
          <p:cNvSpPr txBox="1"/>
          <p:nvPr/>
        </p:nvSpPr>
        <p:spPr>
          <a:xfrm>
            <a:off x="6110455" y="5036079"/>
            <a:ext cx="2058947" cy="1169551"/>
          </a:xfrm>
          <a:prstGeom prst="rect">
            <a:avLst/>
          </a:prstGeom>
          <a:noFill/>
        </p:spPr>
        <p:txBody>
          <a:bodyPr wrap="square" rtlCol="0">
            <a:spAutoFit/>
          </a:bodyPr>
          <a:lstStyle/>
          <a:p>
            <a:r>
              <a:rPr lang="en-US" err="1"/>
              <a:t>Chemy</a:t>
            </a:r>
            <a:r>
              <a:rPr lang="en-US"/>
              <a:t>:</a:t>
            </a:r>
          </a:p>
          <a:p>
            <a:pPr marL="285750" indent="-285750">
              <a:buFont typeface="Arial" panose="020B0604020202020204" pitchFamily="34" charset="0"/>
              <a:buChar char="•"/>
            </a:pPr>
            <a:r>
              <a:rPr lang="en-US" sz="1300"/>
              <a:t>Using eco-friendly packaging material are more expensive</a:t>
            </a:r>
            <a:r>
              <a:rPr lang="en-US" sz="1200"/>
              <a:t>.</a:t>
            </a:r>
          </a:p>
        </p:txBody>
      </p:sp>
      <p:sp>
        <p:nvSpPr>
          <p:cNvPr id="46" name="TextBox 45">
            <a:extLst>
              <a:ext uri="{FF2B5EF4-FFF2-40B4-BE49-F238E27FC236}">
                <a16:creationId xmlns:a16="http://schemas.microsoft.com/office/drawing/2014/main" id="{733E2214-A71B-7BCF-7441-9B1E238FB7E9}"/>
              </a:ext>
            </a:extLst>
          </p:cNvPr>
          <p:cNvSpPr txBox="1"/>
          <p:nvPr/>
        </p:nvSpPr>
        <p:spPr>
          <a:xfrm>
            <a:off x="9259197" y="3365517"/>
            <a:ext cx="1412489" cy="707886"/>
          </a:xfrm>
          <a:prstGeom prst="rect">
            <a:avLst/>
          </a:prstGeom>
          <a:noFill/>
        </p:spPr>
        <p:txBody>
          <a:bodyPr wrap="square" rtlCol="0">
            <a:spAutoFit/>
          </a:bodyPr>
          <a:lstStyle/>
          <a:p>
            <a:r>
              <a:rPr lang="en-US" sz="4000"/>
              <a:t>30%</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pPr marL="342900" indent="-342900">
              <a:buFont typeface="Arial" panose="020B0604020202020204" pitchFamily="34" charset="0"/>
              <a:buChar char="•"/>
            </a:pPr>
            <a:r>
              <a:rPr lang="en-GB"/>
              <a:t>Green Haven Florists is currently facing both internal and external problems.</a:t>
            </a:r>
          </a:p>
          <a:p>
            <a:pPr marL="342900" indent="-342900">
              <a:buFont typeface="Arial" panose="020B0604020202020204" pitchFamily="34" charset="0"/>
              <a:buChar char="•"/>
            </a:pPr>
            <a:r>
              <a:rPr lang="en-GB"/>
              <a:t>Use social media and online ads more to tell people that they exists.</a:t>
            </a:r>
          </a:p>
          <a:p>
            <a:pPr marL="342900" indent="-342900">
              <a:buFont typeface="Arial" panose="020B0604020202020204" pitchFamily="34" charset="0"/>
              <a:buChar char="•"/>
            </a:pPr>
            <a:r>
              <a:rPr lang="en-GB"/>
              <a:t>Start offering delivery and subscription packages to match how people shop now.</a:t>
            </a:r>
          </a:p>
          <a:p>
            <a:pPr marL="342900" indent="-342900">
              <a:buFont typeface="Arial" panose="020B0604020202020204" pitchFamily="34" charset="0"/>
              <a:buChar char="•"/>
            </a:pPr>
            <a:r>
              <a:rPr lang="en-GB"/>
              <a:t>Build a brand new, website that is easy to use and more modern.</a:t>
            </a:r>
          </a:p>
          <a:p>
            <a:pPr marL="342900" indent="-342900">
              <a:buFont typeface="Arial" panose="020B0604020202020204" pitchFamily="34" charset="0"/>
              <a:buChar char="•"/>
            </a:pPr>
            <a:r>
              <a:rPr lang="en-GB"/>
              <a:t>Managing all the costs, including what they pay for packaging and flowers.</a:t>
            </a:r>
          </a:p>
          <a:p>
            <a:pPr marL="342900" indent="-342900">
              <a:buFont typeface="Arial" panose="020B0604020202020204" pitchFamily="34" charset="0"/>
              <a:buChar char="•"/>
            </a:pPr>
            <a:r>
              <a:rPr lang="en-GB"/>
              <a:t>Focus on being sustainable and ethical, it’s what customers want in the long run.</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Autofit/>
          </a:bodyPr>
          <a:lstStyle/>
          <a:p>
            <a:r>
              <a:rPr lang="en-GB" b="1">
                <a:latin typeface="Arial"/>
                <a:ea typeface="Roboto"/>
                <a:cs typeface="Roboto"/>
              </a:rPr>
              <a:t>Winning The Customer With Sustainability (2022) Available at: </a:t>
            </a:r>
            <a:r>
              <a:rPr lang="en-GB" b="1">
                <a:latin typeface="Arial"/>
                <a:ea typeface="Roboto"/>
                <a:cs typeface="Roboto"/>
                <a:hlinkClick r:id="rId2"/>
              </a:rPr>
              <a:t>https://www.bcg.com/publications/2022/uk-consumer-interest-in-sustainability</a:t>
            </a:r>
            <a:r>
              <a:rPr lang="en-GB" b="1">
                <a:latin typeface="Arial"/>
                <a:ea typeface="Roboto"/>
                <a:cs typeface="Roboto"/>
              </a:rPr>
              <a:t> (Accessed: 4 November 2025)</a:t>
            </a:r>
          </a:p>
          <a:p>
            <a:r>
              <a:rPr lang="en-GB" b="1">
                <a:latin typeface="Arial"/>
                <a:ea typeface="Roboto"/>
                <a:cs typeface="Roboto"/>
              </a:rPr>
              <a:t>BFA Brexit Statement (2018) Available at: </a:t>
            </a:r>
            <a:r>
              <a:rPr lang="en-GB" b="1">
                <a:latin typeface="Arial"/>
                <a:ea typeface="Roboto"/>
                <a:cs typeface="Roboto"/>
                <a:hlinkClick r:id="rId3"/>
              </a:rPr>
              <a:t>https://britishfloristassociation.org/bfa-brexit-statement/</a:t>
            </a:r>
            <a:r>
              <a:rPr lang="en-GB" b="1">
                <a:latin typeface="Arial"/>
                <a:ea typeface="Roboto"/>
                <a:cs typeface="Roboto"/>
              </a:rPr>
              <a:t> (Accessed: 4 November 2025)</a:t>
            </a:r>
            <a:br>
              <a:rPr lang="en-GB" b="1">
                <a:latin typeface="Arial"/>
                <a:ea typeface="Roboto"/>
                <a:cs typeface="Roboto"/>
              </a:rPr>
            </a:br>
            <a:r>
              <a:rPr lang="en-GB" b="1">
                <a:latin typeface="Arial"/>
                <a:ea typeface="Roboto"/>
                <a:cs typeface="Roboto"/>
              </a:rPr>
              <a:t>Data-Driven Retail (2025) Available at: </a:t>
            </a:r>
            <a:r>
              <a:rPr lang="en-GB" b="1">
                <a:latin typeface="Arial"/>
                <a:ea typeface="Roboto"/>
                <a:cs typeface="Roboto"/>
                <a:hlinkClick r:id="rId4"/>
              </a:rPr>
              <a:t>https://www.cgi.com/en/retail-consumer-services/data-driven-retail</a:t>
            </a:r>
            <a:r>
              <a:rPr lang="en-GB" b="1">
                <a:latin typeface="Arial"/>
                <a:ea typeface="Roboto"/>
                <a:cs typeface="Roboto"/>
              </a:rPr>
              <a:t> (Accessed: 7 November 2025)</a:t>
            </a:r>
            <a:endParaRPr lang="en-GB" b="1">
              <a:solidFill>
                <a:srgbClr val="1D4ED8"/>
              </a:solidFill>
              <a:latin typeface="Roboto"/>
              <a:ea typeface="Roboto"/>
              <a:cs typeface="Roboto"/>
            </a:endParaRPr>
          </a:p>
          <a:p>
            <a:r>
              <a:rPr lang="en-GB" b="1">
                <a:latin typeface="Roboto"/>
                <a:ea typeface="Roboto"/>
                <a:cs typeface="Roboto"/>
              </a:rPr>
              <a:t>How To Conduct A PESTLE Analysis for Modern Marketing (2025) Available at: </a:t>
            </a:r>
            <a:r>
              <a:rPr lang="en-GB" b="1">
                <a:latin typeface="Roboto"/>
                <a:ea typeface="Roboto"/>
                <a:cs typeface="Roboto"/>
                <a:hlinkClick r:id="rId5"/>
              </a:rPr>
              <a:t>https://teravexa.com/blog/pestle-analysis</a:t>
            </a:r>
            <a:r>
              <a:rPr lang="en-GB" b="1">
                <a:latin typeface="Roboto"/>
                <a:ea typeface="Roboto"/>
                <a:cs typeface="Roboto"/>
              </a:rPr>
              <a:t> (Accessed: 7 November 2025)</a:t>
            </a:r>
          </a:p>
          <a:p>
            <a:r>
              <a:rPr lang="en-GB" b="1">
                <a:latin typeface="Arial"/>
                <a:ea typeface="Roboto"/>
                <a:cs typeface="Roboto"/>
              </a:rPr>
              <a:t>International Journal Of Social Science And Human Research (2024) Available at:  </a:t>
            </a:r>
            <a:r>
              <a:rPr lang="en-GB" b="1">
                <a:latin typeface="Arial"/>
                <a:ea typeface="Roboto"/>
                <a:cs typeface="Roboto"/>
                <a:hlinkClick r:id="rId6"/>
              </a:rPr>
              <a:t>https://ijsshr.in/v7i11/Doc/15.pdf</a:t>
            </a:r>
            <a:r>
              <a:rPr lang="en-GB" b="1">
                <a:latin typeface="Arial"/>
                <a:ea typeface="Roboto"/>
                <a:cs typeface="Roboto"/>
              </a:rPr>
              <a:t> (Accessed: 7 November 2025)</a:t>
            </a:r>
          </a:p>
          <a:p>
            <a:endParaRPr lang="en-GB" b="1">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DECISION MAKING MODULE CODE: LCLM4004 STUDENT NAME: BIANCA-ELENA JARCU STUDENT ID:2440910 LECTURER: REXON NTING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PROBLEM SOLVING AND DECISION MAKING MODULE CODE: LCLM4004 STUDENT NAME: BIANCA-ELENA JARCU STUDENT ID:2440910 LECTURER: REXON NTING Assignment 1: Presentation</dc:title>
  <dc:creator>Anita Nan</dc:creator>
  <cp:revision>1</cp:revision>
  <dcterms:created xsi:type="dcterms:W3CDTF">2024-10-08T15:58:04Z</dcterms:created>
  <dcterms:modified xsi:type="dcterms:W3CDTF">2025-11-09T19:15:25Z</dcterms:modified>
</cp:coreProperties>
</file>