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4"/>
    <p:sldMasterId id="2147484089" r:id="rId5"/>
    <p:sldMasterId id="2147484110" r:id="rId6"/>
    <p:sldMasterId id="2147484121" r:id="rId7"/>
    <p:sldMasterId id="2147484136" r:id="rId8"/>
  </p:sldMasterIdLst>
  <p:notesMasterIdLst>
    <p:notesMasterId r:id="rId33"/>
  </p:notesMasterIdLst>
  <p:handoutMasterIdLst>
    <p:handoutMasterId r:id="rId34"/>
  </p:handoutMasterIdLst>
  <p:sldIdLst>
    <p:sldId id="501" r:id="rId9"/>
    <p:sldId id="348" r:id="rId10"/>
    <p:sldId id="498" r:id="rId11"/>
    <p:sldId id="499" r:id="rId12"/>
    <p:sldId id="500" r:id="rId13"/>
    <p:sldId id="334" r:id="rId14"/>
    <p:sldId id="413" r:id="rId15"/>
    <p:sldId id="391" r:id="rId16"/>
    <p:sldId id="487" r:id="rId17"/>
    <p:sldId id="447" r:id="rId18"/>
    <p:sldId id="417" r:id="rId19"/>
    <p:sldId id="493" r:id="rId20"/>
    <p:sldId id="492" r:id="rId21"/>
    <p:sldId id="463" r:id="rId22"/>
    <p:sldId id="489" r:id="rId23"/>
    <p:sldId id="494" r:id="rId24"/>
    <p:sldId id="454" r:id="rId25"/>
    <p:sldId id="495" r:id="rId26"/>
    <p:sldId id="496" r:id="rId27"/>
    <p:sldId id="497" r:id="rId28"/>
    <p:sldId id="275" r:id="rId29"/>
    <p:sldId id="288" r:id="rId30"/>
    <p:sldId id="346" r:id="rId31"/>
    <p:sldId id="374" r:id="rId32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D579"/>
    <a:srgbClr val="FF9183"/>
    <a:srgbClr val="E2C1FF"/>
    <a:srgbClr val="C8FFCE"/>
    <a:srgbClr val="FFEC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07FAA8-8FBA-FB6E-4087-B4441D899517}" v="128" dt="2022-11-26T09:21:45.050"/>
    <p1510:client id="{A2B91081-0D8B-B638-DFB4-0D1E6F402D08}" v="1" dt="2022-11-26T09:22:35.064"/>
    <p1510:client id="{BCFA329C-4987-D128-1879-37E85A278207}" v="252" dt="2022-11-26T09:27:38.0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microsoft.com/office/2015/10/relationships/revisionInfo" Target="revisionInfo.xml"/><Relationship Id="rId21" Type="http://schemas.openxmlformats.org/officeDocument/2006/relationships/slide" Target="slides/slide13.xml"/><Relationship Id="rId34" Type="http://schemas.openxmlformats.org/officeDocument/2006/relationships/handoutMaster" Target="handoutMasters/handoutMaster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viewProps" Target="view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8CEF27-6882-438F-AA0F-DC5102B79001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90DD680-72D0-4F4B-9D3F-3D3D0DBFCD29}">
      <dgm:prSet/>
      <dgm:spPr/>
      <dgm:t>
        <a:bodyPr/>
        <a:lstStyle/>
        <a:p>
          <a:r>
            <a:rPr lang="en-US" b="1"/>
            <a:t>Hoffi</a:t>
          </a:r>
          <a:endParaRPr lang="en-US"/>
        </a:p>
      </dgm:t>
    </dgm:pt>
    <dgm:pt modelId="{050408FA-997D-4897-BDA2-72F4A9BA631F}" type="parTrans" cxnId="{120992A2-9AC4-4DB0-98FF-346003641D89}">
      <dgm:prSet/>
      <dgm:spPr/>
      <dgm:t>
        <a:bodyPr/>
        <a:lstStyle/>
        <a:p>
          <a:endParaRPr lang="en-US"/>
        </a:p>
      </dgm:t>
    </dgm:pt>
    <dgm:pt modelId="{3E48E3A7-06B4-412D-92D5-9912CFED632C}" type="sibTrans" cxnId="{120992A2-9AC4-4DB0-98FF-346003641D89}">
      <dgm:prSet/>
      <dgm:spPr/>
      <dgm:t>
        <a:bodyPr/>
        <a:lstStyle/>
        <a:p>
          <a:endParaRPr lang="en-US"/>
        </a:p>
      </dgm:t>
    </dgm:pt>
    <dgm:pt modelId="{FAFDBFA8-3F63-4DDB-9B59-C8B84B03AEB3}">
      <dgm:prSet/>
      <dgm:spPr/>
      <dgm:t>
        <a:bodyPr/>
        <a:lstStyle/>
        <a:p>
          <a:r>
            <a:rPr lang="en-US" b="1"/>
            <a:t>Dim yn hoffi</a:t>
          </a:r>
          <a:endParaRPr lang="en-US"/>
        </a:p>
      </dgm:t>
    </dgm:pt>
    <dgm:pt modelId="{624BA65B-B43E-45C7-B186-EAEE4C5649FF}" type="parTrans" cxnId="{B9E65665-08D8-44C1-9FB8-AF0C6549C34C}">
      <dgm:prSet/>
      <dgm:spPr/>
      <dgm:t>
        <a:bodyPr/>
        <a:lstStyle/>
        <a:p>
          <a:endParaRPr lang="en-US"/>
        </a:p>
      </dgm:t>
    </dgm:pt>
    <dgm:pt modelId="{A6D675A2-342A-44C2-8A23-A4D918AFC0FC}" type="sibTrans" cxnId="{B9E65665-08D8-44C1-9FB8-AF0C6549C34C}">
      <dgm:prSet/>
      <dgm:spPr/>
      <dgm:t>
        <a:bodyPr/>
        <a:lstStyle/>
        <a:p>
          <a:endParaRPr lang="en-US"/>
        </a:p>
      </dgm:t>
    </dgm:pt>
    <dgm:pt modelId="{65000D09-01AF-4E21-8EB3-A944BAC1912C}" type="pres">
      <dgm:prSet presAssocID="{808CEF27-6882-438F-AA0F-DC5102B79001}" presName="diagram" presStyleCnt="0">
        <dgm:presLayoutVars>
          <dgm:dir/>
          <dgm:resizeHandles val="exact"/>
        </dgm:presLayoutVars>
      </dgm:prSet>
      <dgm:spPr/>
    </dgm:pt>
    <dgm:pt modelId="{C6E7884D-4AE0-403D-86E8-36468CCF3100}" type="pres">
      <dgm:prSet presAssocID="{390DD680-72D0-4F4B-9D3F-3D3D0DBFCD29}" presName="arrow" presStyleLbl="node1" presStyleIdx="0" presStyleCnt="2">
        <dgm:presLayoutVars>
          <dgm:bulletEnabled val="1"/>
        </dgm:presLayoutVars>
      </dgm:prSet>
      <dgm:spPr/>
    </dgm:pt>
    <dgm:pt modelId="{45E7FAF8-94C5-44B1-AE89-63E846E2B28E}" type="pres">
      <dgm:prSet presAssocID="{FAFDBFA8-3F63-4DDB-9B59-C8B84B03AEB3}" presName="arrow" presStyleLbl="node1" presStyleIdx="1" presStyleCnt="2">
        <dgm:presLayoutVars>
          <dgm:bulletEnabled val="1"/>
        </dgm:presLayoutVars>
      </dgm:prSet>
      <dgm:spPr/>
    </dgm:pt>
  </dgm:ptLst>
  <dgm:cxnLst>
    <dgm:cxn modelId="{0E81CD41-7BE7-4230-A61B-8E4B3193E29B}" type="presOf" srcId="{390DD680-72D0-4F4B-9D3F-3D3D0DBFCD29}" destId="{C6E7884D-4AE0-403D-86E8-36468CCF3100}" srcOrd="0" destOrd="0" presId="urn:microsoft.com/office/officeart/2005/8/layout/arrow5"/>
    <dgm:cxn modelId="{B9E65665-08D8-44C1-9FB8-AF0C6549C34C}" srcId="{808CEF27-6882-438F-AA0F-DC5102B79001}" destId="{FAFDBFA8-3F63-4DDB-9B59-C8B84B03AEB3}" srcOrd="1" destOrd="0" parTransId="{624BA65B-B43E-45C7-B186-EAEE4C5649FF}" sibTransId="{A6D675A2-342A-44C2-8A23-A4D918AFC0FC}"/>
    <dgm:cxn modelId="{D646EF4E-9B53-43E0-8255-741B0917A245}" type="presOf" srcId="{808CEF27-6882-438F-AA0F-DC5102B79001}" destId="{65000D09-01AF-4E21-8EB3-A944BAC1912C}" srcOrd="0" destOrd="0" presId="urn:microsoft.com/office/officeart/2005/8/layout/arrow5"/>
    <dgm:cxn modelId="{120992A2-9AC4-4DB0-98FF-346003641D89}" srcId="{808CEF27-6882-438F-AA0F-DC5102B79001}" destId="{390DD680-72D0-4F4B-9D3F-3D3D0DBFCD29}" srcOrd="0" destOrd="0" parTransId="{050408FA-997D-4897-BDA2-72F4A9BA631F}" sibTransId="{3E48E3A7-06B4-412D-92D5-9912CFED632C}"/>
    <dgm:cxn modelId="{5BE66FCD-4140-4AE6-9FF2-20C79F379ACD}" type="presOf" srcId="{FAFDBFA8-3F63-4DDB-9B59-C8B84B03AEB3}" destId="{45E7FAF8-94C5-44B1-AE89-63E846E2B28E}" srcOrd="0" destOrd="0" presId="urn:microsoft.com/office/officeart/2005/8/layout/arrow5"/>
    <dgm:cxn modelId="{189BB0E9-9DF2-4A38-B4E5-B463A6B1DF63}" type="presParOf" srcId="{65000D09-01AF-4E21-8EB3-A944BAC1912C}" destId="{C6E7884D-4AE0-403D-86E8-36468CCF3100}" srcOrd="0" destOrd="0" presId="urn:microsoft.com/office/officeart/2005/8/layout/arrow5"/>
    <dgm:cxn modelId="{E883E1ED-93D6-4F27-BE25-216B2397334F}" type="presParOf" srcId="{65000D09-01AF-4E21-8EB3-A944BAC1912C}" destId="{45E7FAF8-94C5-44B1-AE89-63E846E2B28E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E7884D-4AE0-403D-86E8-36468CCF3100}">
      <dsp:nvSpPr>
        <dsp:cNvPr id="0" name=""/>
        <dsp:cNvSpPr/>
      </dsp:nvSpPr>
      <dsp:spPr>
        <a:xfrm rot="16200000">
          <a:off x="997" y="842029"/>
          <a:ext cx="2789372" cy="278937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/>
            <a:t>Hoffi</a:t>
          </a:r>
          <a:endParaRPr lang="en-US" sz="3300" kern="1200"/>
        </a:p>
      </dsp:txBody>
      <dsp:txXfrm rot="5400000">
        <a:off x="997" y="1539372"/>
        <a:ext cx="2301232" cy="1394686"/>
      </dsp:txXfrm>
    </dsp:sp>
    <dsp:sp modelId="{45E7FAF8-94C5-44B1-AE89-63E846E2B28E}">
      <dsp:nvSpPr>
        <dsp:cNvPr id="0" name=""/>
        <dsp:cNvSpPr/>
      </dsp:nvSpPr>
      <dsp:spPr>
        <a:xfrm rot="5400000">
          <a:off x="3009258" y="842029"/>
          <a:ext cx="2789372" cy="278937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/>
            <a:t>Dim yn hoffi</a:t>
          </a:r>
          <a:endParaRPr lang="en-US" sz="3300" kern="1200"/>
        </a:p>
      </dsp:txBody>
      <dsp:txXfrm rot="-5400000">
        <a:off x="3497398" y="1539372"/>
        <a:ext cx="2301232" cy="13946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26/11/2022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11/26/2022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87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D09CBDBA-5698-A345-AA3F-A29842154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141C6D4D-6142-7040-AB41-C01D42EE8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cy-GB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A89D0D61-A176-2E47-8254-99F633F46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fld id="{49F7FB1F-CF4E-0640-8280-998A1CB44EDF}" type="slidenum">
              <a:rPr lang="cy-GB" altLang="cy-GB" smtClean="0"/>
              <a:pPr/>
              <a:t>3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40318809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7162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5A1731-763C-6F46-88B0-FDB5993F4B6D}" type="slidenum">
              <a:rPr kumimoji="0" lang="cy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y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02714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9540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8854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58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31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/>
              <a:t>Place Your Picture Here</a:t>
            </a:r>
            <a:endParaRPr lang="ko-KR" altLang="en-US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/>
              <a:t>Place Your Picture Here</a:t>
            </a:r>
            <a:endParaRPr lang="ko-KR" altLang="en-US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/>
              <a:t>Place 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/>
              <a:t>Place Your Picture Here</a:t>
            </a:r>
            <a:endParaRPr lang="ko-KR" altLang="en-US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/>
              <a:t>Place 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1240047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279738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2931640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ECF6-F5E9-C44F-9C37-6056D49FC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B07D8-5925-DA4D-B8B1-F9DC7CB56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834C5-AC5D-9642-87CC-51ABCFA69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60EBF6-E397-A847-B3FB-39643FBC02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8E32BB-CBD7-9943-A4C1-C1044402F6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84307E-DF4D-F742-B893-0828E20A1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9B1A86-2CD1-8D4D-9CAC-F7CAA4E63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1704C2-716A-0242-AFF5-2F0F7FE5E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776574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A6309-BE48-A342-AB06-68CB3FB00A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152C83-0409-8F4C-8D2E-5EBA5A455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3F3269-9C0A-B447-B1B9-73F1C6792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8D413-7C81-C44C-ABA8-DC0BCB22D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246B95-4DCD-BB48-9B70-EEF7332A2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188911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14693-0086-974E-8F07-F8E662966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A5491-BCBE-4143-96CA-8F406E637F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4C8AC4-5DE2-C74F-B716-18DE28F41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767E0A-17DC-7D4D-A8DB-2F907E9F1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2B400D-F32A-FA48-8750-B84405233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87038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9C297-0745-6D4A-BFC8-79D15FA1D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17E579-B602-FF48-964F-DEEF42E3DF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79726-4B08-D848-8433-5C22FC7EB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9751F-5A59-C146-ADF4-FA0F9041D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418D03-3260-1343-B48B-5C81FFC3D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9191245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1E664-3B10-B74E-9DDC-0191CB905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0FCF1-F39B-294E-873C-F97454DAE4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05D8BA-357B-7E40-A496-18E4054F62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3F606B-6F0E-D94D-8C16-1DFD2FF9A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0F347-1F4F-0349-ADEB-782B463EB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64EE60-1354-3743-B062-C9272D697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8321203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424B3-37AB-1B43-960C-A373DAB2D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72B939-0E71-2C4C-A014-D06CF9BC11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14AC7C-0B6C-3040-AD57-C7A4BD5C67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3A4F74-69F6-3849-BC59-74CEBEF521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AFD318-EFD4-784C-897D-C80AF26475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4A1A4D-DB3E-D04A-B448-3830C4C2D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34E3CA-9647-A841-B8D4-986370815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883CAE-BFCC-3E42-A1ED-9706767E0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0182892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B8253-6D19-4845-9D78-DE7879B7B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FB1057-AA54-7D4B-A4E6-D454C1C12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E94538-3928-1F4A-8F0D-F8044E407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4305A2-124D-1B4D-9E94-003B77DB3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8595934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8913679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F424D-DDBF-4446-9F15-5C042FA9F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7A13C-59C9-B940-9DE4-7B61436E2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CD7051-2F18-DD4D-8356-FFE6F475B0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D470E8-A083-3143-B981-DB23B549C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5865AE-9EFB-F44C-B21E-841BEE9A0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EC537F-AB77-624E-B4D6-25792D1A9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0672496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381A3-8691-A948-94CC-774857690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E4A70F-2256-9D45-958F-EEFAD8EC8B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652A67-A290-6D48-9524-8BA96724F4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C120FD-267D-2449-86DA-7D38098436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8CF6D1-A59D-1F4F-95B6-5BA562B8E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B6F287-A7E6-6B4F-A702-BD0399170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776606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E5640-F32A-144D-8528-699CF2378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A1F1A9-539E-6147-9F18-5AEBB33451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D43697-A691-0F47-9A05-022EA1EF2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2A2D6-0830-ED4F-B044-A47EF33AC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A2A33-A977-544C-8299-A28A7A6A3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1279068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332E61-2D11-8141-93E5-4CE730D35E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E3B762-024F-234C-9744-F718A7D0E1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DE95AD-F8BA-EA40-B8AC-0D6F69AD4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59A571-EB7B-7C43-8CB5-672682051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B279A-BB05-6B46-AA38-1FF6F8220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5920912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94750-5AB5-D846-B115-F2FDE8BF5B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4981E3-4B0F-E54E-82D2-931CCA7535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8B4E57-D2C6-2C44-8A73-02BCDEAC04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313DF-12D8-A24B-9168-8941AD215E95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4CA4FD-7EBB-0E40-900A-823D823C5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E78E1-3769-B74D-B570-B1BAB1A19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784DE-FDC7-4145-A653-197B1E0F2F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5249542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B166A-41C1-3549-AB74-8E2ABCC6A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D79ED-B238-4841-BD77-A7E84D69F6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4B6227-B327-6F49-8333-2568AC6C4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57FF8B-8FD8-7243-832F-562CF2F7F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18F762-BA1F-B841-8197-F93CECDBB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4934878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95B8E-24F2-454D-AEF0-A7D83E295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6D7E0C-38DF-6448-9745-B067D7B3E5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CE1849-FE27-A644-8773-693832E605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313DF-12D8-A24B-9168-8941AD215E95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C032BC-512D-3A47-8FE9-80B806FE6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71D919-56E3-3043-B9EC-89F78FDAD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784DE-FDC7-4145-A653-197B1E0F2F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5681591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19BB8-036D-4648-AA78-AFA69B0E6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DB088-AC3C-B543-9CA4-8DC0919C69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3E0305-787F-6C4C-892E-233B47FA94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EB9163-C3DC-6446-ABD4-78D076306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313DF-12D8-A24B-9168-8941AD215E95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4E7B39-C97D-AC42-A9D5-C1561EC4F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34036E-C3D5-3E44-85B6-675F85154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784DE-FDC7-4145-A653-197B1E0F2F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8040493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FEA8F-233E-8D4C-9BE5-7F4792A8D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B65BBD-0082-7844-8AE2-382EBB3D5A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69D234-EF89-6141-82BC-D33ED78986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A69804-E818-D34F-A5D6-4180FC0DC7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0B2285-3CF7-C340-875F-133DD905A5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E4342B-8FCF-714E-842A-C9F9EEEBEF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313DF-12D8-A24B-9168-8941AD215E95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05C868B-6F3F-8243-B720-0CF8772ED5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EEE1B2-A64E-E347-9B23-8FE9412EB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784DE-FDC7-4145-A653-197B1E0F2F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0070813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4C88E-3E1B-F44D-B864-1341E22D6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0912E0-7F53-5242-9CE4-3F1DCD95D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313DF-12D8-A24B-9168-8941AD215E95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EF556B-245D-434C-847D-261D8E413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E23AB6-FFDE-0346-8B86-56E786740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784DE-FDC7-4145-A653-197B1E0F2F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5440519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F5F72C-1C67-A145-8EDD-379ECB758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CA2807-FFCE-D246-9B25-44A9BB0669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F2D0B7-4037-9E40-8022-9F2A3810D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6560700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47088-434A-0B41-96F5-399399B68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D944A-1237-3D4D-9931-9B91B49A1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D0A05E-A2D9-564D-BE64-2DC73EAEE5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4D1C3A-9723-CF4C-A6D6-740DB39B1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313DF-12D8-A24B-9168-8941AD215E95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39A764-1ABB-1B46-85A6-361C869233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9C4B5A-09A4-EC49-8869-27F87426C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784DE-FDC7-4145-A653-197B1E0F2F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7144745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7A6A0-F220-F64B-A52E-CD792583D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7416BD-2BFD-4A41-B537-2288E778B9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3A3D21-5242-6D48-AD8D-FD47A4C69E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6D7EBA-49DD-1846-B1AA-7AF496835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313DF-12D8-A24B-9168-8941AD215E95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BBA306-BB06-7E46-9356-27B234445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8F4643-FF8D-F949-B3B1-E3B42268E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784DE-FDC7-4145-A653-197B1E0F2F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6989196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F5CE4-9A93-9E4C-B011-88C0706A0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364637-096A-964E-841C-004011AF48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017D5-5E10-C145-B40F-A5F5B92B1A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313DF-12D8-A24B-9168-8941AD215E95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BE56F-785A-3043-88DC-180BAD76A6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C101EF-A096-494B-B308-0DF758441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784DE-FDC7-4145-A653-197B1E0F2F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4019217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7C974F6-2E63-A246-8FE4-F952C13353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D90BEE-6385-914C-AF18-80A10C4792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AA1CCD-909A-4346-BF16-605B64D6B6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313DF-12D8-A24B-9168-8941AD215E95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48BBE8-C18F-414A-A646-4D19326F4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BEE59-B366-0546-8B1F-2AFB15ED6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784DE-FDC7-4145-A653-197B1E0F2F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2464578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6200345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81029238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0537107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6147734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slideLayout" Target="../slideLayouts/slideLayout57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6" Type="http://schemas.openxmlformats.org/officeDocument/2006/relationships/theme" Target="../theme/theme5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5" Type="http://schemas.openxmlformats.org/officeDocument/2006/relationships/slideLayout" Target="../slideLayouts/slideLayout5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Relationship Id="rId14" Type="http://schemas.openxmlformats.org/officeDocument/2006/relationships/slideLayout" Target="../slideLayouts/slideLayout5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D5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D5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20" r:id="rId21"/>
    <p:sldLayoutId id="2147484134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D5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5" r:id="rId2"/>
    <p:sldLayoutId id="2147484133" r:id="rId3"/>
    <p:sldLayoutId id="2147484135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CF7ACD-BE3B-D14B-BFC1-6AFA2983C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6D0720-84B7-C044-8D5F-1EB63AE552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1D16B7-D81E-D341-B1B9-22ADB1C2AF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836F4E-7EF1-5E4B-97B5-41035DAA4A11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83CEB-C17E-CF45-95A3-BBDCB3F62B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F125D0-4611-E544-A6AC-736E59271A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18640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22" r:id="rId1"/>
    <p:sldLayoutId id="2147484123" r:id="rId2"/>
    <p:sldLayoutId id="2147484124" r:id="rId3"/>
    <p:sldLayoutId id="2147484125" r:id="rId4"/>
    <p:sldLayoutId id="2147484126" r:id="rId5"/>
    <p:sldLayoutId id="2147484127" r:id="rId6"/>
    <p:sldLayoutId id="2147484128" r:id="rId7"/>
    <p:sldLayoutId id="2147484129" r:id="rId8"/>
    <p:sldLayoutId id="2147484130" r:id="rId9"/>
    <p:sldLayoutId id="2147484131" r:id="rId10"/>
    <p:sldLayoutId id="21474841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DF6D31-A2F4-1749-B9C1-117BB9C4E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8B6B0F-156D-8040-BC47-A1F1E1BC8C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01AB83-C328-754C-B282-3558F9324D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2313DF-12D8-A24B-9168-8941AD215E95}" type="datetimeFigureOut">
              <a:rPr lang="cy-GB" smtClean="0"/>
              <a:t>26/11/2022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3F8554-59C9-E54D-8BB4-D61B0C1831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B79B3C-D742-9742-A5E0-EC4B38B82B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7784DE-FDC7-4145-A653-197B1E0F2F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63713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37" r:id="rId1"/>
    <p:sldLayoutId id="2147484138" r:id="rId2"/>
    <p:sldLayoutId id="2147484139" r:id="rId3"/>
    <p:sldLayoutId id="2147484140" r:id="rId4"/>
    <p:sldLayoutId id="2147484141" r:id="rId5"/>
    <p:sldLayoutId id="2147484142" r:id="rId6"/>
    <p:sldLayoutId id="2147484143" r:id="rId7"/>
    <p:sldLayoutId id="2147484144" r:id="rId8"/>
    <p:sldLayoutId id="2147484145" r:id="rId9"/>
    <p:sldLayoutId id="2147484146" r:id="rId10"/>
    <p:sldLayoutId id="2147484147" r:id="rId11"/>
    <p:sldLayoutId id="2147484148" r:id="rId12"/>
    <p:sldLayoutId id="2147484149" r:id="rId13"/>
    <p:sldLayoutId id="2147484150" r:id="rId14"/>
    <p:sldLayoutId id="2147484151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j.ames@uwtsd.ac.uk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6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6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6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5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5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hyperlink" Target="http://wales.gov.uk/docs/dcells/publications/twf/fooddecetive.mp3?lang=cy" TargetMode="External"/><Relationship Id="rId7" Type="http://schemas.openxmlformats.org/officeDocument/2006/relationships/image" Target="../media/image8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7.png"/><Relationship Id="rId5" Type="http://schemas.openxmlformats.org/officeDocument/2006/relationships/hyperlink" Target="http://welshnurseryrhymes.wales/Addysgol?cerdd=66" TargetMode="External"/><Relationship Id="rId4" Type="http://schemas.openxmlformats.org/officeDocument/2006/relationships/image" Target="../media/image6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image" Target="../media/image10.tiff"/><Relationship Id="rId18" Type="http://schemas.microsoft.com/office/2007/relationships/hdphoto" Target="../media/hdphoto4.wdp"/><Relationship Id="rId3" Type="http://schemas.microsoft.com/office/2007/relationships/media" Target="../media/media2.m4a"/><Relationship Id="rId21" Type="http://schemas.openxmlformats.org/officeDocument/2006/relationships/image" Target="../media/image14.svg"/><Relationship Id="rId7" Type="http://schemas.microsoft.com/office/2007/relationships/media" Target="../media/media4.m4a"/><Relationship Id="rId12" Type="http://schemas.openxmlformats.org/officeDocument/2006/relationships/notesSlide" Target="../notesSlides/notesSlide4.xml"/><Relationship Id="rId17" Type="http://schemas.microsoft.com/office/2007/relationships/hdphoto" Target="../media/hdphoto3.wdp"/><Relationship Id="rId2" Type="http://schemas.openxmlformats.org/officeDocument/2006/relationships/audio" Target="../media/media1.m4a"/><Relationship Id="rId16" Type="http://schemas.microsoft.com/office/2007/relationships/hdphoto" Target="../media/hdphoto2.wdp"/><Relationship Id="rId20" Type="http://schemas.openxmlformats.org/officeDocument/2006/relationships/image" Target="../media/image13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openxmlformats.org/officeDocument/2006/relationships/slideLayout" Target="../slideLayouts/slideLayout34.xml"/><Relationship Id="rId5" Type="http://schemas.microsoft.com/office/2007/relationships/media" Target="../media/media3.m4a"/><Relationship Id="rId15" Type="http://schemas.microsoft.com/office/2007/relationships/hdphoto" Target="../media/hdphoto1.wdp"/><Relationship Id="rId23" Type="http://schemas.openxmlformats.org/officeDocument/2006/relationships/image" Target="../media/image2.png"/><Relationship Id="rId10" Type="http://schemas.openxmlformats.org/officeDocument/2006/relationships/audio" Target="../media/media5.m4a"/><Relationship Id="rId19" Type="http://schemas.openxmlformats.org/officeDocument/2006/relationships/image" Target="../media/image12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11.png"/><Relationship Id="rId22" Type="http://schemas.openxmlformats.org/officeDocument/2006/relationships/image" Target="../media/image4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2.png"/><Relationship Id="rId5" Type="http://schemas.openxmlformats.org/officeDocument/2006/relationships/image" Target="../media/image18.jpeg"/><Relationship Id="rId4" Type="http://schemas.openxmlformats.org/officeDocument/2006/relationships/image" Target="../media/image17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6.xml"/><Relationship Id="rId5" Type="http://schemas.openxmlformats.org/officeDocument/2006/relationships/image" Target="../media/image2.png"/><Relationship Id="rId4" Type="http://schemas.openxmlformats.org/officeDocument/2006/relationships/image" Target="../media/image4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6.xml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6.xml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5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59.xml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1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1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6.xml"/><Relationship Id="rId4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6A5E3CE-56A0-4C0F-600A-E9CBF25621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12501" y="-98599"/>
            <a:ext cx="12284298" cy="680835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0A5C6ED-F745-4543-5C4C-FBF8AE08D4EB}"/>
              </a:ext>
            </a:extLst>
          </p:cNvPr>
          <p:cNvSpPr txBox="1"/>
          <p:nvPr/>
        </p:nvSpPr>
        <p:spPr>
          <a:xfrm>
            <a:off x="4475407" y="3300211"/>
            <a:ext cx="443100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accent2">
                    <a:lumMod val="40000"/>
                    <a:lumOff val="60000"/>
                  </a:schemeClr>
                </a:solidFill>
                <a:cs typeface="Calibri"/>
              </a:rPr>
              <a:t>Julia James </a:t>
            </a:r>
            <a:r>
              <a:rPr lang="en-US" sz="2400">
                <a:solidFill>
                  <a:schemeClr val="accent2">
                    <a:lumMod val="40000"/>
                    <a:lumOff val="60000"/>
                  </a:schemeClr>
                </a:solidFill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j.james@uwtsd.ac.uk</a:t>
            </a:r>
            <a:endParaRPr lang="en-US" sz="2400">
              <a:solidFill>
                <a:schemeClr val="accent2">
                  <a:lumMod val="40000"/>
                  <a:lumOff val="60000"/>
                </a:schemeClr>
              </a:solidFill>
              <a:cs typeface="Calibri"/>
            </a:endParaRPr>
          </a:p>
          <a:p>
            <a:r>
              <a:rPr lang="en-US" sz="2400">
                <a:solidFill>
                  <a:schemeClr val="accent2">
                    <a:lumMod val="40000"/>
                    <a:lumOff val="60000"/>
                  </a:schemeClr>
                </a:solidFill>
                <a:cs typeface="Calibri"/>
              </a:rPr>
              <a:t>       </a:t>
            </a:r>
            <a:r>
              <a:rPr lang="en-US" sz="2400" err="1">
                <a:solidFill>
                  <a:schemeClr val="accent2">
                    <a:lumMod val="40000"/>
                    <a:lumOff val="60000"/>
                  </a:schemeClr>
                </a:solidFill>
                <a:cs typeface="Calibri"/>
              </a:rPr>
              <a:t>Darlith</a:t>
            </a:r>
            <a:r>
              <a:rPr lang="en-US" sz="2400">
                <a:solidFill>
                  <a:schemeClr val="accent2">
                    <a:lumMod val="40000"/>
                    <a:lumOff val="60000"/>
                  </a:schemeClr>
                </a:solidFill>
                <a:cs typeface="Calibri"/>
              </a:rPr>
              <a:t> 4 </a:t>
            </a:r>
            <a:r>
              <a:rPr lang="en-US" sz="2400" err="1">
                <a:solidFill>
                  <a:schemeClr val="accent2">
                    <a:lumMod val="40000"/>
                    <a:lumOff val="60000"/>
                  </a:schemeClr>
                </a:solidFill>
                <a:cs typeface="Calibri"/>
              </a:rPr>
              <a:t>hoffi</a:t>
            </a:r>
            <a:r>
              <a:rPr lang="en-US" sz="2400">
                <a:solidFill>
                  <a:schemeClr val="accent2">
                    <a:lumMod val="40000"/>
                    <a:lumOff val="60000"/>
                  </a:schemeClr>
                </a:solidFill>
                <a:cs typeface="Calibri"/>
              </a:rPr>
              <a:t>/dim </a:t>
            </a:r>
            <a:r>
              <a:rPr lang="en-US" sz="2400" err="1">
                <a:solidFill>
                  <a:schemeClr val="accent2">
                    <a:lumMod val="40000"/>
                    <a:lumOff val="60000"/>
                  </a:schemeClr>
                </a:solidFill>
                <a:cs typeface="Calibri"/>
              </a:rPr>
              <a:t>yn</a:t>
            </a:r>
            <a:r>
              <a:rPr lang="en-US" sz="2400">
                <a:solidFill>
                  <a:schemeClr val="accent2">
                    <a:lumMod val="40000"/>
                    <a:lumOff val="60000"/>
                  </a:schemeClr>
                </a:solidFill>
                <a:cs typeface="Calibri"/>
              </a:rPr>
              <a:t> </a:t>
            </a:r>
            <a:r>
              <a:rPr lang="en-US" sz="2400" err="1">
                <a:solidFill>
                  <a:schemeClr val="accent2">
                    <a:lumMod val="40000"/>
                    <a:lumOff val="60000"/>
                  </a:schemeClr>
                </a:solidFill>
                <a:cs typeface="Calibri"/>
              </a:rPr>
              <a:t>hoffiI</a:t>
            </a:r>
            <a:endParaRPr lang="en-US" sz="2400">
              <a:solidFill>
                <a:schemeClr val="accent2">
                  <a:lumMod val="40000"/>
                  <a:lumOff val="60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656946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>
                  <a:latin typeface="Tw Cen MT" panose="020B0602020104020603" pitchFamily="34" charset="0"/>
                </a:rPr>
                <a:t>Nod Ac </a:t>
              </a:r>
              <a:r>
                <a:rPr lang="en-US" sz="3600" err="1">
                  <a:latin typeface="Tw Cen MT" panose="020B0602020104020603" pitchFamily="34" charset="0"/>
                </a:rPr>
                <a:t>Amcanion</a:t>
              </a:r>
              <a:br>
                <a:rPr lang="en-US" sz="3600">
                  <a:latin typeface="Tw Cen MT" panose="020B0602020104020603" pitchFamily="34" charset="0"/>
                </a:rPr>
              </a:br>
              <a:r>
                <a:rPr lang="en-US" sz="360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err="1">
                  <a:latin typeface="Tw Cen MT" panose="020B0602020104020603" pitchFamily="34" charset="0"/>
                </a:rPr>
                <a:t>Darlith</a:t>
              </a:r>
              <a:r>
                <a:rPr lang="en-US" sz="3200">
                  <a:latin typeface="Tw Cen MT" panose="020B0602020104020603" pitchFamily="34" charset="0"/>
                </a:rPr>
                <a:t>  4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err="1">
                <a:latin typeface="Ink Free" panose="03080402000500000000" pitchFamily="66" charset="0"/>
              </a:rPr>
              <a:t>Llwybr</a:t>
            </a:r>
            <a:r>
              <a:rPr lang="en-US" sz="4500" b="1" cap="none">
                <a:latin typeface="Ink Free" panose="03080402000500000000" pitchFamily="66" charset="0"/>
              </a:rPr>
              <a:t> y </a:t>
            </a:r>
            <a:r>
              <a:rPr lang="en-US" sz="4500" b="1" cap="none" err="1">
                <a:latin typeface="Ink Free" panose="03080402000500000000" pitchFamily="66" charset="0"/>
              </a:rPr>
              <a:t>Gymraeg</a:t>
            </a:r>
            <a:r>
              <a:rPr lang="en-US" sz="4500" b="1" cap="none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>
                <a:latin typeface="Ink Free" panose="03080402000500000000" pitchFamily="66" charset="0"/>
              </a:rPr>
              <a:t> Welsh Pathway </a:t>
            </a:r>
            <a:r>
              <a:rPr lang="en-US" sz="4500" b="1" cap="none" err="1">
                <a:latin typeface="Ink Free" panose="03080402000500000000" pitchFamily="66" charset="0"/>
              </a:rPr>
              <a:t>Blwyddyn</a:t>
            </a:r>
            <a:r>
              <a:rPr lang="en-US" sz="4500" b="1" cap="none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8CB4F979-5123-EC44-F795-984D3C36AD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0338" y="6338541"/>
            <a:ext cx="12262337" cy="581717"/>
          </a:xfrm>
          <a:prstGeom prst="rect">
            <a:avLst/>
          </a:prstGeom>
        </p:spPr>
      </p:pic>
      <p:graphicFrame>
        <p:nvGraphicFramePr>
          <p:cNvPr id="112" name="Content Placeholder 8">
            <a:extLst>
              <a:ext uri="{FF2B5EF4-FFF2-40B4-BE49-F238E27FC236}">
                <a16:creationId xmlns:a16="http://schemas.microsoft.com/office/drawing/2014/main" id="{CFDDFDC4-FCBB-D302-0994-0EE07C2698EC}"/>
              </a:ext>
            </a:extLst>
          </p:cNvPr>
          <p:cNvGraphicFramePr/>
          <p:nvPr/>
        </p:nvGraphicFramePr>
        <p:xfrm>
          <a:off x="2097862" y="2384569"/>
          <a:ext cx="5799629" cy="4473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57887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DB6BDE2-42B6-8742-BE15-0733CDC482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4265" y="153395"/>
            <a:ext cx="3143234" cy="1757190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39F0D4C1-8997-4043-ACA0-5ABE3B52805A}"/>
              </a:ext>
            </a:extLst>
          </p:cNvPr>
          <p:cNvSpPr txBox="1">
            <a:spLocks/>
          </p:cNvSpPr>
          <p:nvPr/>
        </p:nvSpPr>
        <p:spPr>
          <a:xfrm>
            <a:off x="231357" y="128610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err="1">
                <a:latin typeface="Ink Free" panose="03080402000500000000" pitchFamily="66" charset="0"/>
              </a:rPr>
              <a:t>Hybu’r</a:t>
            </a:r>
            <a:r>
              <a:rPr lang="en-US" b="1">
                <a:latin typeface="Ink Free" panose="03080402000500000000" pitchFamily="66" charset="0"/>
              </a:rPr>
              <a:t> </a:t>
            </a:r>
            <a:r>
              <a:rPr lang="en-US" b="1" err="1">
                <a:latin typeface="Ink Free" panose="03080402000500000000" pitchFamily="66" charset="0"/>
              </a:rPr>
              <a:t>disgyblion</a:t>
            </a:r>
            <a:r>
              <a:rPr lang="en-US" b="1">
                <a:latin typeface="Ink Free" panose="03080402000500000000" pitchFamily="66" charset="0"/>
              </a:rPr>
              <a:t> </a:t>
            </a:r>
          </a:p>
          <a:p>
            <a:pPr>
              <a:spcAft>
                <a:spcPts val="600"/>
              </a:spcAft>
            </a:pPr>
            <a:r>
              <a:rPr lang="en-US" b="1">
                <a:latin typeface="Ink Free" panose="03080402000500000000" pitchFamily="66" charset="0"/>
              </a:rPr>
              <a:t>Encouraging pupils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9536CE3-4DE2-C640-B27E-945C7F477F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62" t="45705" r="53511" b="7895"/>
          <a:stretch/>
        </p:blipFill>
        <p:spPr>
          <a:xfrm>
            <a:off x="2307807" y="2220970"/>
            <a:ext cx="6928779" cy="4186800"/>
          </a:xfrm>
          <a:prstGeom prst="rect">
            <a:avLst/>
          </a:prstGeom>
        </p:spPr>
      </p:pic>
      <p:sp>
        <p:nvSpPr>
          <p:cNvPr id="21" name="Speech Bubble: Rectangle with Corners Rounded 4">
            <a:extLst>
              <a:ext uri="{FF2B5EF4-FFF2-40B4-BE49-F238E27FC236}">
                <a16:creationId xmlns:a16="http://schemas.microsoft.com/office/drawing/2014/main" id="{7671ED8E-9004-D64D-8A17-0D6ACAE7D9A9}"/>
              </a:ext>
            </a:extLst>
          </p:cNvPr>
          <p:cNvSpPr/>
          <p:nvPr/>
        </p:nvSpPr>
        <p:spPr>
          <a:xfrm>
            <a:off x="4879557" y="153395"/>
            <a:ext cx="3437872" cy="1516365"/>
          </a:xfrm>
          <a:prstGeom prst="wedgeRoundRectCallout">
            <a:avLst>
              <a:gd name="adj1" fmla="val 64266"/>
              <a:gd name="adj2" fmla="val -36348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today.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2D76AA-54A8-434F-AF3E-05CFEFEE7A50}"/>
              </a:ext>
            </a:extLst>
          </p:cNvPr>
          <p:cNvSpPr txBox="1"/>
          <p:nvPr/>
        </p:nvSpPr>
        <p:spPr>
          <a:xfrm>
            <a:off x="3891264" y="3259075"/>
            <a:ext cx="5345321" cy="99724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5219DE1-099E-4D44-AFBA-B8A8685ACB44}"/>
              </a:ext>
            </a:extLst>
          </p:cNvPr>
          <p:cNvSpPr txBox="1"/>
          <p:nvPr/>
        </p:nvSpPr>
        <p:spPr>
          <a:xfrm>
            <a:off x="3891264" y="4890266"/>
            <a:ext cx="5345321" cy="404154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4FEC6CD-196C-6740-8DF6-C545D38811E9}"/>
              </a:ext>
            </a:extLst>
          </p:cNvPr>
          <p:cNvSpPr txBox="1"/>
          <p:nvPr/>
        </p:nvSpPr>
        <p:spPr>
          <a:xfrm>
            <a:off x="3891263" y="5677214"/>
            <a:ext cx="1728487" cy="251157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9F4A23A-2713-A247-97AC-BAE768924C8D}"/>
              </a:ext>
            </a:extLst>
          </p:cNvPr>
          <p:cNvSpPr txBox="1"/>
          <p:nvPr/>
        </p:nvSpPr>
        <p:spPr>
          <a:xfrm>
            <a:off x="3925832" y="2259717"/>
            <a:ext cx="4918433" cy="830941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E77FD4BE-B10C-2C58-A6CE-5FE144224E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139249"/>
            <a:ext cx="12192000" cy="722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908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42"/>
    </mc:Choice>
    <mc:Fallback xmlns="">
      <p:transition spd="slow" advTm="47242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886E01A-E296-0940-8089-9D94FFFC0A05}"/>
              </a:ext>
            </a:extLst>
          </p:cNvPr>
          <p:cNvSpPr txBox="1">
            <a:spLocks/>
          </p:cNvSpPr>
          <p:nvPr/>
        </p:nvSpPr>
        <p:spPr>
          <a:xfrm>
            <a:off x="408160" y="198616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Hoffi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 </a:t>
            </a:r>
          </a:p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  <a:sym typeface="Wingdings" pitchFamily="2" charset="2"/>
              </a:rPr>
              <a:t>D</a:t>
            </a:r>
            <a:r>
              <a:rPr lang="en-US" sz="4000" b="1" err="1">
                <a:latin typeface="Ink Free" panose="03080402000500000000" pitchFamily="66" charset="0"/>
              </a:rPr>
              <a:t>dim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yn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hoffi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 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194A17B-54F6-D640-ADB2-8FD9F5EC61BF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B1F7248-8B48-BA4B-BC64-F9C69FDF5A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6462737"/>
              </p:ext>
            </p:extLst>
          </p:nvPr>
        </p:nvGraphicFramePr>
        <p:xfrm>
          <a:off x="408158" y="3919844"/>
          <a:ext cx="11375679" cy="25908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861265">
                  <a:extLst>
                    <a:ext uri="{9D8B030D-6E8A-4147-A177-3AD203B41FA5}">
                      <a16:colId xmlns:a16="http://schemas.microsoft.com/office/drawing/2014/main" val="830041180"/>
                    </a:ext>
                  </a:extLst>
                </a:gridCol>
                <a:gridCol w="6514414">
                  <a:extLst>
                    <a:ext uri="{9D8B030D-6E8A-4147-A177-3AD203B41FA5}">
                      <a16:colId xmlns:a16="http://schemas.microsoft.com/office/drawing/2014/main" val="1398546024"/>
                    </a:ext>
                  </a:extLst>
                </a:gridCol>
              </a:tblGrid>
              <a:tr h="1193457">
                <a:tc>
                  <a:txBody>
                    <a:bodyPr/>
                    <a:lstStyle/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Beth mae Chris yn hoffi?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 Chris yn hoffi sglodion.		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 e’n hoffi Cyw.		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 hi’n hoffi lemwnêd.</a:t>
                      </a:r>
                    </a:p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Maen nhw’n hoffi chwaraeon.</a:t>
                      </a:r>
                    </a:p>
                    <a:p>
                      <a:endParaRPr lang="cy-GB" sz="5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2404905"/>
                  </a:ext>
                </a:extLst>
              </a:tr>
              <a:tr h="1193457">
                <a:tc>
                  <a:txBody>
                    <a:bodyPr/>
                    <a:lstStyle/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Beth dydy Chris ddim yn hoffi?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Dydy Chris ddim yn hoffi sbag bol.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Dydy e ddim yn hoffi I’m a Celebrity.</a:t>
                      </a:r>
                      <a:endParaRPr lang="en-GB" sz="20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Dydy hi ddim yn hoffi cola.</a:t>
                      </a:r>
                    </a:p>
                    <a:p>
                      <a:r>
                        <a:rPr lang="en-GB" sz="20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Dydyn</a:t>
                      </a:r>
                      <a:r>
                        <a:rPr lang="en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nhw</a:t>
                      </a:r>
                      <a:r>
                        <a:rPr lang="en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en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yn</a:t>
                      </a:r>
                      <a:r>
                        <a:rPr lang="en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hoffi</a:t>
                      </a:r>
                      <a:r>
                        <a:rPr lang="en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err="1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rygbi</a:t>
                      </a:r>
                      <a:r>
                        <a:rPr lang="en-GB" sz="2000" b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</a:p>
                    <a:p>
                      <a:endParaRPr lang="en-GB" sz="500" b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180598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5C505E7-6951-1C4E-954E-0AB31DC2F4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0005252"/>
              </p:ext>
            </p:extLst>
          </p:nvPr>
        </p:nvGraphicFramePr>
        <p:xfrm>
          <a:off x="408159" y="1678230"/>
          <a:ext cx="11375679" cy="2133600"/>
        </p:xfrm>
        <a:graphic>
          <a:graphicData uri="http://schemas.openxmlformats.org/drawingml/2006/table">
            <a:tbl>
              <a:tblPr firstRow="1" firstCol="1" bandRow="1"/>
              <a:tblGrid>
                <a:gridCol w="4830268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6545411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rydych chi’n hoffi?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rwyt ti’n hoffi?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Rydw i’n hoffi sglodion.			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Rydw i’n hoffi </a:t>
                      </a:r>
                      <a:r>
                        <a:rPr lang="cy-GB" sz="20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I’m a Celebrity</a:t>
                      </a:r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		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Rydw i’n hoffi sudd oren.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cy-GB" sz="20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dydych chi ddim yn hoffi?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dwyt ti ddim yn hoffi?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20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Dydw i ddim yn hoffi cyrri twym.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Dydw i ddim yn hoffi’r newyddion.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Dydw i ddim yn hoffi gwaith cartref!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</a:tbl>
          </a:graphicData>
        </a:graphic>
      </p:graphicFrame>
      <p:pic>
        <p:nvPicPr>
          <p:cNvPr id="2" name="Picture 2">
            <a:extLst>
              <a:ext uri="{FF2B5EF4-FFF2-40B4-BE49-F238E27FC236}">
                <a16:creationId xmlns:a16="http://schemas.microsoft.com/office/drawing/2014/main" id="{BA324284-7F30-80AD-41A6-51746FACE4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90941"/>
            <a:ext cx="12121661" cy="909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472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8">
            <a:extLst>
              <a:ext uri="{FF2B5EF4-FFF2-40B4-BE49-F238E27FC236}">
                <a16:creationId xmlns:a16="http://schemas.microsoft.com/office/drawing/2014/main" id="{41DC3686-51B7-EB46-B44B-D0961B94C1B9}"/>
              </a:ext>
            </a:extLst>
          </p:cNvPr>
          <p:cNvSpPr txBox="1">
            <a:spLocks/>
          </p:cNvSpPr>
          <p:nvPr/>
        </p:nvSpPr>
        <p:spPr>
          <a:xfrm>
            <a:off x="226259" y="2337164"/>
            <a:ext cx="3823795" cy="267340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362281-6117-3A49-8302-64056933186E}"/>
              </a:ext>
            </a:extLst>
          </p:cNvPr>
          <p:cNvSpPr txBox="1"/>
          <p:nvPr/>
        </p:nvSpPr>
        <p:spPr>
          <a:xfrm>
            <a:off x="1075498" y="2260715"/>
            <a:ext cx="4296579" cy="3507343"/>
          </a:xfrm>
          <a:prstGeom prst="wedgeRoundRectCallout">
            <a:avLst>
              <a:gd name="adj1" fmla="val -68699"/>
              <a:gd name="adj2" fmla="val 71139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E2C1FF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000" b="1" i="1" err="1"/>
              <a:t>Fi’n</a:t>
            </a:r>
            <a:r>
              <a:rPr lang="en-US" sz="2000" b="1" i="1"/>
              <a:t> </a:t>
            </a:r>
            <a:r>
              <a:rPr lang="en-US" sz="2000" b="1" i="1" err="1"/>
              <a:t>lico</a:t>
            </a:r>
            <a:r>
              <a:rPr lang="en-US" sz="2000" b="1" i="1"/>
              <a:t>…</a:t>
            </a:r>
          </a:p>
          <a:p>
            <a:pPr>
              <a:defRPr/>
            </a:pPr>
            <a:endParaRPr lang="en-US" sz="2000" b="1" i="1"/>
          </a:p>
          <a:p>
            <a:pPr>
              <a:defRPr/>
            </a:pPr>
            <a:r>
              <a:rPr lang="en-US" sz="2000" b="1" i="1" err="1"/>
              <a:t>Fi’n</a:t>
            </a:r>
            <a:r>
              <a:rPr lang="en-US" sz="2000" b="1" i="1"/>
              <a:t> </a:t>
            </a:r>
            <a:r>
              <a:rPr lang="en-US" sz="2000" b="1" i="1" err="1"/>
              <a:t>hoffi</a:t>
            </a:r>
            <a:r>
              <a:rPr lang="en-US" sz="2000" b="1" i="1"/>
              <a:t>…</a:t>
            </a:r>
          </a:p>
          <a:p>
            <a:pPr>
              <a:defRPr/>
            </a:pPr>
            <a:endParaRPr lang="en-US" sz="2000" b="1" i="1"/>
          </a:p>
          <a:p>
            <a:pPr>
              <a:defRPr/>
            </a:pPr>
            <a:r>
              <a:rPr lang="en-US" sz="2000" b="1" i="1"/>
              <a:t>Sa </a:t>
            </a:r>
            <a:r>
              <a:rPr lang="en-US" sz="2000" b="1" i="1" err="1"/>
              <a:t>i’n</a:t>
            </a:r>
            <a:r>
              <a:rPr lang="en-US" sz="2000" b="1" i="1"/>
              <a:t> </a:t>
            </a:r>
            <a:r>
              <a:rPr lang="en-US" sz="2000" b="1" i="1" err="1"/>
              <a:t>lico</a:t>
            </a:r>
            <a:r>
              <a:rPr lang="en-US" sz="2000" b="1" i="1"/>
              <a:t>…</a:t>
            </a:r>
          </a:p>
          <a:p>
            <a:pPr>
              <a:defRPr/>
            </a:pPr>
            <a:endParaRPr lang="en-US" sz="2000" b="1" i="1"/>
          </a:p>
          <a:p>
            <a:pPr>
              <a:defRPr/>
            </a:pPr>
            <a:r>
              <a:rPr lang="en-US" sz="2000" b="1" i="1"/>
              <a:t>Fi </a:t>
            </a:r>
            <a:r>
              <a:rPr lang="en-US" sz="2000" b="1" i="1" err="1"/>
              <a:t>ddim</a:t>
            </a:r>
            <a:r>
              <a:rPr lang="en-US" sz="2000" b="1" i="1"/>
              <a:t> </a:t>
            </a:r>
            <a:r>
              <a:rPr lang="en-US" sz="2000" b="1" i="1" err="1"/>
              <a:t>yn</a:t>
            </a:r>
            <a:r>
              <a:rPr lang="en-US" sz="2000" b="1" i="1"/>
              <a:t> </a:t>
            </a:r>
            <a:r>
              <a:rPr lang="en-US" sz="2000" b="1" i="1" err="1"/>
              <a:t>lico</a:t>
            </a:r>
            <a:r>
              <a:rPr lang="en-US" sz="2000" b="1" i="1"/>
              <a:t>…</a:t>
            </a:r>
          </a:p>
          <a:p>
            <a:pPr>
              <a:defRPr/>
            </a:pPr>
            <a:endParaRPr lang="en-US" sz="2000" b="1" i="1"/>
          </a:p>
          <a:p>
            <a:pPr>
              <a:defRPr/>
            </a:pPr>
            <a:r>
              <a:rPr lang="en-US" sz="2000" b="1" i="1" err="1"/>
              <a:t>Smo</a:t>
            </a:r>
            <a:r>
              <a:rPr lang="en-US" sz="2000" b="1" i="1"/>
              <a:t> </a:t>
            </a:r>
            <a:r>
              <a:rPr lang="en-US" sz="2000" b="1" i="1" err="1"/>
              <a:t>fi’n</a:t>
            </a:r>
            <a:r>
              <a:rPr lang="en-US" sz="2000" b="1" i="1"/>
              <a:t> </a:t>
            </a:r>
            <a:r>
              <a:rPr lang="en-US" sz="2000" b="1" i="1" err="1"/>
              <a:t>lico</a:t>
            </a:r>
            <a:r>
              <a:rPr lang="en-US" sz="2000" b="1" i="1"/>
              <a:t>…</a:t>
            </a: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F2A2DA9E-448D-3E45-9CA9-2A76E6CA19C5}"/>
              </a:ext>
            </a:extLst>
          </p:cNvPr>
          <p:cNvSpPr txBox="1">
            <a:spLocks/>
          </p:cNvSpPr>
          <p:nvPr/>
        </p:nvSpPr>
        <p:spPr>
          <a:xfrm>
            <a:off x="1263691" y="240911"/>
            <a:ext cx="3876238" cy="177866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b">
            <a:normAutofit fontScale="92500" lnSpcReduction="2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3000" b="1" cap="none">
              <a:latin typeface="Ink Free" panose="03080402000500000000" pitchFamily="66" charset="0"/>
            </a:endParaRPr>
          </a:p>
          <a:p>
            <a:pPr algn="ctr"/>
            <a:endParaRPr lang="en-US" sz="3000" b="1" cap="none">
              <a:latin typeface="Ink Free" panose="03080402000500000000" pitchFamily="66" charset="0"/>
            </a:endParaRPr>
          </a:p>
          <a:p>
            <a:pPr algn="ctr"/>
            <a:r>
              <a:rPr lang="en-US" sz="3000" b="1" cap="none" err="1">
                <a:latin typeface="Ink Free" panose="03080402000500000000" pitchFamily="66" charset="0"/>
              </a:rPr>
              <a:t>Tafodiaith</a:t>
            </a:r>
            <a:endParaRPr lang="en-US" sz="3000" b="1" cap="none">
              <a:latin typeface="Ink Free" panose="03080402000500000000" pitchFamily="66" charset="0"/>
            </a:endParaRPr>
          </a:p>
          <a:p>
            <a:pPr algn="ctr"/>
            <a:r>
              <a:rPr lang="en-US" sz="3000" b="1" cap="none" err="1">
                <a:latin typeface="Ink Free" panose="03080402000500000000" pitchFamily="66" charset="0"/>
              </a:rPr>
              <a:t>Derbyniol</a:t>
            </a:r>
            <a:r>
              <a:rPr lang="en-US" sz="3000" b="1" cap="none">
                <a:latin typeface="Ink Free" panose="03080402000500000000" pitchFamily="66" charset="0"/>
              </a:rPr>
              <a:t> </a:t>
            </a:r>
            <a:r>
              <a:rPr lang="en-US" sz="3000" b="1" cap="none" err="1">
                <a:latin typeface="Ink Free" panose="03080402000500000000" pitchFamily="66" charset="0"/>
              </a:rPr>
              <a:t>ar</a:t>
            </a:r>
            <a:r>
              <a:rPr lang="en-US" sz="3000" b="1" cap="none">
                <a:latin typeface="Ink Free" panose="03080402000500000000" pitchFamily="66" charset="0"/>
              </a:rPr>
              <a:t> </a:t>
            </a:r>
            <a:r>
              <a:rPr lang="en-US" sz="3000" b="1" cap="none" err="1">
                <a:latin typeface="Ink Free" panose="03080402000500000000" pitchFamily="66" charset="0"/>
              </a:rPr>
              <a:t>lafar</a:t>
            </a:r>
            <a:endParaRPr lang="en-US" sz="3000" b="1" cap="none">
              <a:latin typeface="Ink Free" panose="03080402000500000000" pitchFamily="66" charset="0"/>
            </a:endParaRPr>
          </a:p>
          <a:p>
            <a:pPr algn="ctr"/>
            <a:r>
              <a:rPr lang="en-US" sz="3000" b="1" cap="none">
                <a:latin typeface="Ink Free" panose="03080402000500000000" pitchFamily="66" charset="0"/>
              </a:rPr>
              <a:t>Tu </a:t>
            </a:r>
            <a:r>
              <a:rPr lang="en-US" sz="3000" b="1" cap="none" err="1">
                <a:latin typeface="Ink Free" panose="03080402000500000000" pitchFamily="66" charset="0"/>
              </a:rPr>
              <a:t>allan</a:t>
            </a:r>
            <a:r>
              <a:rPr lang="en-US" sz="3000" b="1" cap="none">
                <a:latin typeface="Ink Free" panose="03080402000500000000" pitchFamily="66" charset="0"/>
              </a:rPr>
              <a:t> </a:t>
            </a:r>
            <a:r>
              <a:rPr lang="en-US" sz="3000" b="1" cap="none" err="1">
                <a:latin typeface="Ink Free" panose="03080402000500000000" pitchFamily="66" charset="0"/>
              </a:rPr>
              <a:t>i’r</a:t>
            </a:r>
            <a:r>
              <a:rPr lang="en-US" sz="3000" b="1" cap="none">
                <a:latin typeface="Ink Free" panose="03080402000500000000" pitchFamily="66" charset="0"/>
              </a:rPr>
              <a:t> </a:t>
            </a:r>
            <a:r>
              <a:rPr lang="en-US" sz="3000" b="1" cap="none" err="1">
                <a:latin typeface="Ink Free" panose="03080402000500000000" pitchFamily="66" charset="0"/>
              </a:rPr>
              <a:t>dosbarth</a:t>
            </a:r>
            <a:endParaRPr lang="en-US" sz="3000" b="1" cap="none">
              <a:latin typeface="Ink Free" panose="03080402000500000000" pitchFamily="66" charset="0"/>
            </a:endParaRPr>
          </a:p>
          <a:p>
            <a:pPr algn="ctr"/>
            <a:endParaRPr lang="en-US" sz="4500" b="1" cap="none">
              <a:latin typeface="Ink Free" panose="03080402000500000000" pitchFamily="66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CF1275-5C91-2F4B-9B48-CE01B4253E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106" y="3740010"/>
            <a:ext cx="1319123" cy="1649305"/>
          </a:xfrm>
          <a:prstGeom prst="rect">
            <a:avLst/>
          </a:prstGeom>
        </p:spPr>
      </p:pic>
      <p:sp>
        <p:nvSpPr>
          <p:cNvPr id="11" name="Title 6">
            <a:extLst>
              <a:ext uri="{FF2B5EF4-FFF2-40B4-BE49-F238E27FC236}">
                <a16:creationId xmlns:a16="http://schemas.microsoft.com/office/drawing/2014/main" id="{9019679E-2F28-684E-BFB9-6143C9CE3085}"/>
              </a:ext>
            </a:extLst>
          </p:cNvPr>
          <p:cNvSpPr txBox="1">
            <a:spLocks/>
          </p:cNvSpPr>
          <p:nvPr/>
        </p:nvSpPr>
        <p:spPr>
          <a:xfrm>
            <a:off x="6911753" y="164462"/>
            <a:ext cx="3882452" cy="182267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b">
            <a:normAutofit fontScale="92500" lnSpcReduction="2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2800" b="1" cap="none">
              <a:latin typeface="Ink Free" panose="03080402000500000000" pitchFamily="66" charset="0"/>
            </a:endParaRPr>
          </a:p>
          <a:p>
            <a:pPr algn="ctr"/>
            <a:endParaRPr lang="en-US" sz="2800" b="1" cap="none">
              <a:latin typeface="Ink Free" panose="03080402000500000000" pitchFamily="66" charset="0"/>
            </a:endParaRPr>
          </a:p>
          <a:p>
            <a:pPr algn="ctr"/>
            <a:endParaRPr lang="en-US" sz="2800" b="1" cap="none">
              <a:latin typeface="Ink Free" panose="03080402000500000000" pitchFamily="66" charset="0"/>
            </a:endParaRPr>
          </a:p>
          <a:p>
            <a:pPr algn="ctr"/>
            <a:r>
              <a:rPr lang="en-US" sz="2800" b="1" cap="none" err="1">
                <a:latin typeface="Ink Free" panose="03080402000500000000" pitchFamily="66" charset="0"/>
              </a:rPr>
              <a:t>Iaith</a:t>
            </a:r>
            <a:r>
              <a:rPr lang="en-US" sz="2800" b="1" cap="none">
                <a:latin typeface="Ink Free" panose="03080402000500000000" pitchFamily="66" charset="0"/>
              </a:rPr>
              <a:t> </a:t>
            </a:r>
            <a:r>
              <a:rPr lang="en-US" sz="2800" b="1" cap="none" err="1">
                <a:latin typeface="Ink Free" panose="03080402000500000000" pitchFamily="66" charset="0"/>
              </a:rPr>
              <a:t>Safonol</a:t>
            </a:r>
            <a:endParaRPr lang="en-US" sz="2800" b="1" cap="none">
              <a:latin typeface="Ink Free" panose="03080402000500000000" pitchFamily="66" charset="0"/>
            </a:endParaRPr>
          </a:p>
          <a:p>
            <a:pPr algn="ctr"/>
            <a:r>
              <a:rPr lang="en-US" sz="2800" b="1" cap="none" err="1">
                <a:latin typeface="Ink Free" panose="03080402000500000000" pitchFamily="66" charset="0"/>
              </a:rPr>
              <a:t>Derbyniol</a:t>
            </a:r>
            <a:r>
              <a:rPr lang="en-US" sz="2800" b="1" cap="none">
                <a:latin typeface="Ink Free" panose="03080402000500000000" pitchFamily="66" charset="0"/>
              </a:rPr>
              <a:t> </a:t>
            </a:r>
            <a:r>
              <a:rPr lang="en-US" sz="2800" b="1" cap="none" err="1">
                <a:latin typeface="Ink Free" panose="03080402000500000000" pitchFamily="66" charset="0"/>
              </a:rPr>
              <a:t>yn</a:t>
            </a:r>
            <a:r>
              <a:rPr lang="en-US" sz="2800" b="1" cap="none">
                <a:latin typeface="Ink Free" panose="03080402000500000000" pitchFamily="66" charset="0"/>
              </a:rPr>
              <a:t> </a:t>
            </a:r>
            <a:r>
              <a:rPr lang="en-US" sz="2800" b="1" cap="none" err="1">
                <a:latin typeface="Ink Free" panose="03080402000500000000" pitchFamily="66" charset="0"/>
              </a:rPr>
              <a:t>ysgrifenedig</a:t>
            </a:r>
            <a:endParaRPr lang="en-US" sz="2800" b="1" cap="none">
              <a:latin typeface="Ink Free" panose="03080402000500000000" pitchFamily="66" charset="0"/>
            </a:endParaRPr>
          </a:p>
          <a:p>
            <a:pPr algn="ctr"/>
            <a:r>
              <a:rPr lang="en-US" sz="2800" b="1" cap="none" err="1">
                <a:latin typeface="Ink Free" panose="03080402000500000000" pitchFamily="66" charset="0"/>
              </a:rPr>
              <a:t>Yn</a:t>
            </a:r>
            <a:r>
              <a:rPr lang="en-US" sz="2800" b="1" cap="none">
                <a:latin typeface="Ink Free" panose="03080402000500000000" pitchFamily="66" charset="0"/>
              </a:rPr>
              <a:t> y </a:t>
            </a:r>
            <a:r>
              <a:rPr lang="en-US" sz="2800" b="1" cap="none" err="1">
                <a:latin typeface="Ink Free" panose="03080402000500000000" pitchFamily="66" charset="0"/>
              </a:rPr>
              <a:t>dosbarth</a:t>
            </a:r>
            <a:endParaRPr lang="en-US" sz="2800" b="1" cap="none">
              <a:latin typeface="Ink Free" panose="03080402000500000000" pitchFamily="66" charset="0"/>
            </a:endParaRPr>
          </a:p>
          <a:p>
            <a:pPr algn="ctr"/>
            <a:endParaRPr lang="en-US" sz="4500" b="1" cap="none">
              <a:latin typeface="Ink Free" panose="03080402000500000000" pitchFamily="66" charset="0"/>
            </a:endParaRPr>
          </a:p>
        </p:txBody>
      </p:sp>
      <p:sp>
        <p:nvSpPr>
          <p:cNvPr id="12" name="Content Placeholder 8">
            <a:extLst>
              <a:ext uri="{FF2B5EF4-FFF2-40B4-BE49-F238E27FC236}">
                <a16:creationId xmlns:a16="http://schemas.microsoft.com/office/drawing/2014/main" id="{F6AE35C1-7437-CD4A-A1C5-EB469AC51E86}"/>
              </a:ext>
            </a:extLst>
          </p:cNvPr>
          <p:cNvSpPr txBox="1">
            <a:spLocks/>
          </p:cNvSpPr>
          <p:nvPr/>
        </p:nvSpPr>
        <p:spPr>
          <a:xfrm>
            <a:off x="5372077" y="2260715"/>
            <a:ext cx="3823795" cy="267340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b="1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FBB9688-4C35-2449-9961-E8A18C3E1A27}"/>
              </a:ext>
            </a:extLst>
          </p:cNvPr>
          <p:cNvSpPr txBox="1"/>
          <p:nvPr/>
        </p:nvSpPr>
        <p:spPr>
          <a:xfrm>
            <a:off x="6747259" y="2228278"/>
            <a:ext cx="4296579" cy="3507343"/>
          </a:xfrm>
          <a:prstGeom prst="wedgeRoundRectCallout">
            <a:avLst>
              <a:gd name="adj1" fmla="val 70158"/>
              <a:gd name="adj2" fmla="val 72421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9183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000" b="1" i="1" err="1"/>
              <a:t>Rydw</a:t>
            </a:r>
            <a:r>
              <a:rPr lang="en-US" sz="2000" b="1" i="1"/>
              <a:t> </a:t>
            </a:r>
            <a:r>
              <a:rPr lang="en-US" sz="2000" b="1" i="1" err="1"/>
              <a:t>i’n</a:t>
            </a:r>
            <a:r>
              <a:rPr lang="en-US" sz="2000" b="1" i="1"/>
              <a:t> </a:t>
            </a:r>
            <a:r>
              <a:rPr lang="en-US" sz="2000" b="1" i="1" err="1"/>
              <a:t>hoffi</a:t>
            </a:r>
            <a:r>
              <a:rPr lang="en-US" sz="2000" b="1" i="1"/>
              <a:t>…</a:t>
            </a:r>
          </a:p>
          <a:p>
            <a:pPr>
              <a:defRPr/>
            </a:pPr>
            <a:endParaRPr lang="en-US" sz="2000" b="1" i="1"/>
          </a:p>
          <a:p>
            <a:pPr>
              <a:defRPr/>
            </a:pPr>
            <a:r>
              <a:rPr lang="en-US" sz="2000" b="1" i="1" err="1"/>
              <a:t>Dw</a:t>
            </a:r>
            <a:r>
              <a:rPr lang="en-US" sz="2000" b="1" i="1"/>
              <a:t> </a:t>
            </a:r>
            <a:r>
              <a:rPr lang="en-US" sz="2000" b="1" i="1" err="1"/>
              <a:t>i’n</a:t>
            </a:r>
            <a:r>
              <a:rPr lang="en-US" sz="2000" b="1" i="1"/>
              <a:t> </a:t>
            </a:r>
            <a:r>
              <a:rPr lang="en-US" sz="2000" b="1" i="1" err="1"/>
              <a:t>hoffi</a:t>
            </a:r>
            <a:r>
              <a:rPr lang="en-US" sz="2000" b="1" i="1"/>
              <a:t>…</a:t>
            </a:r>
          </a:p>
          <a:p>
            <a:pPr>
              <a:defRPr/>
            </a:pPr>
            <a:endParaRPr lang="en-US" sz="2000" b="1" i="1"/>
          </a:p>
          <a:p>
            <a:pPr>
              <a:defRPr/>
            </a:pPr>
            <a:r>
              <a:rPr lang="en-US" sz="2000" b="1" i="1" err="1"/>
              <a:t>Dydw</a:t>
            </a:r>
            <a:r>
              <a:rPr lang="en-US" sz="2000" b="1" i="1"/>
              <a:t> i </a:t>
            </a:r>
            <a:r>
              <a:rPr lang="en-US" sz="2000" b="1" i="1" err="1"/>
              <a:t>ddim</a:t>
            </a:r>
            <a:r>
              <a:rPr lang="en-US" sz="2000" b="1" i="1"/>
              <a:t> </a:t>
            </a:r>
            <a:r>
              <a:rPr lang="en-US" sz="2000" b="1" i="1" err="1"/>
              <a:t>yn</a:t>
            </a:r>
            <a:r>
              <a:rPr lang="en-US" sz="2000" b="1" i="1"/>
              <a:t> </a:t>
            </a:r>
            <a:r>
              <a:rPr lang="en-US" sz="2000" b="1" i="1" err="1"/>
              <a:t>hoffi</a:t>
            </a:r>
            <a:r>
              <a:rPr lang="en-US" sz="2000" b="1" i="1"/>
              <a:t>…</a:t>
            </a:r>
          </a:p>
          <a:p>
            <a:pPr>
              <a:defRPr/>
            </a:pPr>
            <a:endParaRPr lang="en-US" sz="2000" b="1" i="1"/>
          </a:p>
          <a:p>
            <a:pPr>
              <a:defRPr/>
            </a:pPr>
            <a:r>
              <a:rPr lang="en-US" sz="2000" b="1" i="1" err="1"/>
              <a:t>Dw</a:t>
            </a:r>
            <a:r>
              <a:rPr lang="en-US" sz="2000" b="1" i="1"/>
              <a:t> i </a:t>
            </a:r>
            <a:r>
              <a:rPr lang="en-US" sz="2000" b="1" i="1" err="1"/>
              <a:t>ddim</a:t>
            </a:r>
            <a:r>
              <a:rPr lang="en-US" sz="2000" b="1" i="1"/>
              <a:t> </a:t>
            </a:r>
            <a:r>
              <a:rPr lang="en-US" sz="2000" b="1" i="1" err="1"/>
              <a:t>yn</a:t>
            </a:r>
            <a:r>
              <a:rPr lang="en-US" sz="2000" b="1" i="1"/>
              <a:t> </a:t>
            </a:r>
            <a:r>
              <a:rPr lang="en-US" sz="2000" b="1" i="1" err="1"/>
              <a:t>hoffi</a:t>
            </a:r>
            <a:r>
              <a:rPr lang="en-US" sz="2000" b="1" i="1"/>
              <a:t>…</a:t>
            </a:r>
          </a:p>
          <a:p>
            <a:pPr>
              <a:defRPr/>
            </a:pPr>
            <a:endParaRPr lang="en-US" sz="2000" b="1" i="1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6CF6C02-4EE6-AA4F-9827-4DB1DECB17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5854" y="3828034"/>
            <a:ext cx="1319123" cy="1649305"/>
          </a:xfrm>
          <a:prstGeom prst="rect">
            <a:avLst/>
          </a:prstGeom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AA438AE7-7744-554A-9677-AD83A3E8A25C}"/>
              </a:ext>
            </a:extLst>
          </p:cNvPr>
          <p:cNvSpPr txBox="1">
            <a:spLocks/>
          </p:cNvSpPr>
          <p:nvPr/>
        </p:nvSpPr>
        <p:spPr>
          <a:xfrm>
            <a:off x="5225073" y="0"/>
            <a:ext cx="1706252" cy="6858000"/>
          </a:xfrm>
        </p:spPr>
        <p:txBody>
          <a:bodyPr vert="wordArtVert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500" b="1" err="1">
                <a:latin typeface="Chalkboard SE" panose="03050602040202020205" pitchFamily="66" charset="77"/>
              </a:rPr>
              <a:t>Cymraeg</a:t>
            </a:r>
            <a:endParaRPr lang="en-US" sz="4500" b="1">
              <a:latin typeface="Chalkboard SE" panose="03050602040202020205" pitchFamily="66" charset="77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0D6828DC-80FC-9B7F-A7EA-3CC24E42BA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0338" y="6033741"/>
            <a:ext cx="12262338" cy="898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190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</p:cNvPr>
          <p:cNvSpPr/>
          <p:nvPr/>
        </p:nvSpPr>
        <p:spPr>
          <a:xfrm>
            <a:off x="3048136" y="236167"/>
            <a:ext cx="8273520" cy="861774"/>
          </a:xfrm>
          <a:prstGeom prst="rect">
            <a:avLst/>
          </a:prstGeom>
          <a:solidFill>
            <a:srgbClr val="FFFF00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000" b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Wyt ti’n hoffi...?</a:t>
            </a:r>
          </a:p>
        </p:txBody>
      </p:sp>
      <p:pic>
        <p:nvPicPr>
          <p:cNvPr id="5" name="Picture 4" descr="Ditectif Bwyd.pdf"/>
          <p:cNvPicPr>
            <a:picLocks noChangeAspect="1"/>
          </p:cNvPicPr>
          <p:nvPr/>
        </p:nvPicPr>
        <p:blipFill>
          <a:blip r:embed="rId4" cstate="print"/>
          <a:srcRect t="4034" b="53431"/>
          <a:stretch>
            <a:fillRect/>
          </a:stretch>
        </p:blipFill>
        <p:spPr>
          <a:xfrm>
            <a:off x="2038210" y="1330416"/>
            <a:ext cx="10153790" cy="43189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37462E2-D261-1A45-9E7A-398AC2A025CE}"/>
              </a:ext>
            </a:extLst>
          </p:cNvPr>
          <p:cNvSpPr txBox="1"/>
          <p:nvPr/>
        </p:nvSpPr>
        <p:spPr>
          <a:xfrm>
            <a:off x="3766088" y="6145538"/>
            <a:ext cx="7377530" cy="376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>
                <a:latin typeface="American Typewriter" panose="02090604020004020304" pitchFamily="18" charset="77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http://welshnurseryrhymes.wales/Addysgol?cerdd=66</a:t>
            </a:r>
            <a:endParaRPr lang="cy-GB">
              <a:latin typeface="American Typewriter" panose="02090604020004020304" pitchFamily="18" charset="77"/>
            </a:endParaRPr>
          </a:p>
        </p:txBody>
      </p:sp>
      <p:pic>
        <p:nvPicPr>
          <p:cNvPr id="3" name="Picture 5" descr="A picture containing person, indoor, person, holding&#10;&#10;Description automatically generated">
            <a:extLst>
              <a:ext uri="{FF2B5EF4-FFF2-40B4-BE49-F238E27FC236}">
                <a16:creationId xmlns:a16="http://schemas.microsoft.com/office/drawing/2014/main" id="{B7A94F92-BFF0-4C2F-AE40-EE603B4AE3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263" y="205172"/>
            <a:ext cx="1799453" cy="1799453"/>
          </a:xfrm>
          <a:prstGeom prst="rect">
            <a:avLst/>
          </a:prstGeom>
        </p:spPr>
      </p:pic>
      <p:pic>
        <p:nvPicPr>
          <p:cNvPr id="9" name="Picture 2" descr="Free Pictures Of Music Notes And Symbols, Download Free Clip Art, Free Clip  Art on Clipart Library">
            <a:extLst>
              <a:ext uri="{FF2B5EF4-FFF2-40B4-BE49-F238E27FC236}">
                <a16:creationId xmlns:a16="http://schemas.microsoft.com/office/drawing/2014/main" id="{4AA59118-EACF-BB4A-BB00-F3386819B6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757" y="4385982"/>
            <a:ext cx="2110792" cy="2135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18E4B530-F05A-1997-3A21-B94F620B1AC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" y="6467496"/>
            <a:ext cx="12191999" cy="487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9531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3344E7B-4532-594B-BB8B-010B9831E11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31277" y="43180"/>
          <a:ext cx="11529446" cy="6771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06139">
                  <a:extLst>
                    <a:ext uri="{9D8B030D-6E8A-4147-A177-3AD203B41FA5}">
                      <a16:colId xmlns:a16="http://schemas.microsoft.com/office/drawing/2014/main" val="927890162"/>
                    </a:ext>
                  </a:extLst>
                </a:gridCol>
                <a:gridCol w="6323307">
                  <a:extLst>
                    <a:ext uri="{9D8B030D-6E8A-4147-A177-3AD203B41FA5}">
                      <a16:colId xmlns:a16="http://schemas.microsoft.com/office/drawing/2014/main" val="1681840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err="1"/>
                        <a:t>Darllenwch</a:t>
                      </a:r>
                      <a:r>
                        <a:rPr lang="en-US"/>
                        <a:t> </a:t>
                      </a:r>
                      <a:r>
                        <a:rPr lang="en-US" err="1"/>
                        <a:t>hwn</a:t>
                      </a:r>
                      <a:r>
                        <a:rPr lang="en-US"/>
                        <a:t> / Read this.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Cyfeithwch</a:t>
                      </a:r>
                      <a:r>
                        <a:rPr lang="en-US"/>
                        <a:t>  / Translate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0838921"/>
                  </a:ext>
                </a:extLst>
              </a:tr>
              <a:tr h="370840"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 likes chips, but I don't like chips at all!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635235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really enjoy running and Geraint enjoys cycling.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42149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am Nel. I live in Swansea, but I am originally from Cardiff.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9606656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work at Bridge Primary School.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690456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I'm responsible for literacy across the school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7753577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live with Geraint. He is originally from Llanelli. </a:t>
                      </a:r>
                      <a:endParaRPr lang="en-US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848240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like to eat salad and fruit.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3725885"/>
                  </a:ext>
                </a:extLst>
              </a:tr>
            </a:tbl>
          </a:graphicData>
        </a:graphic>
      </p:graphicFrame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889C07F2-7F3A-E14D-8A42-D2968580E9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790" y="771563"/>
            <a:ext cx="4856136" cy="5694923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6FE857BD-41F0-F9FE-17B8-83857E7AB4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246" y="6467495"/>
            <a:ext cx="11852030" cy="687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80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C14AB02-9CBC-ED42-8548-D39C3C3B4C8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DDDCC2B-D8CF-47AE-88C9-5D247170EF58}"/>
              </a:ext>
            </a:extLst>
          </p:cNvPr>
          <p:cNvSpPr/>
          <p:nvPr/>
        </p:nvSpPr>
        <p:spPr>
          <a:xfrm>
            <a:off x="5048435" y="2073246"/>
            <a:ext cx="2095131" cy="5715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Rydw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i’n hoffi caws.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A4DE7BE-3BC1-4C5B-8907-10B1FCDC9C3B}"/>
              </a:ext>
            </a:extLst>
          </p:cNvPr>
          <p:cNvSpPr/>
          <p:nvPr/>
        </p:nvSpPr>
        <p:spPr>
          <a:xfrm>
            <a:off x="4045907" y="3046383"/>
            <a:ext cx="4225123" cy="5715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Dydw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ddim yn hoffi gweithio.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28296B-89B7-49F9-BF40-88AA8069E463}"/>
              </a:ext>
            </a:extLst>
          </p:cNvPr>
          <p:cNvSpPr/>
          <p:nvPr/>
        </p:nvSpPr>
        <p:spPr>
          <a:xfrm>
            <a:off x="3264023" y="4021108"/>
            <a:ext cx="5779363" cy="5715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Beth dydych chi ddim yn hoffi?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671593B-B71A-4A21-8C37-E0FC1132EA67}"/>
              </a:ext>
            </a:extLst>
          </p:cNvPr>
          <p:cNvSpPr/>
          <p:nvPr/>
        </p:nvSpPr>
        <p:spPr>
          <a:xfrm>
            <a:off x="2420646" y="5060921"/>
            <a:ext cx="7448365" cy="5715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Mae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Eleri’n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hoffi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dysgu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yng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Nghyfnod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Allweddol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Dau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910FBDE-0AD8-4FC1-A8A2-1F5E9CCA16A9}"/>
              </a:ext>
            </a:extLst>
          </p:cNvPr>
          <p:cNvSpPr/>
          <p:nvPr/>
        </p:nvSpPr>
        <p:spPr>
          <a:xfrm>
            <a:off x="1432265" y="6100733"/>
            <a:ext cx="9244614" cy="57150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Mae Gwen yn hoffi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dysgu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y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Cwrs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Sabothol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ond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dydy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Gwen ddim yn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hoffi’r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gwaith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cartre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 </a:t>
            </a:r>
          </a:p>
        </p:txBody>
      </p:sp>
      <p:pic>
        <p:nvPicPr>
          <p:cNvPr id="1028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DE6E1101-56D6-47BC-85BC-E5FA0DC151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08505" y="3927300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DAD0D436-711D-4B88-96AC-F4A8E24295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51018" y="2925488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B409DED7-51C3-4047-9211-27C5261E1F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71097" y="1949476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E36552CD-8690-486E-93FA-2F06787A6F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55592" y="4917220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12D788F2-3303-4B35-BADA-4DFF661CE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7984" y="6015555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py 5">
            <a:extLst>
              <a:ext uri="{FF2B5EF4-FFF2-40B4-BE49-F238E27FC236}">
                <a16:creationId xmlns:a16="http://schemas.microsoft.com/office/drawing/2014/main" id="{A99C7DAC-C810-4744-8AD1-0598DD7411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48435" y="2095114"/>
            <a:ext cx="2095130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9" name="py 4">
            <a:extLst>
              <a:ext uri="{FF2B5EF4-FFF2-40B4-BE49-F238E27FC236}">
                <a16:creationId xmlns:a16="http://schemas.microsoft.com/office/drawing/2014/main" id="{9EB05EA6-E1D4-455E-8E3D-77FF5E3C28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63577" y="3091909"/>
            <a:ext cx="418704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0" name="py 3">
            <a:extLst>
              <a:ext uri="{FF2B5EF4-FFF2-40B4-BE49-F238E27FC236}">
                <a16:creationId xmlns:a16="http://schemas.microsoft.com/office/drawing/2014/main" id="{B375D75A-76AE-4AC6-9279-A8EF1AED01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56557" y="4059109"/>
            <a:ext cx="5769440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1" name="py 2">
            <a:extLst>
              <a:ext uri="{FF2B5EF4-FFF2-40B4-BE49-F238E27FC236}">
                <a16:creationId xmlns:a16="http://schemas.microsoft.com/office/drawing/2014/main" id="{C3EFCF5B-F8B3-489F-91D9-855F1E1D79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3062" y="5097815"/>
            <a:ext cx="744836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2" name="py 1">
            <a:extLst>
              <a:ext uri="{FF2B5EF4-FFF2-40B4-BE49-F238E27FC236}">
                <a16:creationId xmlns:a16="http://schemas.microsoft.com/office/drawing/2014/main" id="{F3D21DE3-BEA3-41A0-BDDC-4AF20D60FF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9916" y="6129199"/>
            <a:ext cx="9236963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26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3ADCDCB-E527-6446-9BAB-356DD9D95E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032276" y="3899665"/>
            <a:ext cx="812800" cy="812800"/>
          </a:xfrm>
          <a:prstGeom prst="rect">
            <a:avLst/>
          </a:prstGeom>
        </p:spPr>
      </p:pic>
      <p:pic>
        <p:nvPicPr>
          <p:cNvPr id="27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E8F6BCDA-7DED-794B-BEEE-7DC31AAEE29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271165" y="4876185"/>
            <a:ext cx="812800" cy="812800"/>
          </a:xfrm>
          <a:prstGeom prst="rect">
            <a:avLst/>
          </a:prstGeom>
        </p:spPr>
      </p:pic>
      <p:pic>
        <p:nvPicPr>
          <p:cNvPr id="2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84C3938-0E09-8749-BB0B-394D08F70DEE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413725" y="5980083"/>
            <a:ext cx="812800" cy="812800"/>
          </a:xfrm>
          <a:prstGeom prst="rect">
            <a:avLst/>
          </a:prstGeom>
        </p:spPr>
      </p:pic>
      <p:pic>
        <p:nvPicPr>
          <p:cNvPr id="29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E2EC8A0-99F6-EB43-9AE5-1B6DD773074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3976837" y="1914004"/>
            <a:ext cx="812800" cy="812800"/>
          </a:xfrm>
          <a:prstGeom prst="rect">
            <a:avLst/>
          </a:prstGeom>
        </p:spPr>
      </p:pic>
      <p:pic>
        <p:nvPicPr>
          <p:cNvPr id="30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C691F004-BA44-B840-8755-4C8B039A470D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956758" y="2884707"/>
            <a:ext cx="812800" cy="812800"/>
          </a:xfrm>
          <a:prstGeom prst="rect">
            <a:avLst/>
          </a:prstGeom>
        </p:spPr>
      </p:pic>
      <p:sp>
        <p:nvSpPr>
          <p:cNvPr id="36" name="Action Button: Forwards or Next 35">
            <a:hlinkClick r:id="" action="ppaction://hlinkshowjump?jump=nextslide" highlightClick="1"/>
            <a:extLst>
              <a:ext uri="{FF2B5EF4-FFF2-40B4-BE49-F238E27FC236}">
                <a16:creationId xmlns:a16="http://schemas.microsoft.com/office/drawing/2014/main" id="{EBF7EE04-0EC0-834C-8ADE-89691C7A939F}"/>
              </a:ext>
            </a:extLst>
          </p:cNvPr>
          <p:cNvSpPr/>
          <p:nvPr/>
        </p:nvSpPr>
        <p:spPr>
          <a:xfrm>
            <a:off x="11093807" y="6186388"/>
            <a:ext cx="736772" cy="671612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8" name="Graphic 37" descr="Cursor">
            <a:extLst>
              <a:ext uri="{FF2B5EF4-FFF2-40B4-BE49-F238E27FC236}">
                <a16:creationId xmlns:a16="http://schemas.microsoft.com/office/drawing/2014/main" id="{54A70AE2-0A53-FD4B-ACCC-98B77E60C332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11197669" y="2597776"/>
            <a:ext cx="693331" cy="693331"/>
          </a:xfrm>
          <a:prstGeom prst="rect">
            <a:avLst/>
          </a:prstGeom>
        </p:spPr>
      </p:pic>
      <p:sp>
        <p:nvSpPr>
          <p:cNvPr id="31" name="Speech Bubble: Rectangle with Corners Rounded 4">
            <a:extLst>
              <a:ext uri="{FF2B5EF4-FFF2-40B4-BE49-F238E27FC236}">
                <a16:creationId xmlns:a16="http://schemas.microsoft.com/office/drawing/2014/main" id="{D27515A2-4358-7148-B50A-7E5910C97A79}"/>
              </a:ext>
            </a:extLst>
          </p:cNvPr>
          <p:cNvSpPr/>
          <p:nvPr/>
        </p:nvSpPr>
        <p:spPr>
          <a:xfrm>
            <a:off x="413726" y="550590"/>
            <a:ext cx="11477274" cy="1205111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Dechreuwch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ben y pyramid.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eicon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sain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rydych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glywed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b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bocs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ddangos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chi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ysgrifennu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Cywirwch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eto</a:t>
            </a:r>
            <a:r>
              <a:rPr lang="en-GB" sz="1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lvl="0" algn="ctr">
              <a:defRPr/>
            </a:pPr>
            <a:endParaRPr lang="en-GB" sz="140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sz="1400" i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Start at the top of the pyramid. Click on the sound icon. Write what you hear.  </a:t>
            </a:r>
          </a:p>
          <a:p>
            <a:pPr lvl="0" algn="ctr">
              <a:defRPr/>
            </a:pPr>
            <a:r>
              <a:rPr lang="en-GB" sz="1400" i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Click on the box to check your answers. Write the correct version, if necessary, and listen again.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6936DFED-076E-3341-AE50-62E6BDEBE864}"/>
              </a:ext>
            </a:extLst>
          </p:cNvPr>
          <p:cNvPicPr/>
          <p:nvPr/>
        </p:nvPicPr>
        <p:blipFill rotWithShape="1">
          <a:blip r:embed="rId2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10676879" y="514860"/>
            <a:ext cx="1037590" cy="10864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CFAB81E5-1EAD-15A5-5972-372D83569825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0" y="6748848"/>
            <a:ext cx="12191999" cy="1003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422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133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3622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3668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6455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9195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CEC8FAC-C290-9C42-9818-D4E4FCB985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040"/>
          <a:stretch/>
        </p:blipFill>
        <p:spPr>
          <a:xfrm>
            <a:off x="185978" y="1582978"/>
            <a:ext cx="9912796" cy="420866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524A908-E002-DF4F-892A-270964AD02BA}"/>
              </a:ext>
            </a:extLst>
          </p:cNvPr>
          <p:cNvSpPr txBox="1">
            <a:spLocks/>
          </p:cNvSpPr>
          <p:nvPr/>
        </p:nvSpPr>
        <p:spPr>
          <a:xfrm>
            <a:off x="185978" y="41509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Ymestyn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eich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brawddegau</a:t>
            </a:r>
            <a:r>
              <a:rPr lang="en-US" sz="4000" b="1">
                <a:latin typeface="Ink Free" panose="03080402000500000000" pitchFamily="66" charset="0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4000" b="1">
                <a:latin typeface="Ink Free" panose="03080402000500000000" pitchFamily="66" charset="0"/>
              </a:rPr>
              <a:t>Extending your sentences.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2D8803-1051-844A-93D7-EAA85479077A}"/>
              </a:ext>
            </a:extLst>
          </p:cNvPr>
          <p:cNvSpPr txBox="1"/>
          <p:nvPr/>
        </p:nvSpPr>
        <p:spPr>
          <a:xfrm>
            <a:off x="6684935" y="191888"/>
            <a:ext cx="2831024" cy="1123712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i’n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_______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fawr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.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B86FDF-87BB-7B45-A704-58DA3EA476F9}"/>
              </a:ext>
            </a:extLst>
          </p:cNvPr>
          <p:cNvSpPr txBox="1"/>
          <p:nvPr/>
        </p:nvSpPr>
        <p:spPr>
          <a:xfrm>
            <a:off x="9515959" y="287526"/>
            <a:ext cx="2676041" cy="1123712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ddim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_______ o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gwbl</a:t>
            </a: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O"/>
              <a:tabLst/>
              <a:defRPr/>
            </a:pP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B6E515-198D-A946-8196-17276640945F}"/>
              </a:ext>
            </a:extLst>
          </p:cNvPr>
          <p:cNvSpPr txBox="1"/>
          <p:nvPr/>
        </p:nvSpPr>
        <p:spPr>
          <a:xfrm>
            <a:off x="7884228" y="4283866"/>
            <a:ext cx="4244840" cy="1123712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i’n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dysgu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Cymraeg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fawr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iawn</a:t>
            </a: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7E8C3A-1441-DD4C-8C8E-166CEDE46EF5}"/>
              </a:ext>
            </a:extLst>
          </p:cNvPr>
          <p:cNvSpPr txBox="1"/>
          <p:nvPr/>
        </p:nvSpPr>
        <p:spPr>
          <a:xfrm>
            <a:off x="3300699" y="5475537"/>
            <a:ext cx="4820412" cy="783193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i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ddim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mwynhau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siopa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o </a:t>
            </a:r>
            <a:r>
              <a:rPr kumimoji="0" lang="en-GB" sz="2000" b="0" i="0" u="none" strike="noStrike" kern="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gwbl</a:t>
            </a:r>
            <a:r>
              <a:rPr kumimoji="0" lang="en-GB" sz="20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.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O"/>
              <a:tabLst/>
              <a:defRPr/>
            </a:pPr>
            <a:endParaRPr kumimoji="0" lang="en-GB" sz="20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52F86E8D-F423-80DA-9B96-BF6242C086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62695"/>
            <a:ext cx="12191999" cy="698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6421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FBCD32B-FB1E-674B-8636-FE6EAA7933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018" r="29835"/>
          <a:stretch/>
        </p:blipFill>
        <p:spPr>
          <a:xfrm>
            <a:off x="776428" y="4108100"/>
            <a:ext cx="1921980" cy="230563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FED9B9BE-0E19-BB45-9668-8AD237CF5950}"/>
              </a:ext>
            </a:extLst>
          </p:cNvPr>
          <p:cNvSpPr txBox="1">
            <a:spLocks/>
          </p:cNvSpPr>
          <p:nvPr/>
        </p:nvSpPr>
        <p:spPr>
          <a:xfrm>
            <a:off x="3208339" y="1062107"/>
            <a:ext cx="6446837" cy="990600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endParaRPr lang="cy-GB" sz="200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0425063-7CF6-9647-81A7-97E04F0CA0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9672" y="4108100"/>
            <a:ext cx="1921980" cy="221767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6" name="AutoShape 2">
            <a:extLst>
              <a:ext uri="{FF2B5EF4-FFF2-40B4-BE49-F238E27FC236}">
                <a16:creationId xmlns:a16="http://schemas.microsoft.com/office/drawing/2014/main" id="{571EC377-6B98-D645-B6B0-56A035DB1422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776428" y="2208411"/>
            <a:ext cx="2806221" cy="1539002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Huw Edwards </a:t>
            </a:r>
            <a:r>
              <a:rPr lang="en-US" altLang="en-US" sz="200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ydw</a:t>
            </a:r>
            <a:r>
              <a:rPr lang="en-US" altLang="en-US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i.</a:t>
            </a:r>
            <a:br>
              <a:rPr lang="en-US" altLang="en-US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en-US" altLang="en-US" sz="200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hoffi</a:t>
            </a:r>
            <a:r>
              <a:rPr lang="en-US" altLang="en-US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darllen</a:t>
            </a:r>
            <a:r>
              <a:rPr lang="en-US" altLang="en-US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.</a:t>
            </a:r>
            <a:br>
              <a:rPr lang="en-US" altLang="en-US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en-US" altLang="en-US" sz="200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Dydw</a:t>
            </a:r>
            <a:r>
              <a:rPr lang="en-US" altLang="en-US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i </a:t>
            </a:r>
            <a:r>
              <a:rPr lang="en-US" altLang="en-US" sz="200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ddim</a:t>
            </a:r>
            <a:r>
              <a:rPr lang="en-US" altLang="en-US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yn</a:t>
            </a:r>
            <a:r>
              <a:rPr lang="en-US" altLang="en-US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hoffi</a:t>
            </a:r>
            <a:r>
              <a:rPr lang="en-US" altLang="en-US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err="1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chwaraeon</a:t>
            </a:r>
            <a:r>
              <a:rPr lang="en-US" altLang="en-US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.</a:t>
            </a:r>
            <a:endParaRPr lang="en-GB" sz="200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  <p:sp>
        <p:nvSpPr>
          <p:cNvPr id="17" name="AutoShape 2">
            <a:extLst>
              <a:ext uri="{FF2B5EF4-FFF2-40B4-BE49-F238E27FC236}">
                <a16:creationId xmlns:a16="http://schemas.microsoft.com/office/drawing/2014/main" id="{DD6F5243-EDB9-4B4B-8040-5BE3B3047236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4309672" y="2205107"/>
            <a:ext cx="2968052" cy="1401140"/>
          </a:xfrm>
          <a:prstGeom prst="wedgeRectCallout">
            <a:avLst>
              <a:gd name="adj1" fmla="val 3951"/>
              <a:gd name="adj2" fmla="val 112128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defRPr/>
            </a:pPr>
            <a:r>
              <a:rPr lang="cy-GB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Geraint Thomas ydw i.</a:t>
            </a:r>
            <a:br>
              <a:rPr lang="cy-GB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cy-GB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Rydw i’n hoffi seiclo.</a:t>
            </a:r>
          </a:p>
          <a:p>
            <a:pPr>
              <a:defRPr/>
            </a:pPr>
            <a:r>
              <a:rPr lang="cy-GB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Dydw i ddim yn hoffi colli.</a:t>
            </a:r>
            <a:endParaRPr lang="en-GB" sz="200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  <p:pic>
        <p:nvPicPr>
          <p:cNvPr id="19" name="Picture 14" descr="http://www.hdwpapers.com/walls/katherine_jenkins_wallpaper_11-normal.jpg">
            <a:extLst>
              <a:ext uri="{FF2B5EF4-FFF2-40B4-BE49-F238E27FC236}">
                <a16:creationId xmlns:a16="http://schemas.microsoft.com/office/drawing/2014/main" id="{0C69D463-FC9B-634F-9CC1-26727E5138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83" r="23694"/>
          <a:stretch/>
        </p:blipFill>
        <p:spPr bwMode="auto">
          <a:xfrm>
            <a:off x="8004748" y="4041215"/>
            <a:ext cx="1952581" cy="237251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FB8456D4-B9D9-A44C-B0C6-734815304937}"/>
              </a:ext>
            </a:extLst>
          </p:cNvPr>
          <p:cNvSpPr txBox="1">
            <a:spLocks/>
          </p:cNvSpPr>
          <p:nvPr/>
        </p:nvSpPr>
        <p:spPr>
          <a:xfrm>
            <a:off x="349321" y="136902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Hoffi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 </a:t>
            </a:r>
          </a:p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  <a:sym typeface="Wingdings" pitchFamily="2" charset="2"/>
              </a:rPr>
              <a:t>D</a:t>
            </a:r>
            <a:r>
              <a:rPr lang="en-US" sz="4000" b="1" err="1">
                <a:latin typeface="Ink Free" panose="03080402000500000000" pitchFamily="66" charset="0"/>
              </a:rPr>
              <a:t>dim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yn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hoffi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 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</a:p>
        </p:txBody>
      </p:sp>
      <p:sp>
        <p:nvSpPr>
          <p:cNvPr id="22" name="Speech Bubble: Rectangle with Corners Rounded 4">
            <a:extLst>
              <a:ext uri="{FF2B5EF4-FFF2-40B4-BE49-F238E27FC236}">
                <a16:creationId xmlns:a16="http://schemas.microsoft.com/office/drawing/2014/main" id="{DE7DF94F-8132-A749-93C7-AA7FF5B62F33}"/>
              </a:ext>
            </a:extLst>
          </p:cNvPr>
          <p:cNvSpPr/>
          <p:nvPr/>
        </p:nvSpPr>
        <p:spPr>
          <a:xfrm>
            <a:off x="4901784" y="275568"/>
            <a:ext cx="6823216" cy="893665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Nawr rydyn ni’n symud ymlaen i siarad am y trydydd person – fe / hi </a:t>
            </a:r>
            <a:endParaRPr lang="cy-GB" i="1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i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Now we’re moving on to discuss the third person - him / her.</a:t>
            </a:r>
            <a:endParaRPr lang="en-GB" i="1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8" name="AutoShape 2">
            <a:extLst>
              <a:ext uri="{FF2B5EF4-FFF2-40B4-BE49-F238E27FC236}">
                <a16:creationId xmlns:a16="http://schemas.microsoft.com/office/drawing/2014/main" id="{40C7758D-C03B-5D45-9C58-E9CE082CF31C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8004748" y="2160781"/>
            <a:ext cx="3357796" cy="1364045"/>
          </a:xfrm>
          <a:prstGeom prst="wedgeRectCallout">
            <a:avLst>
              <a:gd name="adj1" fmla="val 2373"/>
              <a:gd name="adj2" fmla="val 103569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defRPr/>
            </a:pPr>
            <a:r>
              <a:rPr lang="cy-GB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Kathryn Jenkins ydw i.</a:t>
            </a:r>
            <a:br>
              <a:rPr lang="cy-GB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cy-GB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Rydw i’n hoffi canu.</a:t>
            </a:r>
          </a:p>
          <a:p>
            <a:pPr>
              <a:defRPr/>
            </a:pPr>
            <a:r>
              <a:rPr lang="cy-GB" sz="2000">
                <a:latin typeface="Chalkboard SE" panose="03050602040202020205" pitchFamily="66" charset="77"/>
                <a:ea typeface="Noteworthy Light" panose="02000400000000000000" pitchFamily="2" charset="77"/>
                <a:cs typeface="Cavolini" panose="03000502040302020204" pitchFamily="66" charset="0"/>
              </a:rPr>
              <a:t>Dydw i ddim yn hoffi dawnsio.</a:t>
            </a:r>
            <a:endParaRPr lang="en-GB" sz="2000">
              <a:effectLst/>
              <a:latin typeface="Chalkboard SE" panose="03050602040202020205" pitchFamily="66" charset="77"/>
              <a:ea typeface="Noteworthy Light" panose="02000400000000000000" pitchFamily="2" charset="77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25CD0BAC-2625-2322-71E3-B3F0657F0B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6420603"/>
            <a:ext cx="12192000" cy="921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1626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0CA1C49F-793F-5A4F-B794-8DE7C97BE01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br>
              <a:rPr lang="en-US" sz="4000" b="1">
                <a:latin typeface="Ink Free" panose="03080402000500000000" pitchFamily="66" charset="0"/>
              </a:rPr>
            </a:br>
            <a:br>
              <a:rPr lang="en-US" sz="4000" b="1">
                <a:latin typeface="Ink Free" panose="03080402000500000000" pitchFamily="66" charset="0"/>
              </a:rPr>
            </a:br>
            <a:br>
              <a:rPr lang="en-US" sz="4000" b="1">
                <a:latin typeface="Ink Free" panose="03080402000500000000" pitchFamily="66" charset="0"/>
              </a:rPr>
            </a:br>
            <a:r>
              <a:rPr lang="en-US" sz="4000" b="1">
                <a:latin typeface="Ink Free" panose="03080402000500000000" pitchFamily="66" charset="0"/>
              </a:rPr>
              <a:t>    </a:t>
            </a:r>
            <a:r>
              <a:rPr lang="en-US" sz="4000" b="1" err="1">
                <a:latin typeface="Ink Free" panose="03080402000500000000" pitchFamily="66" charset="0"/>
              </a:rPr>
              <a:t>Hoffi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 </a:t>
            </a:r>
          </a:p>
          <a:p>
            <a:pPr>
              <a:spcAft>
                <a:spcPts val="600"/>
              </a:spcAft>
            </a:pP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    </a:t>
            </a:r>
            <a:r>
              <a:rPr lang="en-US" sz="4000" b="1" err="1">
                <a:latin typeface="Ink Free" panose="03080402000500000000" pitchFamily="66" charset="0"/>
                <a:sym typeface="Wingdings" pitchFamily="2" charset="2"/>
              </a:rPr>
              <a:t>D</a:t>
            </a:r>
            <a:r>
              <a:rPr lang="en-US" sz="4000" b="1" err="1">
                <a:latin typeface="Ink Free" panose="03080402000500000000" pitchFamily="66" charset="0"/>
              </a:rPr>
              <a:t>dim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yn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hoffi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>
                <a:latin typeface="Ink Free" panose="03080402000500000000" pitchFamily="66" charset="0"/>
                <a:sym typeface="Wingdings" pitchFamily="2" charset="2"/>
              </a:rPr>
              <a:t> 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4C8C4-51E5-3D48-A58C-D54D73B6F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465" y="2117129"/>
            <a:ext cx="7160217" cy="4351338"/>
          </a:xfrm>
        </p:spPr>
        <p:txBody>
          <a:bodyPr/>
          <a:lstStyle/>
          <a:p>
            <a:r>
              <a:rPr lang="en-US"/>
              <a:t>Beth </a:t>
            </a:r>
            <a:r>
              <a:rPr lang="en-US" err="1"/>
              <a:t>mae</a:t>
            </a:r>
            <a:r>
              <a:rPr lang="en-US"/>
              <a:t> Huw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?</a:t>
            </a:r>
          </a:p>
          <a:p>
            <a:r>
              <a:rPr lang="en-US"/>
              <a:t>Beth </a:t>
            </a:r>
            <a:r>
              <a:rPr lang="en-US" err="1"/>
              <a:t>dydy</a:t>
            </a:r>
            <a:r>
              <a:rPr lang="en-US"/>
              <a:t> Huw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?</a:t>
            </a:r>
          </a:p>
          <a:p>
            <a:endParaRPr lang="en-US"/>
          </a:p>
          <a:p>
            <a:r>
              <a:rPr lang="en-US"/>
              <a:t>Beth </a:t>
            </a:r>
            <a:r>
              <a:rPr lang="en-US" err="1"/>
              <a:t>mae</a:t>
            </a:r>
            <a:r>
              <a:rPr lang="en-US"/>
              <a:t> Geraint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?</a:t>
            </a:r>
          </a:p>
          <a:p>
            <a:r>
              <a:rPr lang="en-US"/>
              <a:t>Beth </a:t>
            </a:r>
            <a:r>
              <a:rPr lang="en-US" err="1"/>
              <a:t>dydy</a:t>
            </a:r>
            <a:r>
              <a:rPr lang="en-US"/>
              <a:t> Geraint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?</a:t>
            </a:r>
          </a:p>
          <a:p>
            <a:endParaRPr lang="en-US"/>
          </a:p>
          <a:p>
            <a:r>
              <a:rPr lang="en-US"/>
              <a:t>Beth </a:t>
            </a:r>
            <a:r>
              <a:rPr lang="en-US" err="1"/>
              <a:t>mae</a:t>
            </a:r>
            <a:r>
              <a:rPr lang="en-US"/>
              <a:t> Kathryn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?</a:t>
            </a:r>
          </a:p>
          <a:p>
            <a:r>
              <a:rPr lang="en-US"/>
              <a:t>Beth </a:t>
            </a:r>
            <a:r>
              <a:rPr lang="en-US" err="1"/>
              <a:t>dydy</a:t>
            </a:r>
            <a:r>
              <a:rPr lang="en-US"/>
              <a:t> Kathryn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?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5FC30D6-96A4-6140-A601-E525A2F352ED}"/>
              </a:ext>
            </a:extLst>
          </p:cNvPr>
          <p:cNvSpPr/>
          <p:nvPr/>
        </p:nvSpPr>
        <p:spPr>
          <a:xfrm>
            <a:off x="6384292" y="1987664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Huw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darllen</a:t>
            </a:r>
            <a:r>
              <a:rPr lang="en-US"/>
              <a:t>.</a:t>
            </a:r>
          </a:p>
          <a:p>
            <a:pPr algn="ctr"/>
            <a:r>
              <a:rPr lang="en-US" err="1"/>
              <a:t>Dydy</a:t>
            </a:r>
            <a:r>
              <a:rPr lang="en-US"/>
              <a:t> Huw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chwaraeon</a:t>
            </a:r>
            <a:r>
              <a:rPr lang="en-US"/>
              <a:t>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7E66511-FB5C-7A4B-B597-3A356F10A846}"/>
              </a:ext>
            </a:extLst>
          </p:cNvPr>
          <p:cNvSpPr/>
          <p:nvPr/>
        </p:nvSpPr>
        <p:spPr>
          <a:xfrm>
            <a:off x="6384292" y="3652399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Geraint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seiclo</a:t>
            </a:r>
            <a:r>
              <a:rPr lang="en-US"/>
              <a:t>.</a:t>
            </a:r>
          </a:p>
          <a:p>
            <a:pPr algn="ctr"/>
            <a:r>
              <a:rPr lang="en-US" err="1"/>
              <a:t>Dydy</a:t>
            </a:r>
            <a:r>
              <a:rPr lang="en-US"/>
              <a:t> Geraint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colli</a:t>
            </a:r>
            <a:r>
              <a:rPr lang="en-US"/>
              <a:t>.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C0953C0C-1E53-A54D-8A9A-794B57716D77}"/>
              </a:ext>
            </a:extLst>
          </p:cNvPr>
          <p:cNvSpPr/>
          <p:nvPr/>
        </p:nvSpPr>
        <p:spPr>
          <a:xfrm>
            <a:off x="6384292" y="5274203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Kathryn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canu</a:t>
            </a:r>
            <a:r>
              <a:rPr lang="en-US"/>
              <a:t>.</a:t>
            </a:r>
          </a:p>
          <a:p>
            <a:pPr algn="ctr"/>
            <a:r>
              <a:rPr lang="en-US" err="1"/>
              <a:t>Dydy</a:t>
            </a:r>
            <a:r>
              <a:rPr lang="en-US"/>
              <a:t> Kathryn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dawnsio</a:t>
            </a:r>
            <a:r>
              <a:rPr lang="en-US"/>
              <a:t>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17846073-2C5B-094D-880A-58BF26507F45}"/>
              </a:ext>
            </a:extLst>
          </p:cNvPr>
          <p:cNvSpPr/>
          <p:nvPr/>
        </p:nvSpPr>
        <p:spPr>
          <a:xfrm>
            <a:off x="6384292" y="1976352"/>
            <a:ext cx="4929808" cy="1016966"/>
          </a:xfrm>
          <a:prstGeom prst="roundRect">
            <a:avLst/>
          </a:prstGeom>
          <a:solidFill>
            <a:srgbClr val="00B0F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90C316D-956E-A643-95BC-32136249E48D}"/>
              </a:ext>
            </a:extLst>
          </p:cNvPr>
          <p:cNvSpPr/>
          <p:nvPr/>
        </p:nvSpPr>
        <p:spPr>
          <a:xfrm>
            <a:off x="6384292" y="3664757"/>
            <a:ext cx="4929808" cy="1016966"/>
          </a:xfrm>
          <a:prstGeom prst="roundRect">
            <a:avLst/>
          </a:prstGeom>
          <a:solidFill>
            <a:srgbClr val="00B0F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86F5100-A4C5-0A40-A8E6-4CED72243024}"/>
              </a:ext>
            </a:extLst>
          </p:cNvPr>
          <p:cNvSpPr/>
          <p:nvPr/>
        </p:nvSpPr>
        <p:spPr>
          <a:xfrm>
            <a:off x="6384292" y="5261845"/>
            <a:ext cx="4929808" cy="1016966"/>
          </a:xfrm>
          <a:prstGeom prst="roundRect">
            <a:avLst/>
          </a:prstGeom>
          <a:solidFill>
            <a:srgbClr val="00B0F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101FD499-3996-0D4D-8154-71D5C399FED1}"/>
              </a:ext>
            </a:extLst>
          </p:cNvPr>
          <p:cNvSpPr/>
          <p:nvPr/>
        </p:nvSpPr>
        <p:spPr>
          <a:xfrm>
            <a:off x="4564783" y="291066"/>
            <a:ext cx="7160217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Ysgrifennwch y brawddegau yn y trydydd person. </a:t>
            </a:r>
          </a:p>
          <a:p>
            <a:pPr algn="ctr"/>
            <a:r>
              <a:rPr lang="cy-GB" i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Write the sentences in the third person. </a:t>
            </a:r>
            <a:endParaRPr lang="en-GB" i="1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B4D64D3-5B6E-004D-9697-BBC3AD4761EC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489125" y="632598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" name="Picture 7">
            <a:extLst>
              <a:ext uri="{FF2B5EF4-FFF2-40B4-BE49-F238E27FC236}">
                <a16:creationId xmlns:a16="http://schemas.microsoft.com/office/drawing/2014/main" id="{C7B01BA1-217B-41E6-51C5-AF336E84E9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279926"/>
            <a:ext cx="12191999" cy="687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339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E2D345-6052-7A47-8F87-AF308832F8FB}"/>
              </a:ext>
            </a:extLst>
          </p:cNvPr>
          <p:cNvSpPr>
            <a:spLocks noGrp="1"/>
          </p:cNvSpPr>
          <p:nvPr>
            <p:ph type="pic" idx="15"/>
          </p:nvPr>
        </p:nvSpPr>
        <p:spPr/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2A24990-AC40-A14D-870C-0B004C96DCCF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C92C47-31CA-D042-94B3-723127DDF3C7}"/>
              </a:ext>
            </a:extLst>
          </p:cNvPr>
          <p:cNvSpPr>
            <a:spLocks noGrp="1"/>
          </p:cNvSpPr>
          <p:nvPr>
            <p:ph type="pic" idx="17"/>
          </p:nvPr>
        </p:nvSpPr>
        <p:spPr>
          <a:xfrm>
            <a:off x="9632854" y="3452019"/>
            <a:ext cx="2559146" cy="4125652"/>
          </a:xfrm>
        </p:spPr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1270206-1615-C444-92EB-CFAE6FBB09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0" t="32543" r="50034" b="47345"/>
          <a:stretch/>
        </p:blipFill>
        <p:spPr>
          <a:xfrm>
            <a:off x="178396" y="2397414"/>
            <a:ext cx="11902367" cy="3330014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B888D367-326C-C646-A957-E3F5A221A9DF}"/>
              </a:ext>
            </a:extLst>
          </p:cNvPr>
          <p:cNvSpPr/>
          <p:nvPr/>
        </p:nvSpPr>
        <p:spPr>
          <a:xfrm>
            <a:off x="648345" y="1565301"/>
            <a:ext cx="10895309" cy="624274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Dywedwch wrth Bartner 2 beth mae pawb yn hoffi a ddim yn hoffi wneud.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C861062-2A6E-4C47-BA1B-2C6C5B608FA2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1D705A2-7EA6-5EE8-1C3E-5013404120CD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</p:spTree>
    <p:extLst>
      <p:ext uri="{BB962C8B-B14F-4D97-AF65-F5344CB8AC3E}">
        <p14:creationId xmlns:p14="http://schemas.microsoft.com/office/powerpoint/2010/main" val="32170454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4610E2D-13F3-7245-8A4B-9309DB10F295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E2D345-6052-7A47-8F87-AF308832F8FB}"/>
              </a:ext>
            </a:extLst>
          </p:cNvPr>
          <p:cNvSpPr>
            <a:spLocks noGrp="1"/>
          </p:cNvSpPr>
          <p:nvPr>
            <p:ph type="pic" idx="15"/>
          </p:nvPr>
        </p:nvSpPr>
        <p:spPr/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2A24990-AC40-A14D-870C-0B004C96DCCF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C92C47-31CA-D042-94B3-723127DDF3C7}"/>
              </a:ext>
            </a:extLst>
          </p:cNvPr>
          <p:cNvSpPr>
            <a:spLocks noGrp="1"/>
          </p:cNvSpPr>
          <p:nvPr>
            <p:ph type="pic" idx="17"/>
          </p:nvPr>
        </p:nvSpPr>
        <p:spPr/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1270206-1615-C444-92EB-CFAE6FBB09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0" t="52203" r="50034" b="28362"/>
          <a:stretch/>
        </p:blipFill>
        <p:spPr>
          <a:xfrm>
            <a:off x="277817" y="2651380"/>
            <a:ext cx="11636366" cy="3145856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AA3968A1-2C48-D74B-A1D9-D40E70251CF4}"/>
              </a:ext>
            </a:extLst>
          </p:cNvPr>
          <p:cNvSpPr/>
          <p:nvPr/>
        </p:nvSpPr>
        <p:spPr>
          <a:xfrm>
            <a:off x="648345" y="1814450"/>
            <a:ext cx="10895309" cy="624274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Dywedwch wrth Bartner 1 beth mae pawb yn hoffi a ddim yn hoffi wneud.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337F715-A5A7-0848-9499-4F613F8D930B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626658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game&#10;&#10;Description automatically generated">
            <a:extLst>
              <a:ext uri="{FF2B5EF4-FFF2-40B4-BE49-F238E27FC236}">
                <a16:creationId xmlns:a16="http://schemas.microsoft.com/office/drawing/2014/main" id="{71F2F596-33CA-8145-AB39-3CAB6C0567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tretch/>
        </p:blipFill>
        <p:spPr>
          <a:xfrm>
            <a:off x="185978" y="1754316"/>
            <a:ext cx="4623812" cy="4351338"/>
          </a:xfr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D8DC906-23BF-514A-B993-65253FAC7C93}"/>
              </a:ext>
            </a:extLst>
          </p:cNvPr>
          <p:cNvSpPr/>
          <p:nvPr/>
        </p:nvSpPr>
        <p:spPr>
          <a:xfrm>
            <a:off x="4907796" y="1590507"/>
            <a:ext cx="4809641" cy="4515147"/>
          </a:xfrm>
          <a:prstGeom prst="rect">
            <a:avLst/>
          </a:prstGeom>
          <a:solidFill>
            <a:srgbClr val="C8FFCE"/>
          </a:solidFill>
        </p:spPr>
        <p:txBody>
          <a:bodyPr wrap="square">
            <a:spAutoFit/>
          </a:bodyPr>
          <a:lstStyle/>
          <a:p>
            <a:pPr marL="800100" indent="-342900">
              <a:buFont typeface="+mj-lt"/>
              <a:buAutoNum type="arabicPeriod"/>
            </a:pPr>
            <a:r>
              <a:rPr lang="en-US" sz="2000" b="1" err="1">
                <a:latin typeface="Avenir Book" panose="02000503020000020003" pitchFamily="2" charset="0"/>
                <a:ea typeface="Times New Roman" panose="02020603050405020304" pitchFamily="18" charset="0"/>
              </a:rPr>
              <a:t>R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ydw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sglodion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sudd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afal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cyrri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twym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. 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Chris yn hoffi sglodion.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e’n hoffi </a:t>
            </a:r>
            <a:r>
              <a:rPr lang="cy-GB" sz="2000" i="1">
                <a:latin typeface="Avenir Book" panose="02000503020000020003" pitchFamily="2" charset="0"/>
                <a:ea typeface="Times New Roman" panose="02020603050405020304" pitchFamily="18" charset="0"/>
              </a:rPr>
              <a:t>Eastenders.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hi’n hoffi canu.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Mae Alys yn hoffi chwarae ar yr iard.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>
                <a:latin typeface="Avenir Book" panose="02000503020000020003" pitchFamily="2" charset="0"/>
                <a:ea typeface="Times New Roman" panose="02020603050405020304" pitchFamily="18" charset="0"/>
              </a:rPr>
              <a:t>Beth rydych chi’n hoffi?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rwyt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ti’n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GB" sz="200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mae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Jonah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yn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US" sz="2000">
              <a:latin typeface="Avenir Book" panose="02000503020000020003" pitchFamily="2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1092FFE-41A5-EB4D-B0B8-0220A6B681DE}"/>
              </a:ext>
            </a:extLst>
          </p:cNvPr>
          <p:cNvSpPr txBox="1">
            <a:spLocks/>
          </p:cNvSpPr>
          <p:nvPr/>
        </p:nvSpPr>
        <p:spPr>
          <a:xfrm>
            <a:off x="185978" y="41509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Ymarfer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Ysgrifennu</a:t>
            </a:r>
            <a:endParaRPr lang="en-US" sz="4000" b="1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>
                <a:latin typeface="Ink Free" panose="03080402000500000000" pitchFamily="66" charset="0"/>
              </a:rPr>
              <a:t>Written Exercise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1AE1CDE-3A0E-F244-BE78-96A999F94E43}"/>
              </a:ext>
            </a:extLst>
          </p:cNvPr>
          <p:cNvPicPr/>
          <p:nvPr/>
        </p:nvPicPr>
        <p:blipFill rotWithShape="1">
          <a:blip r:embed="rId4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540450" y="205474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F1C37549-B867-1546-A575-0FD9E8DD73ED}"/>
              </a:ext>
            </a:extLst>
          </p:cNvPr>
          <p:cNvSpPr/>
          <p:nvPr/>
        </p:nvSpPr>
        <p:spPr>
          <a:xfrm>
            <a:off x="4719767" y="205474"/>
            <a:ext cx="5924342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Ysgrifennwch y brawddegau yn y negyddol. </a:t>
            </a:r>
          </a:p>
          <a:p>
            <a:pPr algn="ctr"/>
            <a:r>
              <a:rPr lang="cy-GB" i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Turn the sentences into the negative.</a:t>
            </a:r>
            <a:endParaRPr lang="en-GB" i="1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ABE0827C-AAA7-4000-96BA-DE075FD95D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6104080"/>
            <a:ext cx="12192000" cy="827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3646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EA368BC-B032-0946-9CC1-3E6D891387A6}"/>
              </a:ext>
            </a:extLst>
          </p:cNvPr>
          <p:cNvSpPr/>
          <p:nvPr/>
        </p:nvSpPr>
        <p:spPr>
          <a:xfrm>
            <a:off x="4616108" y="1436620"/>
            <a:ext cx="5924342" cy="4669035"/>
          </a:xfrm>
          <a:prstGeom prst="rect">
            <a:avLst/>
          </a:prstGeom>
          <a:solidFill>
            <a:srgbClr val="C8FFCE"/>
          </a:solidFill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sglodion.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sudd afal.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cyrri twym.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Chris ddim yn hoffi sglodion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e ddim yn hoffi Eastenders.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Dydy hi ddim yn hoffi canu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Dydy Alys ddim yn hoffi chwarae ar yr iard.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Beth dydych chi ddim yn hoffi?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Beth dwyt ti ddim yn hoffi?</a:t>
            </a:r>
            <a:endParaRPr lang="en-GB" sz="2000" b="1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Beth dydy John ddim yn hoffi?</a:t>
            </a:r>
            <a:endParaRPr lang="en-GB" sz="2000" b="1">
              <a:solidFill>
                <a:srgbClr val="7030A0"/>
              </a:solidFill>
              <a:effectLst/>
              <a:latin typeface="Avenir Book" panose="02000503020000020003" pitchFamily="2" charset="0"/>
              <a:ea typeface="Times New Roman" panose="02020603050405020304" pitchFamily="18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1092FFE-41A5-EB4D-B0B8-0220A6B681DE}"/>
              </a:ext>
            </a:extLst>
          </p:cNvPr>
          <p:cNvSpPr txBox="1">
            <a:spLocks/>
          </p:cNvSpPr>
          <p:nvPr/>
        </p:nvSpPr>
        <p:spPr>
          <a:xfrm>
            <a:off x="185978" y="41509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Ymarfer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Ysgrifennu</a:t>
            </a:r>
            <a:r>
              <a:rPr lang="en-US" sz="4000" b="1">
                <a:latin typeface="Ink Free" panose="03080402000500000000" pitchFamily="66" charset="0"/>
              </a:rPr>
              <a:t> - </a:t>
            </a:r>
            <a:r>
              <a:rPr lang="en-US" sz="4000" b="1" err="1">
                <a:latin typeface="Ink Free" panose="03080402000500000000" pitchFamily="66" charset="0"/>
              </a:rPr>
              <a:t>atebion</a:t>
            </a:r>
            <a:endParaRPr lang="en-US" sz="4000" b="1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>
                <a:latin typeface="Ink Free" panose="03080402000500000000" pitchFamily="66" charset="0"/>
              </a:rPr>
              <a:t>Written Exercise - answers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1AE1CDE-3A0E-F244-BE78-96A999F94E43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540450" y="205474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A212715A-A32C-2502-4B03-EAEF9CC492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104080"/>
            <a:ext cx="12191999" cy="757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9406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BE3C73A-C42C-0B46-BD62-E122B663633B}"/>
              </a:ext>
            </a:extLst>
          </p:cNvPr>
          <p:cNvSpPr/>
          <p:nvPr/>
        </p:nvSpPr>
        <p:spPr>
          <a:xfrm>
            <a:off x="214100" y="253162"/>
            <a:ext cx="1101936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4000" b="1">
                <a:latin typeface="Ink Free" panose="03080402000500000000" pitchFamily="66" charset="0"/>
                <a:ea typeface="Times New Roman" panose="02020603050405020304" pitchFamily="18" charset="0"/>
              </a:rPr>
              <a:t>Hoffi bwyta / yfed / gwylio / darllen / gwneud  … ?</a:t>
            </a:r>
            <a:endParaRPr lang="en-GB" sz="4000">
              <a:effectLst/>
              <a:latin typeface="Ink Free" panose="03080402000500000000" pitchFamily="66" charset="0"/>
              <a:ea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3000C44-C763-4A45-BC6A-2392B879AD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2595579"/>
              </p:ext>
            </p:extLst>
          </p:nvPr>
        </p:nvGraphicFramePr>
        <p:xfrm>
          <a:off x="214100" y="1085034"/>
          <a:ext cx="11812585" cy="52578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4915839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6896746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</a:rPr>
                        <a:t>Beth rydych chi’n hoffi </a:t>
                      </a:r>
                      <a:r>
                        <a:rPr lang="cy-GB" sz="2300" b="1">
                          <a:effectLst/>
                        </a:rPr>
                        <a:t>f</a:t>
                      </a:r>
                      <a:r>
                        <a:rPr lang="cy-GB" sz="2300">
                          <a:effectLst/>
                        </a:rPr>
                        <a:t>wyta?</a:t>
                      </a:r>
                      <a:endParaRPr lang="en-GB" sz="2300">
                        <a:effectLst/>
                      </a:endParaRPr>
                    </a:p>
                    <a:p>
                      <a:pPr marL="1371600" indent="-1371600"/>
                      <a:r>
                        <a:rPr lang="cy-GB" sz="2300">
                          <a:effectLst/>
                        </a:rPr>
                        <a:t>Beth rwyt ti’n hoffi 	yfed?</a:t>
                      </a:r>
                      <a:endParaRPr lang="en-GB" sz="2300">
                        <a:effectLst/>
                      </a:endParaRPr>
                    </a:p>
                    <a:p>
                      <a:pPr marL="1371600"/>
                      <a:r>
                        <a:rPr lang="cy-GB" sz="2300">
                          <a:effectLst/>
                        </a:rPr>
                        <a:t>                 </a:t>
                      </a:r>
                      <a:r>
                        <a:rPr lang="cy-GB" sz="2300" b="1">
                          <a:effectLst/>
                        </a:rPr>
                        <a:t>w</a:t>
                      </a:r>
                      <a:r>
                        <a:rPr lang="cy-GB" sz="2300">
                          <a:effectLst/>
                        </a:rPr>
                        <a:t>ylio?</a:t>
                      </a:r>
                      <a:endParaRPr lang="en-GB" sz="2300">
                        <a:effectLst/>
                      </a:endParaRPr>
                    </a:p>
                    <a:p>
                      <a:pPr marL="1371600"/>
                      <a:r>
                        <a:rPr lang="cy-GB" sz="2300">
                          <a:effectLst/>
                        </a:rPr>
                        <a:t>                 </a:t>
                      </a:r>
                      <a:r>
                        <a:rPr lang="cy-GB" sz="2300" b="1">
                          <a:effectLst/>
                        </a:rPr>
                        <a:t>dd</a:t>
                      </a:r>
                      <a:r>
                        <a:rPr lang="cy-GB" sz="2300">
                          <a:effectLst/>
                        </a:rPr>
                        <a:t>arllen?</a:t>
                      </a:r>
                      <a:endParaRPr lang="en-GB" sz="2300">
                        <a:effectLst/>
                      </a:endParaRPr>
                    </a:p>
                    <a:p>
                      <a:pPr marL="1371600"/>
                      <a:r>
                        <a:rPr lang="cy-GB" sz="2300">
                          <a:effectLst/>
                        </a:rPr>
                        <a:t>                 </a:t>
                      </a:r>
                      <a:r>
                        <a:rPr lang="cy-GB" sz="2300" b="1">
                          <a:effectLst/>
                        </a:rPr>
                        <a:t>w</a:t>
                      </a:r>
                      <a:r>
                        <a:rPr lang="cy-GB" sz="2300">
                          <a:effectLst/>
                        </a:rPr>
                        <a:t>neud?</a:t>
                      </a:r>
                      <a:endParaRPr lang="en-GB" sz="2300">
                        <a:effectLst/>
                      </a:endParaRPr>
                    </a:p>
                    <a:p>
                      <a:r>
                        <a:rPr lang="cy-GB" sz="2300">
                          <a:effectLst/>
                        </a:rPr>
                        <a:t> 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</a:rPr>
                        <a:t>Rydw i’n hoffi bwyta ...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(eat)</a:t>
                      </a:r>
                      <a:endParaRPr lang="en-GB" sz="2300" i="1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yfed ...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(drink)</a:t>
                      </a:r>
                      <a:endParaRPr lang="en-GB" sz="230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gwylio ...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(watch)</a:t>
                      </a:r>
                      <a:endParaRPr lang="en-GB" sz="230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darllen ...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(read)</a:t>
                      </a:r>
                      <a:endParaRPr lang="en-GB" sz="230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cadw’n heini.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(keep fit)</a:t>
                      </a:r>
                      <a:endParaRPr lang="en-GB" sz="230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coginio.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(cook)</a:t>
                      </a:r>
                      <a:endParaRPr lang="en-GB" sz="230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dawnsio.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(dance)</a:t>
                      </a:r>
                      <a:endParaRPr lang="en-GB" sz="230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gwylio ffilmiau.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(watch films)</a:t>
                      </a:r>
                      <a:endParaRPr lang="en-GB" sz="2300" i="1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pPr marL="1827213" indent="46038">
                        <a:tabLst/>
                      </a:pPr>
                      <a:r>
                        <a:rPr lang="cy-GB" sz="2300">
                          <a:effectLst/>
                        </a:rPr>
                        <a:t>	</a:t>
                      </a:r>
                      <a:endParaRPr lang="en-GB" sz="2300">
                        <a:effectLst/>
                      </a:endParaRPr>
                    </a:p>
                    <a:p>
                      <a:pPr marL="731520"/>
                      <a:r>
                        <a:rPr lang="cy-GB" sz="2300">
                          <a:effectLst/>
                        </a:rPr>
                        <a:t> 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</a:rPr>
                        <a:t>Beth dydych chi ddim yn hoffi fwyta?</a:t>
                      </a:r>
                      <a:endParaRPr lang="en-GB" sz="2300">
                        <a:effectLst/>
                      </a:endParaRPr>
                    </a:p>
                    <a:p>
                      <a:pPr marL="3514725" indent="-3514725">
                        <a:tabLst/>
                      </a:pPr>
                      <a:r>
                        <a:rPr lang="cy-GB" sz="2300">
                          <a:effectLst/>
                        </a:rPr>
                        <a:t>Beth dwyt ti ddim yn hoffi   yfed? </a:t>
                      </a:r>
                      <a:r>
                        <a:rPr lang="cy-GB" sz="2300" b="1">
                          <a:effectLst/>
                        </a:rPr>
                        <a:t>w</a:t>
                      </a:r>
                      <a:r>
                        <a:rPr lang="cy-GB" sz="2300">
                          <a:effectLst/>
                        </a:rPr>
                        <a:t>ylio?</a:t>
                      </a:r>
                      <a:endParaRPr lang="en-GB" sz="2300">
                        <a:effectLst/>
                      </a:endParaRPr>
                    </a:p>
                    <a:p>
                      <a:pPr marL="3468688" indent="-139700">
                        <a:tabLst/>
                      </a:pPr>
                      <a:r>
                        <a:rPr lang="cy-GB" sz="2300">
                          <a:effectLst/>
                        </a:rPr>
                        <a:t>  ddarllen</a:t>
                      </a:r>
                    </a:p>
                    <a:p>
                      <a:pPr marL="3468688" indent="-139700">
                        <a:tabLst/>
                      </a:pPr>
                      <a:r>
                        <a:rPr lang="cy-GB" sz="2300">
                          <a:effectLst/>
                        </a:rPr>
                        <a:t> </a:t>
                      </a:r>
                      <a:r>
                        <a:rPr lang="cy-GB" sz="2300" b="1">
                          <a:effectLst/>
                        </a:rPr>
                        <a:t>w</a:t>
                      </a:r>
                      <a:r>
                        <a:rPr lang="cy-GB" sz="2300">
                          <a:effectLst/>
                        </a:rPr>
                        <a:t>neud?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Dydw i ddim yn hoffi (bwyta) salad.</a:t>
                      </a:r>
                      <a:r>
                        <a:rPr lang="en-GB" sz="2300">
                          <a:effectLst/>
                        </a:rPr>
                        <a:t>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(eating salad)</a:t>
                      </a:r>
                      <a:endParaRPr lang="en-GB" sz="2300">
                        <a:effectLst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>
                          <a:effectLst/>
                        </a:rPr>
                        <a:t>Dydw i ddim yn hoffi (yfed) llaeth.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(drinking milk)</a:t>
                      </a:r>
                      <a:endParaRPr lang="en-GB" sz="2300">
                        <a:effectLst/>
                      </a:endParaRPr>
                    </a:p>
                    <a:p>
                      <a:r>
                        <a:rPr lang="cy-GB" sz="2300">
                          <a:effectLst/>
                        </a:rPr>
                        <a:t>Dydw i ddim yn hoffi gwylio ...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(watching) </a:t>
                      </a:r>
                      <a:endParaRPr lang="en-GB" sz="2300">
                        <a:effectLst/>
                      </a:endParaRPr>
                    </a:p>
                    <a:p>
                      <a:r>
                        <a:rPr lang="cy-GB" sz="2300">
                          <a:effectLst/>
                        </a:rPr>
                        <a:t>Dydw i ddim yn hoffi darllen ...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(reading) </a:t>
                      </a:r>
                      <a:endParaRPr lang="en-GB" sz="2300">
                        <a:effectLst/>
                      </a:endParaRPr>
                    </a:p>
                    <a:p>
                      <a:r>
                        <a:rPr lang="cy-GB" sz="2300">
                          <a:effectLst/>
                        </a:rPr>
                        <a:t>Dydw i ddim yn hoffi canu. </a:t>
                      </a:r>
                      <a:r>
                        <a:rPr lang="cy-GB" sz="2300" i="1">
                          <a:solidFill>
                            <a:schemeClr val="accent2"/>
                          </a:solidFill>
                          <a:effectLst/>
                        </a:rPr>
                        <a:t>(singing) 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0833550"/>
                  </a:ext>
                </a:extLst>
              </a:tr>
            </a:tbl>
          </a:graphicData>
        </a:graphic>
      </p:graphicFrame>
      <p:pic>
        <p:nvPicPr>
          <p:cNvPr id="4" name="Picture 4">
            <a:extLst>
              <a:ext uri="{FF2B5EF4-FFF2-40B4-BE49-F238E27FC236}">
                <a16:creationId xmlns:a16="http://schemas.microsoft.com/office/drawing/2014/main" id="{7A12F04F-DA57-1AD7-0450-46DFC2EE66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62" y="6420603"/>
            <a:ext cx="12016153" cy="722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6868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3819C47-A924-9648-AB84-9B6CE89F30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6819327"/>
              </p:ext>
            </p:extLst>
          </p:nvPr>
        </p:nvGraphicFramePr>
        <p:xfrm>
          <a:off x="765467" y="1480077"/>
          <a:ext cx="10833308" cy="5181600"/>
        </p:xfrm>
        <a:graphic>
          <a:graphicData uri="http://schemas.openxmlformats.org/drawingml/2006/table">
            <a:tbl>
              <a:tblPr firstRow="1" firstCol="1" bandRow="1"/>
              <a:tblGrid>
                <a:gridCol w="1407576">
                  <a:extLst>
                    <a:ext uri="{9D8B030D-6E8A-4147-A177-3AD203B41FA5}">
                      <a16:colId xmlns:a16="http://schemas.microsoft.com/office/drawing/2014/main" val="4125588698"/>
                    </a:ext>
                  </a:extLst>
                </a:gridCol>
                <a:gridCol w="9425732">
                  <a:extLst>
                    <a:ext uri="{9D8B030D-6E8A-4147-A177-3AD203B41FA5}">
                      <a16:colId xmlns:a16="http://schemas.microsoft.com/office/drawing/2014/main" val="1737487990"/>
                    </a:ext>
                  </a:extLst>
                </a:gridCol>
              </a:tblGrid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580689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 Sut rwyt ti heddiw?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458557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iawn, diolch. A ti?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3825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iawn diolch. 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728855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ti’n hoffi wneud? 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0286063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mynd i’r sinema ... ac rydw i’n hoffi mynd i fwyty ... ac rydw i’n hoffi gwylio pêl-droed.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4414428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Gwylio pêl-droed!! Dim diolch! Dydw i ddim yn hoffi gwylio pêl-droed. Beth </a:t>
                      </a:r>
                      <a:r>
                        <a:rPr lang="cy-GB" sz="2000" b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arall</a:t>
                      </a:r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rwyt ti’n hoffi wneud?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164672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dawnsio.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4237557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Dawnsio!! Dim diolch! Dydw i ddim yn hoffi dawnsio. Beth </a:t>
                      </a:r>
                      <a:r>
                        <a:rPr lang="cy-GB" sz="2000" b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arall</a:t>
                      </a:r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rwyt ti’n hoffi wneud?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5028208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cadw’n heini.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040969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Cadw’n heini!! Dim diolch! Dydw i ddim yn hoffi cadw’n heini. 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64713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</a:t>
                      </a:r>
                      <a:r>
                        <a:rPr lang="cy-GB" sz="2000" b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ti’n</a:t>
                      </a:r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hoffi wneud, Sam? 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835894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chwarae ar yr Xbox.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495564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Hwyl fawr, Sam!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21151"/>
                  </a:ext>
                </a:extLst>
              </a:tr>
            </a:tbl>
          </a:graphicData>
        </a:graphic>
      </p:graphicFrame>
      <p:sp>
        <p:nvSpPr>
          <p:cNvPr id="18" name="Title 1">
            <a:extLst>
              <a:ext uri="{FF2B5EF4-FFF2-40B4-BE49-F238E27FC236}">
                <a16:creationId xmlns:a16="http://schemas.microsoft.com/office/drawing/2014/main" id="{87A72DFF-DB7B-D54D-A845-E2972BFD04CD}"/>
              </a:ext>
            </a:extLst>
          </p:cNvPr>
          <p:cNvSpPr txBox="1">
            <a:spLocks/>
          </p:cNvSpPr>
          <p:nvPr/>
        </p:nvSpPr>
        <p:spPr>
          <a:xfrm>
            <a:off x="103361" y="28135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Sgwrs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gyda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phartner</a:t>
            </a:r>
            <a:r>
              <a:rPr lang="en-US" sz="4000" b="1">
                <a:latin typeface="Ink Free" panose="03080402000500000000" pitchFamily="66" charset="0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4000" b="1">
                <a:latin typeface="Ink Free" panose="03080402000500000000" pitchFamily="66" charset="0"/>
              </a:rPr>
              <a:t>Conversations with a partner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2D34BC7-B2A2-BA47-A69F-65007969DA5A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3C0BFDD7-D5CD-5F1B-DEFA-DC6335B063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93" y="6619895"/>
            <a:ext cx="12203722" cy="511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3883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45933-8B1B-054E-988A-210E4D93855E}"/>
              </a:ext>
            </a:extLst>
          </p:cNvPr>
          <p:cNvSpPr txBox="1">
            <a:spLocks/>
          </p:cNvSpPr>
          <p:nvPr/>
        </p:nvSpPr>
        <p:spPr>
          <a:xfrm>
            <a:off x="277531" y="196487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err="1">
                <a:latin typeface="Ink Free" panose="03080402000500000000" pitchFamily="66" charset="0"/>
              </a:rPr>
              <a:t>Hoffi</a:t>
            </a:r>
            <a:r>
              <a:rPr lang="en-US" b="1">
                <a:latin typeface="Ink Free" panose="03080402000500000000" pitchFamily="66" charset="0"/>
              </a:rPr>
              <a:t> – </a:t>
            </a:r>
            <a:r>
              <a:rPr lang="en-US" b="1" err="1">
                <a:latin typeface="Ink Free" panose="03080402000500000000" pitchFamily="66" charset="0"/>
              </a:rPr>
              <a:t>fe</a:t>
            </a:r>
            <a:r>
              <a:rPr lang="en-US" b="1">
                <a:latin typeface="Ink Free" panose="03080402000500000000" pitchFamily="66" charset="0"/>
              </a:rPr>
              <a:t>/hi </a:t>
            </a:r>
          </a:p>
          <a:p>
            <a:pPr>
              <a:spcAft>
                <a:spcPts val="600"/>
              </a:spcAft>
            </a:pPr>
            <a:r>
              <a:rPr lang="en-US" b="1" err="1">
                <a:latin typeface="Ink Free" panose="03080402000500000000" pitchFamily="66" charset="0"/>
              </a:rPr>
              <a:t>Hoffi</a:t>
            </a:r>
            <a:r>
              <a:rPr lang="en-US" b="1">
                <a:latin typeface="Ink Free" panose="03080402000500000000" pitchFamily="66" charset="0"/>
              </a:rPr>
              <a:t> – him/her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AF675A5-263E-5345-8BCB-3775691BDA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2922152"/>
              </p:ext>
            </p:extLst>
          </p:nvPr>
        </p:nvGraphicFramePr>
        <p:xfrm>
          <a:off x="301350" y="1972160"/>
          <a:ext cx="11446365" cy="2453640"/>
        </p:xfrm>
        <a:graphic>
          <a:graphicData uri="http://schemas.openxmlformats.org/drawingml/2006/table">
            <a:tbl>
              <a:tblPr firstRow="1" firstCol="1" bandRow="1"/>
              <a:tblGrid>
                <a:gridCol w="567304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5773320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mae Chris yn hoffi fwyta?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mae e’n hoffi yfed?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mae hi’n hoffi wneud?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Chris yn hoffi bwyta lasagne.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e’n hoffi yfed llaeth.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hi’n hoffi cadw’n heini.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 Chris ddim yn hoffi fwyta?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 e ddim yn hoffi yfed?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 hi ddim yn hoffi wneud?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 Chris ddim yn hoffi bwyta sbag bol.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 e ddim yn hoffi yfed dŵr.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 hi ddim yn hoffi chwarae pêl-droed.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663579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B9A73BD1-CB22-BE47-A98C-6006C6954D2C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D6EDC1B6-45B5-B854-F233-A944A4FBCC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39249"/>
            <a:ext cx="12192000" cy="781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7246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877A30B-D2E2-DE4F-9E8B-53A8FD0B4B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7479366"/>
              </p:ext>
            </p:extLst>
          </p:nvPr>
        </p:nvGraphicFramePr>
        <p:xfrm>
          <a:off x="3181243" y="624840"/>
          <a:ext cx="8896027" cy="5608320"/>
        </p:xfrm>
        <a:graphic>
          <a:graphicData uri="http://schemas.openxmlformats.org/drawingml/2006/table">
            <a:tbl>
              <a:tblPr firstRow="1" firstCol="1" bandRow="1"/>
              <a:tblGrid>
                <a:gridCol w="3843580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5052447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fwyd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fwyd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Cinio dydd Sul.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Cinio dydd Sul ydy fy hoff fwyd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fwyd i ydy </a:t>
                      </a:r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goulash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ddiod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ddiod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Te.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Te ydy fy hoff ddiod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ddiod i ydy te.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102236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raglen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raglen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ydy fy hoff raglen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raglen i ydy </a:t>
                      </a:r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05793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1028700" indent="-1028700"/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liw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gân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              l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yfr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              ffilm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...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ydy fy hoff ...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... i ydy </a:t>
                      </a:r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1778961"/>
                  </a:ext>
                </a:extLst>
              </a:tr>
            </a:tbl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96623C4A-DCEB-5042-AC86-E6980D398068}"/>
              </a:ext>
            </a:extLst>
          </p:cNvPr>
          <p:cNvSpPr txBox="1">
            <a:spLocks/>
          </p:cNvSpPr>
          <p:nvPr/>
        </p:nvSpPr>
        <p:spPr>
          <a:xfrm>
            <a:off x="479010" y="150064"/>
            <a:ext cx="1706252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>
                <a:latin typeface="Ink Free" panose="03080402000500000000" pitchFamily="66" charset="0"/>
              </a:rPr>
              <a:t>Hoff</a:t>
            </a:r>
          </a:p>
        </p:txBody>
      </p:sp>
      <p:sp>
        <p:nvSpPr>
          <p:cNvPr id="5" name="5-point Star 4">
            <a:extLst>
              <a:ext uri="{FF2B5EF4-FFF2-40B4-BE49-F238E27FC236}">
                <a16:creationId xmlns:a16="http://schemas.microsoft.com/office/drawing/2014/main" id="{A7104F8B-CD87-4840-BB3B-A9309F4564F7}"/>
              </a:ext>
            </a:extLst>
          </p:cNvPr>
          <p:cNvSpPr/>
          <p:nvPr/>
        </p:nvSpPr>
        <p:spPr>
          <a:xfrm>
            <a:off x="-30995" y="1891931"/>
            <a:ext cx="3700819" cy="3074137"/>
          </a:xfrm>
          <a:prstGeom prst="star5">
            <a:avLst>
              <a:gd name="adj" fmla="val 27234"/>
              <a:gd name="hf" fmla="val 105146"/>
              <a:gd name="vf" fmla="val 110557"/>
            </a:avLst>
          </a:prstGeom>
          <a:solidFill>
            <a:srgbClr val="E2C1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20BB82-F1BE-7548-8B46-E111739A0AD5}"/>
              </a:ext>
            </a:extLst>
          </p:cNvPr>
          <p:cNvSpPr txBox="1"/>
          <p:nvPr/>
        </p:nvSpPr>
        <p:spPr>
          <a:xfrm>
            <a:off x="-235237" y="2924644"/>
            <a:ext cx="410930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US" sz="2200" b="1">
                <a:latin typeface="Cavolini" panose="03000502040302020204" pitchFamily="66" charset="0"/>
                <a:cs typeface="Cavolini" panose="03000502040302020204" pitchFamily="66" charset="0"/>
              </a:rPr>
              <a:t> = to like</a:t>
            </a:r>
          </a:p>
          <a:p>
            <a:pPr algn="ctr"/>
            <a:endParaRPr lang="en-US" sz="200" b="1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00" b="1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00" b="1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00" b="1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200" b="1" err="1">
                <a:latin typeface="Cavolini" panose="03000502040302020204" pitchFamily="66" charset="0"/>
                <a:cs typeface="Cavolini" panose="03000502040302020204" pitchFamily="66" charset="0"/>
              </a:rPr>
              <a:t>hoff</a:t>
            </a:r>
            <a:r>
              <a:rPr lang="en-US" sz="2200" b="1">
                <a:latin typeface="Cavolini" panose="03000502040302020204" pitchFamily="66" charset="0"/>
                <a:cs typeface="Cavolini" panose="03000502040302020204" pitchFamily="66" charset="0"/>
              </a:rPr>
              <a:t> = </a:t>
            </a:r>
            <a:r>
              <a:rPr lang="en-US" sz="2200" b="1" err="1">
                <a:latin typeface="Cavolini" panose="03000502040302020204" pitchFamily="66" charset="0"/>
                <a:cs typeface="Cavolini" panose="03000502040302020204" pitchFamily="66" charset="0"/>
              </a:rPr>
              <a:t>favourite</a:t>
            </a:r>
            <a:endParaRPr lang="en-US" sz="2200" b="1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2" name="Picture 6">
            <a:extLst>
              <a:ext uri="{FF2B5EF4-FFF2-40B4-BE49-F238E27FC236}">
                <a16:creationId xmlns:a16="http://schemas.microsoft.com/office/drawing/2014/main" id="{EEB90903-558B-CB7F-383C-893F3581BC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79926"/>
            <a:ext cx="12192000" cy="581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008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82B9456-6EAF-744E-B1DE-DE13241983D9}"/>
              </a:ext>
            </a:extLst>
          </p:cNvPr>
          <p:cNvSpPr txBox="1">
            <a:spLocks/>
          </p:cNvSpPr>
          <p:nvPr/>
        </p:nvSpPr>
        <p:spPr>
          <a:xfrm>
            <a:off x="6032427" y="98511"/>
            <a:ext cx="5885051" cy="14566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Tocio’r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Tresmaswr</a:t>
            </a:r>
            <a:r>
              <a:rPr lang="en-US" sz="4000" b="1">
                <a:latin typeface="Ink Free" panose="03080402000500000000" pitchFamily="66" charset="0"/>
              </a:rPr>
              <a:t>!</a:t>
            </a:r>
          </a:p>
          <a:p>
            <a:pPr algn="r">
              <a:spcAft>
                <a:spcPts val="600"/>
              </a:spcAft>
            </a:pPr>
            <a:r>
              <a:rPr lang="en-US" sz="4000" b="1" i="1">
                <a:latin typeface="Ink Free" panose="03080402000500000000" pitchFamily="66" charset="0"/>
              </a:rPr>
              <a:t>Spot the Intruder!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6C873D4-DD01-CF43-8E81-AF4E122EBC8E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5238079" y="954422"/>
            <a:ext cx="1764240" cy="184647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698C2EE2-CB2A-A340-9AB2-B8272362BB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0038" y="2268285"/>
            <a:ext cx="2713512" cy="3059917"/>
          </a:xfrm>
          <a:prstGeom prst="rect">
            <a:avLst/>
          </a:prstGeom>
        </p:spPr>
      </p:pic>
      <p:sp>
        <p:nvSpPr>
          <p:cNvPr id="18" name="Speech Bubble: Rectangle with Corners Rounded 4">
            <a:extLst>
              <a:ext uri="{FF2B5EF4-FFF2-40B4-BE49-F238E27FC236}">
                <a16:creationId xmlns:a16="http://schemas.microsoft.com/office/drawing/2014/main" id="{E9BEDBD7-EF9E-CF42-9A4A-B540F6B8D4FE}"/>
              </a:ext>
            </a:extLst>
          </p:cNvPr>
          <p:cNvSpPr/>
          <p:nvPr/>
        </p:nvSpPr>
        <p:spPr>
          <a:xfrm>
            <a:off x="286506" y="3752827"/>
            <a:ext cx="6440661" cy="2796247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US" sz="2400">
              <a:solidFill>
                <a:prstClr val="black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/>
            <a:r>
              <a:rPr lang="en-US" sz="2400" err="1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US" sz="2400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err="1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400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trac </a:t>
            </a:r>
            <a:r>
              <a:rPr lang="en-US" sz="2400" err="1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sain</a:t>
            </a:r>
            <a:r>
              <a:rPr lang="en-US" sz="2400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/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rhai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geiriau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tresmasu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  <a:p>
            <a:pPr lvl="0" algn="ctr"/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Uwcholeuwch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geiriau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hyn</a:t>
            </a:r>
            <a:r>
              <a:rPr lang="en-US" sz="240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lvl="0" algn="ctr"/>
            <a:endParaRPr lang="en-US" sz="240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400" i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Listen to the track.</a:t>
            </a:r>
          </a:p>
          <a:p>
            <a:pPr algn="ctr"/>
            <a:r>
              <a:rPr lang="en-US" sz="2400" i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Some words have snuck in!</a:t>
            </a:r>
          </a:p>
          <a:p>
            <a:pPr algn="ctr"/>
            <a:r>
              <a:rPr lang="en-US" sz="2400" i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Highlight those words.</a:t>
            </a:r>
          </a:p>
          <a:p>
            <a:pPr lvl="0"/>
            <a:endParaRPr lang="en-US" sz="2400">
              <a:solidFill>
                <a:prstClr val="black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AC06A293-3898-1837-D2CC-99210CF243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38" y="6444050"/>
            <a:ext cx="12051321" cy="605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8186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C2448764-6FE7-1748-84C8-C79E0879F264}"/>
              </a:ext>
            </a:extLst>
          </p:cNvPr>
          <p:cNvSpPr/>
          <p:nvPr/>
        </p:nvSpPr>
        <p:spPr>
          <a:xfrm>
            <a:off x="1873770" y="199534"/>
            <a:ext cx="9983450" cy="6411128"/>
          </a:xfrm>
          <a:prstGeom prst="wedgeRoundRectCallout">
            <a:avLst>
              <a:gd name="adj1" fmla="val -67311"/>
              <a:gd name="adj2" fmla="val 46053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3CB3B4-E319-B143-A5C0-5890B40574B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158584" y="628430"/>
            <a:ext cx="9368852" cy="5743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just">
              <a:buNone/>
            </a:pPr>
            <a:r>
              <a:rPr lang="cy-GB" sz="2400">
                <a:latin typeface="Chalkboard SE" panose="03050602040202020205" pitchFamily="66" charset="77"/>
                <a:cs typeface="Cavolini" panose="03000502040302020204" pitchFamily="66" charset="0"/>
              </a:rPr>
              <a:t>Mared Evans ydw i. Rydw i’n byw yn Hwlffordd nawr, ond rydw i’n dod o Glydach ger Abertawe yn wreiddiol. Rydw i’n gweithio fel athrawes yn Ysgol Penybryn. Rydw i’n dysgu Blwyddyn 4 a 5, ond dydw i ddim yn hoffi dysgu Blwyddyn 4. Blwyddyn 2 ydy fy hoff flwyddyn. Yn yr ysgol, rydw i’n gyfrifol am Gyngor yr Ysgol a Datblygiad Creadigol ar draws yr ysgol. </a:t>
            </a:r>
            <a:br>
              <a:rPr lang="cy-GB" sz="2400">
                <a:latin typeface="Chalkboard SE" panose="03050602040202020205" pitchFamily="66" charset="77"/>
                <a:cs typeface="Cavolini" panose="03000502040302020204" pitchFamily="66" charset="0"/>
              </a:rPr>
            </a:br>
            <a:r>
              <a:rPr lang="cy-GB" sz="2400">
                <a:latin typeface="Chalkboard SE" panose="03050602040202020205" pitchFamily="66" charset="77"/>
                <a:cs typeface="Cavolini" panose="03000502040302020204" pitchFamily="66" charset="0"/>
              </a:rPr>
              <a:t> </a:t>
            </a:r>
            <a:br>
              <a:rPr lang="cy-GB" sz="2400">
                <a:latin typeface="Chalkboard SE" panose="03050602040202020205" pitchFamily="66" charset="77"/>
                <a:cs typeface="Cavolini" panose="03000502040302020204" pitchFamily="66" charset="0"/>
              </a:rPr>
            </a:br>
            <a:r>
              <a:rPr lang="cy-GB" sz="2400">
                <a:latin typeface="Chalkboard SE" panose="03050602040202020205" pitchFamily="66" charset="77"/>
                <a:cs typeface="Cavolini" panose="03000502040302020204" pitchFamily="66" charset="0"/>
              </a:rPr>
              <a:t>Rydw i’n byw gyda fy mhartner Rhodri. Mae Rhodri yn dod o Fachynlleth yn wreiddiol. Athro cynradd ydy e hefyd. Mae e’n hoffi gweithio yn y Cyfnod Sylfaen yn Ysgol Sarn. Ymarfer Corff ydy ei hoff bwnc e. Mae e’n gyfrifol am lythrennedd ar draws yr ysgol.  </a:t>
            </a:r>
            <a:br>
              <a:rPr lang="cy-GB" sz="2400">
                <a:latin typeface="Chalkboard SE" panose="03050602040202020205" pitchFamily="66" charset="77"/>
                <a:cs typeface="Cavolini" panose="03000502040302020204" pitchFamily="66" charset="0"/>
              </a:rPr>
            </a:br>
            <a:r>
              <a:rPr lang="cy-GB" sz="2400">
                <a:latin typeface="Chalkboard SE" panose="03050602040202020205" pitchFamily="66" charset="77"/>
                <a:cs typeface="Cavolini" panose="03000502040302020204" pitchFamily="66" charset="0"/>
              </a:rPr>
              <a:t> </a:t>
            </a:r>
            <a:br>
              <a:rPr lang="cy-GB" sz="2400">
                <a:latin typeface="Chalkboard SE" panose="03050602040202020205" pitchFamily="66" charset="77"/>
                <a:cs typeface="Cavolini" panose="03000502040302020204" pitchFamily="66" charset="0"/>
              </a:rPr>
            </a:br>
            <a:r>
              <a:rPr lang="cy-GB" sz="2400">
                <a:latin typeface="Chalkboard SE" panose="03050602040202020205" pitchFamily="66" charset="77"/>
                <a:cs typeface="Cavolini" panose="03000502040302020204" pitchFamily="66" charset="0"/>
              </a:rPr>
              <a:t>Rydyn ni’n hoffi gweithio fel athrawon, ond dydyn ni ddim yn hoffi’r gwaith papur o gwbl! Mae Rhodri yn hoffi bwyta ffrwythau, ac rydw i’n hoffi bwyta cawl. Dydw i ddim yn hoffi cinio ysgol.</a:t>
            </a:r>
            <a:endParaRPr lang="en-US" sz="2400">
              <a:latin typeface="Chalkboard SE" panose="03050602040202020205" pitchFamily="66" charset="77"/>
              <a:cs typeface="Cavolini" panose="03000502040302020204" pitchFamily="66" charset="0"/>
            </a:endParaRPr>
          </a:p>
        </p:txBody>
      </p:sp>
      <p:pic>
        <p:nvPicPr>
          <p:cNvPr id="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65C2E1DE-8122-564C-8FF4-1E703E18BA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3234" y="199534"/>
            <a:ext cx="1320752" cy="1320752"/>
          </a:xfrm>
          <a:prstGeom prst="rect">
            <a:avLst/>
          </a:prstGeom>
          <a:ln>
            <a:solidFill>
              <a:srgbClr val="FF0000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ADA307AD-86A6-BFC7-8F0A-2907EC82A4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785" y="5986849"/>
            <a:ext cx="12156830" cy="874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186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65C2E1DE-8122-564C-8FF4-1E703E18BA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4173" y="408710"/>
            <a:ext cx="812800" cy="812800"/>
          </a:xfrm>
          <a:prstGeom prst="rect">
            <a:avLst/>
          </a:prstGeom>
        </p:spPr>
      </p:pic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81BC73D4-1E29-A14A-9772-57A8B0109F55}"/>
              </a:ext>
            </a:extLst>
          </p:cNvPr>
          <p:cNvSpPr/>
          <p:nvPr/>
        </p:nvSpPr>
        <p:spPr>
          <a:xfrm>
            <a:off x="1632190" y="171587"/>
            <a:ext cx="10270001" cy="6395485"/>
          </a:xfrm>
          <a:prstGeom prst="wedgeRoundRectCallout">
            <a:avLst>
              <a:gd name="adj1" fmla="val -61305"/>
              <a:gd name="adj2" fmla="val 38103"/>
              <a:gd name="adj3" fmla="val 16667"/>
            </a:avLst>
          </a:prstGeom>
          <a:solidFill>
            <a:srgbClr val="FFECEE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3CB3B4-E319-B143-A5C0-5890B40574B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103213" y="497773"/>
            <a:ext cx="9327953" cy="5743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just">
              <a:buNone/>
            </a:pPr>
            <a:r>
              <a:rPr lang="cy-GB" sz="2400">
                <a:latin typeface="Chalkboard" panose="03050602040202020205" pitchFamily="66" charset="77"/>
                <a:cs typeface="Cavolini" panose="03000502040302020204" pitchFamily="66" charset="0"/>
              </a:rPr>
              <a:t>Mared Evans ydw i. Rydw i’n byw yn Hwlffordd </a:t>
            </a:r>
            <a:r>
              <a:rPr lang="cy-GB" sz="2400" u="sng">
                <a:highlight>
                  <a:srgbClr val="FFFF00"/>
                </a:highlight>
                <a:latin typeface="Chalkboard" panose="03050602040202020205" pitchFamily="66" charset="77"/>
                <a:cs typeface="Cavolini" panose="03000502040302020204" pitchFamily="66" charset="0"/>
              </a:rPr>
              <a:t>nawr</a:t>
            </a:r>
            <a:r>
              <a:rPr lang="cy-GB" sz="2400">
                <a:latin typeface="Chalkboard" panose="03050602040202020205" pitchFamily="66" charset="77"/>
                <a:cs typeface="Cavolini" panose="03000502040302020204" pitchFamily="66" charset="0"/>
              </a:rPr>
              <a:t>, ond rydw i’n dod o Glydach </a:t>
            </a:r>
            <a:r>
              <a:rPr lang="cy-GB" sz="2400" u="sng">
                <a:highlight>
                  <a:srgbClr val="FFFF00"/>
                </a:highlight>
                <a:latin typeface="Chalkboard" panose="03050602040202020205" pitchFamily="66" charset="77"/>
                <a:cs typeface="Cavolini" panose="03000502040302020204" pitchFamily="66" charset="0"/>
              </a:rPr>
              <a:t>ger Abertawe</a:t>
            </a:r>
            <a:r>
              <a:rPr lang="cy-GB" sz="2400">
                <a:highlight>
                  <a:srgbClr val="FFFF00"/>
                </a:highlight>
                <a:latin typeface="Chalkboard" panose="03050602040202020205" pitchFamily="66" charset="77"/>
                <a:cs typeface="Cavolini" panose="03000502040302020204" pitchFamily="66" charset="0"/>
              </a:rPr>
              <a:t> </a:t>
            </a:r>
            <a:r>
              <a:rPr lang="cy-GB" sz="2400">
                <a:latin typeface="Chalkboard" panose="03050602040202020205" pitchFamily="66" charset="77"/>
                <a:cs typeface="Cavolini" panose="03000502040302020204" pitchFamily="66" charset="0"/>
              </a:rPr>
              <a:t>yn wreiddiol. Rydw i’n gweithio fel athrawes yn Ysgol Penybryn. Rydw i’n dysgu Blwyddyn 4 </a:t>
            </a:r>
            <a:r>
              <a:rPr lang="cy-GB" sz="2400" u="sng">
                <a:highlight>
                  <a:srgbClr val="FFFF00"/>
                </a:highlight>
                <a:latin typeface="Chalkboard" panose="03050602040202020205" pitchFamily="66" charset="77"/>
                <a:cs typeface="Cavolini" panose="03000502040302020204" pitchFamily="66" charset="0"/>
              </a:rPr>
              <a:t>a 5</a:t>
            </a:r>
            <a:r>
              <a:rPr lang="cy-GB" sz="2400">
                <a:latin typeface="Chalkboard" panose="03050602040202020205" pitchFamily="66" charset="77"/>
                <a:cs typeface="Cavolini" panose="03000502040302020204" pitchFamily="66" charset="0"/>
              </a:rPr>
              <a:t>, ond dydw i ddim yn hoffi dysgu Blwyddyn 4. Blwyddyn 2 ydy fy hoff flwyddyn. Yn yr ysgol, rydw i’n gyfrifol am Gyngor yr Ysgol a Datblygiad Creadigol ar draws yr ysgol. </a:t>
            </a:r>
            <a:br>
              <a:rPr lang="cy-GB" sz="2400">
                <a:latin typeface="Chalkboard" panose="03050602040202020205" pitchFamily="66" charset="77"/>
                <a:cs typeface="Cavolini" panose="03000502040302020204" pitchFamily="66" charset="0"/>
              </a:rPr>
            </a:br>
            <a:r>
              <a:rPr lang="cy-GB" sz="2400">
                <a:latin typeface="Chalkboard" panose="03050602040202020205" pitchFamily="66" charset="77"/>
                <a:cs typeface="Cavolini" panose="03000502040302020204" pitchFamily="66" charset="0"/>
              </a:rPr>
              <a:t> </a:t>
            </a:r>
            <a:br>
              <a:rPr lang="cy-GB" sz="2400">
                <a:latin typeface="Chalkboard" panose="03050602040202020205" pitchFamily="66" charset="77"/>
                <a:cs typeface="Cavolini" panose="03000502040302020204" pitchFamily="66" charset="0"/>
              </a:rPr>
            </a:br>
            <a:r>
              <a:rPr lang="cy-GB" sz="2400">
                <a:latin typeface="Chalkboard" panose="03050602040202020205" pitchFamily="66" charset="77"/>
                <a:cs typeface="Cavolini" panose="03000502040302020204" pitchFamily="66" charset="0"/>
              </a:rPr>
              <a:t>Rydw i’n byw gyda fy mhartner Rhodri. Mae Rhodri yn dod o Fachynlleth yn wreiddiol. Athro </a:t>
            </a:r>
            <a:r>
              <a:rPr lang="cy-GB" sz="2400" u="sng">
                <a:highlight>
                  <a:srgbClr val="FFFF00"/>
                </a:highlight>
                <a:latin typeface="Chalkboard" panose="03050602040202020205" pitchFamily="66" charset="77"/>
                <a:cs typeface="Cavolini" panose="03000502040302020204" pitchFamily="66" charset="0"/>
              </a:rPr>
              <a:t>cynradd</a:t>
            </a:r>
            <a:r>
              <a:rPr lang="cy-GB" sz="2400">
                <a:latin typeface="Chalkboard" panose="03050602040202020205" pitchFamily="66" charset="77"/>
                <a:cs typeface="Cavolini" panose="03000502040302020204" pitchFamily="66" charset="0"/>
              </a:rPr>
              <a:t> ydy e hefyd. Mae e’n </a:t>
            </a:r>
            <a:r>
              <a:rPr lang="cy-GB" sz="2400" u="sng">
                <a:highlight>
                  <a:srgbClr val="FFFF00"/>
                </a:highlight>
                <a:latin typeface="Chalkboard" panose="03050602040202020205" pitchFamily="66" charset="77"/>
                <a:cs typeface="Cavolini" panose="03000502040302020204" pitchFamily="66" charset="0"/>
              </a:rPr>
              <a:t>hoffi</a:t>
            </a:r>
            <a:r>
              <a:rPr lang="cy-GB" sz="2400">
                <a:latin typeface="Chalkboard" panose="03050602040202020205" pitchFamily="66" charset="77"/>
                <a:cs typeface="Cavolini" panose="03000502040302020204" pitchFamily="66" charset="0"/>
              </a:rPr>
              <a:t> gweithio yn y Cyfnod Sylfaen yn Ysgol Sarn. Ymarfer Corff ydy ei hoff bwnc e. Mae e’n gyfrifol am lythrennedd </a:t>
            </a:r>
            <a:r>
              <a:rPr lang="cy-GB" sz="2400" u="sng">
                <a:highlight>
                  <a:srgbClr val="FFFF00"/>
                </a:highlight>
                <a:latin typeface="Chalkboard" panose="03050602040202020205" pitchFamily="66" charset="77"/>
                <a:cs typeface="Cavolini" panose="03000502040302020204" pitchFamily="66" charset="0"/>
              </a:rPr>
              <a:t>ar draws yr ysgol</a:t>
            </a:r>
            <a:r>
              <a:rPr lang="cy-GB" sz="2400">
                <a:highlight>
                  <a:srgbClr val="FFFF00"/>
                </a:highlight>
                <a:latin typeface="Chalkboard" panose="03050602040202020205" pitchFamily="66" charset="77"/>
                <a:cs typeface="Cavolini" panose="03000502040302020204" pitchFamily="66" charset="0"/>
              </a:rPr>
              <a:t>.  </a:t>
            </a:r>
            <a:br>
              <a:rPr lang="cy-GB" sz="2400">
                <a:latin typeface="Chalkboard" panose="03050602040202020205" pitchFamily="66" charset="77"/>
                <a:cs typeface="Cavolini" panose="03000502040302020204" pitchFamily="66" charset="0"/>
              </a:rPr>
            </a:br>
            <a:r>
              <a:rPr lang="cy-GB" sz="2400">
                <a:latin typeface="Chalkboard" panose="03050602040202020205" pitchFamily="66" charset="77"/>
                <a:cs typeface="Cavolini" panose="03000502040302020204" pitchFamily="66" charset="0"/>
              </a:rPr>
              <a:t> </a:t>
            </a:r>
            <a:br>
              <a:rPr lang="cy-GB" sz="2400">
                <a:latin typeface="Chalkboard" panose="03050602040202020205" pitchFamily="66" charset="77"/>
                <a:cs typeface="Cavolini" panose="03000502040302020204" pitchFamily="66" charset="0"/>
              </a:rPr>
            </a:br>
            <a:r>
              <a:rPr lang="cy-GB" sz="2400">
                <a:latin typeface="Chalkboard" panose="03050602040202020205" pitchFamily="66" charset="77"/>
                <a:cs typeface="Cavolini" panose="03000502040302020204" pitchFamily="66" charset="0"/>
              </a:rPr>
              <a:t>Rydyn ni’n hoffi gweithio fel athrawon, ond dydyn ni ddim yn hoffi’r gwaith papur </a:t>
            </a:r>
            <a:r>
              <a:rPr lang="cy-GB" sz="2400" u="sng">
                <a:highlight>
                  <a:srgbClr val="FFFF00"/>
                </a:highlight>
                <a:latin typeface="Chalkboard" panose="03050602040202020205" pitchFamily="66" charset="77"/>
                <a:cs typeface="Cavolini" panose="03000502040302020204" pitchFamily="66" charset="0"/>
              </a:rPr>
              <a:t>o gwbl</a:t>
            </a:r>
            <a:r>
              <a:rPr lang="cy-GB" sz="2400">
                <a:latin typeface="Chalkboard" panose="03050602040202020205" pitchFamily="66" charset="77"/>
                <a:cs typeface="Cavolini" panose="03000502040302020204" pitchFamily="66" charset="0"/>
              </a:rPr>
              <a:t>! Mae Rhodri yn hoffi bwyta ffrwythau, ac rydw i’n hoffi bwyta cawl. Dydw i ddim yn hoffi cinio ysgol.</a:t>
            </a:r>
            <a:endParaRPr lang="en-US" sz="2400">
              <a:latin typeface="Chalkboard" panose="03050602040202020205" pitchFamily="66" charset="77"/>
              <a:cs typeface="Cavolini" panose="03000502040302020204" pitchFamily="66" charset="0"/>
            </a:endParaRPr>
          </a:p>
        </p:txBody>
      </p:sp>
      <p:pic>
        <p:nvPicPr>
          <p:cNvPr id="9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CF9C0AE8-A2AC-874A-A08E-BB2E904ED3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728" y="154734"/>
            <a:ext cx="1320752" cy="1320752"/>
          </a:xfrm>
          <a:prstGeom prst="rect">
            <a:avLst/>
          </a:prstGeom>
          <a:ln>
            <a:solidFill>
              <a:srgbClr val="FF0000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03E2C4FA-2520-3348-3FEF-8EB91742E9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785" y="6057187"/>
            <a:ext cx="12180276" cy="863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10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526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26FF42C2-EA15-4154-B242-E98E88CED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D79DE9F7-28C4-4856-BA57-D696E124C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4927413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E1F9ED9C-121B-44C6-A308-5824769C4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043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4A5F8185-F27B-4E99-A06C-007336FE3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9" y="2121408"/>
            <a:ext cx="395865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44BFEE-1327-3641-8BE1-1A9576944D71}"/>
              </a:ext>
            </a:extLst>
          </p:cNvPr>
          <p:cNvSpPr txBox="1"/>
          <p:nvPr/>
        </p:nvSpPr>
        <p:spPr>
          <a:xfrm>
            <a:off x="838199" y="2359152"/>
            <a:ext cx="4056530" cy="3429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Mared Evans ydw i. Rydw i’n byw yn Hwlffordd, ond rydw i’n dod o Glydach yn wreiddiol. Rydw i’n gweithio fel athrawes yn Ysgol Penybryn. Rydw i’n dysgu Blwyddyn 4, ond dydw i ddim yn hoffi dysgu Blwyddyn 4. Blwyddyn 2 ydy fy hoff flwyddyn. Yn yr ysgol, rydw i’n gyfrifol am Gyngor yr Ysgol a Datblygiad Creadigol ar draws yr ysgol. </a:t>
            </a:r>
            <a:br>
              <a:rPr lang="en-US" sz="1300"/>
            </a:br>
            <a:r>
              <a:rPr lang="en-US" sz="1300"/>
              <a:t> </a:t>
            </a:r>
            <a:br>
              <a:rPr lang="en-US" sz="1300"/>
            </a:br>
            <a:r>
              <a:rPr lang="en-US" sz="1300"/>
              <a:t>Rydw i’n byw gyda fy mhartner Rhodri. Mae Rhodri yn dod o Fachynlleth yn wreiddiol. Athro ydy e hefyd. Mae e’n gweithio yn y Cyfnod Sylfaen yn Ysgol Sarn. Ymarfer Corff ydy ei hoff bwnc e. Mae e’n gyfrifol am lythrennedd.  </a:t>
            </a:r>
            <a:br>
              <a:rPr lang="en-US" sz="1300"/>
            </a:br>
            <a:r>
              <a:rPr lang="en-US" sz="1300"/>
              <a:t> </a:t>
            </a:r>
            <a:br>
              <a:rPr lang="en-US" sz="1300"/>
            </a:br>
            <a:r>
              <a:rPr lang="en-US" sz="1300"/>
              <a:t>Rydyn ni’n hoffi gweithio fel athrawon, ond dydyn ni ddim yn hoffi’r gwaith papur! Mae Rhodri yn hoffi bwyta ffrwythau, ac rydw i’n hoffi bwyta cawl. Dydw i ddim yn hoffi cinio ysgol.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D8A35B-A64E-B747-B83C-3FE9AFF8B697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5866495" y="566928"/>
            <a:ext cx="2834089" cy="2338913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8CCA045A-88BC-A241-AE00-5C8746EB03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06981" y="564969"/>
            <a:ext cx="2584435" cy="2338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E3471B7-063D-DA48-82A0-833501AFB3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0276032"/>
              </p:ext>
            </p:extLst>
          </p:nvPr>
        </p:nvGraphicFramePr>
        <p:xfrm>
          <a:off x="5846705" y="3482459"/>
          <a:ext cx="5989328" cy="2311272"/>
        </p:xfrm>
        <a:graphic>
          <a:graphicData uri="http://schemas.openxmlformats.org/drawingml/2006/table">
            <a:tbl>
              <a:tblPr>
                <a:solidFill>
                  <a:schemeClr val="bg1">
                    <a:lumMod val="95000"/>
                  </a:schemeClr>
                </a:solidFill>
              </a:tblPr>
              <a:tblGrid>
                <a:gridCol w="5989328">
                  <a:extLst>
                    <a:ext uri="{9D8B030D-6E8A-4147-A177-3AD203B41FA5}">
                      <a16:colId xmlns:a16="http://schemas.microsoft.com/office/drawing/2014/main" val="92991186"/>
                    </a:ext>
                  </a:extLst>
                </a:gridCol>
              </a:tblGrid>
              <a:tr h="2311272">
                <a:tc>
                  <a:txBody>
                    <a:bodyPr/>
                    <a:lstStyle/>
                    <a:p>
                      <a:pPr algn="l" rtl="0" fontAlgn="base"/>
                      <a:r>
                        <a:rPr lang="cy-GB" sz="1900" b="0" i="0" cap="none" spc="0">
                          <a:solidFill>
                            <a:schemeClr val="tx1"/>
                          </a:solidFill>
                          <a:effectLst/>
                          <a:latin typeface="American Typewriter" panose="02090604020004020304" pitchFamily="18" charset="77"/>
                        </a:rPr>
                        <a:t>1. Beth ydy enw partner Mared? </a:t>
                      </a:r>
                    </a:p>
                    <a:p>
                      <a:pPr algn="l" rtl="0" fontAlgn="base"/>
                      <a:r>
                        <a:rPr lang="cy-GB" sz="1900" b="0" i="0" cap="none" spc="0">
                          <a:solidFill>
                            <a:schemeClr val="tx1"/>
                          </a:solidFill>
                          <a:effectLst/>
                          <a:latin typeface="American Typewriter" panose="02090604020004020304" pitchFamily="18" charset="77"/>
                        </a:rPr>
                        <a:t>2. Ble maen nhw’n byw? </a:t>
                      </a:r>
                    </a:p>
                    <a:p>
                      <a:pPr algn="l" rtl="0" fontAlgn="base"/>
                      <a:r>
                        <a:rPr lang="cy-GB" sz="1900" b="0" i="0" cap="none" spc="0">
                          <a:solidFill>
                            <a:schemeClr val="tx1"/>
                          </a:solidFill>
                          <a:effectLst/>
                          <a:latin typeface="American Typewriter" panose="02090604020004020304" pitchFamily="18" charset="77"/>
                        </a:rPr>
                        <a:t>3. Ble mae hi’n gweithio? </a:t>
                      </a:r>
                    </a:p>
                    <a:p>
                      <a:pPr algn="l" rtl="0" fontAlgn="base"/>
                      <a:r>
                        <a:rPr lang="cy-GB" sz="1900" b="0" i="0" cap="none" spc="0">
                          <a:solidFill>
                            <a:schemeClr val="tx1"/>
                          </a:solidFill>
                          <a:effectLst/>
                          <a:latin typeface="American Typewriter" panose="02090604020004020304" pitchFamily="18" charset="77"/>
                        </a:rPr>
                        <a:t>4. Beth ydy hoff bwnc Rhodri? </a:t>
                      </a:r>
                      <a:br>
                        <a:rPr lang="cy-GB" sz="1900" b="0" i="0" cap="none" spc="0">
                          <a:solidFill>
                            <a:schemeClr val="tx1"/>
                          </a:solidFill>
                          <a:effectLst/>
                          <a:latin typeface="American Typewriter" panose="02090604020004020304" pitchFamily="18" charset="77"/>
                        </a:rPr>
                      </a:br>
                      <a:r>
                        <a:rPr lang="cy-GB" sz="1900" b="0" i="0" cap="none" spc="0">
                          <a:solidFill>
                            <a:schemeClr val="tx1"/>
                          </a:solidFill>
                          <a:effectLst/>
                          <a:latin typeface="American Typewriter" panose="02090604020004020304" pitchFamily="18" charset="77"/>
                        </a:rPr>
                        <a:t>5. Am beth mae Rhodri’n gyfrifol yn yr ysgol? </a:t>
                      </a:r>
                    </a:p>
                    <a:p>
                      <a:pPr algn="l" rtl="0" fontAlgn="base"/>
                      <a:r>
                        <a:rPr lang="cy-GB" sz="1900" b="0" i="0" cap="none" spc="0">
                          <a:solidFill>
                            <a:schemeClr val="tx1"/>
                          </a:solidFill>
                          <a:effectLst/>
                          <a:latin typeface="American Typewriter" panose="02090604020004020304" pitchFamily="18" charset="77"/>
                        </a:rPr>
                        <a:t>6. Beth mae Mared yn hoffi fwyta? </a:t>
                      </a:r>
                    </a:p>
                  </a:txBody>
                  <a:tcPr marL="100490" marR="143557" marT="28711" marB="215336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838528"/>
                  </a:ext>
                </a:extLst>
              </a:tr>
            </a:tbl>
          </a:graphicData>
        </a:graphic>
      </p:graphicFrame>
      <p:pic>
        <p:nvPicPr>
          <p:cNvPr id="2" name="Picture 2">
            <a:extLst>
              <a:ext uri="{FF2B5EF4-FFF2-40B4-BE49-F238E27FC236}">
                <a16:creationId xmlns:a16="http://schemas.microsoft.com/office/drawing/2014/main" id="{F55864E4-B46F-FE0E-0B12-6454B23BA9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197864"/>
            <a:ext cx="12192000" cy="72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9604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14106-36E0-B246-9B42-FF4B2D07A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838" y="306983"/>
            <a:ext cx="5093043" cy="1325563"/>
          </a:xfrm>
        </p:spPr>
        <p:txBody>
          <a:bodyPr/>
          <a:lstStyle/>
          <a:p>
            <a:r>
              <a:rPr lang="en-US" b="1" err="1">
                <a:latin typeface="Ink Free" panose="03080402000500000000" pitchFamily="66" charset="0"/>
              </a:rPr>
              <a:t>Atebion</a:t>
            </a:r>
            <a:endParaRPr lang="en-US" b="1">
              <a:latin typeface="Ink Free" panose="03080402000500000000" pitchFamily="66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5A8A261-4CAD-0A4E-88FC-EF7843AD36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462384"/>
              </p:ext>
            </p:extLst>
          </p:nvPr>
        </p:nvGraphicFramePr>
        <p:xfrm>
          <a:off x="275482" y="1936980"/>
          <a:ext cx="11641035" cy="4602099"/>
        </p:xfrm>
        <a:graphic>
          <a:graphicData uri="http://schemas.openxmlformats.org/drawingml/2006/table">
            <a:tbl>
              <a:tblPr/>
              <a:tblGrid>
                <a:gridCol w="5606393">
                  <a:extLst>
                    <a:ext uri="{9D8B030D-6E8A-4147-A177-3AD203B41FA5}">
                      <a16:colId xmlns:a16="http://schemas.microsoft.com/office/drawing/2014/main" val="3799960475"/>
                    </a:ext>
                  </a:extLst>
                </a:gridCol>
                <a:gridCol w="6034642">
                  <a:extLst>
                    <a:ext uri="{9D8B030D-6E8A-4147-A177-3AD203B41FA5}">
                      <a16:colId xmlns:a16="http://schemas.microsoft.com/office/drawing/2014/main" val="3189457558"/>
                    </a:ext>
                  </a:extLst>
                </a:gridCol>
              </a:tblGrid>
              <a:tr h="4300856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1. Beth ydy enw partner Mared?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2. Ble maen nhw’n byw?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3. Ble mae hi’n gweithio?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4. Beth ydy hoff bwnc Rhodri? </a:t>
                      </a:r>
                      <a:b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</a:b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5. Am beth mae Rhodri’n gyfrifol yn yr ysgol?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6. Beth mae Mared yn hoffi fwyta?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1. </a:t>
                      </a:r>
                      <a:r>
                        <a:rPr lang="cy-GB" sz="2500" b="1" i="0">
                          <a:effectLst/>
                          <a:latin typeface="Avenir Book" panose="02000503020000020003" pitchFamily="2" charset="0"/>
                        </a:rPr>
                        <a:t>Rhodri</a:t>
                      </a: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 ydy enw partner Mared.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2. Maen nhw’n byw yn </a:t>
                      </a:r>
                      <a:r>
                        <a:rPr lang="cy-GB" sz="2500" b="1" i="0">
                          <a:effectLst/>
                          <a:latin typeface="Avenir Book" panose="02000503020000020003" pitchFamily="2" charset="0"/>
                        </a:rPr>
                        <a:t>Hwlffordd</a:t>
                      </a: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3. Mae hi’n gweithio yn </a:t>
                      </a:r>
                      <a:r>
                        <a:rPr lang="cy-GB" sz="2500" b="1" i="0">
                          <a:effectLst/>
                          <a:latin typeface="Avenir Book" panose="02000503020000020003" pitchFamily="2" charset="0"/>
                        </a:rPr>
                        <a:t>Ysgol Penbryn.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4. Hoff bwnc Rhodri ydy </a:t>
                      </a:r>
                      <a:r>
                        <a:rPr lang="cy-GB" sz="2500" b="1" i="0">
                          <a:effectLst/>
                          <a:latin typeface="Avenir Book" panose="02000503020000020003" pitchFamily="2" charset="0"/>
                        </a:rPr>
                        <a:t>Ymarfer Corff.</a:t>
                      </a:r>
                      <a:b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</a:b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5. Mae Rhodri’n gyfrifol am </a:t>
                      </a:r>
                      <a:r>
                        <a:rPr lang="cy-GB" sz="2500" b="1" i="0">
                          <a:effectLst/>
                          <a:latin typeface="Avenir Book" panose="02000503020000020003" pitchFamily="2" charset="0"/>
                        </a:rPr>
                        <a:t>lythrennedd</a:t>
                      </a: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 yn yr ysgol.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6. Mae Mared yn hoffi bwyta </a:t>
                      </a:r>
                      <a:r>
                        <a:rPr lang="cy-GB" sz="2500" b="1" i="0">
                          <a:effectLst/>
                          <a:latin typeface="Avenir Book" panose="02000503020000020003" pitchFamily="2" charset="0"/>
                        </a:rPr>
                        <a:t>cawl</a:t>
                      </a:r>
                      <a:r>
                        <a:rPr lang="cy-GB" sz="2500" b="0" i="0">
                          <a:effectLst/>
                          <a:latin typeface="Avenir Book" panose="02000503020000020003" pitchFamily="2" charset="0"/>
                        </a:rPr>
                        <a:t>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endParaRPr lang="cy-GB" sz="2500" b="0" i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4143809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7E0CD47C-9EAE-2A47-9C54-B1C3CCD11B6A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9631134" y="-110856"/>
            <a:ext cx="2347506" cy="18860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F246BA62-4CD4-CD70-5BDE-BCE5B38BCF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6892" y="6104080"/>
            <a:ext cx="12238892" cy="816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4280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3E4129E1942A84CA5D85470FB25F56B" ma:contentTypeVersion="8" ma:contentTypeDescription="Create a new document." ma:contentTypeScope="" ma:versionID="3a43b3037ccb2ac95ae99b2bb1617711">
  <xsd:schema xmlns:xsd="http://www.w3.org/2001/XMLSchema" xmlns:xs="http://www.w3.org/2001/XMLSchema" xmlns:p="http://schemas.microsoft.com/office/2006/metadata/properties" xmlns:ns2="d0c16ae7-32b4-4740-b0a7-dfd26a9ffd57" targetNamespace="http://schemas.microsoft.com/office/2006/metadata/properties" ma:root="true" ma:fieldsID="f5149bb801a6aa8e78ac0471b67a685e" ns2:_="">
    <xsd:import namespace="d0c16ae7-32b4-4740-b0a7-dfd26a9ffd5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c16ae7-32b4-4740-b0a7-dfd26a9ffd5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DC7D59A-61DB-4490-9A69-2D7C116D2A7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BC67F06B-943E-42F2-ACC4-849E0FC1576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DAEBB4A-1242-474A-99DD-4C71D334F338}">
  <ds:schemaRefs>
    <ds:schemaRef ds:uri="d0c16ae7-32b4-4740-b0a7-dfd26a9ffd5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24</Slides>
  <Notes>8</Notes>
  <HiddenSlides>0</HiddenSlide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Cover and End Slide Master</vt:lpstr>
      <vt:lpstr>Contents Slide Master</vt:lpstr>
      <vt:lpstr>Section Break Slide Master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Hoffi       Ddim yn hoffi 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Atebion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revision>2</cp:revision>
  <dcterms:created xsi:type="dcterms:W3CDTF">2020-10-15T18:57:45Z</dcterms:created>
  <dcterms:modified xsi:type="dcterms:W3CDTF">2022-11-26T09:28:10Z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0x010100F3E4129E1942A84CA5D85470FB25F56B</vt:lpwstr>
  </property>
</Properties>
</file>