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539" r:id="rId5"/>
    <p:sldId id="257" r:id="rId6"/>
    <p:sldId id="557" r:id="rId7"/>
    <p:sldId id="547" r:id="rId8"/>
    <p:sldId id="256" r:id="rId9"/>
    <p:sldId id="550" r:id="rId10"/>
    <p:sldId id="551" r:id="rId11"/>
    <p:sldId id="553" r:id="rId12"/>
    <p:sldId id="554" r:id="rId13"/>
    <p:sldId id="555" r:id="rId14"/>
    <p:sldId id="558" r:id="rId15"/>
    <p:sldId id="556" r:id="rId16"/>
    <p:sldId id="559" r:id="rId17"/>
    <p:sldId id="560" r:id="rId18"/>
    <p:sldId id="561" r:id="rId19"/>
    <p:sldId id="540" r:id="rId20"/>
    <p:sldId id="562" r:id="rId21"/>
    <p:sldId id="563" r:id="rId22"/>
    <p:sldId id="549" r:id="rId23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725" autoAdjust="0"/>
  </p:normalViewPr>
  <p:slideViewPr>
    <p:cSldViewPr snapToGrid="0">
      <p:cViewPr varScale="1">
        <p:scale>
          <a:sx n="96" d="100"/>
          <a:sy n="96" d="100"/>
        </p:scale>
        <p:origin x="612" y="56"/>
      </p:cViewPr>
      <p:guideLst/>
    </p:cSldViewPr>
  </p:slideViewPr>
  <p:outlineViewPr>
    <p:cViewPr>
      <p:scale>
        <a:sx n="33" d="100"/>
        <a:sy n="33" d="100"/>
      </p:scale>
      <p:origin x="0" y="-144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92FDDB8-9CC4-4C8A-83DF-0F91F8EA6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5FA279-CBCE-4F39-B095-B2ABAE6CC43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F787459-9E7A-4999-BC2B-3EA61A5AD6E9}" type="datetime1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CC949D-5BAB-4E39-8E0B-64D5D6F377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72378C-27B4-40DC-91D7-70C358C8206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183824B-BCCD-4CC8-B0D1-87ED5DB36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50736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C5751C5-0FB7-4838-B495-877127BADB2E}" type="datetime1">
              <a:rPr lang="en-GB" noProof="0" smtClean="0"/>
              <a:t>25/05/2023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C3B2649-7BD8-4005-A99E-30D13769A8B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44811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03401A8-3220-413E-B964-4A8659985FD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8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649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05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4C3B2649-7BD8-4005-A99E-30D13769A8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4952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7406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768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6112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4154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1345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5164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9674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7494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4C3B2649-7BD8-4005-A99E-30D13769A8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661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1A4182-6276-41ED-8EAF-0C6A4D8FF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F4B644F-A23D-409C-9540-B41AC18DB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334003" cy="61756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8" name="Title 18">
            <a:extLst>
              <a:ext uri="{FF2B5EF4-FFF2-40B4-BE49-F238E27FC236}">
                <a16:creationId xmlns:a16="http://schemas.microsoft.com/office/drawing/2014/main" id="{580AE1ED-3577-4808-86BF-CCD12234928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2000" y="839336"/>
            <a:ext cx="4123899" cy="3475513"/>
          </a:xfrm>
        </p:spPr>
        <p:txBody>
          <a:bodyPr rtlCol="0" anchor="ctr">
            <a:normAutofit/>
          </a:bodyPr>
          <a:lstStyle>
            <a:lvl1pPr>
              <a:defRPr sz="5200"/>
            </a:lvl1pPr>
          </a:lstStyle>
          <a:p>
            <a:pPr algn="l" rtl="0"/>
            <a:r>
              <a:rPr lang="en-gb" sz="4800"/>
              <a:t>Click to add title</a:t>
            </a:r>
          </a:p>
        </p:txBody>
      </p:sp>
      <p:sp>
        <p:nvSpPr>
          <p:cNvPr id="9" name="Subtitle 19">
            <a:extLst>
              <a:ext uri="{FF2B5EF4-FFF2-40B4-BE49-F238E27FC236}">
                <a16:creationId xmlns:a16="http://schemas.microsoft.com/office/drawing/2014/main" id="{E8F46CAD-D4FF-4BBC-937E-CBBD034A180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2000" y="4570807"/>
            <a:ext cx="4123899" cy="1524000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algn="l" rtl="0"/>
            <a:r>
              <a:rPr lang="en-gb"/>
              <a:t>Click to add subtitle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2750E7C-D01B-4533-A0B8-2E7EF2B168D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0952" y="754711"/>
            <a:ext cx="6099048" cy="534009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814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AC5ABB9-3EAC-446C-B128-CFDB09B24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DED2D7-7BC9-473D-8241-8289B5821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9C2616F-4436-4A60-BB08-54EC762C5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62001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8" name="Title 12">
            <a:extLst>
              <a:ext uri="{FF2B5EF4-FFF2-40B4-BE49-F238E27FC236}">
                <a16:creationId xmlns:a16="http://schemas.microsoft.com/office/drawing/2014/main" id="{D6F9523F-1BD5-4832-8B13-FA0BE3E6F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2"/>
            <a:ext cx="5998059" cy="1344613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FA83160D-9929-4C5C-B741-192DF7639B6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8293" y="1517652"/>
            <a:ext cx="1947672" cy="22951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D97EB8C6-CD91-4F0C-A719-5079DB8D32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15768" y="1517904"/>
            <a:ext cx="1947672" cy="22951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7347AC5-7F3A-4E62-AE18-744B6A756E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68096" y="3800858"/>
            <a:ext cx="3895344" cy="22951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CC904223-D55A-40A9-AA1D-5687C89BE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940" y="2970215"/>
            <a:ext cx="5998059" cy="3125787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7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4A1CC7-4419-4A64-9DC9-AE157407A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2F8EC6-DD66-475C-B129-22B374F49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6FA963F-8B94-469B-B1A5-890D9134F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4CD44A43-6E39-4FE6-87BB-C65CE8FC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 rtlCol="0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229EB0D-B986-4E26-BDF3-305AE3233E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883487"/>
            <a:ext cx="4562856" cy="24414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37E21EC2-9A85-4522-B6AD-3FF227CACDD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" y="3593592"/>
            <a:ext cx="4562856" cy="24414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16" name="Content Placeholder 1">
            <a:extLst>
              <a:ext uri="{FF2B5EF4-FFF2-40B4-BE49-F238E27FC236}">
                <a16:creationId xmlns:a16="http://schemas.microsoft.com/office/drawing/2014/main" id="{9F9D0834-E38A-4C71-95D5-A8A2B973A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2970213"/>
            <a:ext cx="4565651" cy="3125787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835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D03AAFC-F6FA-4A24-BE1D-34AE6AD64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190B39-D040-425A-9AD6-58A7533FEA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6760" y="756284"/>
            <a:ext cx="10698480" cy="534924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itle 16">
            <a:extLst>
              <a:ext uri="{FF2B5EF4-FFF2-40B4-BE49-F238E27FC236}">
                <a16:creationId xmlns:a16="http://schemas.microsoft.com/office/drawing/2014/main" id="{8950CCE3-163E-46A1-B489-395F3F75F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3488" y="1517904"/>
            <a:ext cx="3749040" cy="2796945"/>
          </a:xfrm>
        </p:spPr>
        <p:txBody>
          <a:bodyPr rtlCol="0" anchor="ctr">
            <a:normAutofit/>
          </a:bodyPr>
          <a:lstStyle>
            <a:lvl1pPr>
              <a:defRPr sz="6000"/>
            </a:lvl1pPr>
          </a:lstStyle>
          <a:p>
            <a:pPr algn="l"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17">
            <a:extLst>
              <a:ext uri="{FF2B5EF4-FFF2-40B4-BE49-F238E27FC236}">
                <a16:creationId xmlns:a16="http://schemas.microsoft.com/office/drawing/2014/main" id="{81E38157-454C-44D5-8D2B-A220A53D7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3488" y="4479368"/>
            <a:ext cx="3666744" cy="161663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algn="l" rtl="0"/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548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512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8EDA639-2F5C-4255-BE42-C41A5ABBC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67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dirty="0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96D6DC8-1218-45DD-BCD3-DF21DFA5B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66762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A58F504-65F1-4BFD-A987-54F78AD52D4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49808"/>
            <a:ext cx="10744200" cy="53949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itle 16">
            <a:extLst>
              <a:ext uri="{FF2B5EF4-FFF2-40B4-BE49-F238E27FC236}">
                <a16:creationId xmlns:a16="http://schemas.microsoft.com/office/drawing/2014/main" id="{0B9261BF-90C7-41A0-8711-97168C747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1112" y="1517904"/>
            <a:ext cx="4480560" cy="2796945"/>
          </a:xfrm>
        </p:spPr>
        <p:txBody>
          <a:bodyPr rtlCol="0" anchor="ctr">
            <a:normAutofit/>
          </a:bodyPr>
          <a:lstStyle>
            <a:lvl1pPr>
              <a:defRPr sz="4400"/>
            </a:lvl1pPr>
          </a:lstStyle>
          <a:p>
            <a:pPr algn="l"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Subtitle 17">
            <a:extLst>
              <a:ext uri="{FF2B5EF4-FFF2-40B4-BE49-F238E27FC236}">
                <a16:creationId xmlns:a16="http://schemas.microsoft.com/office/drawing/2014/main" id="{305C0D07-994F-4143-B88E-32EED69E7F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1112" y="4425696"/>
            <a:ext cx="4059936" cy="1189912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algn="l"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26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6E6BD11-82A7-4729-AD05-B0676F9B1F5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504950" y="2861595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E08135B-D6D5-401C-B151-CDCB20550F1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08760" y="4855464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A587696-63FF-4232-8879-488DFE1C31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04950" y="5468112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96507A97-E180-468F-B641-141DBA73864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953511" y="2861595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49BB8F01-AE51-4455-BE0F-8972415A0C0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42757" y="4854889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3" name="Text Placeholder 20">
            <a:extLst>
              <a:ext uri="{FF2B5EF4-FFF2-40B4-BE49-F238E27FC236}">
                <a16:creationId xmlns:a16="http://schemas.microsoft.com/office/drawing/2014/main" id="{759D2442-D209-4F87-9F2C-19D73A2412D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942757" y="5462491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A850442C-9915-406C-83D9-8EBE8AD3C24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91656" y="2861595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A596F3D1-5D97-4111-B3D6-FE37290A6B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91656" y="4855464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5" name="Text Placeholder 20">
            <a:extLst>
              <a:ext uri="{FF2B5EF4-FFF2-40B4-BE49-F238E27FC236}">
                <a16:creationId xmlns:a16="http://schemas.microsoft.com/office/drawing/2014/main" id="{2D25C272-C21E-4078-818F-B12E10F1827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91656" y="5468112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05393806-4E48-45A2-8BD7-0BA36566F3C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33104" y="2862072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DD19656C-C87E-4938-A66D-D6836DBC653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25653" y="4855651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DF55E1E1-7FB8-465C-B720-E39D43FFECC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825653" y="5468299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6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0FFFD15-4D1A-45CA-9374-373A700D36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181225"/>
            <a:ext cx="10515600" cy="3876675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376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7146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6718"/>
            <a:ext cx="4334256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397337"/>
            <a:ext cx="4334256" cy="2449645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696718"/>
            <a:ext cx="4334256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397337"/>
            <a:ext cx="4334256" cy="2449645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833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6384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7480"/>
            <a:ext cx="2971800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401568"/>
            <a:ext cx="2971800" cy="2449645"/>
          </a:xfrm>
        </p:spPr>
        <p:txBody>
          <a:bodyPr rtlCol="0"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D13F3BC3-6D4F-4A91-9397-DEB976DF5B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22292" y="2697480"/>
            <a:ext cx="2971800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A336BAA8-288D-4A65-AF12-E44ED08AF83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22292" y="3401568"/>
            <a:ext cx="2971800" cy="2449645"/>
          </a:xfrm>
        </p:spPr>
        <p:txBody>
          <a:bodyPr rtlCol="0"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98867" y="2697480"/>
            <a:ext cx="2971800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98867" y="3401568"/>
            <a:ext cx="2971800" cy="2449645"/>
          </a:xfrm>
        </p:spPr>
        <p:txBody>
          <a:bodyPr rtlCol="0"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720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5388F8-94ED-41CA-A4EE-E0FA1CAC0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5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62753702-3230-4BA6-A3F8-5783540BC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58951"/>
            <a:ext cx="10668000" cy="555041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Title 12">
            <a:extLst>
              <a:ext uri="{FF2B5EF4-FFF2-40B4-BE49-F238E27FC236}">
                <a16:creationId xmlns:a16="http://schemas.microsoft.com/office/drawing/2014/main" id="{22B9C48D-0714-4941-A2BB-36340F697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874" y="1517903"/>
            <a:ext cx="5250030" cy="1345115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A478133-AD69-45A3-8FE5-EBD28FD2FAC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58952"/>
            <a:ext cx="1947672" cy="26700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F2E72FA7-6D23-4F38-9A7B-A0EB41E5341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" y="3424237"/>
            <a:ext cx="1947672" cy="26791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27DAE17D-48FA-4EE7-9630-D657273438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06624" y="758952"/>
            <a:ext cx="1947672" cy="26700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093DB7BE-4947-4B5D-B8E4-59505E49A06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706624" y="3424237"/>
            <a:ext cx="1947672" cy="26791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D0C77CEA-908E-4A02-B347-F376CEC25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1874" y="2970222"/>
            <a:ext cx="5250030" cy="3128826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31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53A25B7-A924-4C03-8022-000A9EA88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3A68D8-CB71-4A41-B029-626BD6912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rgbClr val="FCEA37"/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9ECFC55D-2CEE-47A4-9ACA-D6C78D236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" y="-9523"/>
            <a:ext cx="11430001" cy="6105523"/>
          </a:xfrm>
          <a:custGeom>
            <a:avLst/>
            <a:gdLst>
              <a:gd name="connsiteX0" fmla="*/ 0 w 11430001"/>
              <a:gd name="connsiteY0" fmla="*/ 0 h 6105523"/>
              <a:gd name="connsiteX1" fmla="*/ 7874003 w 11430001"/>
              <a:gd name="connsiteY1" fmla="*/ 0 h 6105523"/>
              <a:gd name="connsiteX2" fmla="*/ 7874003 w 11430001"/>
              <a:gd name="connsiteY2" fmla="*/ 771522 h 6105523"/>
              <a:gd name="connsiteX3" fmla="*/ 11430001 w 11430001"/>
              <a:gd name="connsiteY3" fmla="*/ 771522 h 6105523"/>
              <a:gd name="connsiteX4" fmla="*/ 11430001 w 11430001"/>
              <a:gd name="connsiteY4" fmla="*/ 6105523 h 6105523"/>
              <a:gd name="connsiteX5" fmla="*/ 7874003 w 11430001"/>
              <a:gd name="connsiteY5" fmla="*/ 6105523 h 6105523"/>
              <a:gd name="connsiteX6" fmla="*/ 5334002 w 11430001"/>
              <a:gd name="connsiteY6" fmla="*/ 6105523 h 6105523"/>
              <a:gd name="connsiteX7" fmla="*/ 0 w 11430001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05523">
                <a:moveTo>
                  <a:pt x="0" y="0"/>
                </a:moveTo>
                <a:lnTo>
                  <a:pt x="7874003" y="0"/>
                </a:lnTo>
                <a:lnTo>
                  <a:pt x="7874003" y="771522"/>
                </a:lnTo>
                <a:lnTo>
                  <a:pt x="11430001" y="771522"/>
                </a:lnTo>
                <a:lnTo>
                  <a:pt x="11430001" y="6105523"/>
                </a:lnTo>
                <a:lnTo>
                  <a:pt x="7874003" y="6105523"/>
                </a:lnTo>
                <a:lnTo>
                  <a:pt x="5334002" y="6105523"/>
                </a:lnTo>
                <a:lnTo>
                  <a:pt x="0" y="6105523"/>
                </a:lnTo>
                <a:close/>
              </a:path>
            </a:pathLst>
          </a:custGeom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00406F9C-B330-46B3-A03C-15F85CD7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 rtlCol="0" anchor="t"/>
          <a:lstStyle>
            <a:lvl1pPr>
              <a:defRPr sz="4200"/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34FC9061-555D-4FE2-ABE9-07A195BC0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61988"/>
            <a:ext cx="3566160" cy="26609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7C8788B5-2964-4199-A168-84BDEBE3E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94632" y="761980"/>
            <a:ext cx="3566160" cy="26609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D4B5D4A5-C34C-4703-AFB6-DA982B6FF83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59598" y="761980"/>
            <a:ext cx="3566160" cy="26609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Content Placeholder 1">
            <a:extLst>
              <a:ext uri="{FF2B5EF4-FFF2-40B4-BE49-F238E27FC236}">
                <a16:creationId xmlns:a16="http://schemas.microsoft.com/office/drawing/2014/main" id="{8CA9663F-19C9-4799-8B97-333815BF6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3822282"/>
            <a:ext cx="4607484" cy="2273710"/>
          </a:xfrm>
        </p:spPr>
        <p:txBody>
          <a:bodyPr rtlCol="0" anchor="t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379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 rtl="0"/>
            <a:r>
              <a:rPr lang="en-gb"/>
              <a:t>3/1/20XX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sz="1000"/>
              <a:t>Sample footer text</a:t>
            </a:r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pPr rtl="0"/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441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5" r:id="rId3"/>
    <p:sldLayoutId id="2147483663" r:id="rId4"/>
    <p:sldLayoutId id="2147483650" r:id="rId5"/>
    <p:sldLayoutId id="2147483664" r:id="rId6"/>
    <p:sldLayoutId id="2147483669" r:id="rId7"/>
    <p:sldLayoutId id="2147483654" r:id="rId8"/>
    <p:sldLayoutId id="2147483653" r:id="rId9"/>
    <p:sldLayoutId id="2147483670" r:id="rId10"/>
    <p:sldLayoutId id="2147483662" r:id="rId11"/>
    <p:sldLayoutId id="2147483666" r:id="rId12"/>
  </p:sldLayoutIdLst>
  <p:hf hdr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C60B4E40-ED59-4DFA-97D2-04570E2808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31914"/>
            <a:ext cx="5150842" cy="4930602"/>
          </a:xfrm>
        </p:spPr>
        <p:txBody>
          <a:bodyPr rtlCol="0" anchor="ctr">
            <a:noAutofit/>
          </a:bodyPr>
          <a:lstStyle/>
          <a:p>
            <a:pPr algn="ctr" rtl="0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 quality service, hospitality, and guest services within the hotel Industry </a:t>
            </a:r>
            <a:b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Hospitality and Guest Services</a:t>
            </a:r>
            <a:b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BMIH4003</a:t>
            </a:r>
            <a:b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Lecturer:Luciana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Suardi</a:t>
            </a:r>
            <a:b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Maria-Victoria Lazar</a:t>
            </a:r>
            <a:b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2235531</a:t>
            </a:r>
          </a:p>
        </p:txBody>
      </p:sp>
      <p:pic>
        <p:nvPicPr>
          <p:cNvPr id="10" name="Picture Placeholder 9" descr="Image of a yellow smoothie with some fruit in the background.&#10;">
            <a:extLst>
              <a:ext uri="{FF2B5EF4-FFF2-40B4-BE49-F238E27FC236}">
                <a16:creationId xmlns:a16="http://schemas.microsoft.com/office/drawing/2014/main" id="{EAC24423-E635-494B-9CD9-DF28FD91BE7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0952" y="754711"/>
            <a:ext cx="6099048" cy="5340096"/>
          </a:xfrm>
        </p:spPr>
      </p:pic>
    </p:spTree>
    <p:extLst>
      <p:ext uri="{BB962C8B-B14F-4D97-AF65-F5344CB8AC3E}">
        <p14:creationId xmlns:p14="http://schemas.microsoft.com/office/powerpoint/2010/main" val="901401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CF172-3947-42CE-B33F-43FB799FD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2"/>
            <a:ext cx="5998059" cy="1344613"/>
          </a:xfrm>
        </p:spPr>
        <p:txBody>
          <a:bodyPr rtlCol="0"/>
          <a:lstStyle/>
          <a:p>
            <a:pPr algn="ctr" rt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  <p:pic>
        <p:nvPicPr>
          <p:cNvPr id="8" name="Picture Placeholder 7" descr="Image of rasberries">
            <a:extLst>
              <a:ext uri="{FF2B5EF4-FFF2-40B4-BE49-F238E27FC236}">
                <a16:creationId xmlns:a16="http://schemas.microsoft.com/office/drawing/2014/main" id="{4261B567-0AEE-4B25-B882-091D29B2DB1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8293" y="1517652"/>
            <a:ext cx="1947672" cy="2295144"/>
          </a:xfrm>
        </p:spPr>
      </p:pic>
      <p:pic>
        <p:nvPicPr>
          <p:cNvPr id="10" name="Picture Placeholder 9" descr="Image of sliced kiwis">
            <a:extLst>
              <a:ext uri="{FF2B5EF4-FFF2-40B4-BE49-F238E27FC236}">
                <a16:creationId xmlns:a16="http://schemas.microsoft.com/office/drawing/2014/main" id="{E7D4F42E-FC10-4897-B233-22F58F00B85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15768" y="1517904"/>
            <a:ext cx="1947672" cy="2295144"/>
          </a:xfrm>
        </p:spPr>
      </p:pic>
      <p:pic>
        <p:nvPicPr>
          <p:cNvPr id="12" name="Picture Placeholder 11" descr="Image of yellow smoothie with some fruit in the background">
            <a:extLst>
              <a:ext uri="{FF2B5EF4-FFF2-40B4-BE49-F238E27FC236}">
                <a16:creationId xmlns:a16="http://schemas.microsoft.com/office/drawing/2014/main" id="{E36C0D92-B4CD-4560-A77C-BEAFB12733D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8096" y="3800858"/>
            <a:ext cx="3895344" cy="2295144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14772-A1EE-4EA8-8C5D-46383706A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940" y="2970215"/>
            <a:ext cx="5998059" cy="3125787"/>
          </a:xfrm>
        </p:spPr>
        <p:txBody>
          <a:bodyPr rtlCol="0"/>
          <a:lstStyle/>
          <a:p>
            <a:pPr marL="457200" indent="-457200" rtl="0"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marL="457200" indent="-457200" rtl="0"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457200" indent="-457200" rtl="0"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Body</a:t>
            </a:r>
          </a:p>
          <a:p>
            <a:pPr marL="457200" indent="-457200" rtl="0"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  <a:p>
            <a:pPr marL="457200" indent="-457200" rtl="0">
              <a:buFont typeface="Wingdings" panose="05000000000000000000" pitchFamily="2" charset="2"/>
              <a:buChar char="q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260502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0F0CC-4588-E276-8371-5120E53C2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1382" y="1517652"/>
            <a:ext cx="10418617" cy="1344613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0A2A1B-5236-E69C-056A-98290214C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382" y="2382983"/>
            <a:ext cx="10418617" cy="371302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aim of this presentation is to assess the role and significance of guest services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of IHG which will be analysed in this presentation is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 has been owned by IHG since 2015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 provides various guest facilities like fitness centres, in-room dining, complimentary Wi-Fi and many others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of IHG hires diver expertise and background chefs in their hotel restaurants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has a distinctive culture that focuses on inclusivity, creativity and warmth.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135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93C99-3405-401F-845E-319BF9031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 rtlCol="0"/>
          <a:lstStyle/>
          <a:p>
            <a:pPr algn="ctr" rt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7" name="Picture Placeholder 6" descr="Image of 3 chefs in the kitchen&#10;">
            <a:extLst>
              <a:ext uri="{FF2B5EF4-FFF2-40B4-BE49-F238E27FC236}">
                <a16:creationId xmlns:a16="http://schemas.microsoft.com/office/drawing/2014/main" id="{E477BA3C-A009-4BDC-A7A7-098178B989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8952" y="883487"/>
            <a:ext cx="4562856" cy="2441448"/>
          </a:xfrm>
        </p:spPr>
      </p:pic>
      <p:pic>
        <p:nvPicPr>
          <p:cNvPr id="9" name="Picture Placeholder 8" descr="Image a male barista making espresso">
            <a:extLst>
              <a:ext uri="{FF2B5EF4-FFF2-40B4-BE49-F238E27FC236}">
                <a16:creationId xmlns:a16="http://schemas.microsoft.com/office/drawing/2014/main" id="{21E22B30-BB43-4D87-8912-20A7E7CA7C5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8952" y="3593592"/>
            <a:ext cx="4562856" cy="2441448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3D1DB-1EA9-40AB-8379-2FFFEEA58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3492" y="2341419"/>
            <a:ext cx="5514108" cy="3754582"/>
          </a:xfrm>
        </p:spPr>
        <p:txBody>
          <a:bodyPr rtlCol="0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chain that is selected for this presentation is IHG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of IHG which will be analysed in this presentation is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presentation will highlight the role as well as the importance of quality services and hospitality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guest services that are provided by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 will also be analysed. </a:t>
            </a:r>
          </a:p>
        </p:txBody>
      </p:sp>
    </p:spTree>
    <p:extLst>
      <p:ext uri="{BB962C8B-B14F-4D97-AF65-F5344CB8AC3E}">
        <p14:creationId xmlns:p14="http://schemas.microsoft.com/office/powerpoint/2010/main" val="1559281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Image of a slice of lemon in some water">
            <a:extLst>
              <a:ext uri="{FF2B5EF4-FFF2-40B4-BE49-F238E27FC236}">
                <a16:creationId xmlns:a16="http://schemas.microsoft.com/office/drawing/2014/main" id="{0E7FD06F-FD7E-4F39-B40E-790316D5A61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6760" y="756284"/>
            <a:ext cx="10698480" cy="534924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5236" y="1517904"/>
            <a:ext cx="10057293" cy="2796945"/>
          </a:xfrm>
        </p:spPr>
        <p:txBody>
          <a:bodyPr rtlCol="0" anchor="b" anchorCtr="0">
            <a:normAutofit/>
          </a:bodyPr>
          <a:lstStyle/>
          <a:p>
            <a:pPr algn="ctr" rt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Body</a:t>
            </a:r>
          </a:p>
        </p:txBody>
      </p:sp>
    </p:spTree>
    <p:extLst>
      <p:ext uri="{BB962C8B-B14F-4D97-AF65-F5344CB8AC3E}">
        <p14:creationId xmlns:p14="http://schemas.microsoft.com/office/powerpoint/2010/main" val="714287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9BE2042-5282-C0D2-334B-E1A80856E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983673"/>
            <a:ext cx="9144000" cy="5115375"/>
          </a:xfrm>
        </p:spPr>
        <p:txBody>
          <a:bodyPr/>
          <a:lstStyle/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 has been owned by IHG since 2015 (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IHG, 2017)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is located in more than 5 countries. 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portfolio includes restaurants and hotels (IHG, 2023a). 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has almost more than 70+ hotels all over the world.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offers various room types involving suites, rooms as well as speciality rooms.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13" name="Rectangle 2">
            <a:extLst>
              <a:ext uri="{FF2B5EF4-FFF2-40B4-BE49-F238E27FC236}">
                <a16:creationId xmlns:a16="http://schemas.microsoft.com/office/drawing/2014/main" id="{2DA8C3E5-0A78-708E-FE00-3A3594A1ED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1565" y="3562981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4A7F732E-1A4A-98BC-F93C-F0488D69E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150" y="3976247"/>
            <a:ext cx="4286250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3">
            <a:extLst>
              <a:ext uri="{FF2B5EF4-FFF2-40B4-BE49-F238E27FC236}">
                <a16:creationId xmlns:a16="http://schemas.microsoft.com/office/drawing/2014/main" id="{059E467B-EBD8-8976-0B64-929B804DB2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44144" y="5799897"/>
            <a:ext cx="142058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2023a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6205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0FC5074-C16C-0EAC-EA3E-DBFE8CDD77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732" y="267286"/>
            <a:ext cx="5160992" cy="6344529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consumers include business and leisure travellers that are looking for unique experiences. 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consumer may further include families, corporate clients, individuals and couples. 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is known for its good consumer service as well as comfortable accommodations (IHG, 2023b).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offers unique facilities like pet-friendly policies and unique design elements.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also prioritises eco-friendly and sustainability practices (</a:t>
            </a:r>
            <a:r>
              <a:rPr lang="en-GB" sz="16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Ásványi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6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Chaker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2023)</a:t>
            </a:r>
            <a:endParaRPr lang="en-GB" sz="1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factors contribute towards the image of the brand and make the brand a primary choice for consumers. 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segment the guests based on preferences, demographic characteristics and travel purposes. </a:t>
            </a: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D48A575F-174D-131D-0F9C-6E988B0E0E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07808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49" name="Picture 1">
            <a:extLst>
              <a:ext uri="{FF2B5EF4-FFF2-40B4-BE49-F238E27FC236}">
                <a16:creationId xmlns:a16="http://schemas.microsoft.com/office/drawing/2014/main" id="{BF7F15E4-663B-16EC-AEDF-22D99FA2C5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725" y="514349"/>
            <a:ext cx="6846276" cy="351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3">
            <a:extLst>
              <a:ext uri="{FF2B5EF4-FFF2-40B4-BE49-F238E27FC236}">
                <a16:creationId xmlns:a16="http://schemas.microsoft.com/office/drawing/2014/main" id="{84FEEA85-EC44-CF67-29D2-7AD8F32FA3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51788" y="4329676"/>
            <a:ext cx="142859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2023b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894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extBox 44">
            <a:extLst>
              <a:ext uri="{FF2B5EF4-FFF2-40B4-BE49-F238E27FC236}">
                <a16:creationId xmlns:a16="http://schemas.microsoft.com/office/drawing/2014/main" id="{925179D6-370A-71A2-D8BE-1912B77DF2B3}"/>
              </a:ext>
            </a:extLst>
          </p:cNvPr>
          <p:cNvSpPr txBox="1"/>
          <p:nvPr/>
        </p:nvSpPr>
        <p:spPr>
          <a:xfrm>
            <a:off x="782782" y="689877"/>
            <a:ext cx="10626436" cy="5444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 provides various guest facilities like fitness centres, in-room dining, complimentary Wi-Fi and many others (IHG, 2023c).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properties of the hotel brand are located in different cities, including San Francisco, Toronto, Taipei and many others.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provides a boutique and unique hotel experience by blending accommodation with customised services.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has introduced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EarthCare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Program for waste reduction and water conservation (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Silverman and Thomas, 2017)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focus on locally and sustainably sourced </a:t>
            </a:r>
          </a:p>
          <a:p>
            <a:pPr lvl="0" algn="just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food options in their restaurants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further offers options for eco-friendly</a:t>
            </a:r>
          </a:p>
          <a:p>
            <a:pPr lvl="0" algn="just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meetings.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has attained a certificate of Green Engage. </a:t>
            </a:r>
          </a:p>
        </p:txBody>
      </p:sp>
      <p:sp>
        <p:nvSpPr>
          <p:cNvPr id="46" name="Rectangle 2">
            <a:extLst>
              <a:ext uri="{FF2B5EF4-FFF2-40B4-BE49-F238E27FC236}">
                <a16:creationId xmlns:a16="http://schemas.microsoft.com/office/drawing/2014/main" id="{06B96116-D22B-4991-1523-3F430252C7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493723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3" name="Picture 1" descr="A person doing yoga&#10;&#10;Description automatically generated with low confidence">
            <a:extLst>
              <a:ext uri="{FF2B5EF4-FFF2-40B4-BE49-F238E27FC236}">
                <a16:creationId xmlns:a16="http://schemas.microsoft.com/office/drawing/2014/main" id="{ADA9A65D-13D8-AFC4-4A5C-FB47F24FB7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859734"/>
            <a:ext cx="5313218" cy="2312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Rectangle 3">
            <a:extLst>
              <a:ext uri="{FF2B5EF4-FFF2-40B4-BE49-F238E27FC236}">
                <a16:creationId xmlns:a16="http://schemas.microsoft.com/office/drawing/2014/main" id="{46C0C6D2-B979-9B3C-0C19-FA76CB4CFD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4945" y="6168123"/>
            <a:ext cx="142058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2023c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303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2E1B5ED-9518-CB19-8DD7-7CB1503D66C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803565"/>
            <a:ext cx="10515600" cy="5254336"/>
          </a:xfrm>
        </p:spPr>
        <p:txBody>
          <a:bodyPr>
            <a:normAutofit fontScale="92500" lnSpcReduction="10000"/>
          </a:bodyPr>
          <a:lstStyle/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restaurants provide different facilities such as private dining rooms, catering services, loyalty programs and many others. 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On-site facilities include swimming pools, concierge services, business centres and others.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has policies related to pets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Cats and Dogs are usually allowed with some guidelines and restrictions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Deposits or additional payments are applied,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 there are further restrictions on the number or size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pets.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Parking policies of hotel brand varies based on location and property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Some hotels provide valet parking services or complimentary self-parking 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Some hotels have the option of paid parking in nearby places or on-site.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0036F4AE-4876-CA19-5122-0AF0D54919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491247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7" name="Picture 1">
            <a:extLst>
              <a:ext uri="{FF2B5EF4-FFF2-40B4-BE49-F238E27FC236}">
                <a16:creationId xmlns:a16="http://schemas.microsoft.com/office/drawing/2014/main" id="{1DC77A54-8E46-EFBB-8BCB-13C61FF123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785" y="3006443"/>
            <a:ext cx="57245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3">
            <a:extLst>
              <a:ext uri="{FF2B5EF4-FFF2-40B4-BE49-F238E27FC236}">
                <a16:creationId xmlns:a16="http://schemas.microsoft.com/office/drawing/2014/main" id="{48388827-6B58-D0DC-5610-4E54E567B1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7920" y="4482818"/>
            <a:ext cx="142859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2023d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748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E138282A-312F-93D5-F7E2-8E0531031CA0}"/>
              </a:ext>
            </a:extLst>
          </p:cNvPr>
          <p:cNvSpPr txBox="1"/>
          <p:nvPr/>
        </p:nvSpPr>
        <p:spPr>
          <a:xfrm>
            <a:off x="810491" y="914722"/>
            <a:ext cx="10571018" cy="37820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 offers various guest services such as luggage storage, housekeeping, laundry services and many others (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Vinod, 2022)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Standard check-in of the hotel is 3:00 PM while check-out time is 12:00 PM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check-in and out timing may vary depending on location as there are different policies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Consumer complaints are handled by consumer service departments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department aims to resolve and address complaints of guests in a satisfactory manner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further offers bars, in-room dining and on-site restaurants services for free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manager of the hotel brand is responsible for staff management, the satisfaction of guests, strategic planning and many others</a:t>
            </a:r>
          </a:p>
        </p:txBody>
      </p:sp>
    </p:spTree>
    <p:extLst>
      <p:ext uri="{BB962C8B-B14F-4D97-AF65-F5344CB8AC3E}">
        <p14:creationId xmlns:p14="http://schemas.microsoft.com/office/powerpoint/2010/main" val="30601776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51981F3D-5146-5544-4BC6-EB801C9A51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1" name="Picture 1">
            <a:extLst>
              <a:ext uri="{FF2B5EF4-FFF2-40B4-BE49-F238E27FC236}">
                <a16:creationId xmlns:a16="http://schemas.microsoft.com/office/drawing/2014/main" id="{1F1094EF-0B62-B398-EEBE-7CACF27F61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655" y="795337"/>
            <a:ext cx="5430982" cy="526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F4E6F50E-6741-4A71-A32D-56721966CE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79700" y="6227573"/>
            <a:ext cx="182626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TripAdvisor, 2023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B8A190-B26B-BC4D-DC7B-6B93938C0667}"/>
              </a:ext>
            </a:extLst>
          </p:cNvPr>
          <p:cNvSpPr txBox="1"/>
          <p:nvPr/>
        </p:nvSpPr>
        <p:spPr>
          <a:xfrm>
            <a:off x="969818" y="1897843"/>
            <a:ext cx="4682837" cy="25355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bad reviews from guests, the hotel offers an apology, assesses the problem and takes actions (TripAdvisor, 2023)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Based on guest complaints, the hotel is known to offer upgrades, refunds, dining vouchers and others</a:t>
            </a:r>
          </a:p>
        </p:txBody>
      </p:sp>
    </p:spTree>
    <p:extLst>
      <p:ext uri="{BB962C8B-B14F-4D97-AF65-F5344CB8AC3E}">
        <p14:creationId xmlns:p14="http://schemas.microsoft.com/office/powerpoint/2010/main" val="1942393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Box 26">
            <a:extLst>
              <a:ext uri="{FF2B5EF4-FFF2-40B4-BE49-F238E27FC236}">
                <a16:creationId xmlns:a16="http://schemas.microsoft.com/office/drawing/2014/main" id="{8E7B9FAE-7BE6-D1A8-6F7F-297F2036943A}"/>
              </a:ext>
            </a:extLst>
          </p:cNvPr>
          <p:cNvSpPr txBox="1"/>
          <p:nvPr/>
        </p:nvSpPr>
        <p:spPr>
          <a:xfrm>
            <a:off x="858982" y="914722"/>
            <a:ext cx="5444836" cy="5028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of IHG hires diverse expertise and background chefs in their hotel restaurants (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Nam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chefs are responsible for meeting the requirements of guests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has executive chefs that are accountable for the entire operations of Culinary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specialised chefs that are hired based on specific cuisines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cuisines that are offered by the hotel include French, Asian, Italian, or seasonal and regional cuisines (IHG, 2023e)</a:t>
            </a:r>
          </a:p>
        </p:txBody>
      </p:sp>
      <p:sp>
        <p:nvSpPr>
          <p:cNvPr id="28" name="Rectangle 2">
            <a:extLst>
              <a:ext uri="{FF2B5EF4-FFF2-40B4-BE49-F238E27FC236}">
                <a16:creationId xmlns:a16="http://schemas.microsoft.com/office/drawing/2014/main" id="{A796F856-8F16-E760-DECA-97D4843B96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63636" y="17203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5" name="Picture 1" descr="A collage of food and drinks&#10;&#10;Description automatically generated with medium confidence">
            <a:extLst>
              <a:ext uri="{FF2B5EF4-FFF2-40B4-BE49-F238E27FC236}">
                <a16:creationId xmlns:a16="http://schemas.microsoft.com/office/drawing/2014/main" id="{5DD4EA35-8288-9802-DC21-BA023F8BE7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818" y="1050575"/>
            <a:ext cx="5734050" cy="417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Rectangle 3">
            <a:extLst>
              <a:ext uri="{FF2B5EF4-FFF2-40B4-BE49-F238E27FC236}">
                <a16:creationId xmlns:a16="http://schemas.microsoft.com/office/drawing/2014/main" id="{FD1D56C1-C934-383C-20FD-EE174C0B61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49345" y="5444402"/>
            <a:ext cx="142058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2023e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0041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0A2A1B-5236-E69C-056A-98290214C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82" y="803565"/>
            <a:ext cx="11901054" cy="5056908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attains consumer loyalty by providing exceptional service to consumers and emphasising generating memorable experiences.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offers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Karma Rewards, which allow hotel members to earn points (Caswell, 2017)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points can be exchanged for room upgrades, exclusive experiences and complimentary nights.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Rewards provide welcome amenities, tailored experiences and room preferences.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further offers the mobile application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Through these applications, guests can manage reservations,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explore the amenities of hotels, attain customised offers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many others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E63CC0E-6030-FC76-E8E5-C5F001E8BB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787129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69" name="Picture 1" descr="Kimpton Karma Rewards">
            <a:extLst>
              <a:ext uri="{FF2B5EF4-FFF2-40B4-BE49-F238E27FC236}">
                <a16:creationId xmlns:a16="http://schemas.microsoft.com/office/drawing/2014/main" id="{5FBB40A3-0B18-7D58-53F7-51A8DD900D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986" y="3156461"/>
            <a:ext cx="5734050" cy="321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A1029AE0-5B50-7CD9-C06A-4A6D2306DC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33055" y="6375911"/>
            <a:ext cx="157607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Caswell, 2017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6905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0A2A1B-5236-E69C-056A-98290214C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31" y="1212178"/>
            <a:ext cx="5922806" cy="4385057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Some hotels of this brand are LEED certified, which indicates a sustainable commitment.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is further certified by Green Key Eco-Rating 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Seafire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has attained a ranking in AAA Five Diamond. 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is further ranked in Forbes Travel Guide for being a luxury hotel (PR Newswire, 2023).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is known to offer comfortable and stylish accommodations.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95CE58E-0ECD-C20D-D2C5-8F59DEB53F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60702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193" name="Picture 2" descr="Kimpton Seafire Resort + Spa">
            <a:extLst>
              <a:ext uri="{FF2B5EF4-FFF2-40B4-BE49-F238E27FC236}">
                <a16:creationId xmlns:a16="http://schemas.microsoft.com/office/drawing/2014/main" id="{139ABF1F-B97E-F751-5823-4C12268174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269" y="1713861"/>
            <a:ext cx="571500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B0221A30-6FCF-EE4E-22EF-8921FF21A0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5401" y="5091546"/>
            <a:ext cx="1928733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PR Newswire, 2023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32236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0A2A1B-5236-E69C-056A-98290214C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31" y="831273"/>
            <a:ext cx="5922806" cy="5888181"/>
          </a:xfrm>
        </p:spPr>
        <p:txBody>
          <a:bodyPr>
            <a:normAutofit fontScale="85000" lnSpcReduction="10000"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has a distinctive culture that focuses on inclusivity, creativity and warmth.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strives to develop a comfortable and welcoming environment for guests.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further business focus on generating a positive working culture for staff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puts a high focus on individuality and team working for bring talents and personalities.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 offers training programs to their staff (IHG, 2020)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programs cover areas related to effective communication, guest satisfaction, services standards and others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also puts a high emphasises on security services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hotels have surveillance systems, emergency response procedures, 24/7 security staff and others (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Putnam, 2015).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95CE58E-0ECD-C20D-D2C5-8F59DEB53F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60702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4FD2BAC1-32B8-EE3E-61EF-F16B7C2546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3" y="805933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217" name="Picture 3" descr="News release placeholder">
            <a:extLst>
              <a:ext uri="{FF2B5EF4-FFF2-40B4-BE49-F238E27FC236}">
                <a16:creationId xmlns:a16="http://schemas.microsoft.com/office/drawing/2014/main" id="{3F28AA2D-4A6B-C584-3371-DCCC6A19C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3" y="1219199"/>
            <a:ext cx="572452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80C2BE0C-ABF3-8428-2ACD-7EF8F7DAEA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59122" y="5073133"/>
            <a:ext cx="135165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2020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88468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0D641-5445-4CDB-BF23-DE481B54B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874" y="811765"/>
            <a:ext cx="5250030" cy="1345115"/>
          </a:xfrm>
        </p:spPr>
        <p:txBody>
          <a:bodyPr rtlCol="0"/>
          <a:lstStyle/>
          <a:p>
            <a:pPr algn="ctr" rt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pic>
        <p:nvPicPr>
          <p:cNvPr id="9" name="Picture Placeholder 8" descr="2 boba drinks">
            <a:extLst>
              <a:ext uri="{FF2B5EF4-FFF2-40B4-BE49-F238E27FC236}">
                <a16:creationId xmlns:a16="http://schemas.microsoft.com/office/drawing/2014/main" id="{9597FE60-D33F-4396-96D4-A39211C7BEB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8952" y="758952"/>
            <a:ext cx="1947672" cy="2670048"/>
          </a:xfrm>
        </p:spPr>
      </p:pic>
      <p:pic>
        <p:nvPicPr>
          <p:cNvPr id="13" name="Picture Placeholder 12" descr="Image of a bunch of oranges">
            <a:extLst>
              <a:ext uri="{FF2B5EF4-FFF2-40B4-BE49-F238E27FC236}">
                <a16:creationId xmlns:a16="http://schemas.microsoft.com/office/drawing/2014/main" id="{BAF054B5-6ECC-4B09-AF24-E197E92B666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8952" y="3424237"/>
            <a:ext cx="1947672" cy="2679192"/>
          </a:xfrm>
        </p:spPr>
      </p:pic>
      <p:pic>
        <p:nvPicPr>
          <p:cNvPr id="11" name="Picture Placeholder 10" descr="Image of lime slice">
            <a:extLst>
              <a:ext uri="{FF2B5EF4-FFF2-40B4-BE49-F238E27FC236}">
                <a16:creationId xmlns:a16="http://schemas.microsoft.com/office/drawing/2014/main" id="{A4AD4D85-8AC5-40A8-A629-874220E829D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06624" y="758952"/>
            <a:ext cx="1947672" cy="2670048"/>
          </a:xfrm>
        </p:spPr>
      </p:pic>
      <p:pic>
        <p:nvPicPr>
          <p:cNvPr id="20" name="Picture Placeholder 19" descr="Image of colourful popsicles">
            <a:extLst>
              <a:ext uri="{FF2B5EF4-FFF2-40B4-BE49-F238E27FC236}">
                <a16:creationId xmlns:a16="http://schemas.microsoft.com/office/drawing/2014/main" id="{0AEF3DEC-195E-48C8-88CA-3F27EF80BF6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06624" y="3424237"/>
            <a:ext cx="1947672" cy="2679192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06BF1-24A8-4CC3-B36E-FCFA069BE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1484322"/>
            <a:ext cx="6775704" cy="3128826"/>
          </a:xfrm>
        </p:spPr>
        <p:txBody>
          <a:bodyPr rtlCol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owned </a:t>
            </a:r>
            <a:r>
              <a:rPr lang="en-GB" sz="1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Restaurants, which is known for their quality services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primary consumer of hotel brands are business and leisure travellers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offers unique amenities, comfortable accommodations and personalised services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further prioritises its sustainability practices which aid in attracting guests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amenities of business vary based on location and property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is committed to offering exceptional services to guests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also works on attaining consumer loyalty through various programs </a:t>
            </a:r>
          </a:p>
        </p:txBody>
      </p:sp>
    </p:spTree>
    <p:extLst>
      <p:ext uri="{BB962C8B-B14F-4D97-AF65-F5344CB8AC3E}">
        <p14:creationId xmlns:p14="http://schemas.microsoft.com/office/powerpoint/2010/main" val="13102750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0F0CC-4588-E276-8371-5120E53C2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691" y="0"/>
            <a:ext cx="10418617" cy="1344613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0A2A1B-5236-E69C-056A-98290214C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55" y="900544"/>
            <a:ext cx="11859489" cy="5749637"/>
          </a:xfrm>
        </p:spPr>
        <p:txBody>
          <a:bodyPr>
            <a:normAutofit fontScale="70000" lnSpcReduction="20000"/>
          </a:bodyPr>
          <a:lstStyle/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Ásványi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and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Chaker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H., 2023. Comparing Hungarian and Tunisian Guest Preferences for Sustainable Hotel Attributes. </a:t>
            </a:r>
            <a:r>
              <a:rPr lang="en-GB" sz="1800" i="1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GeoJournal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Tourism and </a:t>
            </a:r>
            <a:r>
              <a:rPr lang="en-GB" sz="1800" i="1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Geosites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46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pp.271-278.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Caswell, M. 2017.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Karma Rewards to be rolled into IHG Rewards Club. [Online] Available at https://www.businesstraveller.com/business-travel/2017/10/20/kimpton-karma-rewards-rolled-ihg-rewards-club/ [Accessed on 20 May 2023]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2017. IHG Introduces its Luxury Lifestyle Brand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® Hotels &amp; Restaurants To Taiwan. [Online] Available at https://www.ihg.com/kimptonhotels/content/us/en/press/releases/ihg-introduces-its-luxury-lifestyle-brand-kimpton-hotels-restaurants-to-taiwain [Accessed on 20 May 2023]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2020.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 Celebrates 11 Years on FORTUNE 100 Best Companies to Work For® List. [Online] Available at https://www.ihgplc.com/en/news-and-media/news-releases/2020/kimpton-hotels-restaurants-celebrates-11-years-on-fortune-100-best-companies-to-work-for-list [Accessed on 20 May 2023]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2023a.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 https://www.ihgplc.com/en/our-brands/kimpton [Accessed on 20 May 2023]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2023b.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Da An Hotel | Da An. [Online] Available at https://www.ihg.com/kimptonhotels/hotels/us/en/da-an-hotel-taipei/tpekm/hoteldetail [Accessed on 20 May 2023]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2023c. The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Experience. [Online] Available at https://www.ihg.com/kimptonhotels/content/us/en/stay/kimpton-experience [Accessed on 20 May 2023]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2023d. Pet Friendly Hotels. [Online] Available at https://www.ihg.com/kimptonhotels/content/us/en/promos/pet-friendly-hotels [Accessed on 20 May 2023]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231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0F0CC-4588-E276-8371-5120E53C2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691" y="0"/>
            <a:ext cx="10418617" cy="1344613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0A2A1B-5236-E69C-056A-98290214C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55" y="900544"/>
            <a:ext cx="11859489" cy="5749637"/>
          </a:xfrm>
        </p:spPr>
        <p:txBody>
          <a:bodyPr>
            <a:normAutofit fontScale="85000" lnSpcReduction="20000"/>
          </a:bodyPr>
          <a:lstStyle/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2023e. Family Meal. [Online] Available at https://www.ihg.com/kimptonhotels/content/us/en/stay/special-offers/family-meal [Accessed on 20 May 2023]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Nam, H.V., Lo, A., Yeung, P. and Hatter, R., 2020. Hotel ICON: Towards a role-model hotel pioneering sustainable solutions.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Asia Pacific Journal of Tourism Research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25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pp.572-582.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 Newswire 2023.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Seafire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Resort + Spa Earns Prestigious Five-Star Hotel Accolade In Forbes Travel Guide's 2023 Star Awards. [Online] Available at https://www.prnewswire.com/news-releases/kimpton-seafire-resort--spa-earns-prestigious-five-star-hotel-accolade-in-forbes-travel-guides-2023-star-awards-301747768.html [Accessed on 20 May 2023]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Putnam, L., 2015.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Workplace wellness that works: 10 steps to infuse well-being and vitality into any organization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John Wiley &amp; Sons.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Silverman, M. and Thomas, T., 2017.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Hotels: Balancing Strategy and Environmental Sustainability 1. In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Case Studies in Sustainability Management and Strategy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68-88). Routledge.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TripAdvisor 2023.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Fitzroy London. [Online] Available at https://www.tripadvisor.co.uk/Hotel_Review-g186338-d193051-Reviews-Kimpton_Fitzroy_London-London_England.html#REVIEWS [Accessed on 20 May 2023]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Vinod, B., 2022. Revenue Management of Room Rates. In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Revenue Management in the Lodging Industry: Origins to the Last Frontier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105-188). Cham: Springer International Publishing.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79468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Image of lime slice">
            <a:extLst>
              <a:ext uri="{FF2B5EF4-FFF2-40B4-BE49-F238E27FC236}">
                <a16:creationId xmlns:a16="http://schemas.microsoft.com/office/drawing/2014/main" id="{9056A385-DF9B-4C71-BB88-1620C27E8AD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8952" y="761988"/>
            <a:ext cx="3566160" cy="2660904"/>
          </a:xfrm>
        </p:spPr>
      </p:pic>
      <p:pic>
        <p:nvPicPr>
          <p:cNvPr id="10" name="Picture Placeholder 9" descr="Image of colourful popsicles">
            <a:extLst>
              <a:ext uri="{FF2B5EF4-FFF2-40B4-BE49-F238E27FC236}">
                <a16:creationId xmlns:a16="http://schemas.microsoft.com/office/drawing/2014/main" id="{99655ACF-0F87-4DB8-A51C-23BE0F9CC3E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94632" y="761980"/>
            <a:ext cx="3566160" cy="2660904"/>
          </a:xfrm>
        </p:spPr>
      </p:pic>
      <p:pic>
        <p:nvPicPr>
          <p:cNvPr id="12" name="Picture Placeholder 11" descr="Close up of a green apple with water drops">
            <a:extLst>
              <a:ext uri="{FF2B5EF4-FFF2-40B4-BE49-F238E27FC236}">
                <a16:creationId xmlns:a16="http://schemas.microsoft.com/office/drawing/2014/main" id="{CAC4BF70-8F99-4595-A84D-6DF3039EBA0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59598" y="761980"/>
            <a:ext cx="3566160" cy="2660904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FC2480-21DF-4547-B928-8E2BEDC47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 rtlCol="0"/>
          <a:lstStyle/>
          <a:p>
            <a:pPr rtl="0"/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872894961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1757093_TF56076705_Win32.potx" id="{6498634F-5140-4334-BBDF-618A2F3B5C08}" vid="{0681B30D-530F-4714-BC1E-2364A6C94FD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B19C5C-61AD-4793-BB9D-6401AD34A775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93076797-8467-41BB-91A7-9AE8328A68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272451-D558-4710-AF52-0EC1BD4C424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Prismatic design</Template>
  <TotalTime>35</TotalTime>
  <Words>1888</Words>
  <Application>Microsoft Office PowerPoint</Application>
  <PresentationFormat>Widescreen</PresentationFormat>
  <Paragraphs>135</Paragraphs>
  <Slides>19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Aharoni</vt:lpstr>
      <vt:lpstr>Arial</vt:lpstr>
      <vt:lpstr>Avenir Next LT Pro</vt:lpstr>
      <vt:lpstr>Calibri</vt:lpstr>
      <vt:lpstr>Times New Roman</vt:lpstr>
      <vt:lpstr>Wingdings</vt:lpstr>
      <vt:lpstr>PrismaticVTI</vt:lpstr>
      <vt:lpstr>The role and importance of quality service, hospitality, and guest services within the hotel Industry  Module name: Hospitality and Guest Services Module code: BMIH4003 Lecturer:Luciana Suardi Student name: Maria-Victoria Lazar Student ID: 2235531</vt:lpstr>
      <vt:lpstr>Table of Contents</vt:lpstr>
      <vt:lpstr>Executive Summary</vt:lpstr>
      <vt:lpstr>Introduction</vt:lpstr>
      <vt:lpstr>Main Body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</vt:lpstr>
      <vt:lpstr>References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/>
  <cp:lastModifiedBy>Nicu Lazar</cp:lastModifiedBy>
  <cp:revision>21</cp:revision>
  <dcterms:created xsi:type="dcterms:W3CDTF">2023-05-20T13:50:14Z</dcterms:created>
  <dcterms:modified xsi:type="dcterms:W3CDTF">2023-05-25T07:19:23Z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