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5"/>
  </p:notesMasterIdLst>
  <p:sldIdLst>
    <p:sldId id="364" r:id="rId3"/>
    <p:sldId id="419" r:id="rId4"/>
    <p:sldId id="420" r:id="rId5"/>
    <p:sldId id="402" r:id="rId6"/>
    <p:sldId id="421" r:id="rId7"/>
    <p:sldId id="370" r:id="rId8"/>
    <p:sldId id="401" r:id="rId9"/>
    <p:sldId id="403" r:id="rId10"/>
    <p:sldId id="404" r:id="rId11"/>
    <p:sldId id="405" r:id="rId12"/>
    <p:sldId id="406" r:id="rId13"/>
    <p:sldId id="407" r:id="rId14"/>
    <p:sldId id="408" r:id="rId15"/>
    <p:sldId id="409" r:id="rId16"/>
    <p:sldId id="410" r:id="rId17"/>
    <p:sldId id="411" r:id="rId18"/>
    <p:sldId id="412" r:id="rId19"/>
    <p:sldId id="417" r:id="rId20"/>
    <p:sldId id="418" r:id="rId21"/>
    <p:sldId id="422" r:id="rId22"/>
    <p:sldId id="399" r:id="rId23"/>
    <p:sldId id="37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19"/>
            <p14:sldId id="420"/>
            <p14:sldId id="402"/>
            <p14:sldId id="421"/>
            <p14:sldId id="370"/>
            <p14:sldId id="401"/>
            <p14:sldId id="403"/>
            <p14:sldId id="404"/>
            <p14:sldId id="405"/>
            <p14:sldId id="406"/>
            <p14:sldId id="407"/>
            <p14:sldId id="408"/>
            <p14:sldId id="409"/>
            <p14:sldId id="410"/>
            <p14:sldId id="411"/>
            <p14:sldId id="412"/>
            <p14:sldId id="417"/>
            <p14:sldId id="418"/>
            <p14:sldId id="422"/>
            <p14:sldId id="399"/>
            <p14:sldId id="37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assessment.org.uk/Images/598388-perspectives-on-curriculum-design-comparing-the-spiral-and-the-network-models.pdf" TargetMode="External"/><Relationship Id="rId2" Type="http://schemas.openxmlformats.org/officeDocument/2006/relationships/hyperlink" Target="https://www.froebel.org.uk/about-us/froebelian-principles?gad_source=1&amp;gad_campaignid=23069137174&amp;gclid=CjwKCAjwsfzSBhB5EiwAOGyqSaCcbgbANT-kxzkV93l58V7T8jCzyV3pWzNZ17DSSMJY99sJgBaklxoCFFQQAvD_Bw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*Microsoft Translate has been use for some slides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ECIE4018 PRINCIPLES OF LEARNING AND TEACHING IN PRACTICE</a:t>
            </a:r>
          </a:p>
          <a:p>
            <a:r>
              <a:rPr lang="en-US" sz="2000" b="1" dirty="0" err="1">
                <a:solidFill>
                  <a:schemeClr val="bg1"/>
                </a:solidFill>
              </a:rPr>
              <a:t>Darlith</a:t>
            </a:r>
            <a:r>
              <a:rPr lang="en-US" sz="2000" b="1" dirty="0">
                <a:solidFill>
                  <a:schemeClr val="bg1"/>
                </a:solidFill>
              </a:rPr>
              <a:t> 4 /Lecture 4*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78CF7-6193-4009-B6C9-2F8314CC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ECIE4018C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b="1" dirty="0"/>
              <a:t>Nod                  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8583-20CB-7FB4-904F-341CCA381F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o rai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emosiynol</a:t>
            </a:r>
            <a:r>
              <a:rPr lang="en-GB" dirty="0"/>
              <a:t> plant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A6BD3-F6BA-BE49-8274-36479E3875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develop knowledge and understanding of some of the key theories of learning which underpin education and children’s social and emotional development.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157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20F71-43BF-452C-3DFB-9714A92AA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46807-3AC0-248D-4E38-F7491B5D4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ECIE4008C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3200" b="1" dirty="0" err="1"/>
              <a:t>Deilliannau</a:t>
            </a:r>
            <a:r>
              <a:rPr lang="en-GB" sz="3200" b="1" dirty="0"/>
              <a:t> </a:t>
            </a:r>
            <a:r>
              <a:rPr lang="en-GB" sz="3200" b="1" dirty="0" err="1"/>
              <a:t>Dysgu’r</a:t>
            </a:r>
            <a:r>
              <a:rPr lang="en-GB" sz="3200" b="1" dirty="0"/>
              <a:t> </a:t>
            </a:r>
            <a:r>
              <a:rPr lang="en-GB" sz="3200" b="1" dirty="0" err="1"/>
              <a:t>Modwl</a:t>
            </a:r>
            <a:r>
              <a:rPr lang="en-GB" sz="3200" b="1" dirty="0"/>
              <a:t>               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7BDDB-C08C-C409-0B05-9B3A894D07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endParaRPr lang="en-GB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chynhwysol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27E59-027B-74E0-7A24-A9BBFC5F86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Apply knowledge of learning theories to learning and teaching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resources and strategies that can support child-centred and inclusive practice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626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0131E-155C-C90A-4EA2-13C705301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b="1" dirty="0"/>
              <a:t>Heddiw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00261-DB1D-DD2C-2D9F-B159E72C9C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Ailadrodd</a:t>
            </a:r>
            <a:r>
              <a:rPr lang="en-GB" dirty="0"/>
              <a:t>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at </a:t>
            </a:r>
            <a:r>
              <a:rPr lang="en-GB" dirty="0" err="1"/>
              <a:t>ddysgu</a:t>
            </a:r>
            <a:r>
              <a:rPr lang="en-GB" dirty="0"/>
              <a:t>. </a:t>
            </a:r>
          </a:p>
          <a:p>
            <a:r>
              <a:rPr lang="en-GB" dirty="0"/>
              <a:t>Mynd </a:t>
            </a:r>
            <a:r>
              <a:rPr lang="en-GB" dirty="0" err="1"/>
              <a:t>dros</a:t>
            </a:r>
            <a:r>
              <a:rPr lang="en-GB" dirty="0"/>
              <a:t> yr </a:t>
            </a:r>
            <a:r>
              <a:rPr lang="en-GB" dirty="0" err="1"/>
              <a:t>asesiad</a:t>
            </a:r>
            <a:r>
              <a:rPr lang="en-GB" i="1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y </a:t>
            </a:r>
            <a:r>
              <a:rPr lang="en-GB" dirty="0" err="1"/>
              <a:t>traethawd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834B8A-10AD-51D8-C1EF-FA533F4E79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Recap on the different theoretical approaches to learning.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Review the assessment, particularly the essay</a:t>
            </a:r>
            <a:endParaRPr lang="en-GB" sz="24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395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err="1"/>
              <a:t>Asesu</a:t>
            </a:r>
            <a:r>
              <a:rPr lang="en-GB" sz="4800" b="1" dirty="0"/>
              <a:t>  </a:t>
            </a:r>
            <a:r>
              <a:rPr lang="en-GB" sz="4800" b="1" dirty="0">
                <a:solidFill>
                  <a:srgbClr val="0070C0"/>
                </a:solidFill>
              </a:rPr>
              <a:t>                        </a:t>
            </a: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  <a:endParaRPr lang="en-GB" sz="4800" b="1" i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de-DE" i="1" dirty="0"/>
              <a:t>Elfen 1 </a:t>
            </a:r>
            <a:r>
              <a:rPr lang="de-DE" b="1" i="1" dirty="0" err="1"/>
              <a:t>Proffil</a:t>
            </a:r>
            <a:r>
              <a:rPr lang="de-DE" b="1" i="1" dirty="0"/>
              <a:t> </a:t>
            </a:r>
            <a:r>
              <a:rPr lang="de-DE" b="1" i="1" dirty="0" err="1"/>
              <a:t>Disgybl</a:t>
            </a:r>
            <a:r>
              <a:rPr lang="de-DE" b="1" i="1" dirty="0"/>
              <a:t> </a:t>
            </a:r>
            <a:r>
              <a:rPr lang="de-DE" i="1" dirty="0"/>
              <a:t>30% (1000 o </a:t>
            </a:r>
            <a:r>
              <a:rPr lang="de-DE" i="1" dirty="0" err="1"/>
              <a:t>eiriau</a:t>
            </a:r>
            <a:r>
              <a:rPr lang="de-DE" i="1" dirty="0"/>
              <a:t>)</a:t>
            </a:r>
            <a:endParaRPr lang="en-GB" dirty="0"/>
          </a:p>
          <a:p>
            <a:pPr lvl="0"/>
            <a:r>
              <a:rPr lang="en-GB" i="1" dirty="0" err="1"/>
              <a:t>Traethawd</a:t>
            </a:r>
            <a:r>
              <a:rPr lang="en-GB" i="1" dirty="0"/>
              <a:t> </a:t>
            </a:r>
            <a:r>
              <a:rPr lang="en-GB" b="1" i="1" dirty="0"/>
              <a:t>Elfen 2 </a:t>
            </a:r>
            <a:r>
              <a:rPr lang="en-GB" i="1" dirty="0"/>
              <a:t>70% (2000 o </a:t>
            </a:r>
            <a:r>
              <a:rPr lang="en-GB" i="1" dirty="0" err="1"/>
              <a:t>eiriau</a:t>
            </a:r>
            <a:r>
              <a:rPr lang="en-GB" i="1" dirty="0"/>
              <a:t>):-</a:t>
            </a:r>
            <a:endParaRPr lang="en-GB" dirty="0"/>
          </a:p>
          <a:p>
            <a:r>
              <a:rPr lang="en-GB" i="1" dirty="0" err="1"/>
              <a:t>Dadansoddi'n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 </a:t>
            </a:r>
            <a:r>
              <a:rPr lang="en-GB" i="1" dirty="0" err="1"/>
              <a:t>sut</a:t>
            </a:r>
            <a:r>
              <a:rPr lang="en-GB" i="1" dirty="0"/>
              <a:t> y gall </a:t>
            </a:r>
            <a:r>
              <a:rPr lang="en-GB" i="1" dirty="0" err="1"/>
              <a:t>damcaniaethau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lywio</a:t>
            </a:r>
            <a:r>
              <a:rPr lang="en-GB" i="1" dirty="0"/>
              <a:t> </a:t>
            </a:r>
            <a:r>
              <a:rPr lang="en-GB" i="1" dirty="0" err="1"/>
              <a:t>arferion</a:t>
            </a:r>
            <a:r>
              <a:rPr lang="en-GB" i="1" dirty="0"/>
              <a:t> </a:t>
            </a:r>
            <a:r>
              <a:rPr lang="en-GB" i="1" dirty="0" err="1"/>
              <a:t>addysgu</a:t>
            </a:r>
            <a:r>
              <a:rPr lang="en-GB" i="1" dirty="0"/>
              <a:t> </a:t>
            </a:r>
            <a:r>
              <a:rPr lang="en-GB" i="1" dirty="0" err="1"/>
              <a:t>cynhwysol</a:t>
            </a:r>
            <a:r>
              <a:rPr lang="en-GB" i="1" dirty="0"/>
              <a:t> a </a:t>
            </a:r>
            <a:r>
              <a:rPr lang="en-GB" i="1" dirty="0" err="1"/>
              <a:t>phlentyn-ganolog</a:t>
            </a:r>
            <a:r>
              <a:rPr lang="en-GB" i="1" dirty="0"/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r>
              <a:rPr lang="cy-GB" dirty="0"/>
              <a:t>Dyddiad Cyflwyno: </a:t>
            </a:r>
            <a:r>
              <a:rPr lang="cy-GB" b="1" dirty="0"/>
              <a:t>03 Ionawr </a:t>
            </a:r>
            <a:r>
              <a:rPr lang="cy-GB" dirty="0"/>
              <a:t>2027, 23:59pm drwy </a:t>
            </a:r>
            <a:r>
              <a:rPr lang="cy-GB" dirty="0" err="1"/>
              <a:t>Turnitin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1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Pupil Profile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30% (1000 words)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2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Essay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70% (2000 words):-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how learning theories can inform inclusive and child-centred teaching practices.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Submission date: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03 January 2027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23:59 to Turnitin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254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F22AD-034F-63C6-C9EE-36B4E158F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Beth </a:t>
            </a:r>
            <a:r>
              <a:rPr lang="en-GB" sz="3600" b="1" dirty="0" err="1"/>
              <a:t>yw</a:t>
            </a:r>
            <a:r>
              <a:rPr lang="en-GB" sz="3600" b="1" dirty="0"/>
              <a:t> </a:t>
            </a:r>
            <a:r>
              <a:rPr lang="en-GB" sz="3600" b="1" dirty="0" err="1"/>
              <a:t>Theorïau</a:t>
            </a:r>
            <a:r>
              <a:rPr lang="en-GB" sz="3600" b="1" dirty="0"/>
              <a:t> </a:t>
            </a:r>
            <a:r>
              <a:rPr lang="en-GB" sz="3600" b="1" dirty="0" err="1"/>
              <a:t>Dysgu</a:t>
            </a:r>
            <a:r>
              <a:rPr lang="en-GB" sz="3600" b="1" dirty="0"/>
              <a:t>?</a:t>
            </a:r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What are learning theories?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79E62-3A9D-29E3-F2BB-FBCBBE5800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/>
              <a:t>Set o </a:t>
            </a:r>
            <a:r>
              <a:rPr lang="en-GB" sz="2400" dirty="0" err="1"/>
              <a:t>egwyddorion</a:t>
            </a:r>
            <a:r>
              <a:rPr lang="en-GB" sz="2400" dirty="0"/>
              <a:t> a </a:t>
            </a:r>
            <a:r>
              <a:rPr lang="en-GB" sz="2400" dirty="0" err="1"/>
              <a:t>drefnir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esbonio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unigolion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caffael</a:t>
            </a:r>
            <a:r>
              <a:rPr lang="en-GB" sz="2400" dirty="0"/>
              <a:t>, </a:t>
            </a:r>
            <a:r>
              <a:rPr lang="en-GB" sz="2400" dirty="0" err="1"/>
              <a:t>cadw</a:t>
            </a:r>
            <a:r>
              <a:rPr lang="en-GB" sz="2400" dirty="0"/>
              <a:t> ac </a:t>
            </a:r>
            <a:r>
              <a:rPr lang="en-GB" sz="2400" dirty="0" err="1"/>
              <a:t>adalw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</a:t>
            </a:r>
            <a:r>
              <a:rPr lang="en-GB" sz="2400" dirty="0" err="1"/>
              <a:t>gadarn</a:t>
            </a:r>
            <a:r>
              <a:rPr lang="en-GB" sz="2400" dirty="0"/>
              <a:t> o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dysgu’n</a:t>
            </a:r>
            <a:r>
              <a:rPr lang="en-GB" sz="2400" dirty="0"/>
              <a:t> </a:t>
            </a:r>
            <a:r>
              <a:rPr lang="en-GB" sz="2400" dirty="0" err="1"/>
              <a:t>digwydd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altLang="en-US" sz="2400" dirty="0"/>
              <a:t>Gall </a:t>
            </a:r>
            <a:r>
              <a:rPr lang="en-GB" altLang="en-US" sz="2400" dirty="0" err="1"/>
              <a:t>defnyddio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theoriau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a’u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hegwyddorion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roi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ymarferwyr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strategaethau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hyrwyddo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gwahanol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ffyrdd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FA68F-4A8C-A713-FBC5-DB9BF62307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Set of principles organised to explain how individuals acquire, retain, and recall knowledge</a:t>
            </a: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Develops a sound understanding of how learning occurs</a:t>
            </a:r>
          </a:p>
          <a:p>
            <a:pPr>
              <a:buFont typeface="Wingdings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Drawing from the theories and their principles can equip education practitioners with strategies to promote learning in different ways.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936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63D5B-FDD2-0F55-32A5-E47700515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</a:t>
            </a:r>
            <a:r>
              <a:rPr lang="en-GB" b="1" dirty="0" err="1"/>
              <a:t>Ailadrodd</a:t>
            </a:r>
            <a:r>
              <a:rPr lang="en-GB" b="1" dirty="0"/>
              <a:t> </a:t>
            </a:r>
            <a:r>
              <a:rPr lang="en-GB" b="1" dirty="0">
                <a:solidFill>
                  <a:srgbClr val="0070C0"/>
                </a:solidFill>
              </a:rPr>
              <a:t>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Recap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0A103-3709-0BD7-67C4-C403591F8E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2400" dirty="0"/>
              <a:t>Rydym wedi bod yn edrych ar 5 damcaniaethwr addysgol yn ystod ein darlithoedd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dirty="0"/>
              <a:t>Skinner (Ymagwedd </a:t>
            </a:r>
            <a:r>
              <a:rPr lang="cy-GB" dirty="0" err="1"/>
              <a:t>Ymddygiadwr</a:t>
            </a:r>
            <a:r>
              <a:rPr lang="cy-GB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dirty="0" err="1"/>
              <a:t>Piaget</a:t>
            </a:r>
            <a:r>
              <a:rPr lang="cy-GB" dirty="0"/>
              <a:t> (Ymagwedd </a:t>
            </a:r>
            <a:r>
              <a:rPr lang="cy-GB" dirty="0" err="1"/>
              <a:t>Lluniadaethwr</a:t>
            </a:r>
            <a:r>
              <a:rPr lang="cy-GB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dirty="0" err="1"/>
              <a:t>Froebel</a:t>
            </a:r>
            <a:r>
              <a:rPr lang="cy-GB" dirty="0"/>
              <a:t> (Ymagwedd </a:t>
            </a:r>
            <a:r>
              <a:rPr lang="cy-GB" dirty="0" err="1"/>
              <a:t>Lluniadaethwr</a:t>
            </a:r>
            <a:r>
              <a:rPr lang="cy-GB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dirty="0" err="1"/>
              <a:t>Bruner</a:t>
            </a:r>
            <a:r>
              <a:rPr lang="cy-GB" dirty="0"/>
              <a:t> (Ymagwedd </a:t>
            </a:r>
            <a:r>
              <a:rPr lang="cy-GB" dirty="0" err="1"/>
              <a:t>Lluniadaethwr</a:t>
            </a:r>
            <a:r>
              <a:rPr lang="cy-GB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dirty="0" err="1"/>
              <a:t>Vygotsky</a:t>
            </a:r>
            <a:r>
              <a:rPr lang="cy-GB" dirty="0"/>
              <a:t> (Ymagwedd </a:t>
            </a:r>
            <a:r>
              <a:rPr lang="cy-GB" dirty="0" err="1"/>
              <a:t>Lluniadaethwr</a:t>
            </a:r>
            <a:r>
              <a:rPr lang="cy-GB" dirty="0"/>
              <a:t> Cymdeithasol</a:t>
            </a:r>
            <a:r>
              <a:rPr lang="cy-GB" dirty="0">
                <a:solidFill>
                  <a:srgbClr val="0070C0"/>
                </a:solidFill>
              </a:rPr>
              <a:t>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B6738-8ABC-90BB-C0DD-0D75CFC225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We have looked at 5 educational theorists during our lectures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Skinner (Behaviourist Approach)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Piaget (Constructivist Approach)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Froebel (Constructivist Approach)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Bruner (Constructivist Approach)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Vygotsky (Social Constructivist Approach)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857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73AE8-B4AB-5E1B-B341-B04DCA29C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Skinner: Operant Conditioning (Behaviourism)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9489B-C7A8-9FE7-5671-CFA45E3D6C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b="1" i="1" dirty="0" err="1"/>
              <a:t>Cyflyru</a:t>
            </a:r>
            <a:r>
              <a:rPr lang="en-GB" b="1" i="1" dirty="0"/>
              <a:t> Operant</a:t>
            </a:r>
            <a:r>
              <a:rPr lang="en-GB" i="1" dirty="0"/>
              <a:t>: </a:t>
            </a:r>
            <a:r>
              <a:rPr lang="en-GB" i="1" dirty="0" err="1"/>
              <a:t>Ymddygiad</a:t>
            </a:r>
            <a:r>
              <a:rPr lang="en-GB" i="1" dirty="0"/>
              <a:t> </a:t>
            </a:r>
            <a:r>
              <a:rPr lang="en-GB" i="1" dirty="0" err="1"/>
              <a:t>wedi'i</a:t>
            </a:r>
            <a:r>
              <a:rPr lang="en-GB" i="1" dirty="0"/>
              <a:t> </a:t>
            </a:r>
            <a:r>
              <a:rPr lang="en-GB" i="1" dirty="0" err="1"/>
              <a:t>siapio</a:t>
            </a:r>
            <a:r>
              <a:rPr lang="en-GB" i="1" dirty="0"/>
              <a:t> </a:t>
            </a:r>
            <a:r>
              <a:rPr lang="en-GB" i="1" dirty="0" err="1"/>
              <a:t>gan</a:t>
            </a:r>
            <a:r>
              <a:rPr lang="en-GB" i="1" dirty="0"/>
              <a:t> </a:t>
            </a:r>
            <a:r>
              <a:rPr lang="en-GB" i="1" dirty="0" err="1"/>
              <a:t>atgyfnerthu</a:t>
            </a:r>
            <a:r>
              <a:rPr lang="en-GB" i="1" dirty="0"/>
              <a:t>/</a:t>
            </a:r>
            <a:r>
              <a:rPr lang="en-GB" i="1" dirty="0" err="1"/>
              <a:t>cosb</a:t>
            </a:r>
            <a:endParaRPr lang="en-GB" dirty="0"/>
          </a:p>
          <a:p>
            <a:pPr lvl="0"/>
            <a:r>
              <a:rPr lang="en-GB" b="1" i="1" dirty="0" err="1"/>
              <a:t>Atgyfnerthu</a:t>
            </a:r>
            <a:r>
              <a:rPr lang="en-GB" i="1" dirty="0"/>
              <a:t>: </a:t>
            </a:r>
            <a:r>
              <a:rPr lang="en-GB" i="1" dirty="0" err="1"/>
              <a:t>Ymddygiad</a:t>
            </a:r>
            <a:r>
              <a:rPr lang="en-GB" i="1" dirty="0"/>
              <a:t> </a:t>
            </a:r>
            <a:r>
              <a:rPr lang="en-GB" i="1" dirty="0" err="1"/>
              <a:t>cadarnhaol</a:t>
            </a:r>
            <a:r>
              <a:rPr lang="en-GB" i="1" dirty="0"/>
              <a:t> (</a:t>
            </a:r>
            <a:r>
              <a:rPr lang="en-GB" i="1" dirty="0" err="1"/>
              <a:t>gwobr</a:t>
            </a:r>
            <a:r>
              <a:rPr lang="en-GB" i="1" dirty="0"/>
              <a:t>), </a:t>
            </a:r>
            <a:r>
              <a:rPr lang="en-GB" i="1" dirty="0" err="1"/>
              <a:t>Ymddygiad</a:t>
            </a:r>
            <a:r>
              <a:rPr lang="en-GB" i="1" dirty="0"/>
              <a:t> </a:t>
            </a:r>
            <a:r>
              <a:rPr lang="en-GB" i="1" dirty="0" err="1"/>
              <a:t>diangen</a:t>
            </a:r>
            <a:r>
              <a:rPr lang="en-GB" i="1" dirty="0"/>
              <a:t> (</a:t>
            </a:r>
            <a:r>
              <a:rPr lang="en-GB" i="1" dirty="0" err="1"/>
              <a:t>cosb</a:t>
            </a:r>
            <a:r>
              <a:rPr lang="en-GB" i="1" dirty="0"/>
              <a:t>)</a:t>
            </a:r>
            <a:endParaRPr lang="en-GB" dirty="0"/>
          </a:p>
          <a:p>
            <a:pPr lvl="0"/>
            <a:r>
              <a:rPr lang="en-GB" b="1" i="1" dirty="0"/>
              <a:t>Skinner Box</a:t>
            </a:r>
            <a:r>
              <a:rPr lang="en-GB" i="1" dirty="0"/>
              <a:t>: </a:t>
            </a:r>
            <a:r>
              <a:rPr lang="en-GB" i="1" dirty="0" err="1"/>
              <a:t>Tystiolaeth</a:t>
            </a:r>
            <a:r>
              <a:rPr lang="en-GB" i="1" dirty="0"/>
              <a:t> </a:t>
            </a:r>
            <a:r>
              <a:rPr lang="en-GB" i="1" dirty="0" err="1"/>
              <a:t>arbrofol</a:t>
            </a:r>
            <a:r>
              <a:rPr lang="en-GB" i="1" dirty="0"/>
              <a:t> </a:t>
            </a:r>
            <a:r>
              <a:rPr lang="en-GB" i="1" dirty="0" err="1"/>
              <a:t>gydag</a:t>
            </a:r>
            <a:r>
              <a:rPr lang="en-GB" i="1" dirty="0"/>
              <a:t> </a:t>
            </a:r>
            <a:r>
              <a:rPr lang="en-GB" i="1" dirty="0" err="1"/>
              <a:t>anifeiliaid</a:t>
            </a:r>
            <a:endParaRPr lang="en-GB" dirty="0"/>
          </a:p>
          <a:p>
            <a:pPr lvl="0"/>
            <a:r>
              <a:rPr lang="en-GB" b="1" i="1" dirty="0" err="1"/>
              <a:t>Cais</a:t>
            </a:r>
            <a:r>
              <a:rPr lang="en-GB" b="1" i="1" dirty="0"/>
              <a:t> </a:t>
            </a:r>
            <a:r>
              <a:rPr lang="en-GB" b="1" i="1" dirty="0" err="1"/>
              <a:t>mewn</a:t>
            </a:r>
            <a:r>
              <a:rPr lang="en-GB" b="1" i="1" dirty="0"/>
              <a:t> </a:t>
            </a:r>
            <a:r>
              <a:rPr lang="en-GB" b="1" i="1" dirty="0" err="1"/>
              <a:t>Addysg</a:t>
            </a:r>
            <a:r>
              <a:rPr lang="en-GB" i="1" dirty="0"/>
              <a:t>: </a:t>
            </a:r>
            <a:r>
              <a:rPr lang="en-GB" i="1" dirty="0" err="1"/>
              <a:t>Ailadrodd</a:t>
            </a:r>
            <a:r>
              <a:rPr lang="en-GB" i="1" dirty="0"/>
              <a:t> yr </a:t>
            </a:r>
            <a:r>
              <a:rPr lang="en-GB" i="1" dirty="0" err="1"/>
              <a:t>ymatebion</a:t>
            </a:r>
            <a:r>
              <a:rPr lang="en-GB" i="1" dirty="0"/>
              <a:t> a </a:t>
            </a:r>
            <a:r>
              <a:rPr lang="en-GB" i="1" dirty="0" err="1"/>
              <a:t>ddymunir</a:t>
            </a:r>
            <a:r>
              <a:rPr lang="en-GB" i="1" dirty="0"/>
              <a:t> (</a:t>
            </a:r>
            <a:r>
              <a:rPr lang="en-GB" i="1" dirty="0" err="1"/>
              <a:t>cardiau</a:t>
            </a:r>
            <a:r>
              <a:rPr lang="en-GB" i="1" dirty="0"/>
              <a:t> </a:t>
            </a:r>
            <a:r>
              <a:rPr lang="en-GB" i="1" dirty="0" err="1"/>
              <a:t>fflach</a:t>
            </a:r>
            <a:r>
              <a:rPr lang="en-GB" i="1" dirty="0"/>
              <a:t>, </a:t>
            </a:r>
            <a:r>
              <a:rPr lang="en-GB" i="1" dirty="0" err="1"/>
              <a:t>tablau</a:t>
            </a:r>
            <a:r>
              <a:rPr lang="en-GB" i="1" dirty="0"/>
              <a:t> </a:t>
            </a:r>
            <a:r>
              <a:rPr lang="en-GB" i="1" dirty="0" err="1"/>
              <a:t>amseroedd</a:t>
            </a:r>
            <a:r>
              <a:rPr lang="en-GB" i="1" dirty="0"/>
              <a:t> </a:t>
            </a:r>
            <a:r>
              <a:rPr lang="en-GB" i="1" dirty="0" err="1"/>
              <a:t>canu</a:t>
            </a:r>
            <a:r>
              <a:rPr lang="en-GB" i="1" dirty="0"/>
              <a:t>) </a:t>
            </a:r>
            <a:endParaRPr lang="en-GB" dirty="0"/>
          </a:p>
          <a:p>
            <a:pPr lvl="0"/>
            <a:r>
              <a:rPr lang="en-GB" i="1" dirty="0" err="1"/>
              <a:t>Gwobrau</a:t>
            </a:r>
            <a:r>
              <a:rPr lang="en-GB" i="1" dirty="0"/>
              <a:t> (Dojo, </a:t>
            </a:r>
            <a:r>
              <a:rPr lang="en-GB" i="1" dirty="0" err="1"/>
              <a:t>Siartiau</a:t>
            </a:r>
            <a:r>
              <a:rPr lang="en-GB" i="1" dirty="0"/>
              <a:t> Dosbarth, </a:t>
            </a:r>
            <a:r>
              <a:rPr lang="en-GB" i="1" dirty="0" err="1"/>
              <a:t>wynebau</a:t>
            </a:r>
            <a:r>
              <a:rPr lang="en-GB" i="1" dirty="0"/>
              <a:t> </a:t>
            </a:r>
            <a:r>
              <a:rPr lang="en-GB" i="1" dirty="0" err="1"/>
              <a:t>gwên</a:t>
            </a:r>
            <a:r>
              <a:rPr lang="en-GB" i="1" dirty="0"/>
              <a:t>, </a:t>
            </a:r>
            <a:r>
              <a:rPr lang="en-GB" i="1" dirty="0" err="1"/>
              <a:t>canmoliaeth</a:t>
            </a:r>
            <a:r>
              <a:rPr lang="en-GB" i="1" dirty="0"/>
              <a:t>, </a:t>
            </a:r>
            <a:r>
              <a:rPr lang="en-GB" i="1" dirty="0" err="1"/>
              <a:t>pwyntiau</a:t>
            </a:r>
            <a:r>
              <a:rPr lang="en-GB" i="1" dirty="0"/>
              <a:t> </a:t>
            </a:r>
            <a:r>
              <a:rPr lang="en-GB" i="1" dirty="0" err="1"/>
              <a:t>tŷ</a:t>
            </a:r>
            <a:r>
              <a:rPr lang="en-GB" i="1" dirty="0"/>
              <a:t>, </a:t>
            </a:r>
            <a:r>
              <a:rPr lang="en-GB" i="1" dirty="0" err="1"/>
              <a:t>tlysau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y jar)</a:t>
            </a:r>
            <a:endParaRPr lang="en-GB" dirty="0"/>
          </a:p>
          <a:p>
            <a:pPr lvl="0"/>
            <a:r>
              <a:rPr lang="en-GB" i="1" dirty="0" err="1"/>
              <a:t>Cosbau</a:t>
            </a:r>
            <a:r>
              <a:rPr lang="en-GB" i="1" dirty="0"/>
              <a:t> am </a:t>
            </a:r>
            <a:r>
              <a:rPr lang="en-GB" i="1" dirty="0" err="1"/>
              <a:t>ymddygiad</a:t>
            </a:r>
            <a:r>
              <a:rPr lang="en-GB" i="1" dirty="0"/>
              <a:t> </a:t>
            </a:r>
            <a:r>
              <a:rPr lang="en-GB" i="1" dirty="0" err="1"/>
              <a:t>annymunol</a:t>
            </a:r>
            <a:r>
              <a:rPr lang="en-GB" i="1" dirty="0"/>
              <a:t> (colli '</a:t>
            </a:r>
            <a:r>
              <a:rPr lang="en-GB" i="1" dirty="0" err="1"/>
              <a:t>amser</a:t>
            </a:r>
            <a:r>
              <a:rPr lang="en-GB" i="1" dirty="0"/>
              <a:t> </a:t>
            </a:r>
            <a:r>
              <a:rPr lang="en-GB" i="1" dirty="0" err="1"/>
              <a:t>euraidd</a:t>
            </a:r>
            <a:r>
              <a:rPr lang="en-GB" i="1" dirty="0"/>
              <a:t>', </a:t>
            </a:r>
            <a:r>
              <a:rPr lang="en-GB" i="1" dirty="0" err="1"/>
              <a:t>rhybuddion</a:t>
            </a:r>
            <a:r>
              <a:rPr lang="en-GB" i="1" dirty="0"/>
              <a:t>, </a:t>
            </a:r>
            <a:r>
              <a:rPr lang="en-GB" i="1" dirty="0" err="1"/>
              <a:t>sancsiynau</a:t>
            </a:r>
            <a:r>
              <a:rPr lang="en-GB" i="1" dirty="0"/>
              <a:t>, </a:t>
            </a:r>
            <a:r>
              <a:rPr lang="en-GB" i="1" dirty="0" err="1"/>
              <a:t>cadw</a:t>
            </a:r>
            <a:r>
              <a:rPr lang="en-GB" i="1" dirty="0"/>
              <a:t>, </a:t>
            </a:r>
            <a:r>
              <a:rPr lang="en-GB" i="1" dirty="0" err="1"/>
              <a:t>gwahardd</a:t>
            </a:r>
            <a:r>
              <a:rPr lang="en-GB" i="1" dirty="0"/>
              <a:t>)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3E1255-4239-5682-FC61-2B212A4C4F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Operant Conditioning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Behaviour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shaped by reinforcement/punishment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Reinforcement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Positive 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behaviour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  (reward), Unwanted 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behaviour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(punishment)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Skinner Box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Experimental evidence with animals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  <a:buFont typeface="Wingdings,Sans-Serif" pitchFamily="18" charset="0"/>
              <a:buChar char="§"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Application in Education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Repetition of desired responses (flash cards, chanting times tables) </a:t>
            </a:r>
            <a:endParaRPr lang="en-US" i="1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pPr>
              <a:buClr>
                <a:srgbClr val="262626"/>
              </a:buClr>
              <a:buFont typeface="Wingdings,Sans-Serif" pitchFamily="18" charset="0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Rewards (Dojo, Class Charts, smiley faces, praise, house points, jewels in the jar)</a:t>
            </a:r>
            <a:endParaRPr lang="en-US" i="1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pPr>
              <a:buClr>
                <a:srgbClr val="262626"/>
              </a:buClr>
              <a:buFont typeface="Wingdings,Sans-Serif" pitchFamily="18" charset="0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Punishments for undesirable behaviour (loss of ‘golden time’, warnings, sanctions, detentions, exclusion) 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469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AC1D-81E6-D3F3-FCD1-EDCF5A2E0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Critique of a rewards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2C155-F787-D53F-7EFA-7A9B26ACCF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dirty="0" err="1"/>
              <a:t>Bychanu</a:t>
            </a:r>
            <a:r>
              <a:rPr lang="en-GB" dirty="0"/>
              <a:t> neu </a:t>
            </a:r>
            <a:r>
              <a:rPr lang="en-GB" dirty="0" err="1"/>
              <a:t>dirywio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Engenerate</a:t>
            </a:r>
            <a:r>
              <a:rPr lang="en-GB" dirty="0"/>
              <a:t> feelings of unfairness or competition.</a:t>
            </a:r>
          </a:p>
          <a:p>
            <a:pPr lvl="0"/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at y mater </a:t>
            </a:r>
            <a:r>
              <a:rPr lang="en-GB" dirty="0" err="1"/>
              <a:t>gwirioneddol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chwblhau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Peidiwch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waith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ganddynt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 o </a:t>
            </a:r>
            <a:r>
              <a:rPr lang="en-GB" dirty="0" err="1"/>
              <a:t>siawns</a:t>
            </a:r>
            <a:r>
              <a:rPr lang="en-GB" dirty="0"/>
              <a:t> o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gwobr</a:t>
            </a:r>
            <a:endParaRPr lang="en-GB" dirty="0"/>
          </a:p>
          <a:p>
            <a:pPr marL="0" indent="0" algn="r">
              <a:buNone/>
            </a:pPr>
            <a:r>
              <a:rPr lang="en-GB" sz="1900" dirty="0"/>
              <a:t>Leeder (2022)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B9AB9-C396-F626-203D-3CAE7C9B9D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Belittle or demean learning experience.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Engender feelings of unfairness or competition.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Detract from the real issue involved in completing tasks, e.g. having a sense of personal achievement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Do not always lead to higher quality work.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May isolate some students who feel that they have little chance of getting a reward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Leeder (2022)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99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41DBE-FB06-53A9-4C6A-7A94F8A31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Piaget: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B603A-3FC6-699A-CBA9-E3B7281FC9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en-GB" b="1" i="1" dirty="0"/>
              <a:t>Mae </a:t>
            </a:r>
            <a:r>
              <a:rPr lang="en-GB" b="1" i="1" dirty="0" err="1"/>
              <a:t>dysgu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digwydd</a:t>
            </a:r>
            <a:r>
              <a:rPr lang="en-GB" b="1" i="1" dirty="0"/>
              <a:t> pan:</a:t>
            </a:r>
            <a:r>
              <a:rPr lang="en-GB" i="1" dirty="0"/>
              <a:t> Mae </a:t>
            </a:r>
            <a:r>
              <a:rPr lang="en-GB" i="1" dirty="0" err="1"/>
              <a:t>gwybodaeth</a:t>
            </a:r>
            <a:r>
              <a:rPr lang="en-GB" i="1" dirty="0"/>
              <a:t> </a:t>
            </a:r>
            <a:r>
              <a:rPr lang="en-GB" i="1" dirty="0" err="1"/>
              <a:t>newydd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cael</a:t>
            </a:r>
            <a:r>
              <a:rPr lang="en-GB" i="1" dirty="0"/>
              <a:t>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hadeiladu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wybodaeth</a:t>
            </a:r>
            <a:r>
              <a:rPr lang="en-GB" i="1" dirty="0"/>
              <a:t>, </a:t>
            </a:r>
            <a:r>
              <a:rPr lang="en-GB" i="1" dirty="0" err="1"/>
              <a:t>dealltwriaeth</a:t>
            </a:r>
            <a:r>
              <a:rPr lang="en-GB" i="1" dirty="0"/>
              <a:t> a </a:t>
            </a: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blaenorol</a:t>
            </a:r>
            <a:r>
              <a:rPr lang="en-GB" i="1" dirty="0"/>
              <a:t>. </a:t>
            </a:r>
            <a:endParaRPr lang="en-GB" dirty="0"/>
          </a:p>
          <a:p>
            <a:pPr lvl="0"/>
            <a:r>
              <a:rPr lang="en-GB" b="1" i="1" dirty="0" err="1"/>
              <a:t>Camau</a:t>
            </a:r>
            <a:r>
              <a:rPr lang="en-GB" b="1" i="1" dirty="0"/>
              <a:t> </a:t>
            </a:r>
            <a:r>
              <a:rPr lang="en-GB" b="1" i="1" dirty="0" err="1"/>
              <a:t>Datblygu</a:t>
            </a:r>
            <a:r>
              <a:rPr lang="en-GB" i="1" dirty="0"/>
              <a:t>: Sensorimotor, Preoperational, </a:t>
            </a:r>
            <a:r>
              <a:rPr lang="en-GB" i="1" dirty="0" err="1"/>
              <a:t>Concrit</a:t>
            </a:r>
            <a:r>
              <a:rPr lang="en-GB" i="1" dirty="0"/>
              <a:t> </a:t>
            </a:r>
            <a:r>
              <a:rPr lang="en-GB" i="1" dirty="0" err="1"/>
              <a:t>Gweithredol</a:t>
            </a:r>
            <a:r>
              <a:rPr lang="en-GB" i="1" dirty="0"/>
              <a:t>, </a:t>
            </a:r>
            <a:r>
              <a:rPr lang="en-GB" i="1" dirty="0" err="1"/>
              <a:t>Ffurfiol</a:t>
            </a:r>
            <a:r>
              <a:rPr lang="en-GB" i="1" dirty="0"/>
              <a:t> </a:t>
            </a:r>
            <a:r>
              <a:rPr lang="en-GB" i="1" dirty="0" err="1"/>
              <a:t>Gweithredol</a:t>
            </a:r>
            <a:endParaRPr lang="en-GB" dirty="0"/>
          </a:p>
          <a:p>
            <a:pPr lvl="0"/>
            <a:r>
              <a:rPr lang="en-GB" b="1" i="1" dirty="0" err="1"/>
              <a:t>Parodrwydd</a:t>
            </a:r>
            <a:r>
              <a:rPr lang="en-GB" i="1" dirty="0"/>
              <a:t>: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sy'n</a:t>
            </a:r>
            <a:r>
              <a:rPr lang="en-GB" i="1" dirty="0"/>
              <a:t> </a:t>
            </a:r>
            <a:r>
              <a:rPr lang="en-GB" i="1" dirty="0" err="1"/>
              <a:t>gysylltiedig</a:t>
            </a:r>
            <a:r>
              <a:rPr lang="en-GB" i="1" dirty="0"/>
              <a:t> </a:t>
            </a:r>
            <a:r>
              <a:rPr lang="en-GB" i="1" dirty="0" err="1"/>
              <a:t>â'r</a:t>
            </a:r>
            <a:r>
              <a:rPr lang="en-GB" i="1" dirty="0"/>
              <a:t> cam </a:t>
            </a:r>
            <a:r>
              <a:rPr lang="en-GB" i="1" dirty="0" err="1"/>
              <a:t>datblygiadol</a:t>
            </a:r>
            <a:r>
              <a:rPr lang="en-GB" i="1" dirty="0"/>
              <a:t> (</a:t>
            </a:r>
            <a:r>
              <a:rPr lang="en-GB" i="1" dirty="0" err="1"/>
              <a:t>Cyfnod</a:t>
            </a:r>
            <a:r>
              <a:rPr lang="en-GB" i="1" dirty="0"/>
              <a:t> </a:t>
            </a:r>
            <a:r>
              <a:rPr lang="en-GB" i="1" dirty="0" err="1"/>
              <a:t>nid</a:t>
            </a:r>
            <a:r>
              <a:rPr lang="en-GB" i="1" dirty="0"/>
              <a:t> </a:t>
            </a:r>
            <a:r>
              <a:rPr lang="en-GB" i="1" dirty="0" err="1"/>
              <a:t>oedran</a:t>
            </a:r>
            <a:r>
              <a:rPr lang="en-GB" i="1" dirty="0"/>
              <a:t>)</a:t>
            </a:r>
            <a:endParaRPr lang="en-GB" dirty="0"/>
          </a:p>
          <a:p>
            <a:pPr lvl="0"/>
            <a:r>
              <a:rPr lang="en-GB" b="1" i="1" dirty="0" err="1"/>
              <a:t>Dysgu</a:t>
            </a:r>
            <a:r>
              <a:rPr lang="en-GB" b="1" i="1" dirty="0"/>
              <a:t> </a:t>
            </a:r>
            <a:r>
              <a:rPr lang="en-GB" b="1" i="1" dirty="0" err="1"/>
              <a:t>Gweithredol</a:t>
            </a:r>
            <a:r>
              <a:rPr lang="en-GB" i="1" dirty="0"/>
              <a:t>: Mae plant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adeiladu</a:t>
            </a:r>
            <a:r>
              <a:rPr lang="en-GB" i="1" dirty="0"/>
              <a:t> </a:t>
            </a:r>
            <a:r>
              <a:rPr lang="en-GB" i="1" dirty="0" err="1"/>
              <a:t>gwybodaeth</a:t>
            </a:r>
            <a:r>
              <a:rPr lang="en-GB" i="1" dirty="0"/>
              <a:t> </a:t>
            </a:r>
            <a:r>
              <a:rPr lang="en-GB" i="1" dirty="0" err="1"/>
              <a:t>trwy</a:t>
            </a:r>
            <a:r>
              <a:rPr lang="en-GB" i="1" dirty="0"/>
              <a:t> </a:t>
            </a:r>
            <a:r>
              <a:rPr lang="en-GB" i="1" dirty="0" err="1"/>
              <a:t>ryngweithio</a:t>
            </a:r>
            <a:r>
              <a:rPr lang="en-GB" i="1" dirty="0"/>
              <a:t> ag offer, </a:t>
            </a:r>
            <a:r>
              <a:rPr lang="en-GB" i="1" dirty="0" err="1"/>
              <a:t>adnoddau</a:t>
            </a:r>
            <a:r>
              <a:rPr lang="en-GB" i="1" dirty="0"/>
              <a:t>, </a:t>
            </a:r>
            <a:r>
              <a:rPr lang="en-GB" i="1" dirty="0" err="1"/>
              <a:t>cyfleoedd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endParaRPr lang="en-GB" dirty="0"/>
          </a:p>
          <a:p>
            <a:pPr lvl="0"/>
            <a:r>
              <a:rPr lang="en-GB" b="1" i="1" dirty="0" err="1"/>
              <a:t>Sgemâu</a:t>
            </a:r>
            <a:r>
              <a:rPr lang="en-GB" i="1" dirty="0"/>
              <a:t>: Mae </a:t>
            </a:r>
            <a:r>
              <a:rPr lang="en-GB" i="1" dirty="0" err="1"/>
              <a:t>strwythurau</a:t>
            </a:r>
            <a:r>
              <a:rPr lang="en-GB" i="1" dirty="0"/>
              <a:t> </a:t>
            </a:r>
            <a:r>
              <a:rPr lang="en-GB" i="1" dirty="0" err="1"/>
              <a:t>meddyliol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esblygu</a:t>
            </a:r>
            <a:r>
              <a:rPr lang="en-GB" i="1" dirty="0"/>
              <a:t> </a:t>
            </a:r>
            <a:r>
              <a:rPr lang="en-GB" i="1" dirty="0" err="1"/>
              <a:t>trwy</a:t>
            </a:r>
            <a:r>
              <a:rPr lang="en-GB" i="1" dirty="0"/>
              <a:t> </a:t>
            </a:r>
            <a:r>
              <a:rPr lang="en-GB" i="1" dirty="0" err="1"/>
              <a:t>gymhathu</a:t>
            </a:r>
            <a:r>
              <a:rPr lang="en-GB" i="1" dirty="0"/>
              <a:t> a </a:t>
            </a:r>
            <a:r>
              <a:rPr lang="en-GB" i="1" dirty="0" err="1"/>
              <a:t>llety</a:t>
            </a:r>
            <a:endParaRPr lang="en-GB" dirty="0"/>
          </a:p>
          <a:p>
            <a:pPr lvl="0"/>
            <a:r>
              <a:rPr lang="en-GB" b="1" i="1" dirty="0" err="1"/>
              <a:t>Dysgu</a:t>
            </a:r>
            <a:r>
              <a:rPr lang="en-GB" b="1" i="1" dirty="0"/>
              <a:t> </a:t>
            </a:r>
            <a:r>
              <a:rPr lang="en-GB" b="1" i="1" dirty="0" err="1"/>
              <a:t>Darganfod</a:t>
            </a:r>
            <a:r>
              <a:rPr lang="en-GB" i="1" dirty="0"/>
              <a:t>: </a:t>
            </a:r>
            <a:r>
              <a:rPr lang="en-GB" i="1" dirty="0" err="1"/>
              <a:t>Pwyslais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archwilio</a:t>
            </a:r>
            <a:r>
              <a:rPr lang="en-GB" i="1" dirty="0"/>
              <a:t> a </a:t>
            </a:r>
            <a:r>
              <a:rPr lang="en-GB" i="1" dirty="0" err="1"/>
              <a:t>datrys</a:t>
            </a:r>
            <a:r>
              <a:rPr lang="en-GB" i="1" dirty="0"/>
              <a:t> </a:t>
            </a:r>
            <a:r>
              <a:rPr lang="en-GB" i="1" dirty="0" err="1"/>
              <a:t>problemau</a:t>
            </a:r>
            <a:r>
              <a:rPr lang="en-GB" i="1" dirty="0"/>
              <a:t> (</a:t>
            </a:r>
            <a:r>
              <a:rPr lang="en-GB" i="1" dirty="0" err="1"/>
              <a:t>Gwyddonydd</a:t>
            </a:r>
            <a:r>
              <a:rPr lang="en-GB" i="1" dirty="0"/>
              <a:t> </a:t>
            </a:r>
            <a:r>
              <a:rPr lang="en-GB" i="1" dirty="0" err="1"/>
              <a:t>Unigol</a:t>
            </a:r>
            <a:r>
              <a:rPr lang="en-GB" i="1" dirty="0"/>
              <a:t>)</a:t>
            </a:r>
            <a:endParaRPr lang="en-GB" dirty="0"/>
          </a:p>
          <a:p>
            <a:pPr lvl="0"/>
            <a:r>
              <a:rPr lang="en-GB" i="1" dirty="0" err="1"/>
              <a:t>Gweithgaredd</a:t>
            </a:r>
            <a:r>
              <a:rPr lang="en-GB" i="1" dirty="0"/>
              <a:t> </a:t>
            </a:r>
            <a:r>
              <a:rPr lang="en-GB" i="1" dirty="0" err="1"/>
              <a:t>ymarferol</a:t>
            </a:r>
            <a:r>
              <a:rPr lang="en-GB" i="1" dirty="0"/>
              <a:t>, </a:t>
            </a:r>
            <a:r>
              <a:rPr lang="en-GB" i="1" dirty="0" err="1"/>
              <a:t>profiad</a:t>
            </a:r>
            <a:r>
              <a:rPr lang="en-GB" i="1" dirty="0"/>
              <a:t> </a:t>
            </a:r>
            <a:r>
              <a:rPr lang="en-GB" i="1" dirty="0" err="1"/>
              <a:t>uniongyrchol</a:t>
            </a:r>
            <a:endParaRPr lang="en-GB" dirty="0"/>
          </a:p>
          <a:p>
            <a:pPr lvl="0"/>
            <a:r>
              <a:rPr lang="en-GB" i="1" dirty="0" err="1"/>
              <a:t>Archwilio</a:t>
            </a:r>
            <a:r>
              <a:rPr lang="en-GB" i="1" dirty="0"/>
              <a:t> a </a:t>
            </a:r>
            <a:r>
              <a:rPr lang="en-GB" i="1" dirty="0" err="1"/>
              <a:t>thrin</a:t>
            </a:r>
            <a:r>
              <a:rPr lang="en-GB" i="1" dirty="0"/>
              <a:t> </a:t>
            </a:r>
            <a:r>
              <a:rPr lang="en-GB" i="1" dirty="0" err="1"/>
              <a:t>deunyddiau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ffisegol</a:t>
            </a:r>
            <a:endParaRPr lang="en-GB" dirty="0"/>
          </a:p>
          <a:p>
            <a:pPr lvl="0"/>
            <a:r>
              <a:rPr lang="en-GB" i="1" dirty="0"/>
              <a:t>Gan </a:t>
            </a:r>
            <a:r>
              <a:rPr lang="en-GB" i="1" dirty="0" err="1"/>
              <a:t>ddechrau</a:t>
            </a:r>
            <a:r>
              <a:rPr lang="en-GB" i="1" dirty="0"/>
              <a:t> </a:t>
            </a:r>
            <a:r>
              <a:rPr lang="en-GB" i="1" dirty="0" err="1"/>
              <a:t>o'r</a:t>
            </a:r>
            <a:r>
              <a:rPr lang="en-GB" i="1" dirty="0"/>
              <a:t> </a:t>
            </a:r>
            <a:r>
              <a:rPr lang="en-GB" i="1" dirty="0" err="1"/>
              <a:t>ddealltwriaeth</a:t>
            </a:r>
            <a:r>
              <a:rPr lang="en-GB" i="1" dirty="0"/>
              <a:t> </a:t>
            </a:r>
            <a:r>
              <a:rPr lang="en-GB" i="1" dirty="0" err="1"/>
              <a:t>gyfredol</a:t>
            </a:r>
            <a:r>
              <a:rPr lang="en-GB" i="1" dirty="0"/>
              <a:t>: </a:t>
            </a:r>
            <a:r>
              <a:rPr lang="en-GB" i="1" dirty="0" err="1"/>
              <a:t>adeiladu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wybodaeth</a:t>
            </a:r>
            <a:r>
              <a:rPr lang="en-GB" i="1" dirty="0"/>
              <a:t> </a:t>
            </a:r>
            <a:r>
              <a:rPr lang="en-GB" i="1" dirty="0" err="1"/>
              <a:t>flaenorol</a:t>
            </a:r>
            <a:endParaRPr lang="en-GB" dirty="0"/>
          </a:p>
          <a:p>
            <a:pPr lvl="0"/>
            <a:r>
              <a:rPr lang="en-GB" i="1" dirty="0" err="1"/>
              <a:t>Mae'r</a:t>
            </a:r>
            <a:r>
              <a:rPr lang="en-GB" i="1" dirty="0"/>
              <a:t> </a:t>
            </a:r>
            <a:r>
              <a:rPr lang="en-GB" i="1" dirty="0" err="1"/>
              <a:t>addysgwr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hwylusydd</a:t>
            </a:r>
            <a:r>
              <a:rPr lang="en-GB" i="1" dirty="0"/>
              <a:t> (</a:t>
            </a:r>
            <a:r>
              <a:rPr lang="en-GB" i="1" dirty="0" err="1"/>
              <a:t>e.e.</a:t>
            </a:r>
            <a:r>
              <a:rPr lang="en-GB" i="1" dirty="0"/>
              <a:t> </a:t>
            </a:r>
            <a:r>
              <a:rPr lang="en-GB" i="1" dirty="0" err="1"/>
              <a:t>Gofyn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ddysgwyr</a:t>
            </a:r>
            <a:r>
              <a:rPr lang="en-GB" i="1" dirty="0"/>
              <a:t> '</a:t>
            </a:r>
            <a:r>
              <a:rPr lang="en-GB" i="1" dirty="0" err="1"/>
              <a:t>esbonio</a:t>
            </a:r>
            <a:r>
              <a:rPr lang="en-GB" i="1" dirty="0"/>
              <a:t> </a:t>
            </a:r>
            <a:r>
              <a:rPr lang="en-GB" i="1" dirty="0" err="1"/>
              <a:t>beth</a:t>
            </a:r>
            <a:r>
              <a:rPr lang="en-GB" i="1" dirty="0"/>
              <a:t> </a:t>
            </a:r>
            <a:r>
              <a:rPr lang="en-GB" i="1" dirty="0" err="1"/>
              <a:t>rydych</a:t>
            </a:r>
            <a:r>
              <a:rPr lang="en-GB" i="1" dirty="0"/>
              <a:t> </a:t>
            </a:r>
            <a:r>
              <a:rPr lang="en-GB" i="1" dirty="0" err="1"/>
              <a:t>chi'n</a:t>
            </a:r>
            <a:r>
              <a:rPr lang="en-GB" i="1" dirty="0"/>
              <a:t>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feddwl</a:t>
            </a:r>
            <a:r>
              <a:rPr lang="en-GB" i="1" dirty="0"/>
              <a:t>', '</a:t>
            </a:r>
            <a:r>
              <a:rPr lang="en-GB" i="1" dirty="0" err="1"/>
              <a:t>dweud</a:t>
            </a:r>
            <a:r>
              <a:rPr lang="en-GB" i="1" dirty="0"/>
              <a:t> </a:t>
            </a:r>
            <a:r>
              <a:rPr lang="en-GB" i="1" dirty="0" err="1"/>
              <a:t>wrthym</a:t>
            </a:r>
            <a:r>
              <a:rPr lang="en-GB" i="1" dirty="0"/>
              <a:t> </a:t>
            </a:r>
            <a:r>
              <a:rPr lang="en-GB" i="1" dirty="0" err="1"/>
              <a:t>sut</a:t>
            </a:r>
            <a:r>
              <a:rPr lang="en-GB" i="1" dirty="0"/>
              <a:t> y </a:t>
            </a:r>
            <a:r>
              <a:rPr lang="en-GB" i="1" dirty="0" err="1"/>
              <a:t>gwnaethoch</a:t>
            </a:r>
            <a:r>
              <a:rPr lang="en-GB" i="1" dirty="0"/>
              <a:t> </a:t>
            </a:r>
            <a:r>
              <a:rPr lang="en-GB" i="1" dirty="0" err="1"/>
              <a:t>hynny</a:t>
            </a:r>
            <a:r>
              <a:rPr lang="en-GB" i="1" dirty="0"/>
              <a:t>', '</a:t>
            </a:r>
            <a:r>
              <a:rPr lang="en-GB" i="1" dirty="0" err="1"/>
              <a:t>ysgrifennu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syniadau</a:t>
            </a:r>
            <a:r>
              <a:rPr lang="en-GB" i="1" dirty="0"/>
              <a:t>') </a:t>
            </a:r>
            <a:endParaRPr lang="en-GB" dirty="0"/>
          </a:p>
          <a:p>
            <a:pPr lvl="0"/>
            <a:r>
              <a:rPr lang="en-GB" i="1" dirty="0"/>
              <a:t>'</a:t>
            </a:r>
            <a:r>
              <a:rPr lang="en-GB" i="1" dirty="0" err="1"/>
              <a:t>Rwy'n</a:t>
            </a:r>
            <a:r>
              <a:rPr lang="en-GB" i="1" dirty="0"/>
              <a:t> </a:t>
            </a:r>
            <a:r>
              <a:rPr lang="en-GB" i="1" dirty="0" err="1"/>
              <a:t>clywed</a:t>
            </a:r>
            <a:r>
              <a:rPr lang="en-GB" i="1" dirty="0"/>
              <a:t>, </a:t>
            </a:r>
            <a:r>
              <a:rPr lang="en-GB" i="1" dirty="0" err="1"/>
              <a:t>rwy'n</a:t>
            </a:r>
            <a:r>
              <a:rPr lang="en-GB" i="1" dirty="0"/>
              <a:t> </a:t>
            </a:r>
            <a:r>
              <a:rPr lang="en-GB" i="1" dirty="0" err="1"/>
              <a:t>anghofio</a:t>
            </a:r>
            <a:r>
              <a:rPr lang="en-GB" i="1" dirty="0"/>
              <a:t>; </a:t>
            </a:r>
            <a:r>
              <a:rPr lang="en-GB" i="1" dirty="0" err="1"/>
              <a:t>rwy'n</a:t>
            </a:r>
            <a:r>
              <a:rPr lang="en-GB" i="1" dirty="0"/>
              <a:t> </a:t>
            </a:r>
            <a:r>
              <a:rPr lang="en-GB" i="1" dirty="0" err="1"/>
              <a:t>gweld</a:t>
            </a:r>
            <a:r>
              <a:rPr lang="en-GB" i="1" dirty="0"/>
              <a:t>, </a:t>
            </a:r>
            <a:r>
              <a:rPr lang="en-GB" i="1" dirty="0" err="1"/>
              <a:t>rwy'n</a:t>
            </a:r>
            <a:r>
              <a:rPr lang="en-GB" i="1" dirty="0"/>
              <a:t> </a:t>
            </a:r>
            <a:r>
              <a:rPr lang="en-GB" i="1" dirty="0" err="1"/>
              <a:t>cofio</a:t>
            </a:r>
            <a:r>
              <a:rPr lang="en-GB" i="1" dirty="0"/>
              <a:t>; </a:t>
            </a:r>
            <a:r>
              <a:rPr lang="en-GB" i="1" dirty="0" err="1"/>
              <a:t>rwy'n</a:t>
            </a:r>
            <a:r>
              <a:rPr lang="en-GB" i="1" dirty="0"/>
              <a:t> </a:t>
            </a:r>
            <a:r>
              <a:rPr lang="en-GB" i="1" dirty="0" err="1"/>
              <a:t>gwneud</a:t>
            </a:r>
            <a:r>
              <a:rPr lang="en-GB" i="1" dirty="0"/>
              <a:t>, </a:t>
            </a:r>
            <a:r>
              <a:rPr lang="en-GB" i="1" dirty="0" err="1"/>
              <a:t>rwy'n</a:t>
            </a:r>
            <a:r>
              <a:rPr lang="en-GB" i="1" dirty="0"/>
              <a:t> </a:t>
            </a:r>
            <a:r>
              <a:rPr lang="en-GB" i="1" dirty="0" err="1"/>
              <a:t>deall</a:t>
            </a:r>
            <a:r>
              <a:rPr lang="en-GB" i="1" dirty="0"/>
              <a:t>'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FB60EF-D7DB-B256-2FEE-88C18104B3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25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Learning takes place when:</a:t>
            </a: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 New knowledge is built on prior knowledge, understanding and skills. </a:t>
            </a:r>
            <a:endParaRPr lang="en-US" sz="2500" b="1" i="1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US" sz="25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Stages of Development</a:t>
            </a:r>
            <a:r>
              <a:rPr lang="en-US" sz="25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Sensorimotor, Preoperational, Concrete Operational, Formal Operational</a:t>
            </a:r>
          </a:p>
          <a:p>
            <a:pPr>
              <a:buClr>
                <a:srgbClr val="262626"/>
              </a:buClr>
            </a:pPr>
            <a:r>
              <a:rPr lang="en-US" sz="25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Readiness</a:t>
            </a:r>
            <a:r>
              <a:rPr lang="en-US" sz="25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Learning tied to developmental stage (Stage not age)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sz="25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Active Learning</a:t>
            </a:r>
            <a:r>
              <a:rPr lang="en-US" sz="25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Children construct knowledge through interaction with tools, resources, learning opportunities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sz="25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Schemas</a:t>
            </a:r>
            <a:r>
              <a:rPr lang="en-US" sz="25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Mental structures evolve via assimilation &amp; accommodation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sz="25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Discovery Learning</a:t>
            </a:r>
            <a:r>
              <a:rPr lang="en-US" sz="25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Emphasis on exploration and problem‑solving (Lone Scientist)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</a:rPr>
              <a:t>Practical activity, direct experience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</a:rPr>
              <a:t>Exploration and physical manipulation of materials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</a:rPr>
              <a:t>Starting from current understanding: building on previous knowledge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</a:rPr>
              <a:t>The educator is a facilitator (e.g. Asks learners to ‘explain what you think’, ‘tell us how you did it’, ‘write down your ideas’) 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2500" i="1" dirty="0">
                <a:solidFill>
                  <a:schemeClr val="accent1">
                    <a:lumMod val="75000"/>
                  </a:schemeClr>
                </a:solidFill>
              </a:rPr>
              <a:t>‘I hear, I forget; I see, I remember; I do, I understand’</a:t>
            </a:r>
            <a:endParaRPr lang="en-US" sz="25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733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E4D25-C46E-B2D1-234F-40551B441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Critique of Piaget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4AAEE-ED95-B31E-4E7C-BF9F457D5C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b="1" dirty="0"/>
              <a:t>Model Cam </a:t>
            </a:r>
            <a:r>
              <a:rPr lang="en-GB" b="1" dirty="0" err="1"/>
              <a:t>Anhyblyg</a:t>
            </a:r>
            <a:r>
              <a:rPr lang="en-GB" dirty="0"/>
              <a:t>: </a:t>
            </a:r>
            <a:r>
              <a:rPr lang="en-GB" dirty="0" err="1"/>
              <a:t>Cynigiodd</a:t>
            </a:r>
            <a:r>
              <a:rPr lang="en-GB" dirty="0"/>
              <a:t> Piaget </a:t>
            </a:r>
            <a:r>
              <a:rPr lang="en-GB" dirty="0" err="1"/>
              <a:t>gamau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, </a:t>
            </a:r>
            <a:r>
              <a:rPr lang="en-GB" dirty="0" err="1"/>
              <a:t>dilyniannol</a:t>
            </a:r>
            <a:r>
              <a:rPr lang="en-GB" dirty="0"/>
              <a:t> o </a:t>
            </a:r>
            <a:r>
              <a:rPr lang="en-GB" dirty="0" err="1"/>
              <a:t>ddatblygiad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</a:t>
            </a:r>
            <a:r>
              <a:rPr lang="en-GB" dirty="0" err="1"/>
              <a:t>meddwl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hylif</a:t>
            </a:r>
            <a:r>
              <a:rPr lang="en-GB" dirty="0"/>
              <a:t> a gall </a:t>
            </a:r>
            <a:r>
              <a:rPr lang="en-GB" dirty="0" err="1"/>
              <a:t>gorgyffwrdd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camau</a:t>
            </a:r>
            <a:r>
              <a:rPr lang="en-GB" dirty="0"/>
              <a:t> (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a </a:t>
            </a:r>
            <a:r>
              <a:rPr lang="en-GB" dirty="0" err="1"/>
              <a:t>neidio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).</a:t>
            </a:r>
          </a:p>
          <a:p>
            <a:pPr lvl="0"/>
            <a:r>
              <a:rPr lang="en-GB" b="1" dirty="0"/>
              <a:t>Underestimation of Children's Skills: His</a:t>
            </a:r>
            <a:r>
              <a:rPr lang="en-GB" dirty="0"/>
              <a:t> tasks were often too complex, leading him to conclude that young children lacked certain skills. Later studies found children could succeed when tasks were simplified.</a:t>
            </a:r>
          </a:p>
          <a:p>
            <a:pPr lvl="0"/>
            <a:r>
              <a:rPr lang="en-GB" b="1" dirty="0" err="1"/>
              <a:t>Rhagfarn</a:t>
            </a:r>
            <a:r>
              <a:rPr lang="en-GB" b="1" dirty="0"/>
              <a:t> </a:t>
            </a:r>
            <a:r>
              <a:rPr lang="en-GB" b="1" dirty="0" err="1"/>
              <a:t>ddiwylliannol</a:t>
            </a:r>
            <a:r>
              <a:rPr lang="en-GB" dirty="0"/>
              <a:t>: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Piaget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</a:t>
            </a:r>
            <a:r>
              <a:rPr lang="en-GB" dirty="0" err="1"/>
              <a:t>helaeth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y </a:t>
            </a:r>
            <a:r>
              <a:rPr lang="en-GB" dirty="0" err="1"/>
              <a:t>Gorllewin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anwybyddu</a:t>
            </a:r>
            <a:r>
              <a:rPr lang="en-GB" dirty="0"/>
              <a:t> </a:t>
            </a:r>
            <a:r>
              <a:rPr lang="en-GB" dirty="0" err="1"/>
              <a:t>dylanwadau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dwf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.</a:t>
            </a:r>
          </a:p>
          <a:p>
            <a:pPr lvl="0"/>
            <a:r>
              <a:rPr lang="en-GB" b="1" dirty="0" err="1"/>
              <a:t>Methodoleg</a:t>
            </a:r>
            <a:r>
              <a:rPr lang="en-GB" b="1" dirty="0"/>
              <a:t> </a:t>
            </a:r>
            <a:r>
              <a:rPr lang="en-GB" b="1" dirty="0" err="1"/>
              <a:t>Gyfyngedig</a:t>
            </a:r>
            <a:r>
              <a:rPr lang="en-GB" dirty="0"/>
              <a:t>: </a:t>
            </a:r>
            <a:r>
              <a:rPr lang="en-GB" dirty="0" err="1"/>
              <a:t>Daeth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o'i</a:t>
            </a:r>
            <a:r>
              <a:rPr lang="en-GB" dirty="0"/>
              <a:t> </a:t>
            </a:r>
            <a:r>
              <a:rPr lang="en-GB" dirty="0" err="1"/>
              <a:t>dystiolaeth</a:t>
            </a:r>
            <a:r>
              <a:rPr lang="en-GB" dirty="0"/>
              <a:t> o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arsylwadol</a:t>
            </a:r>
            <a:r>
              <a:rPr lang="en-GB" dirty="0"/>
              <a:t> </a:t>
            </a:r>
            <a:r>
              <a:rPr lang="en-GB" dirty="0" err="1"/>
              <a:t>o'i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pryderon</a:t>
            </a:r>
            <a:r>
              <a:rPr lang="en-GB" dirty="0"/>
              <a:t> am </a:t>
            </a:r>
            <a:r>
              <a:rPr lang="en-GB" dirty="0" err="1"/>
              <a:t>gyffredinoli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ganfyddiadau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gwmpasu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  <a:p>
            <a:pPr lvl="0"/>
            <a:r>
              <a:rPr lang="en-GB" b="1" dirty="0" err="1"/>
              <a:t>Esgeulustod</a:t>
            </a:r>
            <a:r>
              <a:rPr lang="en-GB" b="1" dirty="0"/>
              <a:t> </a:t>
            </a:r>
            <a:r>
              <a:rPr lang="en-GB" b="1" dirty="0" err="1"/>
              <a:t>Ffactorau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r>
              <a:rPr lang="en-GB" dirty="0"/>
              <a:t>: </a:t>
            </a:r>
            <a:r>
              <a:rPr lang="en-GB" dirty="0" err="1"/>
              <a:t>Pwysleisiodd</a:t>
            </a:r>
            <a:r>
              <a:rPr lang="en-GB" dirty="0"/>
              <a:t> Piaget </a:t>
            </a:r>
            <a:r>
              <a:rPr lang="en-GB" dirty="0" err="1"/>
              <a:t>ddarganfod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beirniaid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tanamcangyfrif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(a </a:t>
            </a:r>
            <a:r>
              <a:rPr lang="en-GB" dirty="0" err="1"/>
              <a:t>amlygodd</a:t>
            </a:r>
            <a:r>
              <a:rPr lang="en-GB" dirty="0"/>
              <a:t> Vygotsky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)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Babakr</a:t>
            </a:r>
            <a:r>
              <a:rPr lang="en-GB" dirty="0"/>
              <a:t> et al, 2019)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773743-458A-FF3D-93D8-167682CE4B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Rigid Stage Model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Piaget proposed universal, sequential stages of development, but research shows children’s thinking is more fluid and can overlap across stages (going backwards and jumping forwards).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Underestimation of Children’s Abilities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His tasks were often too complex, leading him to conclude that young children lacked certain skills. Later studies found children could succeed when tasks were simplified.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Cultural Bias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Piaget’s theory was based largely on Western children, overlooking cultural and social influences on cognitive growth.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Limited Methodology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Much of his evidence came from small, observational studies of his own children, raising concerns about 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generalising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his findings to cover all children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Neglect of Social Factors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Piaget emphasized individual discovery, but critics argue he underestimated the role of social interaction and language in learning (which Vygotsky highlighted effectively)</a:t>
            </a:r>
          </a:p>
          <a:p>
            <a:pPr marL="0" indent="0" algn="r">
              <a:buClr>
                <a:srgbClr val="262626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(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Babakr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et al, 2019)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604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C54F-8E79-C19B-B7C2-9FEB40012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Froebel: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2DB9F-1614-BC67-EF40-4B21134B8B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b="1" dirty="0" err="1"/>
              <a:t>Chwarae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Canolog</a:t>
            </a:r>
            <a:r>
              <a:rPr lang="en-GB" dirty="0"/>
              <a:t>: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 lvl="0"/>
            <a:r>
              <a:rPr lang="en-GB" b="1" dirty="0" err="1"/>
              <a:t>Anrhegion</a:t>
            </a:r>
            <a:r>
              <a:rPr lang="en-GB" b="1" dirty="0"/>
              <a:t> a </a:t>
            </a:r>
            <a:r>
              <a:rPr lang="en-GB" b="1" dirty="0" err="1"/>
              <a:t>Galwedigaethau</a:t>
            </a:r>
            <a:r>
              <a:rPr lang="en-GB" dirty="0"/>
              <a:t>: </a:t>
            </a: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ysgogi</a:t>
            </a:r>
            <a:r>
              <a:rPr lang="en-GB" dirty="0"/>
              <a:t> </a:t>
            </a:r>
            <a:r>
              <a:rPr lang="en-GB" dirty="0" err="1"/>
              <a:t>creadigrwydd</a:t>
            </a:r>
            <a:endParaRPr lang="en-GB" dirty="0"/>
          </a:p>
          <a:p>
            <a:pPr lvl="0"/>
            <a:r>
              <a:rPr lang="en-GB" b="1" dirty="0" err="1"/>
              <a:t>Natur</a:t>
            </a:r>
            <a:r>
              <a:rPr lang="en-GB" dirty="0"/>
              <a:t>: </a:t>
            </a:r>
            <a:r>
              <a:rPr lang="en-GB" dirty="0" err="1"/>
              <a:t>Cysylltiad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a </a:t>
            </a:r>
            <a:r>
              <a:rPr lang="en-GB" dirty="0" err="1"/>
              <a:t>natur</a:t>
            </a:r>
            <a:endParaRPr lang="en-GB" dirty="0"/>
          </a:p>
          <a:p>
            <a:pPr lvl="0"/>
            <a:r>
              <a:rPr lang="en-GB" b="1" dirty="0" err="1"/>
              <a:t>Hunanweithgarwch</a:t>
            </a:r>
            <a:r>
              <a:rPr lang="en-GB" dirty="0"/>
              <a:t>: 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weithgarwch</a:t>
            </a:r>
            <a:r>
              <a:rPr lang="en-GB" dirty="0"/>
              <a:t> </a:t>
            </a:r>
            <a:r>
              <a:rPr lang="en-GB" dirty="0" err="1"/>
              <a:t>hunangychwynnol</a:t>
            </a:r>
            <a:endParaRPr lang="en-GB" dirty="0"/>
          </a:p>
          <a:p>
            <a:pPr lvl="0"/>
            <a:r>
              <a:rPr lang="en-GB" b="1" dirty="0" err="1"/>
              <a:t>Cysyniad</a:t>
            </a:r>
            <a:r>
              <a:rPr lang="en-GB" b="1" dirty="0"/>
              <a:t> Kindergarten</a:t>
            </a:r>
            <a:r>
              <a:rPr lang="en-GB" dirty="0"/>
              <a:t>: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"</a:t>
            </a:r>
            <a:r>
              <a:rPr lang="en-GB" dirty="0" err="1"/>
              <a:t>gardd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"</a:t>
            </a:r>
          </a:p>
          <a:p>
            <a:pPr lvl="0"/>
            <a:r>
              <a:rPr lang="en-GB" b="1" dirty="0" err="1"/>
              <a:t>Cais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Addysg</a:t>
            </a:r>
            <a:r>
              <a:rPr lang="en-GB" b="1" dirty="0"/>
              <a:t>:</a:t>
            </a:r>
            <a:endParaRPr lang="en-GB" dirty="0"/>
          </a:p>
          <a:p>
            <a:r>
              <a:rPr lang="en-GB" dirty="0" err="1"/>
              <a:t>Cydnabyddir</a:t>
            </a:r>
            <a:r>
              <a:rPr lang="en-GB" dirty="0"/>
              <a:t> bod Kindergarten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plant. </a:t>
            </a:r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Coedwig</a:t>
            </a:r>
            <a:r>
              <a:rPr lang="en-GB" dirty="0"/>
              <a:t>/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Cyfnod</a:t>
            </a:r>
            <a:r>
              <a:rPr lang="en-GB" dirty="0"/>
              <a:t> Sylfaen</a:t>
            </a:r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Hawliau</a:t>
            </a:r>
            <a:endParaRPr lang="en-GB" dirty="0"/>
          </a:p>
          <a:p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plant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4AB544-D1D7-E155-8F9B-FBC4763073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Play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as Central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Play is the foundation of learning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Gifts &amp; Occupations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Structured open-ended play materials to stimulate creativity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Nature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Connection between child and nature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Self‑Activity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Children learn best through self‑initiated activity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Kindergarten Concept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Early childhood education as a “garden for children”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Application in Education: 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Kindergarten recognised as important to children’s development. </a:t>
            </a:r>
            <a:endParaRPr lang="en-US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Forest Schools/Outdoor learning &amp; engagement opportunities</a:t>
            </a:r>
            <a:endParaRPr lang="en-US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Foundation Phase philosophy</a:t>
            </a:r>
            <a:endParaRPr lang="en-US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Rights Respecting Schools</a:t>
            </a:r>
            <a:endParaRPr lang="en-US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Parental involvement in their children’s learning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595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3D92-28BA-D24B-162C-5A12CC765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Critique of Froebel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ECF85-891F-827C-A8D6-97C12AD767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dirty="0" err="1"/>
              <a:t>Gorbwyslais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 </a:t>
            </a:r>
            <a:r>
              <a:rPr lang="en-GB" dirty="0" err="1"/>
              <a:t>Symbolaeth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"</a:t>
            </a:r>
            <a:r>
              <a:rPr lang="en-GB" dirty="0" err="1"/>
              <a:t>doniau</a:t>
            </a:r>
            <a:r>
              <a:rPr lang="en-GB" dirty="0"/>
              <a:t> a </a:t>
            </a:r>
            <a:r>
              <a:rPr lang="en-GB" dirty="0" err="1"/>
              <a:t>galwedigaethau</a:t>
            </a:r>
            <a:r>
              <a:rPr lang="en-GB" dirty="0"/>
              <a:t>" Froebel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</a:t>
            </a:r>
            <a:r>
              <a:rPr lang="en-GB" dirty="0"/>
              <a:t> </a:t>
            </a:r>
            <a:r>
              <a:rPr lang="en-GB" dirty="0" err="1"/>
              <a:t>anhyblyg</a:t>
            </a:r>
            <a:r>
              <a:rPr lang="en-GB" dirty="0"/>
              <a:t> a </a:t>
            </a:r>
            <a:r>
              <a:rPr lang="en-GB" dirty="0" err="1"/>
              <a:t>symbolaidd</a:t>
            </a:r>
            <a:r>
              <a:rPr lang="en-GB" dirty="0"/>
              <a:t>. Mae </a:t>
            </a:r>
            <a:r>
              <a:rPr lang="en-GB" dirty="0" err="1"/>
              <a:t>beirniaid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weithiau'n</a:t>
            </a:r>
            <a:r>
              <a:rPr lang="en-GB" dirty="0"/>
              <a:t> </a:t>
            </a:r>
            <a:r>
              <a:rPr lang="en-GB" dirty="0" err="1"/>
              <a:t>cyfyngu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greadigrwydd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na'i</a:t>
            </a:r>
            <a:r>
              <a:rPr lang="en-GB" dirty="0"/>
              <a:t> </a:t>
            </a:r>
            <a:r>
              <a:rPr lang="en-GB" dirty="0" err="1"/>
              <a:t>feithrin</a:t>
            </a:r>
            <a:endParaRPr lang="en-GB" dirty="0"/>
          </a:p>
          <a:p>
            <a:pPr lvl="0"/>
            <a:r>
              <a:rPr lang="en-GB" dirty="0" err="1"/>
              <a:t>Cyfeiriadedd</a:t>
            </a:r>
            <a:r>
              <a:rPr lang="en-GB" dirty="0"/>
              <a:t> </a:t>
            </a:r>
            <a:r>
              <a:rPr lang="en-GB" dirty="0" err="1"/>
              <a:t>Delfrydol</a:t>
            </a:r>
            <a:r>
              <a:rPr lang="en-GB" dirty="0"/>
              <a:t> ac </a:t>
            </a:r>
            <a:r>
              <a:rPr lang="en-GB" dirty="0" err="1"/>
              <a:t>Athronyddol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Froebel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gwreiddio'n</a:t>
            </a:r>
            <a:r>
              <a:rPr lang="en-GB" dirty="0"/>
              <a:t> </a:t>
            </a:r>
            <a:r>
              <a:rPr lang="en-GB" dirty="0" err="1"/>
              <a:t>ddwfn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cysyniadau</a:t>
            </a:r>
            <a:r>
              <a:rPr lang="en-GB" dirty="0"/>
              <a:t> o </a:t>
            </a:r>
            <a:r>
              <a:rPr lang="en-GB" dirty="0" err="1"/>
              <a:t>natur</a:t>
            </a:r>
            <a:r>
              <a:rPr lang="en-GB" dirty="0"/>
              <a:t> ac </a:t>
            </a:r>
            <a:r>
              <a:rPr lang="en-GB" dirty="0" err="1"/>
              <a:t>ysbrydolrwydd</a:t>
            </a:r>
            <a:r>
              <a:rPr lang="en-GB" dirty="0"/>
              <a:t>. Er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ysbrydoledig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yr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haniaethol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cyfieithu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Tensiynau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Modern Mae </a:t>
            </a:r>
            <a:r>
              <a:rPr lang="en-GB" dirty="0" err="1"/>
              <a:t>addysgeg</a:t>
            </a:r>
            <a:r>
              <a:rPr lang="en-GB" dirty="0"/>
              <a:t> Froebelian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gwrthdaro</a:t>
            </a:r>
            <a:r>
              <a:rPr lang="en-GB" dirty="0"/>
              <a:t> â </a:t>
            </a:r>
            <a:r>
              <a:rPr lang="en-GB" dirty="0" err="1"/>
              <a:t>fframweithiau</a:t>
            </a:r>
            <a:r>
              <a:rPr lang="en-GB" dirty="0"/>
              <a:t> </a:t>
            </a:r>
            <a:r>
              <a:rPr lang="en-GB" dirty="0" err="1"/>
              <a:t>atebolrwydd</a:t>
            </a:r>
            <a:r>
              <a:rPr lang="en-GB" dirty="0"/>
              <a:t>, </a:t>
            </a:r>
            <a:r>
              <a:rPr lang="en-GB" dirty="0" err="1"/>
              <a:t>profion</a:t>
            </a:r>
            <a:r>
              <a:rPr lang="en-GB" dirty="0"/>
              <a:t> </a:t>
            </a:r>
            <a:r>
              <a:rPr lang="en-GB" dirty="0" err="1"/>
              <a:t>safonedig</a:t>
            </a:r>
            <a:r>
              <a:rPr lang="en-GB" dirty="0"/>
              <a:t> a </a:t>
            </a:r>
            <a:r>
              <a:rPr lang="en-GB" dirty="0" err="1"/>
              <a:t>pholisïau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chael</a:t>
            </a:r>
            <a:r>
              <a:rPr lang="en-GB" dirty="0"/>
              <a:t> </a:t>
            </a:r>
            <a:r>
              <a:rPr lang="en-GB" dirty="0" err="1"/>
              <a:t>hi'n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cydbwyso</a:t>
            </a:r>
            <a:r>
              <a:rPr lang="en-GB" dirty="0"/>
              <a:t> </a:t>
            </a:r>
            <a:r>
              <a:rPr lang="en-GB" dirty="0" err="1"/>
              <a:t>delfrydau</a:t>
            </a:r>
            <a:r>
              <a:rPr lang="en-GB" dirty="0"/>
              <a:t> Froebel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galwadau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am </a:t>
            </a:r>
            <a:r>
              <a:rPr lang="en-GB" dirty="0" err="1"/>
              <a:t>ganlyniadau</a:t>
            </a:r>
            <a:r>
              <a:rPr lang="en-GB" dirty="0"/>
              <a:t> </a:t>
            </a:r>
            <a:r>
              <a:rPr lang="en-GB" dirty="0" err="1"/>
              <a:t>mesuradwy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Tanamcangyfrif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Pwysleisiodd</a:t>
            </a:r>
            <a:r>
              <a:rPr lang="en-GB" dirty="0"/>
              <a:t> Froebel </a:t>
            </a:r>
            <a:r>
              <a:rPr lang="en-GB" dirty="0" err="1"/>
              <a:t>hunanweithgarwch</a:t>
            </a:r>
            <a:r>
              <a:rPr lang="en-GB" dirty="0"/>
              <a:t> a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rhoddodd</a:t>
            </a:r>
            <a:r>
              <a:rPr lang="en-GB" dirty="0"/>
              <a:t> lai o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gydweithredu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dan </a:t>
            </a:r>
            <a:r>
              <a:rPr lang="en-GB" dirty="0" err="1"/>
              <a:t>arweiniad</a:t>
            </a:r>
            <a:r>
              <a:rPr lang="en-GB" dirty="0"/>
              <a:t>. (</a:t>
            </a:r>
            <a:r>
              <a:rPr lang="en-GB" dirty="0" err="1"/>
              <a:t>Dadleuodd</a:t>
            </a:r>
            <a:r>
              <a:rPr lang="en-GB" dirty="0"/>
              <a:t> </a:t>
            </a:r>
            <a:r>
              <a:rPr lang="en-GB" dirty="0" err="1"/>
              <a:t>damcaniaethwyr</a:t>
            </a:r>
            <a:r>
              <a:rPr lang="en-GB" dirty="0"/>
              <a:t> </a:t>
            </a:r>
            <a:r>
              <a:rPr lang="en-GB" dirty="0" err="1"/>
              <a:t>diweddarach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sgaffaldiau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canolog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)</a:t>
            </a:r>
          </a:p>
          <a:p>
            <a:pPr marL="0" indent="0" algn="r">
              <a:buNone/>
            </a:pPr>
            <a:r>
              <a:rPr lang="en-GB" dirty="0"/>
              <a:t>(Bruce, 2021)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77608-984F-D310-A996-AC4AF9EE08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Overemphasis on Play and Symbolism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Froebel’s “gifts and occupations” were seen as too rigid and symbolic. Critics argue they sometimes limited creativity rather than fostering it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Idealistic and Philosophical Orientation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Froebel’s ideas were deeply rooted in concepts of nature and spirituality. While inspiring, these abstract principles were difficult to translate into practical classroom strategies.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Tensions with Modern Standards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Froebelian pedagogy often clashes with today’s accountability frameworks, 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standardised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testing  and education policies. Teachers find it challenging to balance Froebel’s child‑centered ideals with external demands for measurable outcomes.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Underestimation of Social Interaction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Froebel </a:t>
            </a:r>
            <a:r>
              <a:rPr lang="en-US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emphasised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 self‑activity and play but gave less attention to peer collaboration and guided learning. ( Later theorists  argued that social interaction and scaffolding are more central to cognitive development)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Clr>
                <a:srgbClr val="262626"/>
              </a:buClr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(Bruce,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558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59647-CDB9-7E49-CC12-56B94A34B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Bruner: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90B25-D8E0-3EF0-2C24-18FE1A4C24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4800" b="1" i="1" dirty="0" err="1"/>
              <a:t>Cwricwlwm</a:t>
            </a:r>
            <a:r>
              <a:rPr lang="en-GB" sz="4800" b="1" i="1" dirty="0"/>
              <a:t> </a:t>
            </a:r>
            <a:r>
              <a:rPr lang="en-GB" sz="4800" b="1" i="1" dirty="0" err="1"/>
              <a:t>troellog</a:t>
            </a:r>
            <a:r>
              <a:rPr lang="en-GB" sz="4800" i="1" dirty="0"/>
              <a:t>: </a:t>
            </a:r>
            <a:r>
              <a:rPr lang="en-GB" sz="4800" i="1" dirty="0" err="1"/>
              <a:t>Ailymweld</a:t>
            </a:r>
            <a:r>
              <a:rPr lang="en-GB" sz="4800" i="1" dirty="0"/>
              <a:t> â </a:t>
            </a:r>
            <a:r>
              <a:rPr lang="en-GB" sz="4800" i="1" dirty="0" err="1"/>
              <a:t>phynciau</a:t>
            </a:r>
            <a:r>
              <a:rPr lang="en-GB" sz="4800" i="1" dirty="0"/>
              <a:t> </a:t>
            </a:r>
            <a:r>
              <a:rPr lang="en-GB" sz="4800" i="1" dirty="0" err="1"/>
              <a:t>ar</a:t>
            </a:r>
            <a:r>
              <a:rPr lang="en-GB" sz="4800" i="1" dirty="0"/>
              <a:t> </a:t>
            </a:r>
            <a:r>
              <a:rPr lang="en-GB" sz="4800" i="1" dirty="0" err="1"/>
              <a:t>lefelau</a:t>
            </a:r>
            <a:r>
              <a:rPr lang="en-GB" sz="4800" i="1" dirty="0"/>
              <a:t> </a:t>
            </a:r>
            <a:r>
              <a:rPr lang="en-GB" sz="4800" i="1" dirty="0" err="1"/>
              <a:t>cynyddol</a:t>
            </a:r>
            <a:r>
              <a:rPr lang="en-GB" sz="4800" i="1" dirty="0"/>
              <a:t> o </a:t>
            </a:r>
            <a:r>
              <a:rPr lang="en-GB" sz="4800" i="1" dirty="0" err="1"/>
              <a:t>gymhlethdod</a:t>
            </a:r>
            <a:endParaRPr lang="en-GB" sz="4800" dirty="0"/>
          </a:p>
          <a:p>
            <a:pPr lvl="0"/>
            <a:r>
              <a:rPr lang="en-GB" sz="4800" b="1" i="1" dirty="0" err="1"/>
              <a:t>Dysgu</a:t>
            </a:r>
            <a:r>
              <a:rPr lang="en-GB" sz="4800" b="1" i="1" dirty="0"/>
              <a:t> </a:t>
            </a:r>
            <a:r>
              <a:rPr lang="en-GB" sz="4800" b="1" i="1" dirty="0" err="1"/>
              <a:t>Darganfod</a:t>
            </a:r>
            <a:r>
              <a:rPr lang="en-GB" sz="4800" i="1" dirty="0"/>
              <a:t>: Mae </a:t>
            </a:r>
            <a:r>
              <a:rPr lang="en-GB" sz="4800" i="1" dirty="0" err="1"/>
              <a:t>dysgwyr</a:t>
            </a:r>
            <a:r>
              <a:rPr lang="en-GB" sz="4800" i="1" dirty="0"/>
              <a:t> </a:t>
            </a:r>
            <a:r>
              <a:rPr lang="en-GB" sz="4800" i="1" dirty="0" err="1"/>
              <a:t>yn</a:t>
            </a:r>
            <a:r>
              <a:rPr lang="en-GB" sz="4800" i="1" dirty="0"/>
              <a:t> </a:t>
            </a:r>
            <a:r>
              <a:rPr lang="en-GB" sz="4800" i="1" dirty="0" err="1"/>
              <a:t>adeiladu</a:t>
            </a:r>
            <a:r>
              <a:rPr lang="en-GB" sz="4800" i="1" dirty="0"/>
              <a:t> </a:t>
            </a:r>
            <a:r>
              <a:rPr lang="en-GB" sz="4800" i="1" dirty="0" err="1"/>
              <a:t>eu</a:t>
            </a:r>
            <a:r>
              <a:rPr lang="en-GB" sz="4800" i="1" dirty="0"/>
              <a:t> </a:t>
            </a:r>
            <a:r>
              <a:rPr lang="en-GB" sz="4800" i="1" dirty="0" err="1"/>
              <a:t>gwybodaeth</a:t>
            </a:r>
            <a:r>
              <a:rPr lang="en-GB" sz="4800" i="1" dirty="0"/>
              <a:t> </a:t>
            </a:r>
            <a:r>
              <a:rPr lang="en-GB" sz="4800" i="1" dirty="0" err="1"/>
              <a:t>a'u</a:t>
            </a:r>
            <a:r>
              <a:rPr lang="en-GB" sz="4800" i="1" dirty="0"/>
              <a:t> </a:t>
            </a:r>
            <a:r>
              <a:rPr lang="en-GB" sz="4800" i="1" dirty="0" err="1"/>
              <a:t>dealltwriaeth</a:t>
            </a:r>
            <a:r>
              <a:rPr lang="en-GB" sz="4800" i="1" dirty="0"/>
              <a:t> </a:t>
            </a:r>
            <a:r>
              <a:rPr lang="en-GB" sz="4800" i="1" dirty="0" err="1"/>
              <a:t>eu</a:t>
            </a:r>
            <a:r>
              <a:rPr lang="en-GB" sz="4800" i="1" dirty="0"/>
              <a:t> </a:t>
            </a:r>
            <a:r>
              <a:rPr lang="en-GB" sz="4800" i="1" dirty="0" err="1"/>
              <a:t>hunain</a:t>
            </a:r>
            <a:r>
              <a:rPr lang="en-GB" sz="4800" i="1" dirty="0"/>
              <a:t> </a:t>
            </a:r>
            <a:r>
              <a:rPr lang="en-GB" sz="4800" i="1" dirty="0" err="1"/>
              <a:t>yn</a:t>
            </a:r>
            <a:r>
              <a:rPr lang="en-GB" sz="4800" i="1" dirty="0"/>
              <a:t> </a:t>
            </a:r>
            <a:r>
              <a:rPr lang="en-GB" sz="4800" i="1" dirty="0" err="1"/>
              <a:t>weithredol</a:t>
            </a:r>
            <a:endParaRPr lang="en-GB" sz="4800" dirty="0"/>
          </a:p>
          <a:p>
            <a:pPr lvl="0"/>
            <a:r>
              <a:rPr lang="en-GB" sz="4800" b="1" i="1" dirty="0" err="1"/>
              <a:t>Sgaffaldiau</a:t>
            </a:r>
            <a:r>
              <a:rPr lang="en-GB" sz="4800" i="1" dirty="0"/>
              <a:t>: </a:t>
            </a:r>
            <a:r>
              <a:rPr lang="en-GB" sz="4800" i="1" dirty="0" err="1"/>
              <a:t>Cymorth</a:t>
            </a:r>
            <a:r>
              <a:rPr lang="en-GB" sz="4800" i="1" dirty="0"/>
              <a:t> a </a:t>
            </a:r>
            <a:r>
              <a:rPr lang="en-GB" sz="4800" i="1" dirty="0" err="1"/>
              <a:t>ddarperir</a:t>
            </a:r>
            <a:r>
              <a:rPr lang="en-GB" sz="4800" i="1" dirty="0"/>
              <a:t> </a:t>
            </a:r>
            <a:r>
              <a:rPr lang="en-GB" sz="4800" i="1" dirty="0" err="1"/>
              <a:t>gan</a:t>
            </a:r>
            <a:r>
              <a:rPr lang="en-GB" sz="4800" i="1" dirty="0"/>
              <a:t> </a:t>
            </a:r>
            <a:r>
              <a:rPr lang="en-GB" sz="4800" i="1" dirty="0" err="1"/>
              <a:t>athrawon</a:t>
            </a:r>
            <a:r>
              <a:rPr lang="en-GB" sz="4800" i="1" dirty="0"/>
              <a:t> </a:t>
            </a:r>
            <a:r>
              <a:rPr lang="en-GB" sz="4800" i="1" dirty="0" err="1"/>
              <a:t>i</a:t>
            </a:r>
            <a:r>
              <a:rPr lang="en-GB" sz="4800" i="1" dirty="0"/>
              <a:t> </a:t>
            </a:r>
            <a:r>
              <a:rPr lang="en-GB" sz="4800" i="1" dirty="0" err="1"/>
              <a:t>gynorthwyo</a:t>
            </a:r>
            <a:r>
              <a:rPr lang="en-GB" sz="4800" i="1" dirty="0"/>
              <a:t> </a:t>
            </a:r>
            <a:r>
              <a:rPr lang="en-GB" sz="4800" i="1" dirty="0" err="1"/>
              <a:t>dysgu</a:t>
            </a:r>
            <a:r>
              <a:rPr lang="en-GB" sz="4800" i="1" dirty="0"/>
              <a:t> (</a:t>
            </a:r>
            <a:r>
              <a:rPr lang="en-GB" sz="4800" i="1" dirty="0" err="1"/>
              <a:t>cwestiynau</a:t>
            </a:r>
            <a:r>
              <a:rPr lang="en-GB" sz="4800" i="1" dirty="0"/>
              <a:t> </a:t>
            </a:r>
            <a:r>
              <a:rPr lang="en-GB" sz="4800" i="1" dirty="0" err="1"/>
              <a:t>agored</a:t>
            </a:r>
            <a:r>
              <a:rPr lang="en-GB" sz="4800" i="1" dirty="0"/>
              <a:t>, </a:t>
            </a:r>
            <a:r>
              <a:rPr lang="en-GB" sz="4800" i="1" dirty="0" err="1"/>
              <a:t>cyfleoedd</a:t>
            </a:r>
            <a:r>
              <a:rPr lang="en-GB" sz="4800" i="1" dirty="0"/>
              <a:t> </a:t>
            </a:r>
            <a:r>
              <a:rPr lang="en-GB" sz="4800" i="1" dirty="0" err="1"/>
              <a:t>i</a:t>
            </a:r>
            <a:r>
              <a:rPr lang="en-GB" sz="4800" i="1" dirty="0"/>
              <a:t> </a:t>
            </a:r>
            <a:r>
              <a:rPr lang="en-GB" sz="4800" i="1" dirty="0" err="1"/>
              <a:t>siarad</a:t>
            </a:r>
            <a:r>
              <a:rPr lang="en-GB" sz="4800" i="1" dirty="0"/>
              <a:t> am </a:t>
            </a:r>
            <a:r>
              <a:rPr lang="en-GB" sz="4800" i="1" dirty="0" err="1"/>
              <a:t>gamgymeriadau</a:t>
            </a:r>
            <a:r>
              <a:rPr lang="en-GB" sz="4800" i="1" dirty="0"/>
              <a:t>)</a:t>
            </a:r>
            <a:endParaRPr lang="en-GB" sz="4800" dirty="0"/>
          </a:p>
          <a:p>
            <a:pPr lvl="0"/>
            <a:r>
              <a:rPr lang="en-GB" sz="4800" b="1" i="1" dirty="0" err="1"/>
              <a:t>Cais</a:t>
            </a:r>
            <a:r>
              <a:rPr lang="en-GB" sz="4800" b="1" i="1" dirty="0"/>
              <a:t> </a:t>
            </a:r>
            <a:r>
              <a:rPr lang="en-GB" sz="4800" b="1" i="1" dirty="0" err="1"/>
              <a:t>mewn</a:t>
            </a:r>
            <a:r>
              <a:rPr lang="en-GB" sz="4800" b="1" i="1" dirty="0"/>
              <a:t> </a:t>
            </a:r>
            <a:r>
              <a:rPr lang="en-GB" sz="4800" b="1" i="1" dirty="0" err="1"/>
              <a:t>Addysg</a:t>
            </a:r>
            <a:r>
              <a:rPr lang="en-GB" sz="4800" b="1" i="1" dirty="0"/>
              <a:t>: </a:t>
            </a:r>
            <a:r>
              <a:rPr lang="en-GB" sz="4800" i="1" dirty="0"/>
              <a:t>Cam </a:t>
            </a:r>
            <a:r>
              <a:rPr lang="en-GB" sz="4800" i="1" dirty="0" err="1"/>
              <a:t>nid</a:t>
            </a:r>
            <a:r>
              <a:rPr lang="en-GB" sz="4800" i="1" dirty="0"/>
              <a:t> </a:t>
            </a:r>
            <a:r>
              <a:rPr lang="en-GB" sz="4800" i="1" dirty="0" err="1"/>
              <a:t>oedran</a:t>
            </a:r>
            <a:r>
              <a:rPr lang="en-GB" sz="4800" i="1" dirty="0"/>
              <a:t> </a:t>
            </a:r>
            <a:endParaRPr lang="en-GB" sz="4800" dirty="0"/>
          </a:p>
          <a:p>
            <a:pPr lvl="0"/>
            <a:r>
              <a:rPr lang="en-GB" sz="4800" i="1" dirty="0" err="1"/>
              <a:t>Gweithgaredd</a:t>
            </a:r>
            <a:r>
              <a:rPr lang="en-GB" sz="4800" i="1" dirty="0"/>
              <a:t> </a:t>
            </a:r>
            <a:r>
              <a:rPr lang="en-GB" sz="4800" i="1" dirty="0" err="1"/>
              <a:t>ymarferol</a:t>
            </a:r>
            <a:r>
              <a:rPr lang="en-GB" sz="4800" i="1" dirty="0"/>
              <a:t>, </a:t>
            </a:r>
            <a:r>
              <a:rPr lang="en-GB" sz="4800" i="1" dirty="0" err="1"/>
              <a:t>profiad</a:t>
            </a:r>
            <a:r>
              <a:rPr lang="en-GB" sz="4800" i="1" dirty="0"/>
              <a:t> </a:t>
            </a:r>
            <a:r>
              <a:rPr lang="en-GB" sz="4800" i="1" dirty="0" err="1"/>
              <a:t>uniongyrchol</a:t>
            </a:r>
            <a:endParaRPr lang="en-GB" sz="4800" dirty="0"/>
          </a:p>
          <a:p>
            <a:pPr lvl="0"/>
            <a:r>
              <a:rPr lang="en-GB" sz="4800" i="1" dirty="0" err="1"/>
              <a:t>Archwilio</a:t>
            </a:r>
            <a:r>
              <a:rPr lang="en-GB" sz="4800" i="1" dirty="0"/>
              <a:t> a </a:t>
            </a:r>
            <a:r>
              <a:rPr lang="en-GB" sz="4800" i="1" dirty="0" err="1"/>
              <a:t>thrin</a:t>
            </a:r>
            <a:r>
              <a:rPr lang="en-GB" sz="4800" i="1" dirty="0"/>
              <a:t> </a:t>
            </a:r>
            <a:r>
              <a:rPr lang="en-GB" sz="4800" i="1" dirty="0" err="1"/>
              <a:t>deunyddiau</a:t>
            </a:r>
            <a:r>
              <a:rPr lang="en-GB" sz="4800" i="1" dirty="0"/>
              <a:t> </a:t>
            </a:r>
            <a:r>
              <a:rPr lang="en-GB" sz="4800" i="1" dirty="0" err="1"/>
              <a:t>yn</a:t>
            </a:r>
            <a:r>
              <a:rPr lang="en-GB" sz="4800" i="1" dirty="0"/>
              <a:t> </a:t>
            </a:r>
            <a:r>
              <a:rPr lang="en-GB" sz="4800" i="1" dirty="0" err="1"/>
              <a:t>ffisegol</a:t>
            </a:r>
            <a:endParaRPr lang="en-GB" sz="4800" dirty="0"/>
          </a:p>
          <a:p>
            <a:pPr lvl="0"/>
            <a:r>
              <a:rPr lang="en-GB" sz="4800" i="1" dirty="0"/>
              <a:t>Gan </a:t>
            </a:r>
            <a:r>
              <a:rPr lang="en-GB" sz="4800" i="1" dirty="0" err="1"/>
              <a:t>ddechrau</a:t>
            </a:r>
            <a:r>
              <a:rPr lang="en-GB" sz="4800" i="1" dirty="0"/>
              <a:t> </a:t>
            </a:r>
            <a:r>
              <a:rPr lang="en-GB" sz="4800" i="1" dirty="0" err="1"/>
              <a:t>o'r</a:t>
            </a:r>
            <a:r>
              <a:rPr lang="en-GB" sz="4800" i="1" dirty="0"/>
              <a:t> </a:t>
            </a:r>
            <a:r>
              <a:rPr lang="en-GB" sz="4800" i="1" dirty="0" err="1"/>
              <a:t>ddealltwriaeth</a:t>
            </a:r>
            <a:r>
              <a:rPr lang="en-GB" sz="4800" i="1" dirty="0"/>
              <a:t> </a:t>
            </a:r>
            <a:r>
              <a:rPr lang="en-GB" sz="4800" i="1" dirty="0" err="1"/>
              <a:t>gyfredol</a:t>
            </a:r>
            <a:r>
              <a:rPr lang="en-GB" sz="4800" i="1" dirty="0"/>
              <a:t>: </a:t>
            </a:r>
            <a:r>
              <a:rPr lang="en-GB" sz="4800" i="1" dirty="0" err="1"/>
              <a:t>adeiladu</a:t>
            </a:r>
            <a:r>
              <a:rPr lang="en-GB" sz="4800" i="1" dirty="0"/>
              <a:t> </a:t>
            </a:r>
            <a:r>
              <a:rPr lang="en-GB" sz="4800" i="1" dirty="0" err="1"/>
              <a:t>ar</a:t>
            </a:r>
            <a:r>
              <a:rPr lang="en-GB" sz="4800" i="1" dirty="0"/>
              <a:t> </a:t>
            </a:r>
            <a:r>
              <a:rPr lang="en-GB" sz="4800" i="1" dirty="0" err="1"/>
              <a:t>wybodaeth</a:t>
            </a:r>
            <a:r>
              <a:rPr lang="en-GB" sz="4800" i="1" dirty="0"/>
              <a:t> </a:t>
            </a:r>
            <a:r>
              <a:rPr lang="en-GB" sz="4800" i="1" dirty="0" err="1"/>
              <a:t>flaenorol</a:t>
            </a:r>
            <a:endParaRPr lang="en-GB" sz="4800" dirty="0"/>
          </a:p>
          <a:p>
            <a:pPr lvl="0"/>
            <a:r>
              <a:rPr lang="en-GB" sz="4800" i="1" dirty="0" err="1"/>
              <a:t>Mae'r</a:t>
            </a:r>
            <a:r>
              <a:rPr lang="en-GB" sz="4800" i="1" dirty="0"/>
              <a:t> </a:t>
            </a:r>
            <a:r>
              <a:rPr lang="en-GB" sz="4800" i="1" dirty="0" err="1"/>
              <a:t>addysgwr</a:t>
            </a:r>
            <a:r>
              <a:rPr lang="en-GB" sz="4800" i="1" dirty="0"/>
              <a:t> </a:t>
            </a:r>
            <a:r>
              <a:rPr lang="en-GB" sz="4800" i="1" dirty="0" err="1"/>
              <a:t>yn</a:t>
            </a:r>
            <a:r>
              <a:rPr lang="en-GB" sz="4800" i="1" dirty="0"/>
              <a:t> </a:t>
            </a:r>
            <a:r>
              <a:rPr lang="en-GB" sz="4800" i="1" dirty="0" err="1"/>
              <a:t>hwylusydd</a:t>
            </a:r>
            <a:r>
              <a:rPr lang="en-GB" sz="4800" i="1" dirty="0"/>
              <a:t> (</a:t>
            </a:r>
            <a:r>
              <a:rPr lang="en-GB" sz="4800" i="1" dirty="0" err="1"/>
              <a:t>e.e.</a:t>
            </a:r>
            <a:r>
              <a:rPr lang="en-GB" sz="4800" i="1" dirty="0"/>
              <a:t> </a:t>
            </a:r>
            <a:r>
              <a:rPr lang="en-GB" sz="4800" i="1" dirty="0" err="1"/>
              <a:t>Gofyn</a:t>
            </a:r>
            <a:r>
              <a:rPr lang="en-GB" sz="4800" i="1" dirty="0"/>
              <a:t> </a:t>
            </a:r>
            <a:r>
              <a:rPr lang="en-GB" sz="4800" i="1" dirty="0" err="1"/>
              <a:t>i</a:t>
            </a:r>
            <a:r>
              <a:rPr lang="en-GB" sz="4800" i="1" dirty="0"/>
              <a:t> </a:t>
            </a:r>
            <a:r>
              <a:rPr lang="en-GB" sz="4800" i="1" dirty="0" err="1"/>
              <a:t>ddysgwyr</a:t>
            </a:r>
            <a:r>
              <a:rPr lang="en-GB" sz="4800" i="1" dirty="0"/>
              <a:t> '</a:t>
            </a:r>
            <a:r>
              <a:rPr lang="en-GB" sz="4800" i="1" dirty="0" err="1"/>
              <a:t>esbonio</a:t>
            </a:r>
            <a:r>
              <a:rPr lang="en-GB" sz="4800" i="1" dirty="0"/>
              <a:t> </a:t>
            </a:r>
            <a:r>
              <a:rPr lang="en-GB" sz="4800" i="1" dirty="0" err="1"/>
              <a:t>beth</a:t>
            </a:r>
            <a:r>
              <a:rPr lang="en-GB" sz="4800" i="1" dirty="0"/>
              <a:t> </a:t>
            </a:r>
            <a:r>
              <a:rPr lang="en-GB" sz="4800" i="1" dirty="0" err="1"/>
              <a:t>rydych</a:t>
            </a:r>
            <a:r>
              <a:rPr lang="en-GB" sz="4800" i="1" dirty="0"/>
              <a:t> </a:t>
            </a:r>
            <a:r>
              <a:rPr lang="en-GB" sz="4800" i="1" dirty="0" err="1"/>
              <a:t>chi'n</a:t>
            </a:r>
            <a:r>
              <a:rPr lang="en-GB" sz="4800" i="1" dirty="0"/>
              <a:t> </a:t>
            </a:r>
            <a:r>
              <a:rPr lang="en-GB" sz="4800" i="1" dirty="0" err="1"/>
              <a:t>ei</a:t>
            </a:r>
            <a:r>
              <a:rPr lang="en-GB" sz="4800" i="1" dirty="0"/>
              <a:t> </a:t>
            </a:r>
            <a:r>
              <a:rPr lang="en-GB" sz="4800" i="1" dirty="0" err="1"/>
              <a:t>feddwl</a:t>
            </a:r>
            <a:r>
              <a:rPr lang="en-GB" sz="4800" i="1" dirty="0"/>
              <a:t>', '</a:t>
            </a:r>
            <a:r>
              <a:rPr lang="en-GB" sz="4800" i="1" dirty="0" err="1"/>
              <a:t>dweud</a:t>
            </a:r>
            <a:r>
              <a:rPr lang="en-GB" sz="4800" i="1" dirty="0"/>
              <a:t> </a:t>
            </a:r>
            <a:r>
              <a:rPr lang="en-GB" sz="4800" i="1" dirty="0" err="1"/>
              <a:t>wrthym</a:t>
            </a:r>
            <a:r>
              <a:rPr lang="en-GB" sz="4800" i="1" dirty="0"/>
              <a:t> </a:t>
            </a:r>
            <a:r>
              <a:rPr lang="en-GB" sz="4800" i="1" dirty="0" err="1"/>
              <a:t>sut</a:t>
            </a:r>
            <a:r>
              <a:rPr lang="en-GB" sz="4800" i="1" dirty="0"/>
              <a:t> y </a:t>
            </a:r>
            <a:r>
              <a:rPr lang="en-GB" sz="4800" i="1" dirty="0" err="1"/>
              <a:t>gwnaethoch</a:t>
            </a:r>
            <a:r>
              <a:rPr lang="en-GB" sz="4800" i="1" dirty="0"/>
              <a:t> </a:t>
            </a:r>
            <a:r>
              <a:rPr lang="en-GB" sz="4800" i="1" dirty="0" err="1"/>
              <a:t>hynny</a:t>
            </a:r>
            <a:r>
              <a:rPr lang="en-GB" sz="4800" i="1" dirty="0"/>
              <a:t>', '</a:t>
            </a:r>
            <a:r>
              <a:rPr lang="en-GB" sz="4800" i="1" dirty="0" err="1"/>
              <a:t>ysgrifennu</a:t>
            </a:r>
            <a:r>
              <a:rPr lang="en-GB" sz="4800" i="1" dirty="0"/>
              <a:t> </a:t>
            </a:r>
            <a:r>
              <a:rPr lang="en-GB" sz="4800" i="1" dirty="0" err="1"/>
              <a:t>eich</a:t>
            </a:r>
            <a:r>
              <a:rPr lang="en-GB" sz="4800" i="1" dirty="0"/>
              <a:t> </a:t>
            </a:r>
            <a:r>
              <a:rPr lang="en-GB" sz="4800" i="1" dirty="0" err="1"/>
              <a:t>syniadau</a:t>
            </a:r>
            <a:r>
              <a:rPr lang="en-GB" sz="4800" i="1" dirty="0"/>
              <a:t>') </a:t>
            </a:r>
            <a:endParaRPr lang="en-GB" sz="4800" dirty="0"/>
          </a:p>
          <a:p>
            <a:pPr lvl="0"/>
            <a:r>
              <a:rPr lang="en-GB" sz="4800" i="1" dirty="0" err="1"/>
              <a:t>Dysgwyr</a:t>
            </a:r>
            <a:r>
              <a:rPr lang="en-GB" sz="4800" i="1" dirty="0"/>
              <a:t> ac </a:t>
            </a:r>
            <a:r>
              <a:rPr lang="en-GB" sz="4800" i="1" dirty="0" err="1"/>
              <a:t>addysgwyr</a:t>
            </a:r>
            <a:r>
              <a:rPr lang="en-GB" sz="4800" i="1" dirty="0"/>
              <a:t> </a:t>
            </a:r>
            <a:r>
              <a:rPr lang="en-GB" sz="4800" i="1" dirty="0" err="1"/>
              <a:t>yn</a:t>
            </a:r>
            <a:r>
              <a:rPr lang="en-GB" sz="4800" i="1" dirty="0"/>
              <a:t> </a:t>
            </a:r>
            <a:r>
              <a:rPr lang="en-GB" sz="4800" i="1" dirty="0" err="1"/>
              <a:t>rhannu</a:t>
            </a:r>
            <a:r>
              <a:rPr lang="en-GB" sz="4800" i="1" dirty="0"/>
              <a:t> </a:t>
            </a:r>
            <a:r>
              <a:rPr lang="en-GB" sz="4800" i="1" dirty="0" err="1"/>
              <a:t>eu</a:t>
            </a:r>
            <a:r>
              <a:rPr lang="en-GB" sz="4800" i="1" dirty="0"/>
              <a:t> </a:t>
            </a:r>
            <a:r>
              <a:rPr lang="en-GB" sz="4800" i="1" dirty="0" err="1"/>
              <a:t>profiadau</a:t>
            </a:r>
            <a:r>
              <a:rPr lang="en-GB" sz="4800" i="1" dirty="0"/>
              <a:t>, </a:t>
            </a:r>
            <a:r>
              <a:rPr lang="en-GB" sz="4800" i="1" dirty="0" err="1"/>
              <a:t>eu</a:t>
            </a:r>
            <a:r>
              <a:rPr lang="en-GB" sz="4800" i="1" dirty="0"/>
              <a:t> </a:t>
            </a:r>
            <a:r>
              <a:rPr lang="en-GB" sz="4800" i="1" dirty="0" err="1"/>
              <a:t>gwybodaeth</a:t>
            </a:r>
            <a:r>
              <a:rPr lang="en-GB" sz="4800" i="1" dirty="0"/>
              <a:t> </a:t>
            </a:r>
            <a:r>
              <a:rPr lang="en-GB" sz="4800" i="1" dirty="0" err="1"/>
              <a:t>a'u</a:t>
            </a:r>
            <a:r>
              <a:rPr lang="en-GB" sz="4800" i="1" dirty="0"/>
              <a:t> </a:t>
            </a:r>
            <a:r>
              <a:rPr lang="en-GB" sz="4800" i="1" dirty="0" err="1"/>
              <a:t>dealltwriaeth</a:t>
            </a:r>
            <a:endParaRPr lang="en-GB" sz="4800" dirty="0"/>
          </a:p>
          <a:p>
            <a:r>
              <a:rPr lang="en-GB" sz="4800" i="1" dirty="0"/>
              <a:t>'</a:t>
            </a:r>
            <a:r>
              <a:rPr lang="en-GB" sz="4800" i="1" dirty="0" err="1"/>
              <a:t>Rwy'n</a:t>
            </a:r>
            <a:r>
              <a:rPr lang="en-GB" sz="4800" i="1" dirty="0"/>
              <a:t> </a:t>
            </a:r>
            <a:r>
              <a:rPr lang="en-GB" sz="4800" i="1" dirty="0" err="1"/>
              <a:t>clywed</a:t>
            </a:r>
            <a:r>
              <a:rPr lang="en-GB" sz="4800" i="1" dirty="0"/>
              <a:t>, </a:t>
            </a:r>
            <a:r>
              <a:rPr lang="en-GB" sz="4800" i="1" dirty="0" err="1"/>
              <a:t>rwy'n</a:t>
            </a:r>
            <a:r>
              <a:rPr lang="en-GB" sz="4800" i="1" dirty="0"/>
              <a:t> </a:t>
            </a:r>
            <a:r>
              <a:rPr lang="en-GB" sz="4800" i="1" dirty="0" err="1"/>
              <a:t>anghofio</a:t>
            </a:r>
            <a:r>
              <a:rPr lang="en-GB" sz="4800" i="1" dirty="0"/>
              <a:t>; </a:t>
            </a:r>
            <a:r>
              <a:rPr lang="en-GB" sz="4800" i="1" dirty="0" err="1"/>
              <a:t>rwy'n</a:t>
            </a:r>
            <a:r>
              <a:rPr lang="en-GB" sz="4800" i="1" dirty="0"/>
              <a:t> </a:t>
            </a:r>
            <a:r>
              <a:rPr lang="en-GB" sz="4800" i="1" dirty="0" err="1"/>
              <a:t>gweld</a:t>
            </a:r>
            <a:r>
              <a:rPr lang="en-GB" sz="4800" i="1" dirty="0"/>
              <a:t>, </a:t>
            </a:r>
            <a:r>
              <a:rPr lang="en-GB" sz="4800" i="1" dirty="0" err="1"/>
              <a:t>rwy'n</a:t>
            </a:r>
            <a:r>
              <a:rPr lang="en-GB" sz="4800" i="1" dirty="0"/>
              <a:t> </a:t>
            </a:r>
            <a:r>
              <a:rPr lang="en-GB" sz="4800" i="1" dirty="0" err="1"/>
              <a:t>cofio</a:t>
            </a:r>
            <a:r>
              <a:rPr lang="en-GB" sz="4800" i="1" dirty="0"/>
              <a:t>; </a:t>
            </a:r>
            <a:r>
              <a:rPr lang="en-GB" sz="4800" i="1" dirty="0" err="1"/>
              <a:t>rwy'n</a:t>
            </a:r>
            <a:r>
              <a:rPr lang="en-GB" sz="4800" i="1" dirty="0"/>
              <a:t> </a:t>
            </a:r>
            <a:r>
              <a:rPr lang="en-GB" sz="4800" i="1" dirty="0" err="1"/>
              <a:t>gwneud</a:t>
            </a:r>
            <a:r>
              <a:rPr lang="en-GB" sz="4800" i="1" dirty="0"/>
              <a:t>, </a:t>
            </a:r>
            <a:r>
              <a:rPr lang="en-GB" sz="4800" i="1" dirty="0" err="1"/>
              <a:t>rwy'n</a:t>
            </a:r>
            <a:r>
              <a:rPr lang="en-GB" sz="4800" i="1" dirty="0"/>
              <a:t> </a:t>
            </a:r>
            <a:r>
              <a:rPr lang="en-GB" sz="4800" i="1" dirty="0" err="1"/>
              <a:t>deall</a:t>
            </a:r>
            <a:r>
              <a:rPr lang="en-GB" sz="4800" i="1" dirty="0"/>
              <a:t>'</a:t>
            </a:r>
            <a:endParaRPr lang="en-GB" sz="4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C4F20-6507-9BF2-F61A-F624A27682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>
              <a:buClr>
                <a:srgbClr val="262626"/>
              </a:buClr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Spiral Curriculum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Revisiting topics at increasing levels of complexity</a:t>
            </a:r>
            <a:endParaRPr lang="en-GB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Discovery Learning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Learners actively construct their own knowledge and understanding</a:t>
            </a:r>
            <a:endParaRPr lang="en-GB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Scaffolding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Support provided by practitioners to aid learning (open questions, opportunities to talk about mistakes)</a:t>
            </a:r>
            <a:endParaRPr lang="en-GB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Application in Education: </a:t>
            </a: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Stage not age </a:t>
            </a:r>
            <a:endParaRPr lang="en-US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Practical activity, direct experience</a:t>
            </a:r>
            <a:endParaRPr lang="en-US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Exploration and physical manipulation of materials</a:t>
            </a:r>
            <a:endParaRPr lang="en-US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Starting from current understanding: building on previous knowledge</a:t>
            </a:r>
            <a:endParaRPr lang="en-US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80000"/>
              </a:lnSpc>
              <a:buClr>
                <a:srgbClr val="262626"/>
              </a:buClr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The educator is a facilitator (e.g. Asks learners to ‘explain what you think’, ‘tell us how you did it’, ‘write down your ideas’) </a:t>
            </a:r>
            <a:endParaRPr lang="en-US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Learners and educators sharing their experiences, knowledge and understanding</a:t>
            </a:r>
            <a:endParaRPr lang="en-US" sz="48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‘I hear, I forget; I see, I remember; I do, I understand’</a:t>
            </a:r>
            <a:b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8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449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42710-744F-F789-A4A0-5A8EC8C01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Critique of Bruner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05DE2-3D06-79D3-6BDC-87F18CFDD0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 err="1"/>
              <a:t>Diffyg</a:t>
            </a:r>
            <a:r>
              <a:rPr lang="en-GB" b="1" dirty="0"/>
              <a:t> </a:t>
            </a:r>
            <a:r>
              <a:rPr lang="en-GB" b="1" dirty="0" err="1"/>
              <a:t>cefnogaeth</a:t>
            </a:r>
            <a:r>
              <a:rPr lang="en-GB" b="1" dirty="0"/>
              <a:t> </a:t>
            </a:r>
            <a:r>
              <a:rPr lang="en-GB" b="1" dirty="0" err="1"/>
              <a:t>empirig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camau</a:t>
            </a:r>
            <a:r>
              <a:rPr lang="en-GB" dirty="0"/>
              <a:t>: Yn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Piaget,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ddarparodd</a:t>
            </a:r>
            <a:r>
              <a:rPr lang="en-GB" dirty="0"/>
              <a:t> Bruner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arbrofol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dri</a:t>
            </a:r>
            <a:r>
              <a:rPr lang="en-GB" dirty="0"/>
              <a:t> dull o </a:t>
            </a:r>
            <a:r>
              <a:rPr lang="en-GB" dirty="0" err="1"/>
              <a:t>gynrychiolaeth</a:t>
            </a:r>
            <a:r>
              <a:rPr lang="en-GB" dirty="0"/>
              <a:t> (</a:t>
            </a:r>
            <a:r>
              <a:rPr lang="en-GB" dirty="0" err="1"/>
              <a:t>gweithredol</a:t>
            </a:r>
            <a:r>
              <a:rPr lang="en-GB" dirty="0"/>
              <a:t>, </a:t>
            </a:r>
            <a:r>
              <a:rPr lang="en-GB" dirty="0" err="1"/>
              <a:t>eiconig</a:t>
            </a:r>
            <a:r>
              <a:rPr lang="en-GB" dirty="0"/>
              <a:t>, </a:t>
            </a:r>
            <a:r>
              <a:rPr lang="en-GB" dirty="0" err="1"/>
              <a:t>symbolaidd</a:t>
            </a:r>
            <a:r>
              <a:rPr lang="en-GB" dirty="0"/>
              <a:t>). Mae </a:t>
            </a:r>
            <a:r>
              <a:rPr lang="en-GB" dirty="0" err="1"/>
              <a:t>beirniaid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bod y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thystiolaethol</a:t>
            </a:r>
            <a:r>
              <a:rPr lang="en-GB" dirty="0"/>
              <a:t>.</a:t>
            </a:r>
          </a:p>
          <a:p>
            <a:pPr lvl="0"/>
            <a:r>
              <a:rPr lang="en-GB" b="1" dirty="0" err="1"/>
              <a:t>Gorbwyslais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Ddysgu</a:t>
            </a:r>
            <a:r>
              <a:rPr lang="en-GB" b="1" dirty="0"/>
              <a:t> </a:t>
            </a:r>
            <a:r>
              <a:rPr lang="en-GB" b="1" dirty="0" err="1"/>
              <a:t>Darganfod</a:t>
            </a:r>
            <a:r>
              <a:rPr lang="en-GB" dirty="0"/>
              <a:t>: </a:t>
            </a:r>
            <a:r>
              <a:rPr lang="en-GB" dirty="0" err="1"/>
              <a:t>Hyrwyddodd</a:t>
            </a:r>
            <a:r>
              <a:rPr lang="en-GB" dirty="0"/>
              <a:t> Bruner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canolog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y gall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llethu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plant </a:t>
            </a:r>
            <a:r>
              <a:rPr lang="en-GB" dirty="0" err="1"/>
              <a:t>iau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gamsyniadau</a:t>
            </a:r>
            <a:r>
              <a:rPr lang="en-GB" dirty="0"/>
              <a:t> neu </a:t>
            </a:r>
            <a:r>
              <a:rPr lang="en-GB" dirty="0" err="1"/>
              <a:t>orlwytho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sz="1700" dirty="0"/>
              <a:t>                                                                            (</a:t>
            </a:r>
            <a:r>
              <a:rPr lang="en-GB" sz="1700" dirty="0" err="1"/>
              <a:t>Iwerddon</a:t>
            </a:r>
            <a:r>
              <a:rPr lang="en-GB" sz="1700" dirty="0"/>
              <a:t> a </a:t>
            </a:r>
            <a:r>
              <a:rPr lang="en-GB" sz="1700" dirty="0" err="1"/>
              <a:t>Mouthaan</a:t>
            </a:r>
            <a:r>
              <a:rPr lang="en-GB" sz="1700" dirty="0"/>
              <a:t>, 2020)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15DF1-582D-3461-16DC-C5E22FB52F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Lack of Evidence/Empirical Support for Stages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Critics argue his stages are more theoretical than evidential.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Overemphasis on Discovery Learning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Bruner promoted discovery learning as central, but research shows that unguided discovery can overwhelm learners, especially younger children, leading to misconceptions or cognitive overload.</a:t>
            </a:r>
          </a:p>
          <a:p>
            <a:pPr marL="0" indent="0" algn="r">
              <a:buClr>
                <a:srgbClr val="262626"/>
              </a:buClr>
              <a:buNone/>
            </a:pPr>
            <a:r>
              <a:rPr lang="en-US" sz="18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(Ireland &amp; </a:t>
            </a:r>
            <a:r>
              <a:rPr lang="en-US" sz="1800" i="1" dirty="0" err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Mouthaan</a:t>
            </a:r>
            <a:r>
              <a:rPr lang="en-US" sz="18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, 2020)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643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5F02B-4F16-BA4F-5875-312F60908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Vygotsky: Social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D0D0C-9046-2ABE-165E-9E6922C801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5600" b="1" dirty="0"/>
              <a:t>Parth </a:t>
            </a:r>
            <a:r>
              <a:rPr lang="en-GB" sz="5600" b="1" dirty="0" err="1"/>
              <a:t>Datblygiad</a:t>
            </a:r>
            <a:r>
              <a:rPr lang="en-GB" sz="5600" b="1" dirty="0"/>
              <a:t> </a:t>
            </a:r>
            <a:r>
              <a:rPr lang="en-GB" sz="5600" b="1" dirty="0" err="1"/>
              <a:t>Agosaf</a:t>
            </a:r>
            <a:r>
              <a:rPr lang="en-GB" sz="5600" b="1" dirty="0"/>
              <a:t> (ZPD): </a:t>
            </a:r>
            <a:r>
              <a:rPr lang="en-GB" sz="5600" dirty="0"/>
              <a:t>Bwlch </a:t>
            </a:r>
            <a:r>
              <a:rPr lang="en-GB" sz="5600" dirty="0" err="1"/>
              <a:t>rhwng</a:t>
            </a:r>
            <a:r>
              <a:rPr lang="en-GB" sz="5600" dirty="0"/>
              <a:t> yr </a:t>
            </a:r>
            <a:r>
              <a:rPr lang="en-GB" sz="5600" dirty="0" err="1"/>
              <a:t>hyn</a:t>
            </a:r>
            <a:r>
              <a:rPr lang="en-GB" sz="5600" dirty="0"/>
              <a:t> y gall </a:t>
            </a:r>
            <a:r>
              <a:rPr lang="en-GB" sz="5600" dirty="0" err="1"/>
              <a:t>dysgwr</a:t>
            </a:r>
            <a:r>
              <a:rPr lang="en-GB" sz="5600" dirty="0"/>
              <a:t>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wneud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ei</a:t>
            </a:r>
            <a:r>
              <a:rPr lang="en-GB" sz="5600" dirty="0"/>
              <a:t> ben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hun</a:t>
            </a:r>
            <a:r>
              <a:rPr lang="en-GB" sz="5600" dirty="0"/>
              <a:t> vs. Yr </a:t>
            </a:r>
            <a:r>
              <a:rPr lang="en-GB" sz="5600" dirty="0" err="1"/>
              <a:t>hyn</a:t>
            </a:r>
            <a:r>
              <a:rPr lang="en-GB" sz="5600" dirty="0"/>
              <a:t> y gallant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wneud</a:t>
            </a:r>
            <a:r>
              <a:rPr lang="en-GB" sz="5600" dirty="0"/>
              <a:t> </a:t>
            </a:r>
            <a:r>
              <a:rPr lang="en-GB" sz="5600" dirty="0" err="1"/>
              <a:t>gyda</a:t>
            </a:r>
            <a:r>
              <a:rPr lang="en-GB" sz="5600" dirty="0"/>
              <a:t> help</a:t>
            </a:r>
          </a:p>
          <a:p>
            <a:pPr lvl="0"/>
            <a:r>
              <a:rPr lang="en-GB" sz="5600" b="1" dirty="0" err="1"/>
              <a:t>Mwy</a:t>
            </a:r>
            <a:r>
              <a:rPr lang="en-GB" sz="5600" b="1" dirty="0"/>
              <a:t> </a:t>
            </a:r>
            <a:r>
              <a:rPr lang="en-GB" sz="5600" b="1" dirty="0" err="1"/>
              <a:t>Gwybodus</a:t>
            </a:r>
            <a:r>
              <a:rPr lang="en-GB" sz="5600" b="1" dirty="0"/>
              <a:t> </a:t>
            </a:r>
            <a:r>
              <a:rPr lang="en-GB" sz="5600" b="1" dirty="0" err="1"/>
              <a:t>Arall</a:t>
            </a:r>
            <a:r>
              <a:rPr lang="en-GB" sz="5600" b="1" dirty="0"/>
              <a:t> (MKO): </a:t>
            </a:r>
            <a:r>
              <a:rPr lang="en-GB" sz="5600" dirty="0" err="1"/>
              <a:t>Canllawiau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gyfoedion</a:t>
            </a:r>
            <a:r>
              <a:rPr lang="en-GB" sz="5600" dirty="0"/>
              <a:t>, </a:t>
            </a:r>
            <a:r>
              <a:rPr lang="en-GB" sz="5600" dirty="0" err="1"/>
              <a:t>athrawon</a:t>
            </a:r>
            <a:r>
              <a:rPr lang="en-GB" sz="5600" dirty="0"/>
              <a:t> neu </a:t>
            </a:r>
            <a:r>
              <a:rPr lang="en-GB" sz="5600" dirty="0" err="1"/>
              <a:t>arbenigwyr</a:t>
            </a:r>
            <a:endParaRPr lang="en-GB" sz="5600" dirty="0"/>
          </a:p>
          <a:p>
            <a:pPr lvl="0"/>
            <a:r>
              <a:rPr lang="en-GB" sz="5600" b="1" dirty="0" err="1"/>
              <a:t>Sgaffaldiau</a:t>
            </a:r>
            <a:r>
              <a:rPr lang="en-GB" sz="5600" dirty="0"/>
              <a:t>: </a:t>
            </a:r>
            <a:r>
              <a:rPr lang="en-GB" sz="5600" dirty="0" err="1"/>
              <a:t>Cymorth</a:t>
            </a:r>
            <a:r>
              <a:rPr lang="en-GB" sz="5600" dirty="0"/>
              <a:t> </a:t>
            </a:r>
            <a:r>
              <a:rPr lang="en-GB" sz="5600" dirty="0" err="1"/>
              <a:t>dros</a:t>
            </a:r>
            <a:r>
              <a:rPr lang="en-GB" sz="5600" dirty="0"/>
              <a:t> </a:t>
            </a:r>
            <a:r>
              <a:rPr lang="en-GB" sz="5600" dirty="0" err="1"/>
              <a:t>dro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bontio'r</a:t>
            </a:r>
            <a:r>
              <a:rPr lang="en-GB" sz="5600" dirty="0"/>
              <a:t> ZPD</a:t>
            </a:r>
          </a:p>
          <a:p>
            <a:pPr lvl="0"/>
            <a:r>
              <a:rPr lang="en-GB" sz="5600" b="1" dirty="0"/>
              <a:t>Iaith a </a:t>
            </a:r>
            <a:r>
              <a:rPr lang="en-GB" sz="5600" b="1" dirty="0" err="1"/>
              <a:t>Meddwl</a:t>
            </a:r>
            <a:r>
              <a:rPr lang="en-GB" sz="5600" dirty="0"/>
              <a:t>: Iaith </a:t>
            </a:r>
            <a:r>
              <a:rPr lang="en-GB" sz="5600" dirty="0" err="1"/>
              <a:t>fel</a:t>
            </a:r>
            <a:r>
              <a:rPr lang="en-GB" sz="5600" dirty="0"/>
              <a:t> </a:t>
            </a:r>
            <a:r>
              <a:rPr lang="en-GB" sz="5600" dirty="0" err="1"/>
              <a:t>offeryn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gyfer</a:t>
            </a:r>
            <a:r>
              <a:rPr lang="en-GB" sz="5600" dirty="0"/>
              <a:t> </a:t>
            </a:r>
            <a:r>
              <a:rPr lang="en-GB" sz="5600" dirty="0" err="1"/>
              <a:t>datblygiad</a:t>
            </a:r>
            <a:r>
              <a:rPr lang="en-GB" sz="5600" dirty="0"/>
              <a:t> </a:t>
            </a:r>
            <a:r>
              <a:rPr lang="en-GB" sz="5600" dirty="0" err="1"/>
              <a:t>gwybyddol</a:t>
            </a:r>
            <a:endParaRPr lang="en-GB" sz="5600" dirty="0"/>
          </a:p>
          <a:p>
            <a:pPr lvl="0"/>
            <a:r>
              <a:rPr lang="en-GB" sz="5600" b="1" dirty="0" err="1"/>
              <a:t>Rhyngweithio</a:t>
            </a:r>
            <a:r>
              <a:rPr lang="en-GB" sz="5600" b="1" dirty="0"/>
              <a:t> </a:t>
            </a:r>
            <a:r>
              <a:rPr lang="en-GB" sz="5600" b="1" dirty="0" err="1"/>
              <a:t>Cymdeithasol</a:t>
            </a:r>
            <a:r>
              <a:rPr lang="en-GB" sz="5600" dirty="0"/>
              <a:t>: Mae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broses </a:t>
            </a:r>
            <a:r>
              <a:rPr lang="en-GB" sz="5600" dirty="0" err="1"/>
              <a:t>gymdeithasol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y </a:t>
            </a:r>
            <a:r>
              <a:rPr lang="en-GB" sz="5600" dirty="0" err="1"/>
              <a:t>bôn</a:t>
            </a:r>
            <a:endParaRPr lang="en-GB" sz="5600" dirty="0"/>
          </a:p>
          <a:p>
            <a:pPr lvl="0"/>
            <a:r>
              <a:rPr lang="en-GB" sz="5600" b="1" dirty="0" err="1"/>
              <a:t>Cymhwyso</a:t>
            </a:r>
            <a:r>
              <a:rPr lang="en-GB" sz="5600" b="1" dirty="0"/>
              <a:t> </a:t>
            </a:r>
            <a:r>
              <a:rPr lang="en-GB" sz="5600" b="1" dirty="0" err="1"/>
              <a:t>mewn</a:t>
            </a:r>
            <a:r>
              <a:rPr lang="en-GB" sz="5600" b="1" dirty="0"/>
              <a:t> </a:t>
            </a:r>
            <a:r>
              <a:rPr lang="en-GB" sz="5600" b="1" dirty="0" err="1"/>
              <a:t>Addysg</a:t>
            </a:r>
            <a:r>
              <a:rPr lang="en-GB" sz="5600" dirty="0"/>
              <a:t>: Mae MKOs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ysgogi'r</a:t>
            </a:r>
            <a:r>
              <a:rPr lang="en-GB" sz="5600" dirty="0"/>
              <a:t> </a:t>
            </a:r>
            <a:r>
              <a:rPr lang="en-GB" sz="5600" dirty="0" err="1"/>
              <a:t>ddeialog</a:t>
            </a:r>
            <a:r>
              <a:rPr lang="en-GB" sz="5600" dirty="0"/>
              <a:t> ac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ysgogi'r</a:t>
            </a:r>
            <a:r>
              <a:rPr lang="en-GB" sz="5600" dirty="0"/>
              <a:t> </a:t>
            </a:r>
            <a:r>
              <a:rPr lang="en-GB" sz="5600" dirty="0" err="1"/>
              <a:t>myfyriwr</a:t>
            </a:r>
            <a:r>
              <a:rPr lang="en-GB" sz="5600" dirty="0"/>
              <a:t>; a </a:t>
            </a:r>
            <a:r>
              <a:rPr lang="en-GB" sz="5600" dirty="0" err="1"/>
              <a:t>elwir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sgaffaldiau</a:t>
            </a:r>
            <a:r>
              <a:rPr lang="en-GB" sz="5600" dirty="0"/>
              <a:t>.</a:t>
            </a:r>
          </a:p>
          <a:p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cydweithredol</a:t>
            </a:r>
            <a:r>
              <a:rPr lang="en-GB" sz="5600" dirty="0"/>
              <a:t>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Meddwl</a:t>
            </a:r>
            <a:r>
              <a:rPr lang="en-GB" sz="5600" dirty="0"/>
              <a:t>, </a:t>
            </a:r>
            <a:r>
              <a:rPr lang="en-GB" sz="5600" dirty="0" err="1"/>
              <a:t>Parau</a:t>
            </a:r>
            <a:r>
              <a:rPr lang="en-GB" sz="5600" dirty="0"/>
              <a:t>, </a:t>
            </a:r>
            <a:r>
              <a:rPr lang="en-GB" sz="5600" dirty="0" err="1"/>
              <a:t>Rhannu</a:t>
            </a:r>
            <a:r>
              <a:rPr lang="en-GB" sz="5600" dirty="0"/>
              <a:t>; </a:t>
            </a:r>
            <a:r>
              <a:rPr lang="en-GB" sz="5600" dirty="0" err="1"/>
              <a:t>Rhannu</a:t>
            </a:r>
            <a:r>
              <a:rPr lang="en-GB" sz="5600" dirty="0"/>
              <a:t> </a:t>
            </a:r>
            <a:r>
              <a:rPr lang="en-GB" sz="5600" dirty="0" err="1"/>
              <a:t>toesenni</a:t>
            </a:r>
            <a:r>
              <a:rPr lang="en-GB" sz="5600" dirty="0"/>
              <a:t>; </a:t>
            </a:r>
            <a:r>
              <a:rPr lang="en-GB" sz="5600" dirty="0" err="1"/>
              <a:t>Arbenigwyr</a:t>
            </a:r>
            <a:r>
              <a:rPr lang="en-GB" sz="5600" dirty="0"/>
              <a:t> jig-so)</a:t>
            </a:r>
          </a:p>
          <a:p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seiliedig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brosiectau</a:t>
            </a:r>
            <a:r>
              <a:rPr lang="en-GB" sz="5600" dirty="0"/>
              <a:t> </a:t>
            </a:r>
            <a:r>
              <a:rPr lang="en-GB" sz="5600" dirty="0" err="1"/>
              <a:t>lle</a:t>
            </a:r>
            <a:r>
              <a:rPr lang="en-GB" sz="5600" dirty="0"/>
              <a:t> </a:t>
            </a:r>
            <a:r>
              <a:rPr lang="en-GB" sz="5600" dirty="0" err="1"/>
              <a:t>mae</a:t>
            </a:r>
            <a:r>
              <a:rPr lang="en-GB" sz="5600" dirty="0"/>
              <a:t> plant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dilyn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prosiectau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hunain</a:t>
            </a:r>
            <a:r>
              <a:rPr lang="en-GB" sz="5600" dirty="0"/>
              <a:t> </a:t>
            </a:r>
            <a:r>
              <a:rPr lang="en-GB" sz="5600" dirty="0" err="1"/>
              <a:t>a'r</a:t>
            </a:r>
            <a:r>
              <a:rPr lang="en-GB" sz="5600" dirty="0"/>
              <a:t> staff </a:t>
            </a:r>
            <a:r>
              <a:rPr lang="en-GB" sz="5600" dirty="0" err="1"/>
              <a:t>addysgu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gynghorwyr</a:t>
            </a:r>
            <a:r>
              <a:rPr lang="en-GB" sz="5600" dirty="0"/>
              <a:t>/</a:t>
            </a:r>
            <a:r>
              <a:rPr lang="en-GB" sz="5600" dirty="0" err="1"/>
              <a:t>hwyluswyr</a:t>
            </a:r>
            <a:endParaRPr lang="en-GB" sz="5600" dirty="0"/>
          </a:p>
          <a:p>
            <a:r>
              <a:rPr lang="en-GB" sz="5600" dirty="0"/>
              <a:t>Mae </a:t>
            </a:r>
            <a:r>
              <a:rPr lang="en-GB" sz="5600" dirty="0" err="1"/>
              <a:t>gwallau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cael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hannog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hytrach</a:t>
            </a:r>
            <a:r>
              <a:rPr lang="en-GB" sz="5600" dirty="0"/>
              <a:t> </a:t>
            </a:r>
            <a:r>
              <a:rPr lang="en-GB" sz="5600" dirty="0" err="1"/>
              <a:t>na'u</a:t>
            </a:r>
            <a:r>
              <a:rPr lang="en-GB" sz="5600" dirty="0"/>
              <a:t> </a:t>
            </a:r>
            <a:r>
              <a:rPr lang="en-GB" sz="5600" dirty="0" err="1"/>
              <a:t>lleihau</a:t>
            </a:r>
            <a:r>
              <a:rPr lang="en-GB" sz="5600" dirty="0"/>
              <a:t> neu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hosgoi</a:t>
            </a:r>
            <a:r>
              <a:rPr lang="en-GB" sz="5600" dirty="0"/>
              <a:t>. </a:t>
            </a:r>
          </a:p>
          <a:p>
            <a:r>
              <a:rPr lang="en-GB" sz="5600" dirty="0" err="1"/>
              <a:t>Nid</a:t>
            </a:r>
            <a:r>
              <a:rPr lang="en-GB" sz="5600" dirty="0"/>
              <a:t> </a:t>
            </a:r>
            <a:r>
              <a:rPr lang="en-GB" sz="5600" dirty="0" err="1"/>
              <a:t>yw</a:t>
            </a:r>
            <a:r>
              <a:rPr lang="en-GB" sz="5600" dirty="0"/>
              <a:t> </a:t>
            </a:r>
            <a:r>
              <a:rPr lang="en-GB" sz="5600" dirty="0" err="1"/>
              <a:t>pob</a:t>
            </a:r>
            <a:r>
              <a:rPr lang="en-GB" sz="5600" dirty="0"/>
              <a:t>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digwydd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ysgolion</a:t>
            </a:r>
            <a:r>
              <a:rPr lang="en-GB" sz="5600" dirty="0"/>
              <a:t> - gall </a:t>
            </a:r>
            <a:r>
              <a:rPr lang="en-GB" sz="5600" dirty="0" err="1"/>
              <a:t>unrhyw</a:t>
            </a:r>
            <a:r>
              <a:rPr lang="en-GB" sz="5600" dirty="0"/>
              <a:t> </a:t>
            </a:r>
            <a:r>
              <a:rPr lang="en-GB" sz="5600" dirty="0" err="1"/>
              <a:t>ryngweithio</a:t>
            </a:r>
            <a:r>
              <a:rPr lang="en-GB" sz="5600" dirty="0"/>
              <a:t> </a:t>
            </a:r>
            <a:r>
              <a:rPr lang="en-GB" sz="5600" dirty="0" err="1"/>
              <a:t>cymdeithasol</a:t>
            </a:r>
            <a:r>
              <a:rPr lang="en-GB" sz="5600" dirty="0"/>
              <a:t> </a:t>
            </a:r>
            <a:r>
              <a:rPr lang="en-GB" sz="5600" dirty="0" err="1"/>
              <a:t>arwain</a:t>
            </a:r>
            <a:r>
              <a:rPr lang="en-GB" sz="5600" dirty="0"/>
              <a:t> at </a:t>
            </a:r>
            <a:r>
              <a:rPr lang="en-GB" sz="5600" dirty="0" err="1"/>
              <a:t>ddysgu</a:t>
            </a:r>
            <a:r>
              <a:rPr lang="en-GB" sz="5600" dirty="0"/>
              <a:t> a </a:t>
            </a:r>
            <a:r>
              <a:rPr lang="en-GB" sz="5600" dirty="0" err="1"/>
              <a:t>dealltwriaeth</a:t>
            </a:r>
            <a:r>
              <a:rPr lang="en-GB" sz="5600" dirty="0"/>
              <a:t> </a:t>
            </a:r>
            <a:r>
              <a:rPr lang="en-GB" sz="5600" dirty="0" err="1"/>
              <a:t>newydd</a:t>
            </a:r>
            <a:endParaRPr lang="en-GB" sz="56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8CCE18-BA33-40CE-2088-B637D826C8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Zone of Proximal Development (ZPD)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Gap between what a learner can do alone vs. What they can do with help</a:t>
            </a:r>
            <a:endParaRPr lang="en-US" sz="4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More Knowledgeable Other (MKO)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Guidance from peers, teachers or experts</a:t>
            </a:r>
            <a:endParaRPr lang="en-GB" sz="4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Scaffolding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Temporary support to bridge the ZPD</a:t>
            </a:r>
            <a:endParaRPr lang="en-GB" sz="4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Language &amp; Thought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Language as a tool for cognitive development</a:t>
            </a:r>
            <a:endParaRPr lang="en-GB" sz="4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Social Interaction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Learning is fundamentally a social process</a:t>
            </a:r>
            <a:endParaRPr lang="en-GB" sz="4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Application in Education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: MKOs  stimulate the dialogue and motivate the student; known as scaffolding.</a:t>
            </a:r>
            <a:endParaRPr lang="en-US" sz="4800" dirty="0">
              <a:solidFill>
                <a:schemeClr val="accent1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262626"/>
              </a:buClr>
              <a:buNone/>
            </a:pP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Collaborative learning  (e.g. Think, Pair, Share; Doughnut sharing; Jigsaw experts)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262626"/>
              </a:buClr>
              <a:buNone/>
            </a:pP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Project-based learning where children pursue their own projects and the teaching staff are advisors/facilitators</a:t>
            </a:r>
            <a:endParaRPr lang="en-US" sz="4800" dirty="0">
              <a:solidFill>
                <a:schemeClr val="accent1">
                  <a:lumMod val="75000"/>
                </a:schemeClr>
              </a:solidFill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262626"/>
              </a:buClr>
              <a:buNone/>
            </a:pP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Errors are encouraged rather than minimised or avoided.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262626"/>
              </a:buClr>
              <a:buNone/>
            </a:pPr>
            <a:r>
              <a:rPr lang="en-GB" sz="4800" dirty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Not all learning takes place in schools - any social interaction can lead to learning and new understanding</a:t>
            </a:r>
            <a:endParaRPr lang="en-US" sz="4800" dirty="0">
              <a:solidFill>
                <a:schemeClr val="accent1">
                  <a:lumMod val="75000"/>
                </a:schemeClr>
              </a:solidFill>
              <a:ea typeface="Calibri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9949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CEEE8-68D6-B899-8C70-F7D0FFC02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Critique of Vygotsky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CC390-9F07-21CE-FA47-5D7224B395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 err="1"/>
              <a:t>Gorbwyslais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Ryngweithio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r>
              <a:rPr lang="en-GB" dirty="0"/>
              <a:t>: </a:t>
            </a:r>
            <a:r>
              <a:rPr lang="en-GB" dirty="0" err="1"/>
              <a:t>Tynnodd</a:t>
            </a:r>
            <a:r>
              <a:rPr lang="en-GB" dirty="0"/>
              <a:t> Vygotsky </a:t>
            </a:r>
            <a:r>
              <a:rPr lang="en-GB" dirty="0" err="1"/>
              <a:t>sylw</a:t>
            </a:r>
            <a:r>
              <a:rPr lang="en-GB" dirty="0"/>
              <a:t> at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chydweithio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beirniaid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tanamcangyfrif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pPr lvl="0"/>
            <a:r>
              <a:rPr lang="en-GB" b="1" dirty="0" err="1"/>
              <a:t>Tystiolaeth</a:t>
            </a:r>
            <a:r>
              <a:rPr lang="en-GB" b="1" dirty="0"/>
              <a:t> </a:t>
            </a:r>
            <a:r>
              <a:rPr lang="en-GB" b="1" dirty="0" err="1"/>
              <a:t>Empirig</a:t>
            </a:r>
            <a:r>
              <a:rPr lang="en-GB" b="1" dirty="0"/>
              <a:t> </a:t>
            </a:r>
            <a:r>
              <a:rPr lang="en-GB" b="1" dirty="0" err="1"/>
              <a:t>Cyfyngedig</a:t>
            </a:r>
            <a:r>
              <a:rPr lang="en-GB" dirty="0"/>
              <a:t>: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(ZPD, MKO, </a:t>
            </a:r>
            <a:r>
              <a:rPr lang="en-GB" dirty="0" err="1"/>
              <a:t>sgaffaldiau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ddamcaniaethol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</a:t>
            </a:r>
            <a:r>
              <a:rPr lang="en-GB" dirty="0" err="1"/>
              <a:t>helaeth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oeddent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arbrofol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(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farw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38 </a:t>
            </a:r>
            <a:r>
              <a:rPr lang="en-GB" dirty="0" err="1"/>
              <a:t>oed</a:t>
            </a:r>
            <a:r>
              <a:rPr lang="en-GB" dirty="0"/>
              <a:t>),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anoddach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dilysu</a:t>
            </a:r>
            <a:r>
              <a:rPr lang="en-GB" dirty="0"/>
              <a:t>.</a:t>
            </a:r>
          </a:p>
          <a:p>
            <a:pPr lvl="0"/>
            <a:r>
              <a:rPr lang="en-GB" b="1" dirty="0" err="1"/>
              <a:t>Heriau</a:t>
            </a:r>
            <a:r>
              <a:rPr lang="en-GB" b="1" dirty="0"/>
              <a:t> </a:t>
            </a:r>
            <a:r>
              <a:rPr lang="en-GB" b="1" dirty="0" err="1"/>
              <a:t>Cymhwyso</a:t>
            </a:r>
            <a:r>
              <a:rPr lang="en-GB" b="1" dirty="0"/>
              <a:t> </a:t>
            </a:r>
            <a:r>
              <a:rPr lang="en-GB" b="1" dirty="0" err="1"/>
              <a:t>Ymarferol</a:t>
            </a:r>
            <a:r>
              <a:rPr lang="en-GB" dirty="0"/>
              <a:t>: Er bod </a:t>
            </a:r>
            <a:r>
              <a:rPr lang="en-GB" dirty="0" err="1"/>
              <a:t>cysyniadau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sgaffaldiau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ddylanwadol</a:t>
            </a:r>
            <a:r>
              <a:rPr lang="en-GB" dirty="0"/>
              <a:t>, gallant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amwys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. 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trafferth</a:t>
            </a:r>
            <a:r>
              <a:rPr lang="en-GB" dirty="0"/>
              <a:t>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ffiniau'r</a:t>
            </a:r>
            <a:r>
              <a:rPr lang="en-GB" dirty="0"/>
              <a:t> ZPD     </a:t>
            </a:r>
            <a:r>
              <a:rPr lang="en-GB" sz="2200" dirty="0"/>
              <a:t>(White,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8FF0F1-5E6C-8EDC-1303-16ED8EA786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Overemphasis on Social Interaction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Vygotsky highlighted the role of culture, language, and collaboration, but critics argue he underestimated the importance of individual discovery </a:t>
            </a:r>
          </a:p>
          <a:p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Limited Empirical Evidence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His ideas (ZPD, MKO, scaffolding) were largely theoretical and not supported by systematic experimental research during his lifetime (he died age 38), making them harder to validate.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Practical Application Challenges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: While concepts like scaffolding are influential, they can be vague in practice. Teachers often struggle to define the boundaries of the ZPD</a:t>
            </a:r>
          </a:p>
          <a:p>
            <a:pPr marL="0" indent="0" algn="r">
              <a:buClr>
                <a:srgbClr val="262626"/>
              </a:buClr>
              <a:buNone/>
            </a:pPr>
            <a:r>
              <a:rPr lang="en-US" sz="1600" i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(White, 2025)</a:t>
            </a:r>
            <a:endParaRPr lang="en-US" sz="16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055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79611-6332-295E-3A74-BF5CD1769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Cymharu</a:t>
            </a:r>
            <a:r>
              <a:rPr lang="en-GB" b="1" dirty="0"/>
              <a:t> </a:t>
            </a:r>
            <a:r>
              <a:rPr lang="en-GB" b="1" dirty="0" err="1"/>
              <a:t>Damcaniaethau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F5F9D0C-E226-FBB2-CCAB-29AB53C69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628510"/>
              </p:ext>
            </p:extLst>
          </p:nvPr>
        </p:nvGraphicFramePr>
        <p:xfrm>
          <a:off x="838200" y="1850966"/>
          <a:ext cx="10515600" cy="30757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14707073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79668850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9503816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779434392"/>
                    </a:ext>
                  </a:extLst>
                </a:gridCol>
              </a:tblGrid>
              <a:tr h="44516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Theori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s-ES" sz="1350" kern="0">
                          <a:effectLst/>
                        </a:rPr>
                        <a:t>Yn canolbwyntio ar y plentyn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Cynhwysol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Prif feirniadaeth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66938640"/>
                  </a:ext>
                </a:extLst>
              </a:tr>
              <a:tr h="44516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Sginner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Isel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Cymedrol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Rhy ganolbwyntio ar ymddygiad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41088864"/>
                  </a:ext>
                </a:extLst>
              </a:tr>
              <a:tr h="44516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Piaget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Cymedrol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Ffocws cymdeithasol cyfyngedig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98764802"/>
                  </a:ext>
                </a:extLst>
              </a:tr>
              <a:tr h="44516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Froebel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Anodd ei weithredu'n llawn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35086115"/>
                  </a:ext>
                </a:extLst>
              </a:tr>
              <a:tr h="445169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Bruner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Angen sgaffaldiau medrus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77644549"/>
                  </a:ext>
                </a:extLst>
              </a:tr>
              <a:tr h="849866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Vygotsky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 iawn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>
                          <a:effectLst/>
                        </a:rPr>
                        <a:t>Uchel iawn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50" kern="0" dirty="0">
                          <a:effectLst/>
                        </a:rPr>
                        <a:t>Gall </a:t>
                      </a:r>
                      <a:r>
                        <a:rPr lang="en-GB" sz="1350" kern="0" dirty="0" err="1">
                          <a:effectLst/>
                        </a:rPr>
                        <a:t>cefnogaeth</a:t>
                      </a:r>
                      <a:r>
                        <a:rPr lang="en-GB" sz="1350" kern="0" dirty="0">
                          <a:effectLst/>
                        </a:rPr>
                        <a:t> </a:t>
                      </a:r>
                      <a:r>
                        <a:rPr lang="en-GB" sz="1350" kern="0" dirty="0" err="1">
                          <a:effectLst/>
                        </a:rPr>
                        <a:t>fod</a:t>
                      </a:r>
                      <a:r>
                        <a:rPr lang="en-GB" sz="1350" kern="0" dirty="0">
                          <a:effectLst/>
                        </a:rPr>
                        <a:t> </a:t>
                      </a:r>
                      <a:r>
                        <a:rPr lang="en-GB" sz="1350" kern="0" dirty="0" err="1">
                          <a:effectLst/>
                        </a:rPr>
                        <a:t>yn</a:t>
                      </a:r>
                      <a:r>
                        <a:rPr lang="en-GB" sz="1350" kern="0" dirty="0">
                          <a:effectLst/>
                        </a:rPr>
                        <a:t> </a:t>
                      </a:r>
                      <a:r>
                        <a:rPr lang="en-GB" sz="1350" kern="0" dirty="0" err="1">
                          <a:effectLst/>
                        </a:rPr>
                        <a:t>anodd</a:t>
                      </a:r>
                      <a:r>
                        <a:rPr lang="en-GB" sz="1350" kern="0" dirty="0">
                          <a:effectLst/>
                        </a:rPr>
                        <a:t> </a:t>
                      </a:r>
                      <a:r>
                        <a:rPr lang="en-GB" sz="1350" kern="0" dirty="0" err="1">
                          <a:effectLst/>
                        </a:rPr>
                        <a:t>ei</a:t>
                      </a:r>
                      <a:r>
                        <a:rPr lang="en-GB" sz="1350" kern="0" dirty="0">
                          <a:effectLst/>
                        </a:rPr>
                        <a:t> </a:t>
                      </a:r>
                      <a:r>
                        <a:rPr lang="en-GB" sz="1350" kern="0" dirty="0" err="1">
                          <a:effectLst/>
                        </a:rPr>
                        <a:t>fesur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620312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0918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8C9EC-7962-3662-C80B-A0149DEF8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Comparing Theories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(May be useful for Component 2 : Essay)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54D743-94D2-A309-6BC6-E6F0A08DB5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08858" y="1825625"/>
          <a:ext cx="10444942" cy="330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8242">
                  <a:extLst>
                    <a:ext uri="{9D8B030D-6E8A-4147-A177-3AD203B41FA5}">
                      <a16:colId xmlns:a16="http://schemas.microsoft.com/office/drawing/2014/main" val="12999136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87105430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08960844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454455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Child-centred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Inclusive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Main Criticism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877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Skinner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Too focused on 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8870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Piaget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social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2763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Froebel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Difficult to implement fully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4859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Bruner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skilled scaffolding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4887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Vygotsky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Struggle to measure the support that has been given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975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262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BFCDA-EF68-DB83-727D-DDF383064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Neges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r>
              <a:rPr lang="en-GB" b="1" dirty="0"/>
              <a:t> </a:t>
            </a:r>
            <a:r>
              <a:rPr lang="en-GB" b="1" dirty="0" err="1"/>
              <a:t>o'r</a:t>
            </a:r>
            <a:r>
              <a:rPr lang="en-GB" b="1" dirty="0"/>
              <a:t> </a:t>
            </a:r>
            <a:r>
              <a:rPr lang="en-GB" b="1" dirty="0" err="1"/>
              <a:t>Modiwl</a:t>
            </a:r>
            <a:r>
              <a:rPr lang="en-GB" b="1" dirty="0"/>
              <a:t> </a:t>
            </a:r>
            <a:r>
              <a:rPr lang="en-GB" b="1" dirty="0" err="1"/>
              <a:t>hwn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Key messages from this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8616D-F2EC-ED17-D382-E4070AC9913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darparu'r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 err="1"/>
              <a:t>Ymarferwyr</a:t>
            </a:r>
            <a:r>
              <a:rPr lang="en-GB" b="1" dirty="0"/>
              <a:t> </a:t>
            </a:r>
            <a:r>
              <a:rPr lang="en-GB" b="1" dirty="0" err="1"/>
              <a:t>effeithiol</a:t>
            </a:r>
            <a:r>
              <a:rPr lang="en-GB" b="1" dirty="0"/>
              <a:t>:</a:t>
            </a:r>
          </a:p>
          <a:p>
            <a:pPr lvl="0"/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lluosog</a:t>
            </a:r>
            <a:endParaRPr lang="en-GB" dirty="0"/>
          </a:p>
          <a:p>
            <a:pPr lvl="0"/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gwerthuso'n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pPr lvl="0"/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haddasu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a </a:t>
            </a:r>
            <a:r>
              <a:rPr lang="en-GB" dirty="0" err="1"/>
              <a:t>phlentyn-ganolog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0C8146-AC61-1562-AD3C-A5EB6EBE6D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Learning theories do not provide all the answers.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Effective practitioners: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understand multiple theories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evaluate them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adapt them to individual learners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use a range of theories to promote inclusive and child-centred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191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4381B-8692-3C6B-23CF-C7B2C2143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Proffil</a:t>
            </a:r>
            <a:r>
              <a:rPr lang="en-GB" b="1" dirty="0"/>
              <a:t> </a:t>
            </a:r>
            <a:r>
              <a:rPr lang="en-GB" b="1" dirty="0" err="1"/>
              <a:t>Disgybl</a:t>
            </a:r>
            <a:r>
              <a:rPr lang="en-GB" b="1" dirty="0"/>
              <a:t> a </a:t>
            </a:r>
            <a:r>
              <a:rPr lang="en-GB" b="1" dirty="0" err="1"/>
              <a:t>Traethawd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Pupil Profile and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C5C9D-7B50-5826-81CA-6F01EEB4A6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templed</a:t>
            </a:r>
            <a:r>
              <a:rPr lang="en-GB" dirty="0"/>
              <a:t> (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)</a:t>
            </a:r>
          </a:p>
          <a:p>
            <a:pPr lvl="0"/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enghreifftiol</a:t>
            </a:r>
            <a:endParaRPr lang="en-GB" dirty="0"/>
          </a:p>
          <a:p>
            <a:pPr lvl="0"/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a </a:t>
            </a:r>
            <a:r>
              <a:rPr lang="en-GB" dirty="0" err="1"/>
              <a:t>awgrymir</a:t>
            </a:r>
            <a:endParaRPr lang="en-GB" dirty="0"/>
          </a:p>
          <a:p>
            <a:pPr lvl="0"/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Teams a Moodle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37FF1B-70AB-C0A0-6EEE-E5B1371063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template (Pupil Profile)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exemplar Pupil Profile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essay guidelines and suggested structure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All of these are on Teams and Moodle</a:t>
            </a:r>
          </a:p>
        </p:txBody>
      </p:sp>
    </p:spTree>
    <p:extLst>
      <p:ext uri="{BB962C8B-B14F-4D97-AF65-F5344CB8AC3E}">
        <p14:creationId xmlns:p14="http://schemas.microsoft.com/office/powerpoint/2010/main" val="4051039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AEED1-2A3C-AE09-F047-5A2C7FBD6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Cyfeiriadau</a:t>
            </a:r>
            <a:r>
              <a:rPr lang="en-GB" b="1" dirty="0"/>
              <a:t>/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2AC0-9108-8F07-F0C5-D6159A62D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3700" dirty="0" err="1"/>
              <a:t>Babakr</a:t>
            </a:r>
            <a:r>
              <a:rPr lang="en-GB" sz="3700" dirty="0"/>
              <a:t>, Zana H., Mohamedamin, P., and </a:t>
            </a:r>
            <a:r>
              <a:rPr lang="en-GB" sz="3700" dirty="0" err="1"/>
              <a:t>Kakamad</a:t>
            </a:r>
            <a:r>
              <a:rPr lang="en-GB" sz="3700" dirty="0"/>
              <a:t>, K. (2019), Piaget’s Cognitive Developmental Theory: </a:t>
            </a:r>
            <a:r>
              <a:rPr lang="en-GB" sz="3700" i="1" dirty="0"/>
              <a:t>Critical Review. In: Education  Quarterly Reviews</a:t>
            </a:r>
            <a:r>
              <a:rPr lang="en-GB" sz="3700" dirty="0"/>
              <a:t>, Vol., No.3, pp.517-524. DOI: 10.31014/aior.1993.02.03.84  </a:t>
            </a:r>
          </a:p>
          <a:p>
            <a:pPr marL="0" indent="0">
              <a:buNone/>
            </a:pPr>
            <a:r>
              <a:rPr lang="en-GB" sz="4400" dirty="0"/>
              <a:t>Bruce, T. (2021) </a:t>
            </a:r>
            <a:r>
              <a:rPr lang="en-GB" sz="4400" i="1" dirty="0"/>
              <a:t>Friedrich Froebel: A Critical Introduction to Key Themes and Debates. </a:t>
            </a:r>
            <a:r>
              <a:rPr lang="en-GB" sz="4400" dirty="0"/>
              <a:t>Bloomsbury.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Bruner, J.S. (1960) </a:t>
            </a:r>
            <a:r>
              <a:rPr lang="en-GB" sz="4400" i="1" dirty="0"/>
              <a:t>The Process of Education</a:t>
            </a:r>
            <a:r>
              <a:rPr lang="en-GB" sz="4400" dirty="0"/>
              <a:t>. Cambridge, MA: Harvard University Press.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Froebel Trust (n.d.) </a:t>
            </a:r>
            <a:r>
              <a:rPr lang="en-GB" sz="4400" i="1" dirty="0"/>
              <a:t>Froebelian Principles. </a:t>
            </a:r>
            <a:r>
              <a:rPr lang="en-GB" sz="4400" dirty="0" err="1"/>
              <a:t>Ar</a:t>
            </a:r>
            <a:r>
              <a:rPr lang="en-GB" sz="4400" dirty="0"/>
              <a:t> </a:t>
            </a:r>
            <a:r>
              <a:rPr lang="en-GB" sz="4400" dirty="0" err="1"/>
              <a:t>gael</a:t>
            </a:r>
            <a:r>
              <a:rPr lang="en-GB" sz="4400" dirty="0"/>
              <a:t> </a:t>
            </a:r>
            <a:r>
              <a:rPr lang="en-GB" sz="4400" dirty="0" err="1"/>
              <a:t>yn</a:t>
            </a:r>
            <a:r>
              <a:rPr lang="en-GB" sz="4400" dirty="0"/>
              <a:t>/Available at  </a:t>
            </a:r>
            <a:r>
              <a:rPr lang="en-GB" sz="4400" dirty="0">
                <a:hlinkClick r:id="rId2"/>
              </a:rPr>
              <a:t>Froebel Trust | Froebelian principles</a:t>
            </a:r>
            <a:r>
              <a:rPr lang="en-GB" sz="4400" dirty="0"/>
              <a:t> (</a:t>
            </a:r>
            <a:r>
              <a:rPr lang="en-GB" sz="4400" dirty="0" err="1"/>
              <a:t>Cyrchwyd</a:t>
            </a:r>
            <a:r>
              <a:rPr lang="en-GB" sz="4400" dirty="0"/>
              <a:t>/Accessed 21.07.2026)</a:t>
            </a:r>
          </a:p>
          <a:p>
            <a:pPr marL="0" indent="0">
              <a:buNone/>
            </a:pPr>
            <a:r>
              <a:rPr lang="en-GB" sz="4400" dirty="0"/>
              <a:t>Ireland, J. &amp; </a:t>
            </a:r>
            <a:r>
              <a:rPr lang="en-GB" sz="4400" dirty="0" err="1"/>
              <a:t>Mouthaan</a:t>
            </a:r>
            <a:r>
              <a:rPr lang="en-GB" sz="4400" dirty="0"/>
              <a:t>, M. (2020) </a:t>
            </a:r>
            <a:r>
              <a:rPr lang="en-GB" sz="4400" i="1" dirty="0"/>
              <a:t>Perspectives on Curriculum Design: Comparing the Spiral and Network Models. </a:t>
            </a:r>
            <a:r>
              <a:rPr lang="en-GB" sz="4400" dirty="0" err="1"/>
              <a:t>Ar</a:t>
            </a:r>
            <a:r>
              <a:rPr lang="en-GB" sz="4400" dirty="0"/>
              <a:t> </a:t>
            </a:r>
            <a:r>
              <a:rPr lang="en-GB" sz="4400" dirty="0" err="1"/>
              <a:t>gael</a:t>
            </a:r>
            <a:r>
              <a:rPr lang="en-GB" sz="4400" dirty="0"/>
              <a:t> </a:t>
            </a:r>
            <a:r>
              <a:rPr lang="en-GB" sz="4400" dirty="0" err="1"/>
              <a:t>yn</a:t>
            </a:r>
            <a:r>
              <a:rPr lang="en-GB" sz="4400" dirty="0"/>
              <a:t>/Available at </a:t>
            </a:r>
            <a:r>
              <a:rPr lang="en-GB" sz="4400" dirty="0">
                <a:hlinkClick r:id="rId3"/>
              </a:rPr>
              <a:t>Perspectives on curriculum design: comparing the spiral and the network models</a:t>
            </a:r>
            <a:r>
              <a:rPr lang="en-GB" sz="4400" dirty="0"/>
              <a:t> (</a:t>
            </a:r>
            <a:r>
              <a:rPr lang="en-GB" sz="4400" dirty="0" err="1"/>
              <a:t>Cyrchwyd</a:t>
            </a:r>
            <a:r>
              <a:rPr lang="en-GB" sz="4400" dirty="0"/>
              <a:t>/Accessed 21.07.2026)</a:t>
            </a:r>
          </a:p>
          <a:p>
            <a:pPr marL="0" indent="0">
              <a:buNone/>
            </a:pPr>
            <a:r>
              <a:rPr lang="en-GB" sz="4400" dirty="0"/>
              <a:t>Leeder, T. M. (2022) ‘</a:t>
            </a:r>
            <a:r>
              <a:rPr lang="en-GB" sz="4400" dirty="0" err="1"/>
              <a:t>Behaviorism</a:t>
            </a:r>
            <a:r>
              <a:rPr lang="en-GB" sz="4400" dirty="0"/>
              <a:t>, Skinner, and Operant Conditioning: Considerations for Sport Coaching Practice’, </a:t>
            </a:r>
            <a:r>
              <a:rPr lang="en-GB" sz="4400" i="1" dirty="0"/>
              <a:t>Strategies</a:t>
            </a:r>
            <a:r>
              <a:rPr lang="en-GB" sz="4400" dirty="0"/>
              <a:t>, 35(3), pp. 27–32. </a:t>
            </a:r>
            <a:r>
              <a:rPr lang="en-GB" sz="4400" dirty="0" err="1"/>
              <a:t>doi</a:t>
            </a:r>
            <a:r>
              <a:rPr lang="en-GB" sz="4400" dirty="0"/>
              <a:t>: 10.1080/08924562.2022.2052776.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Piaget, J. (1952) </a:t>
            </a:r>
            <a:r>
              <a:rPr lang="en-GB" sz="4400" i="1" dirty="0"/>
              <a:t>The origins of intelligence in children</a:t>
            </a:r>
            <a:r>
              <a:rPr lang="en-GB" sz="4400" dirty="0"/>
              <a:t>. New York: International Universities Press.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Skinner, B.F. (1953) </a:t>
            </a:r>
            <a:r>
              <a:rPr lang="en-GB" sz="4400" i="1" dirty="0"/>
              <a:t>Science and Human </a:t>
            </a:r>
            <a:r>
              <a:rPr lang="en-GB" sz="4400" i="1" dirty="0" err="1"/>
              <a:t>Behavior</a:t>
            </a:r>
            <a:r>
              <a:rPr lang="en-GB" sz="4400" dirty="0"/>
              <a:t>. New York: Macmillan.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Vygotsky, L.S. (1978) </a:t>
            </a:r>
            <a:r>
              <a:rPr lang="en-GB" sz="4400" i="1" dirty="0"/>
              <a:t>Mind in Society: The Development of Higher Psychological Processes</a:t>
            </a:r>
            <a:r>
              <a:rPr lang="en-GB" sz="4400" dirty="0"/>
              <a:t>. Cambridge, MA: Harvard University Press.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Vygotsky, L.S. (1986) </a:t>
            </a:r>
            <a:r>
              <a:rPr lang="en-GB" sz="4400" i="1" dirty="0"/>
              <a:t>Thought and Language</a:t>
            </a:r>
            <a:r>
              <a:rPr lang="en-GB" sz="4400" dirty="0"/>
              <a:t>. Revised </a:t>
            </a:r>
            <a:r>
              <a:rPr lang="en-GB" sz="4400" dirty="0" err="1"/>
              <a:t>edn</a:t>
            </a:r>
            <a:r>
              <a:rPr lang="en-GB" sz="4400" dirty="0"/>
              <a:t>. Cambridge, MA: MIT Press.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400" dirty="0"/>
              <a:t>White, S. (2025). Is there more to learning than social constructivism?. </a:t>
            </a:r>
            <a:r>
              <a:rPr lang="en-GB" sz="4400" i="1" dirty="0"/>
              <a:t>Journal of Learning Development in Higher Education</a:t>
            </a:r>
            <a:r>
              <a:rPr lang="en-GB" sz="4400" dirty="0"/>
              <a:t>, (37). https://doi.org/10.47408/jldhe.vi37.1777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3235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3360</Words>
  <Application>Microsoft Office PowerPoint</Application>
  <PresentationFormat>Widescreen</PresentationFormat>
  <Paragraphs>287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Wingdings,Sans-Serif</vt:lpstr>
      <vt:lpstr>Aptos</vt:lpstr>
      <vt:lpstr>Arial</vt:lpstr>
      <vt:lpstr>Calibri</vt:lpstr>
      <vt:lpstr>Calibri Light</vt:lpstr>
      <vt:lpstr>Wingdings</vt:lpstr>
      <vt:lpstr>UWTSD Holding Page</vt:lpstr>
      <vt:lpstr>Accessible 2</vt:lpstr>
      <vt:lpstr>*Microsoft Translate has been use for some slides</vt:lpstr>
      <vt:lpstr>ECIE4018C  Nod                           Aim</vt:lpstr>
      <vt:lpstr>ECIE4008C  Deilliannau Dysgu’r Modwl                Learning Outcomes</vt:lpstr>
      <vt:lpstr>      Heddiw                            Today</vt:lpstr>
      <vt:lpstr>Asesu                          Assessment</vt:lpstr>
      <vt:lpstr>Beth yw Theorïau Dysgu? What are learning theories?</vt:lpstr>
      <vt:lpstr>      Ailadrodd                              Recap</vt:lpstr>
      <vt:lpstr> Skinner: Operant Conditioning (Behaviourism)</vt:lpstr>
      <vt:lpstr> Critique of a rewards system</vt:lpstr>
      <vt:lpstr> Piaget: Constructivism</vt:lpstr>
      <vt:lpstr> Critique of Piaget</vt:lpstr>
      <vt:lpstr> Froebel: Constructivism</vt:lpstr>
      <vt:lpstr> Critique of Froebel</vt:lpstr>
      <vt:lpstr>Bruner: Constructivism</vt:lpstr>
      <vt:lpstr>Critique of Bruner</vt:lpstr>
      <vt:lpstr> Vygotsky: Social Constructivism</vt:lpstr>
      <vt:lpstr> Critique of Vygotsky</vt:lpstr>
      <vt:lpstr>Cymharu Damcaniaethau</vt:lpstr>
      <vt:lpstr>Comparing Theories (May be useful for Component 2 : Essay)</vt:lpstr>
      <vt:lpstr>Neges Allweddol o'r Modiwl hwn Key messages from this module</vt:lpstr>
      <vt:lpstr>Proffil Disgybl a Traethawd Pupil Profile and Essay</vt:lpstr>
      <vt:lpstr>Cyfeiriadau/References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15</cp:revision>
  <dcterms:created xsi:type="dcterms:W3CDTF">2022-06-22T10:03:12Z</dcterms:created>
  <dcterms:modified xsi:type="dcterms:W3CDTF">2026-09-19T08:05:26Z</dcterms:modified>
</cp:coreProperties>
</file>