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0" r:id="rId5"/>
    <p:sldId id="256" r:id="rId6"/>
    <p:sldId id="257" r:id="rId7"/>
    <p:sldId id="258"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4AD75-FF39-950D-7012-CDFE2B4AD30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CA9BBC8-A13C-F349-9CA5-4C359800F1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3D6B466-AAE2-6D2E-6094-D392A088A7B5}"/>
              </a:ext>
            </a:extLst>
          </p:cNvPr>
          <p:cNvSpPr>
            <a:spLocks noGrp="1"/>
          </p:cNvSpPr>
          <p:nvPr>
            <p:ph type="dt" sz="half" idx="10"/>
          </p:nvPr>
        </p:nvSpPr>
        <p:spPr/>
        <p:txBody>
          <a:bodyPr/>
          <a:lstStyle/>
          <a:p>
            <a:fld id="{1178EA62-3885-4A4B-9054-26737F350189}" type="datetimeFigureOut">
              <a:rPr lang="en-GB" smtClean="0"/>
              <a:t>18/11/2025</a:t>
            </a:fld>
            <a:endParaRPr lang="en-GB"/>
          </a:p>
        </p:txBody>
      </p:sp>
      <p:sp>
        <p:nvSpPr>
          <p:cNvPr id="5" name="Footer Placeholder 4">
            <a:extLst>
              <a:ext uri="{FF2B5EF4-FFF2-40B4-BE49-F238E27FC236}">
                <a16:creationId xmlns:a16="http://schemas.microsoft.com/office/drawing/2014/main" id="{0F20387A-3B5C-5EB2-85E7-CDF5D687D7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A7CCB7-6625-4060-64DB-0DAFF28D89A4}"/>
              </a:ext>
            </a:extLst>
          </p:cNvPr>
          <p:cNvSpPr>
            <a:spLocks noGrp="1"/>
          </p:cNvSpPr>
          <p:nvPr>
            <p:ph type="sldNum" sz="quarter" idx="12"/>
          </p:nvPr>
        </p:nvSpPr>
        <p:spPr/>
        <p:txBody>
          <a:bodyPr/>
          <a:lstStyle/>
          <a:p>
            <a:fld id="{27CA8B82-55A3-40DE-9BB4-757214C35642}" type="slidenum">
              <a:rPr lang="en-GB" smtClean="0"/>
              <a:t>‹#›</a:t>
            </a:fld>
            <a:endParaRPr lang="en-GB"/>
          </a:p>
        </p:txBody>
      </p:sp>
    </p:spTree>
    <p:extLst>
      <p:ext uri="{BB962C8B-B14F-4D97-AF65-F5344CB8AC3E}">
        <p14:creationId xmlns:p14="http://schemas.microsoft.com/office/powerpoint/2010/main" val="2427420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41F1C-BCBA-99E8-7EAD-D355D61BAE0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B39AA04-9AF7-5847-A67C-BED126B434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E0D94D-9227-D499-54C4-F7A83FEFBD19}"/>
              </a:ext>
            </a:extLst>
          </p:cNvPr>
          <p:cNvSpPr>
            <a:spLocks noGrp="1"/>
          </p:cNvSpPr>
          <p:nvPr>
            <p:ph type="dt" sz="half" idx="10"/>
          </p:nvPr>
        </p:nvSpPr>
        <p:spPr/>
        <p:txBody>
          <a:bodyPr/>
          <a:lstStyle/>
          <a:p>
            <a:fld id="{1178EA62-3885-4A4B-9054-26737F350189}" type="datetimeFigureOut">
              <a:rPr lang="en-GB" smtClean="0"/>
              <a:t>18/11/2025</a:t>
            </a:fld>
            <a:endParaRPr lang="en-GB"/>
          </a:p>
        </p:txBody>
      </p:sp>
      <p:sp>
        <p:nvSpPr>
          <p:cNvPr id="5" name="Footer Placeholder 4">
            <a:extLst>
              <a:ext uri="{FF2B5EF4-FFF2-40B4-BE49-F238E27FC236}">
                <a16:creationId xmlns:a16="http://schemas.microsoft.com/office/drawing/2014/main" id="{8A003480-CBCF-C0EC-93F1-BBFF3DA5E3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1F74AF-E0A5-5030-FA97-C10ECDD6B3EF}"/>
              </a:ext>
            </a:extLst>
          </p:cNvPr>
          <p:cNvSpPr>
            <a:spLocks noGrp="1"/>
          </p:cNvSpPr>
          <p:nvPr>
            <p:ph type="sldNum" sz="quarter" idx="12"/>
          </p:nvPr>
        </p:nvSpPr>
        <p:spPr/>
        <p:txBody>
          <a:bodyPr/>
          <a:lstStyle/>
          <a:p>
            <a:fld id="{27CA8B82-55A3-40DE-9BB4-757214C35642}" type="slidenum">
              <a:rPr lang="en-GB" smtClean="0"/>
              <a:t>‹#›</a:t>
            </a:fld>
            <a:endParaRPr lang="en-GB"/>
          </a:p>
        </p:txBody>
      </p:sp>
    </p:spTree>
    <p:extLst>
      <p:ext uri="{BB962C8B-B14F-4D97-AF65-F5344CB8AC3E}">
        <p14:creationId xmlns:p14="http://schemas.microsoft.com/office/powerpoint/2010/main" val="3914539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D131E-F8E3-B6F8-76EC-8DD420A2875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30DADEF-42E1-CCA3-ED1E-9EED8500C9B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5BF202-EEE9-5C54-A1BD-5EA6CA3D33A3}"/>
              </a:ext>
            </a:extLst>
          </p:cNvPr>
          <p:cNvSpPr>
            <a:spLocks noGrp="1"/>
          </p:cNvSpPr>
          <p:nvPr>
            <p:ph type="dt" sz="half" idx="10"/>
          </p:nvPr>
        </p:nvSpPr>
        <p:spPr/>
        <p:txBody>
          <a:bodyPr/>
          <a:lstStyle/>
          <a:p>
            <a:fld id="{1178EA62-3885-4A4B-9054-26737F350189}" type="datetimeFigureOut">
              <a:rPr lang="en-GB" smtClean="0"/>
              <a:t>18/11/2025</a:t>
            </a:fld>
            <a:endParaRPr lang="en-GB"/>
          </a:p>
        </p:txBody>
      </p:sp>
      <p:sp>
        <p:nvSpPr>
          <p:cNvPr id="5" name="Footer Placeholder 4">
            <a:extLst>
              <a:ext uri="{FF2B5EF4-FFF2-40B4-BE49-F238E27FC236}">
                <a16:creationId xmlns:a16="http://schemas.microsoft.com/office/drawing/2014/main" id="{39E83467-0B10-C0EF-AE03-C9B06FFE5A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3298CA-735C-00FC-0CAE-2B0423811865}"/>
              </a:ext>
            </a:extLst>
          </p:cNvPr>
          <p:cNvSpPr>
            <a:spLocks noGrp="1"/>
          </p:cNvSpPr>
          <p:nvPr>
            <p:ph type="sldNum" sz="quarter" idx="12"/>
          </p:nvPr>
        </p:nvSpPr>
        <p:spPr/>
        <p:txBody>
          <a:bodyPr/>
          <a:lstStyle/>
          <a:p>
            <a:fld id="{27CA8B82-55A3-40DE-9BB4-757214C35642}" type="slidenum">
              <a:rPr lang="en-GB" smtClean="0"/>
              <a:t>‹#›</a:t>
            </a:fld>
            <a:endParaRPr lang="en-GB"/>
          </a:p>
        </p:txBody>
      </p:sp>
    </p:spTree>
    <p:extLst>
      <p:ext uri="{BB962C8B-B14F-4D97-AF65-F5344CB8AC3E}">
        <p14:creationId xmlns:p14="http://schemas.microsoft.com/office/powerpoint/2010/main" val="1802648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E1C96-0075-A706-BE2F-A509445D12C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AC233A-BEB4-7F7D-FD19-706F416F658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D19AD92-B745-D389-3CC6-333658C5CB6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FB3F4B1-F9C7-1443-E2C3-0320D93D73EE}"/>
              </a:ext>
            </a:extLst>
          </p:cNvPr>
          <p:cNvSpPr>
            <a:spLocks noGrp="1"/>
          </p:cNvSpPr>
          <p:nvPr>
            <p:ph type="dt" sz="half" idx="10"/>
          </p:nvPr>
        </p:nvSpPr>
        <p:spPr/>
        <p:txBody>
          <a:bodyPr/>
          <a:lstStyle/>
          <a:p>
            <a:fld id="{1178EA62-3885-4A4B-9054-26737F350189}" type="datetimeFigureOut">
              <a:rPr lang="en-GB" smtClean="0"/>
              <a:t>18/11/2025</a:t>
            </a:fld>
            <a:endParaRPr lang="en-GB"/>
          </a:p>
        </p:txBody>
      </p:sp>
      <p:sp>
        <p:nvSpPr>
          <p:cNvPr id="6" name="Footer Placeholder 5">
            <a:extLst>
              <a:ext uri="{FF2B5EF4-FFF2-40B4-BE49-F238E27FC236}">
                <a16:creationId xmlns:a16="http://schemas.microsoft.com/office/drawing/2014/main" id="{5557DED5-1BD0-4C66-45AD-73D9392F16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6AE6A0-A941-AF92-D733-B783FF31FC38}"/>
              </a:ext>
            </a:extLst>
          </p:cNvPr>
          <p:cNvSpPr>
            <a:spLocks noGrp="1"/>
          </p:cNvSpPr>
          <p:nvPr>
            <p:ph type="sldNum" sz="quarter" idx="12"/>
          </p:nvPr>
        </p:nvSpPr>
        <p:spPr/>
        <p:txBody>
          <a:bodyPr/>
          <a:lstStyle/>
          <a:p>
            <a:fld id="{27CA8B82-55A3-40DE-9BB4-757214C35642}" type="slidenum">
              <a:rPr lang="en-GB" smtClean="0"/>
              <a:t>‹#›</a:t>
            </a:fld>
            <a:endParaRPr lang="en-GB"/>
          </a:p>
        </p:txBody>
      </p:sp>
    </p:spTree>
    <p:extLst>
      <p:ext uri="{BB962C8B-B14F-4D97-AF65-F5344CB8AC3E}">
        <p14:creationId xmlns:p14="http://schemas.microsoft.com/office/powerpoint/2010/main" val="3777207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F465A-F455-ED18-B95E-E2069238A36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F3B63FD-85C8-28A9-69B8-ED52929BF0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BC9D37E-9D4A-3AED-1DD9-F9CAFC02FF5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9E71AC9-80B2-C3A2-8529-4CC3CA6CAD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E4E71D4-F007-8EF3-F3B1-ABE080376E0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CFCCBA7-1910-573B-3023-9BBC5671A6DF}"/>
              </a:ext>
            </a:extLst>
          </p:cNvPr>
          <p:cNvSpPr>
            <a:spLocks noGrp="1"/>
          </p:cNvSpPr>
          <p:nvPr>
            <p:ph type="dt" sz="half" idx="10"/>
          </p:nvPr>
        </p:nvSpPr>
        <p:spPr/>
        <p:txBody>
          <a:bodyPr/>
          <a:lstStyle/>
          <a:p>
            <a:fld id="{1178EA62-3885-4A4B-9054-26737F350189}" type="datetimeFigureOut">
              <a:rPr lang="en-GB" smtClean="0"/>
              <a:t>18/11/2025</a:t>
            </a:fld>
            <a:endParaRPr lang="en-GB"/>
          </a:p>
        </p:txBody>
      </p:sp>
      <p:sp>
        <p:nvSpPr>
          <p:cNvPr id="8" name="Footer Placeholder 7">
            <a:extLst>
              <a:ext uri="{FF2B5EF4-FFF2-40B4-BE49-F238E27FC236}">
                <a16:creationId xmlns:a16="http://schemas.microsoft.com/office/drawing/2014/main" id="{917A9DB8-C914-BC0E-1C34-778FD38544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20C8F1-036D-3209-CFA7-C69992947498}"/>
              </a:ext>
            </a:extLst>
          </p:cNvPr>
          <p:cNvSpPr>
            <a:spLocks noGrp="1"/>
          </p:cNvSpPr>
          <p:nvPr>
            <p:ph type="sldNum" sz="quarter" idx="12"/>
          </p:nvPr>
        </p:nvSpPr>
        <p:spPr/>
        <p:txBody>
          <a:bodyPr/>
          <a:lstStyle/>
          <a:p>
            <a:fld id="{27CA8B82-55A3-40DE-9BB4-757214C35642}" type="slidenum">
              <a:rPr lang="en-GB" smtClean="0"/>
              <a:t>‹#›</a:t>
            </a:fld>
            <a:endParaRPr lang="en-GB"/>
          </a:p>
        </p:txBody>
      </p:sp>
    </p:spTree>
    <p:extLst>
      <p:ext uri="{BB962C8B-B14F-4D97-AF65-F5344CB8AC3E}">
        <p14:creationId xmlns:p14="http://schemas.microsoft.com/office/powerpoint/2010/main" val="3412439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7AF81-5B8F-1AD4-BF41-89AD97E869D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6DC7EB9-7ADA-BBF5-5E31-826132AA4234}"/>
              </a:ext>
            </a:extLst>
          </p:cNvPr>
          <p:cNvSpPr>
            <a:spLocks noGrp="1"/>
          </p:cNvSpPr>
          <p:nvPr>
            <p:ph type="dt" sz="half" idx="10"/>
          </p:nvPr>
        </p:nvSpPr>
        <p:spPr/>
        <p:txBody>
          <a:bodyPr/>
          <a:lstStyle/>
          <a:p>
            <a:fld id="{1178EA62-3885-4A4B-9054-26737F350189}" type="datetimeFigureOut">
              <a:rPr lang="en-GB" smtClean="0"/>
              <a:t>18/11/2025</a:t>
            </a:fld>
            <a:endParaRPr lang="en-GB"/>
          </a:p>
        </p:txBody>
      </p:sp>
      <p:sp>
        <p:nvSpPr>
          <p:cNvPr id="4" name="Footer Placeholder 3">
            <a:extLst>
              <a:ext uri="{FF2B5EF4-FFF2-40B4-BE49-F238E27FC236}">
                <a16:creationId xmlns:a16="http://schemas.microsoft.com/office/drawing/2014/main" id="{5692078F-AF94-B871-0769-266B398696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02630C-EBBA-800C-3E40-71133BB9DA04}"/>
              </a:ext>
            </a:extLst>
          </p:cNvPr>
          <p:cNvSpPr>
            <a:spLocks noGrp="1"/>
          </p:cNvSpPr>
          <p:nvPr>
            <p:ph type="sldNum" sz="quarter" idx="12"/>
          </p:nvPr>
        </p:nvSpPr>
        <p:spPr/>
        <p:txBody>
          <a:bodyPr/>
          <a:lstStyle/>
          <a:p>
            <a:fld id="{27CA8B82-55A3-40DE-9BB4-757214C35642}" type="slidenum">
              <a:rPr lang="en-GB" smtClean="0"/>
              <a:t>‹#›</a:t>
            </a:fld>
            <a:endParaRPr lang="en-GB"/>
          </a:p>
        </p:txBody>
      </p:sp>
    </p:spTree>
    <p:extLst>
      <p:ext uri="{BB962C8B-B14F-4D97-AF65-F5344CB8AC3E}">
        <p14:creationId xmlns:p14="http://schemas.microsoft.com/office/powerpoint/2010/main" val="59211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1DDCD9-B4F6-DDA9-1DCB-70014EC71064}"/>
              </a:ext>
            </a:extLst>
          </p:cNvPr>
          <p:cNvSpPr>
            <a:spLocks noGrp="1"/>
          </p:cNvSpPr>
          <p:nvPr>
            <p:ph type="dt" sz="half" idx="10"/>
          </p:nvPr>
        </p:nvSpPr>
        <p:spPr/>
        <p:txBody>
          <a:bodyPr/>
          <a:lstStyle/>
          <a:p>
            <a:fld id="{1178EA62-3885-4A4B-9054-26737F350189}" type="datetimeFigureOut">
              <a:rPr lang="en-GB" smtClean="0"/>
              <a:t>18/11/2025</a:t>
            </a:fld>
            <a:endParaRPr lang="en-GB"/>
          </a:p>
        </p:txBody>
      </p:sp>
      <p:sp>
        <p:nvSpPr>
          <p:cNvPr id="3" name="Footer Placeholder 2">
            <a:extLst>
              <a:ext uri="{FF2B5EF4-FFF2-40B4-BE49-F238E27FC236}">
                <a16:creationId xmlns:a16="http://schemas.microsoft.com/office/drawing/2014/main" id="{C75731C5-0617-D52D-AC58-C1DE17472AE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A702DC-82F2-970A-8C33-3558BDBBE48B}"/>
              </a:ext>
            </a:extLst>
          </p:cNvPr>
          <p:cNvSpPr>
            <a:spLocks noGrp="1"/>
          </p:cNvSpPr>
          <p:nvPr>
            <p:ph type="sldNum" sz="quarter" idx="12"/>
          </p:nvPr>
        </p:nvSpPr>
        <p:spPr/>
        <p:txBody>
          <a:bodyPr/>
          <a:lstStyle/>
          <a:p>
            <a:fld id="{27CA8B82-55A3-40DE-9BB4-757214C35642}" type="slidenum">
              <a:rPr lang="en-GB" smtClean="0"/>
              <a:t>‹#›</a:t>
            </a:fld>
            <a:endParaRPr lang="en-GB"/>
          </a:p>
        </p:txBody>
      </p:sp>
    </p:spTree>
    <p:extLst>
      <p:ext uri="{BB962C8B-B14F-4D97-AF65-F5344CB8AC3E}">
        <p14:creationId xmlns:p14="http://schemas.microsoft.com/office/powerpoint/2010/main" val="3636225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BF257-689B-9F7D-0E56-CE2DCEF481E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3987A6D-72BE-F29F-68AF-88F08D4488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004FA14-6B8E-5CCD-FF79-EBB68F55A0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F5CEDAE-EA8F-836B-545C-8A9BE05E4D7C}"/>
              </a:ext>
            </a:extLst>
          </p:cNvPr>
          <p:cNvSpPr>
            <a:spLocks noGrp="1"/>
          </p:cNvSpPr>
          <p:nvPr>
            <p:ph type="dt" sz="half" idx="10"/>
          </p:nvPr>
        </p:nvSpPr>
        <p:spPr/>
        <p:txBody>
          <a:bodyPr/>
          <a:lstStyle/>
          <a:p>
            <a:fld id="{1178EA62-3885-4A4B-9054-26737F350189}" type="datetimeFigureOut">
              <a:rPr lang="en-GB" smtClean="0"/>
              <a:t>18/11/2025</a:t>
            </a:fld>
            <a:endParaRPr lang="en-GB"/>
          </a:p>
        </p:txBody>
      </p:sp>
      <p:sp>
        <p:nvSpPr>
          <p:cNvPr id="6" name="Footer Placeholder 5">
            <a:extLst>
              <a:ext uri="{FF2B5EF4-FFF2-40B4-BE49-F238E27FC236}">
                <a16:creationId xmlns:a16="http://schemas.microsoft.com/office/drawing/2014/main" id="{48D5F19D-CA2A-CCF9-D1EE-89D9F60CE5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D72A8D-9994-07B7-FB09-50F9255CC326}"/>
              </a:ext>
            </a:extLst>
          </p:cNvPr>
          <p:cNvSpPr>
            <a:spLocks noGrp="1"/>
          </p:cNvSpPr>
          <p:nvPr>
            <p:ph type="sldNum" sz="quarter" idx="12"/>
          </p:nvPr>
        </p:nvSpPr>
        <p:spPr/>
        <p:txBody>
          <a:bodyPr/>
          <a:lstStyle/>
          <a:p>
            <a:fld id="{27CA8B82-55A3-40DE-9BB4-757214C35642}" type="slidenum">
              <a:rPr lang="en-GB" smtClean="0"/>
              <a:t>‹#›</a:t>
            </a:fld>
            <a:endParaRPr lang="en-GB"/>
          </a:p>
        </p:txBody>
      </p:sp>
    </p:spTree>
    <p:extLst>
      <p:ext uri="{BB962C8B-B14F-4D97-AF65-F5344CB8AC3E}">
        <p14:creationId xmlns:p14="http://schemas.microsoft.com/office/powerpoint/2010/main" val="728717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6AF7B-BC01-9E70-2A09-01C2EEE3DD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D106922-A10B-08AB-186F-32F2795851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18178E-02C9-699D-8BDA-91F2B50433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1B6D98C-1A1E-545F-E3B8-6E490179208D}"/>
              </a:ext>
            </a:extLst>
          </p:cNvPr>
          <p:cNvSpPr>
            <a:spLocks noGrp="1"/>
          </p:cNvSpPr>
          <p:nvPr>
            <p:ph type="dt" sz="half" idx="10"/>
          </p:nvPr>
        </p:nvSpPr>
        <p:spPr/>
        <p:txBody>
          <a:bodyPr/>
          <a:lstStyle/>
          <a:p>
            <a:fld id="{1178EA62-3885-4A4B-9054-26737F350189}" type="datetimeFigureOut">
              <a:rPr lang="en-GB" smtClean="0"/>
              <a:t>18/11/2025</a:t>
            </a:fld>
            <a:endParaRPr lang="en-GB"/>
          </a:p>
        </p:txBody>
      </p:sp>
      <p:sp>
        <p:nvSpPr>
          <p:cNvPr id="6" name="Footer Placeholder 5">
            <a:extLst>
              <a:ext uri="{FF2B5EF4-FFF2-40B4-BE49-F238E27FC236}">
                <a16:creationId xmlns:a16="http://schemas.microsoft.com/office/drawing/2014/main" id="{24763840-58AD-9A9A-9C3F-6A09CBD391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FF78CC-F4A2-520E-6236-50F0E49FBC7E}"/>
              </a:ext>
            </a:extLst>
          </p:cNvPr>
          <p:cNvSpPr>
            <a:spLocks noGrp="1"/>
          </p:cNvSpPr>
          <p:nvPr>
            <p:ph type="sldNum" sz="quarter" idx="12"/>
          </p:nvPr>
        </p:nvSpPr>
        <p:spPr/>
        <p:txBody>
          <a:bodyPr/>
          <a:lstStyle/>
          <a:p>
            <a:fld id="{27CA8B82-55A3-40DE-9BB4-757214C35642}" type="slidenum">
              <a:rPr lang="en-GB" smtClean="0"/>
              <a:t>‹#›</a:t>
            </a:fld>
            <a:endParaRPr lang="en-GB"/>
          </a:p>
        </p:txBody>
      </p:sp>
    </p:spTree>
    <p:extLst>
      <p:ext uri="{BB962C8B-B14F-4D97-AF65-F5344CB8AC3E}">
        <p14:creationId xmlns:p14="http://schemas.microsoft.com/office/powerpoint/2010/main" val="326993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A538B-AC89-EA79-5717-A1D8C0EF745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A0CC3A2-E2EF-16A2-7FAF-5CA6041487C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E0AC5FD-7783-A891-2D39-3DCB528BCA69}"/>
              </a:ext>
            </a:extLst>
          </p:cNvPr>
          <p:cNvSpPr>
            <a:spLocks noGrp="1"/>
          </p:cNvSpPr>
          <p:nvPr>
            <p:ph type="dt" sz="half" idx="10"/>
          </p:nvPr>
        </p:nvSpPr>
        <p:spPr/>
        <p:txBody>
          <a:bodyPr/>
          <a:lstStyle/>
          <a:p>
            <a:fld id="{1178EA62-3885-4A4B-9054-26737F350189}" type="datetimeFigureOut">
              <a:rPr lang="en-GB" smtClean="0"/>
              <a:t>18/11/2025</a:t>
            </a:fld>
            <a:endParaRPr lang="en-GB"/>
          </a:p>
        </p:txBody>
      </p:sp>
      <p:sp>
        <p:nvSpPr>
          <p:cNvPr id="5" name="Footer Placeholder 4">
            <a:extLst>
              <a:ext uri="{FF2B5EF4-FFF2-40B4-BE49-F238E27FC236}">
                <a16:creationId xmlns:a16="http://schemas.microsoft.com/office/drawing/2014/main" id="{C51C3B7E-80EF-7B1D-772A-2E04C829D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230723-1395-D42D-89D3-AB7F46B3F876}"/>
              </a:ext>
            </a:extLst>
          </p:cNvPr>
          <p:cNvSpPr>
            <a:spLocks noGrp="1"/>
          </p:cNvSpPr>
          <p:nvPr>
            <p:ph type="sldNum" sz="quarter" idx="12"/>
          </p:nvPr>
        </p:nvSpPr>
        <p:spPr/>
        <p:txBody>
          <a:bodyPr/>
          <a:lstStyle/>
          <a:p>
            <a:fld id="{27CA8B82-55A3-40DE-9BB4-757214C35642}" type="slidenum">
              <a:rPr lang="en-GB" smtClean="0"/>
              <a:t>‹#›</a:t>
            </a:fld>
            <a:endParaRPr lang="en-GB"/>
          </a:p>
        </p:txBody>
      </p:sp>
    </p:spTree>
    <p:extLst>
      <p:ext uri="{BB962C8B-B14F-4D97-AF65-F5344CB8AC3E}">
        <p14:creationId xmlns:p14="http://schemas.microsoft.com/office/powerpoint/2010/main" val="1156435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8FD3E7-79E3-37EE-0BDA-AE1D3150F5E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6017D1E-37FC-860F-C6BF-C06EE1F7DF6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D857E5-3902-E89E-5A1D-3ADBEC905D96}"/>
              </a:ext>
            </a:extLst>
          </p:cNvPr>
          <p:cNvSpPr>
            <a:spLocks noGrp="1"/>
          </p:cNvSpPr>
          <p:nvPr>
            <p:ph type="dt" sz="half" idx="10"/>
          </p:nvPr>
        </p:nvSpPr>
        <p:spPr/>
        <p:txBody>
          <a:bodyPr/>
          <a:lstStyle/>
          <a:p>
            <a:fld id="{1178EA62-3885-4A4B-9054-26737F350189}" type="datetimeFigureOut">
              <a:rPr lang="en-GB" smtClean="0"/>
              <a:t>18/11/2025</a:t>
            </a:fld>
            <a:endParaRPr lang="en-GB"/>
          </a:p>
        </p:txBody>
      </p:sp>
      <p:sp>
        <p:nvSpPr>
          <p:cNvPr id="5" name="Footer Placeholder 4">
            <a:extLst>
              <a:ext uri="{FF2B5EF4-FFF2-40B4-BE49-F238E27FC236}">
                <a16:creationId xmlns:a16="http://schemas.microsoft.com/office/drawing/2014/main" id="{7C590C85-C532-B778-9891-19B32F4230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CDD643-D529-A53C-97A5-BC6F1D634430}"/>
              </a:ext>
            </a:extLst>
          </p:cNvPr>
          <p:cNvSpPr>
            <a:spLocks noGrp="1"/>
          </p:cNvSpPr>
          <p:nvPr>
            <p:ph type="sldNum" sz="quarter" idx="12"/>
          </p:nvPr>
        </p:nvSpPr>
        <p:spPr/>
        <p:txBody>
          <a:bodyPr/>
          <a:lstStyle/>
          <a:p>
            <a:fld id="{27CA8B82-55A3-40DE-9BB4-757214C35642}" type="slidenum">
              <a:rPr lang="en-GB" smtClean="0"/>
              <a:t>‹#›</a:t>
            </a:fld>
            <a:endParaRPr lang="en-GB"/>
          </a:p>
        </p:txBody>
      </p:sp>
    </p:spTree>
    <p:extLst>
      <p:ext uri="{BB962C8B-B14F-4D97-AF65-F5344CB8AC3E}">
        <p14:creationId xmlns:p14="http://schemas.microsoft.com/office/powerpoint/2010/main" val="3720934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A8DA08-8A14-11F1-62AA-85589DED36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25880E1-CA25-254B-857D-7AA76E1096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1B6102-3203-2108-8C5B-BA8BEA6B52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78EA62-3885-4A4B-9054-26737F350189}" type="datetimeFigureOut">
              <a:rPr lang="en-GB" smtClean="0"/>
              <a:t>18/11/2025</a:t>
            </a:fld>
            <a:endParaRPr lang="en-GB"/>
          </a:p>
        </p:txBody>
      </p:sp>
      <p:sp>
        <p:nvSpPr>
          <p:cNvPr id="5" name="Footer Placeholder 4">
            <a:extLst>
              <a:ext uri="{FF2B5EF4-FFF2-40B4-BE49-F238E27FC236}">
                <a16:creationId xmlns:a16="http://schemas.microsoft.com/office/drawing/2014/main" id="{4786FCF9-1E88-83DD-EBDD-D0970B4FDF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0EB4072-C8EB-4917-E297-F049A1DE15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7CA8B82-55A3-40DE-9BB4-757214C35642}" type="slidenum">
              <a:rPr lang="en-GB" smtClean="0"/>
              <a:t>‹#›</a:t>
            </a:fld>
            <a:endParaRPr lang="en-GB"/>
          </a:p>
        </p:txBody>
      </p:sp>
    </p:spTree>
    <p:extLst>
      <p:ext uri="{BB962C8B-B14F-4D97-AF65-F5344CB8AC3E}">
        <p14:creationId xmlns:p14="http://schemas.microsoft.com/office/powerpoint/2010/main" val="6127917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16AA45-CF28-3707-D151-D1D8A0567A98}"/>
              </a:ext>
            </a:extLst>
          </p:cNvPr>
          <p:cNvSpPr txBox="1"/>
          <p:nvPr/>
        </p:nvSpPr>
        <p:spPr>
          <a:xfrm>
            <a:off x="3136489" y="1917290"/>
            <a:ext cx="6489291" cy="2123658"/>
          </a:xfrm>
          <a:prstGeom prst="rect">
            <a:avLst/>
          </a:prstGeom>
          <a:noFill/>
        </p:spPr>
        <p:txBody>
          <a:bodyPr wrap="square" rtlCol="0">
            <a:spAutoFit/>
          </a:bodyPr>
          <a:lstStyle/>
          <a:p>
            <a:r>
              <a:rPr lang="en-GB" sz="4400" b="1" i="1" u="sng" dirty="0"/>
              <a:t>LCHS4010 Assignment C2 Report</a:t>
            </a:r>
          </a:p>
          <a:p>
            <a:r>
              <a:rPr lang="en-GB" sz="4400" b="1" i="1" u="sng" dirty="0"/>
              <a:t>Safehea </a:t>
            </a:r>
            <a:r>
              <a:rPr lang="en-GB" sz="4400" b="1" i="1" u="sng" dirty="0" err="1"/>
              <a:t>Pareveen</a:t>
            </a:r>
            <a:endParaRPr lang="en-GB" sz="4400" b="1" i="1" u="sng" dirty="0"/>
          </a:p>
        </p:txBody>
      </p:sp>
    </p:spTree>
    <p:extLst>
      <p:ext uri="{BB962C8B-B14F-4D97-AF65-F5344CB8AC3E}">
        <p14:creationId xmlns:p14="http://schemas.microsoft.com/office/powerpoint/2010/main" val="1165048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D96B1-6DE1-A638-1E17-2412CA4F7316}"/>
              </a:ext>
            </a:extLst>
          </p:cNvPr>
          <p:cNvSpPr>
            <a:spLocks noGrp="1"/>
          </p:cNvSpPr>
          <p:nvPr>
            <p:ph type="ctrTitle"/>
          </p:nvPr>
        </p:nvSpPr>
        <p:spPr>
          <a:xfrm>
            <a:off x="471949" y="3429000"/>
            <a:ext cx="10854813" cy="3509963"/>
          </a:xfrm>
        </p:spPr>
        <p:txBody>
          <a:bodyPr>
            <a:noAutofit/>
          </a:bodyPr>
          <a:lstStyle/>
          <a:p>
            <a:r>
              <a:rPr lang="en-GB" sz="3600" b="1" dirty="0"/>
              <a:t>Introduction</a:t>
            </a:r>
            <a:br>
              <a:rPr lang="en-GB" sz="3600" b="1" dirty="0"/>
            </a:br>
            <a:r>
              <a:rPr lang="en-GB" sz="3600" dirty="0"/>
              <a:t>Psychology plays a central role in health and social care, shaping how professionals understand human </a:t>
            </a:r>
            <a:r>
              <a:rPr lang="en-GB" sz="3600" dirty="0" err="1"/>
              <a:t>behavior</a:t>
            </a:r>
            <a:r>
              <a:rPr lang="en-GB" sz="3600" dirty="0"/>
              <a:t>, emotions, and development. Effective care requires not only medical knowledge but also a deep appreciation of the psychological processes that influence wellbeing. This report provides comprehensive guidance on psychological theories and their application in health and social care contexts. By exploring classical and contemporary perspectives, it aims to equip practitioners with the knowledge to deliver compassionate, evidence-based, and person-</a:t>
            </a:r>
            <a:r>
              <a:rPr lang="en-GB" sz="3600" dirty="0" err="1"/>
              <a:t>centered</a:t>
            </a:r>
            <a:r>
              <a:rPr lang="en-GB" sz="3600" dirty="0"/>
              <a:t> care.</a:t>
            </a:r>
            <a:br>
              <a:rPr lang="en-GB" sz="3600" dirty="0"/>
            </a:br>
            <a:endParaRPr lang="en-GB" sz="3600" dirty="0"/>
          </a:p>
        </p:txBody>
      </p:sp>
    </p:spTree>
    <p:extLst>
      <p:ext uri="{BB962C8B-B14F-4D97-AF65-F5344CB8AC3E}">
        <p14:creationId xmlns:p14="http://schemas.microsoft.com/office/powerpoint/2010/main" val="3039174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000B48-25C7-A03F-DEC1-1A14F7B7B3B9}"/>
              </a:ext>
            </a:extLst>
          </p:cNvPr>
          <p:cNvSpPr txBox="1"/>
          <p:nvPr/>
        </p:nvSpPr>
        <p:spPr>
          <a:xfrm>
            <a:off x="1" y="609600"/>
            <a:ext cx="11906864" cy="338554"/>
          </a:xfrm>
          <a:prstGeom prst="rect">
            <a:avLst/>
          </a:prstGeom>
          <a:noFill/>
        </p:spPr>
        <p:txBody>
          <a:bodyPr wrap="square">
            <a:spAutoFit/>
          </a:bodyPr>
          <a:lstStyle/>
          <a:p>
            <a:r>
              <a:rPr lang="en-GB" sz="1600" dirty="0"/>
              <a:t>v</a:t>
            </a:r>
          </a:p>
        </p:txBody>
      </p:sp>
      <p:sp>
        <p:nvSpPr>
          <p:cNvPr id="5" name="TextBox 4">
            <a:extLst>
              <a:ext uri="{FF2B5EF4-FFF2-40B4-BE49-F238E27FC236}">
                <a16:creationId xmlns:a16="http://schemas.microsoft.com/office/drawing/2014/main" id="{54DB017F-CEC8-76E3-A6B4-4ED472626328}"/>
              </a:ext>
            </a:extLst>
          </p:cNvPr>
          <p:cNvSpPr txBox="1"/>
          <p:nvPr/>
        </p:nvSpPr>
        <p:spPr>
          <a:xfrm>
            <a:off x="167150" y="151179"/>
            <a:ext cx="11739715" cy="6555641"/>
          </a:xfrm>
          <a:prstGeom prst="rect">
            <a:avLst/>
          </a:prstGeom>
          <a:noFill/>
        </p:spPr>
        <p:txBody>
          <a:bodyPr wrap="square">
            <a:spAutoFit/>
          </a:bodyPr>
          <a:lstStyle/>
          <a:p>
            <a:endParaRPr lang="en-GB" sz="2800" dirty="0"/>
          </a:p>
          <a:p>
            <a:r>
              <a:rPr lang="en-GB" sz="2800" i="1" u="sng" dirty="0"/>
              <a:t>Why is it important??</a:t>
            </a:r>
          </a:p>
          <a:p>
            <a:endParaRPr lang="en-GB" sz="2800" dirty="0"/>
          </a:p>
          <a:p>
            <a:endParaRPr lang="en-GB" sz="2800" dirty="0"/>
          </a:p>
          <a:p>
            <a:r>
              <a:rPr lang="en-GB" sz="2800" dirty="0"/>
              <a:t>Importance of Psychological Theories Psychology plays a vital role in health and social care. Understanding human behaviour, motivation, and development helps professionals deliver effective support. For </a:t>
            </a:r>
            <a:r>
              <a:rPr lang="en-GB" sz="2800" dirty="0" err="1"/>
              <a:t>example:Behaviorist</a:t>
            </a:r>
            <a:r>
              <a:rPr lang="en-GB" sz="2800" dirty="0"/>
              <a:t> theories (Skinner, Pavlov) inform strategies for habit change, such as encouraging medication adherence. Humanistic theories (Maslow, Rogers) emphasize dignity, empathy, and self-actualization, guiding person-</a:t>
            </a:r>
            <a:r>
              <a:rPr lang="en-GB" sz="2800" dirty="0" err="1"/>
              <a:t>centered</a:t>
            </a:r>
            <a:r>
              <a:rPr lang="en-GB" sz="2800" dirty="0"/>
              <a:t> care. Cognitive theories (Piaget, Beck) help practitioners understand learning, memory, and thought processes, which is crucial in dementia care or therapy. Social learning theory (Bandura) highlights the importance of role models and environment, useful in rehabilitation and community programs.</a:t>
            </a:r>
          </a:p>
        </p:txBody>
      </p:sp>
    </p:spTree>
    <p:extLst>
      <p:ext uri="{BB962C8B-B14F-4D97-AF65-F5344CB8AC3E}">
        <p14:creationId xmlns:p14="http://schemas.microsoft.com/office/powerpoint/2010/main" val="1176332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C7A38A-570E-013F-5CDB-1559AD39D078}"/>
              </a:ext>
            </a:extLst>
          </p:cNvPr>
          <p:cNvSpPr txBox="1"/>
          <p:nvPr/>
        </p:nvSpPr>
        <p:spPr>
          <a:xfrm>
            <a:off x="108155" y="206476"/>
            <a:ext cx="11474245" cy="5693866"/>
          </a:xfrm>
          <a:prstGeom prst="rect">
            <a:avLst/>
          </a:prstGeom>
          <a:noFill/>
        </p:spPr>
        <p:txBody>
          <a:bodyPr wrap="square">
            <a:spAutoFit/>
          </a:bodyPr>
          <a:lstStyle/>
          <a:p>
            <a:pPr>
              <a:buNone/>
            </a:pPr>
            <a:r>
              <a:rPr lang="en-GB" sz="4000" b="1" dirty="0"/>
              <a:t>Conclusion</a:t>
            </a:r>
          </a:p>
          <a:p>
            <a:pPr>
              <a:buNone/>
            </a:pPr>
            <a:r>
              <a:rPr lang="en-GB" sz="3600" dirty="0"/>
              <a:t>Health and social care is more than treating illness—it is about supporting people to live meaningful, independent, and dignified lives. By combining medical expertise with social support, and by applying psychological theories to practice, professionals can deliver care that is compassionate, effective, and transformative. As society changes, the sector must continue to adapt, ensuring that individuals receive the right care at the right time, in the right way.</a:t>
            </a:r>
          </a:p>
        </p:txBody>
      </p:sp>
    </p:spTree>
    <p:extLst>
      <p:ext uri="{BB962C8B-B14F-4D97-AF65-F5344CB8AC3E}">
        <p14:creationId xmlns:p14="http://schemas.microsoft.com/office/powerpoint/2010/main" val="3125796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57C175-4080-B42C-DF27-CDC9D2AC8FB1}"/>
              </a:ext>
            </a:extLst>
          </p:cNvPr>
          <p:cNvSpPr txBox="1"/>
          <p:nvPr/>
        </p:nvSpPr>
        <p:spPr>
          <a:xfrm>
            <a:off x="432619" y="441656"/>
            <a:ext cx="6744929" cy="707886"/>
          </a:xfrm>
          <a:prstGeom prst="rect">
            <a:avLst/>
          </a:prstGeom>
          <a:noFill/>
        </p:spPr>
        <p:txBody>
          <a:bodyPr wrap="square" rtlCol="0">
            <a:spAutoFit/>
          </a:bodyPr>
          <a:lstStyle/>
          <a:p>
            <a:r>
              <a:rPr lang="en-GB" sz="4000" b="1" i="1" u="sng" dirty="0"/>
              <a:t>Tips for success</a:t>
            </a:r>
          </a:p>
        </p:txBody>
      </p:sp>
      <p:sp>
        <p:nvSpPr>
          <p:cNvPr id="5" name="TextBox 4">
            <a:extLst>
              <a:ext uri="{FF2B5EF4-FFF2-40B4-BE49-F238E27FC236}">
                <a16:creationId xmlns:a16="http://schemas.microsoft.com/office/drawing/2014/main" id="{7057789E-0207-F9BF-C0C7-87E5714214A6}"/>
              </a:ext>
            </a:extLst>
          </p:cNvPr>
          <p:cNvSpPr txBox="1"/>
          <p:nvPr/>
        </p:nvSpPr>
        <p:spPr>
          <a:xfrm>
            <a:off x="176980" y="1285934"/>
            <a:ext cx="8908026" cy="1200329"/>
          </a:xfrm>
          <a:prstGeom prst="rect">
            <a:avLst/>
          </a:prstGeom>
          <a:noFill/>
        </p:spPr>
        <p:txBody>
          <a:bodyPr wrap="square">
            <a:spAutoFit/>
          </a:bodyPr>
          <a:lstStyle/>
          <a:p>
            <a:pPr>
              <a:buNone/>
            </a:pPr>
            <a:r>
              <a:rPr lang="en-GB" b="1" dirty="0"/>
              <a:t>1. Develop Strong Communication Skills</a:t>
            </a:r>
          </a:p>
          <a:p>
            <a:pPr>
              <a:buFont typeface="Arial" panose="020B0604020202020204" pitchFamily="34" charset="0"/>
              <a:buChar char="•"/>
            </a:pPr>
            <a:r>
              <a:rPr lang="en-GB" dirty="0"/>
              <a:t>Listen actively to patients, clients, and colleagues.</a:t>
            </a:r>
          </a:p>
          <a:p>
            <a:pPr>
              <a:buFont typeface="Arial" panose="020B0604020202020204" pitchFamily="34" charset="0"/>
              <a:buChar char="•"/>
            </a:pPr>
            <a:r>
              <a:rPr lang="en-GB" dirty="0"/>
              <a:t>Use clear, simple language when explaining medical or social concepts.</a:t>
            </a:r>
          </a:p>
          <a:p>
            <a:pPr>
              <a:buFont typeface="Arial" panose="020B0604020202020204" pitchFamily="34" charset="0"/>
              <a:buChar char="•"/>
            </a:pPr>
            <a:r>
              <a:rPr lang="en-GB" dirty="0"/>
              <a:t>Adapt communication styles to suit different ages, cultures, and abilities.</a:t>
            </a:r>
          </a:p>
        </p:txBody>
      </p:sp>
      <p:sp>
        <p:nvSpPr>
          <p:cNvPr id="7" name="TextBox 6">
            <a:extLst>
              <a:ext uri="{FF2B5EF4-FFF2-40B4-BE49-F238E27FC236}">
                <a16:creationId xmlns:a16="http://schemas.microsoft.com/office/drawing/2014/main" id="{2367799D-8E34-C7EE-EC66-809DB34C90EC}"/>
              </a:ext>
            </a:extLst>
          </p:cNvPr>
          <p:cNvSpPr txBox="1"/>
          <p:nvPr/>
        </p:nvSpPr>
        <p:spPr>
          <a:xfrm>
            <a:off x="176980" y="2622655"/>
            <a:ext cx="6096000" cy="1200329"/>
          </a:xfrm>
          <a:prstGeom prst="rect">
            <a:avLst/>
          </a:prstGeom>
          <a:noFill/>
        </p:spPr>
        <p:txBody>
          <a:bodyPr wrap="square">
            <a:spAutoFit/>
          </a:bodyPr>
          <a:lstStyle/>
          <a:p>
            <a:r>
              <a:rPr lang="en-GB" dirty="0"/>
              <a:t>2. Show Empathy and Compassion Treat every individual with dignity and respect. Understand that people may be experiencing vulnerability, pain, or distress. Small acts of kindness often have a big impact on wellbeing.</a:t>
            </a:r>
          </a:p>
        </p:txBody>
      </p:sp>
      <p:sp>
        <p:nvSpPr>
          <p:cNvPr id="9" name="TextBox 8">
            <a:extLst>
              <a:ext uri="{FF2B5EF4-FFF2-40B4-BE49-F238E27FC236}">
                <a16:creationId xmlns:a16="http://schemas.microsoft.com/office/drawing/2014/main" id="{D7916749-16F0-D9CB-1A80-4A5E4AEFD099}"/>
              </a:ext>
            </a:extLst>
          </p:cNvPr>
          <p:cNvSpPr txBox="1"/>
          <p:nvPr/>
        </p:nvSpPr>
        <p:spPr>
          <a:xfrm>
            <a:off x="176980" y="3959376"/>
            <a:ext cx="6096000" cy="2585323"/>
          </a:xfrm>
          <a:prstGeom prst="rect">
            <a:avLst/>
          </a:prstGeom>
          <a:noFill/>
        </p:spPr>
        <p:txBody>
          <a:bodyPr wrap="square">
            <a:spAutoFit/>
          </a:bodyPr>
          <a:lstStyle/>
          <a:p>
            <a:r>
              <a:rPr lang="en-GB" dirty="0"/>
              <a:t>3. Build Teamwork and Collaboration Work effectively with doctors, nurses, social workers, therapists, and families. Share information responsibly to ensure continuity of care. Value the contributions of all team members.4. Apply Psychological Theories in Practice Use Maslow’s hierarchy of needs to ensure basic needs are met before higher goals. Apply Bandura’s social learning theory when encouraging positive </a:t>
            </a:r>
            <a:r>
              <a:rPr lang="en-GB" dirty="0" err="1"/>
              <a:t>behaviors.Draw</a:t>
            </a:r>
            <a:r>
              <a:rPr lang="en-GB" dirty="0"/>
              <a:t> on cognitive-</a:t>
            </a:r>
            <a:r>
              <a:rPr lang="en-GB" dirty="0" err="1"/>
              <a:t>behavioral</a:t>
            </a:r>
            <a:r>
              <a:rPr lang="en-GB" dirty="0"/>
              <a:t> principles to support mental health interventions.</a:t>
            </a:r>
          </a:p>
        </p:txBody>
      </p:sp>
    </p:spTree>
    <p:extLst>
      <p:ext uri="{BB962C8B-B14F-4D97-AF65-F5344CB8AC3E}">
        <p14:creationId xmlns:p14="http://schemas.microsoft.com/office/powerpoint/2010/main" val="2039060454"/>
      </p:ext>
    </p:extLst>
  </p:cSld>
  <p:clrMapOvr>
    <a:masterClrMapping/>
  </p:clrMapOvr>
</p:sld>
</file>

<file path=ppt/theme/theme1.xml><?xml version="1.0" encoding="utf-8"?>
<a:theme xmlns:a="http://schemas.openxmlformats.org/drawingml/2006/main" name="Office Theme">
  <a:themeElements>
    <a:clrScheme name="Office">
      <a:dk1>
        <a:sysClr val="windowText" lastClr="FFFFFF"/>
      </a:dk1>
      <a:lt1>
        <a:sysClr val="window" lastClr="202020"/>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f6dd12ae3b4f98ce859ec46b318394bf">
  <xsd:schema xmlns:xsd="http://www.w3.org/2001/XMLSchema" xmlns:xs="http://www.w3.org/2001/XMLSchema" xmlns:p="http://schemas.microsoft.com/office/2006/metadata/properties" xmlns:ns3="ccfc14db-0f45-423b-b2f5-752f8f8a0ada" targetNamespace="http://schemas.microsoft.com/office/2006/metadata/properties" ma:root="true" ma:fieldsID="ee7bd8411b605f4ee0bf7fcd3d88bdac"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48220E0A-14B0-48C0-BE8D-73DF8867D0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4CD6F27-911F-406A-9C7D-D5EE63608EE9}">
  <ds:schemaRefs>
    <ds:schemaRef ds:uri="http://schemas.microsoft.com/sharepoint/v3/contenttype/forms"/>
  </ds:schemaRefs>
</ds:datastoreItem>
</file>

<file path=customXml/itemProps3.xml><?xml version="1.0" encoding="utf-8"?>
<ds:datastoreItem xmlns:ds="http://schemas.openxmlformats.org/officeDocument/2006/customXml" ds:itemID="{2AF38CB2-1B97-43DB-A804-A6B3FED471B4}">
  <ds:schemaRefs>
    <ds:schemaRef ds:uri="http://purl.org/dc/terms/"/>
    <ds:schemaRef ds:uri="http://www.w3.org/XML/1998/namespace"/>
    <ds:schemaRef ds:uri="http://purl.org/dc/dcmityp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ccfc14db-0f45-423b-b2f5-752f8f8a0ada"/>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65</TotalTime>
  <Words>466</Words>
  <Application>Microsoft Office PowerPoint</Application>
  <PresentationFormat>Widescreen</PresentationFormat>
  <Paragraphs>18</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PowerPoint Presentation</vt:lpstr>
      <vt:lpstr>Introduction Psychology plays a central role in health and social care, shaping how professionals understand human behavior, emotions, and development. Effective care requires not only medical knowledge but also a deep appreciation of the psychological processes that influence wellbeing. This report provides comprehensive guidance on psychological theories and their application in health and social care contexts. By exploring classical and contemporary perspectives, it aims to equip practitioners with the knowledge to deliver compassionate, evidence-based, and person-centered care.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Safehea Parveen (2420732)</dc:creator>
  <cp:lastModifiedBy>Safehea Parveen (2420732)</cp:lastModifiedBy>
  <cp:revision>1</cp:revision>
  <dcterms:created xsi:type="dcterms:W3CDTF">2025-11-18T01:17:56Z</dcterms:created>
  <dcterms:modified xsi:type="dcterms:W3CDTF">2025-11-18T02:23:49Z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