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71" r:id="rId2"/>
    <p:sldId id="272" r:id="rId3"/>
    <p:sldId id="273" r:id="rId4"/>
    <p:sldId id="274" r:id="rId5"/>
    <p:sldId id="278" r:id="rId6"/>
    <p:sldId id="275" r:id="rId7"/>
    <p:sldId id="276" r:id="rId8"/>
    <p:sldId id="27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2531972-CEF1-3EA7-3654-7FE69251B952}" name="Hannah Williams" initials="HW" userId="S::hannah.williams@uwtsd.ac.uk::2323decb-2b71-4e8e-a8f3-fbd7cf8b6d4f" providerId="AD"/>
  <p188:author id="{9BB6DEAE-C583-DB71-226E-D1AE0202EBFB}" name="Nathan J Morris" initials="NM" userId="S::NathanJ.Morris@dwrcymru.com::42b70efc-7e16-45c7-89b0-a27740c15a92"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D27A6C-C9FF-4494-99E5-7BF359081014}" v="21" dt="2026-01-19T13:41:05.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6" autoAdjust="0"/>
    <p:restoredTop sz="82915" autoAdjust="0"/>
  </p:normalViewPr>
  <p:slideViewPr>
    <p:cSldViewPr snapToGrid="0">
      <p:cViewPr varScale="1">
        <p:scale>
          <a:sx n="88" d="100"/>
          <a:sy n="88"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J Morris" userId="42b70efc-7e16-45c7-89b0-a27740c15a92" providerId="ADAL" clId="{B64D63B8-2789-40F8-A908-FDC485AED245}"/>
    <pc:docChg chg="undo custSel addSld modSld">
      <pc:chgData name="Nathan J Morris" userId="42b70efc-7e16-45c7-89b0-a27740c15a92" providerId="ADAL" clId="{B64D63B8-2789-40F8-A908-FDC485AED245}" dt="2026-01-20T16:09:22.063" v="973" actId="20577"/>
      <pc:docMkLst>
        <pc:docMk/>
      </pc:docMkLst>
      <pc:sldChg chg="modSp mod">
        <pc:chgData name="Nathan J Morris" userId="42b70efc-7e16-45c7-89b0-a27740c15a92" providerId="ADAL" clId="{B64D63B8-2789-40F8-A908-FDC485AED245}" dt="2026-01-16T12:26:04.339" v="376" actId="14100"/>
        <pc:sldMkLst>
          <pc:docMk/>
          <pc:sldMk cId="229062557" sldId="271"/>
        </pc:sldMkLst>
        <pc:spChg chg="mod">
          <ac:chgData name="Nathan J Morris" userId="42b70efc-7e16-45c7-89b0-a27740c15a92" providerId="ADAL" clId="{B64D63B8-2789-40F8-A908-FDC485AED245}" dt="2026-01-16T12:25:56.097" v="375" actId="403"/>
          <ac:spMkLst>
            <pc:docMk/>
            <pc:sldMk cId="229062557" sldId="271"/>
            <ac:spMk id="2" creationId="{59B6C4E4-F4EF-4671-8F99-CAD658AAEB53}"/>
          </ac:spMkLst>
        </pc:spChg>
        <pc:spChg chg="mod">
          <ac:chgData name="Nathan J Morris" userId="42b70efc-7e16-45c7-89b0-a27740c15a92" providerId="ADAL" clId="{B64D63B8-2789-40F8-A908-FDC485AED245}" dt="2026-01-12T17:07:15.728" v="33" actId="403"/>
          <ac:spMkLst>
            <pc:docMk/>
            <pc:sldMk cId="229062557" sldId="271"/>
            <ac:spMk id="5" creationId="{AE7ECDF4-E23D-4872-B842-76087217C4B9}"/>
          </ac:spMkLst>
        </pc:spChg>
        <pc:grpChg chg="mod">
          <ac:chgData name="Nathan J Morris" userId="42b70efc-7e16-45c7-89b0-a27740c15a92" providerId="ADAL" clId="{B64D63B8-2789-40F8-A908-FDC485AED245}" dt="2026-01-16T12:26:04.339" v="376" actId="14100"/>
          <ac:grpSpMkLst>
            <pc:docMk/>
            <pc:sldMk cId="229062557" sldId="271"/>
            <ac:grpSpMk id="7" creationId="{D6C5D9D2-8C8E-4098-AB64-0CF38900FCB5}"/>
          </ac:grpSpMkLst>
        </pc:grpChg>
      </pc:sldChg>
      <pc:sldChg chg="modSp mod modNotesTx">
        <pc:chgData name="Nathan J Morris" userId="42b70efc-7e16-45c7-89b0-a27740c15a92" providerId="ADAL" clId="{B64D63B8-2789-40F8-A908-FDC485AED245}" dt="2026-01-20T16:09:22.063" v="973" actId="20577"/>
        <pc:sldMkLst>
          <pc:docMk/>
          <pc:sldMk cId="652635246" sldId="272"/>
        </pc:sldMkLst>
        <pc:spChg chg="mod">
          <ac:chgData name="Nathan J Morris" userId="42b70efc-7e16-45c7-89b0-a27740c15a92" providerId="ADAL" clId="{B64D63B8-2789-40F8-A908-FDC485AED245}" dt="2026-01-12T17:06:53.153" v="24" actId="403"/>
          <ac:spMkLst>
            <pc:docMk/>
            <pc:sldMk cId="652635246" sldId="272"/>
            <ac:spMk id="3" creationId="{A281C48E-84E4-C5B7-BE76-8C070DB3C684}"/>
          </ac:spMkLst>
        </pc:spChg>
        <pc:spChg chg="mod">
          <ac:chgData name="Nathan J Morris" userId="42b70efc-7e16-45c7-89b0-a27740c15a92" providerId="ADAL" clId="{B64D63B8-2789-40F8-A908-FDC485AED245}" dt="2026-01-20T16:09:22.063" v="973" actId="20577"/>
          <ac:spMkLst>
            <pc:docMk/>
            <pc:sldMk cId="652635246" sldId="272"/>
            <ac:spMk id="9" creationId="{8A03F51A-16BF-3465-2CAE-06C11A840FCD}"/>
          </ac:spMkLst>
        </pc:spChg>
      </pc:sldChg>
      <pc:sldChg chg="modSp mod modNotesTx">
        <pc:chgData name="Nathan J Morris" userId="42b70efc-7e16-45c7-89b0-a27740c15a92" providerId="ADAL" clId="{B64D63B8-2789-40F8-A908-FDC485AED245}" dt="2026-01-19T13:30:43.877" v="440" actId="20577"/>
        <pc:sldMkLst>
          <pc:docMk/>
          <pc:sldMk cId="3597064963" sldId="273"/>
        </pc:sldMkLst>
        <pc:spChg chg="mod">
          <ac:chgData name="Nathan J Morris" userId="42b70efc-7e16-45c7-89b0-a27740c15a92" providerId="ADAL" clId="{B64D63B8-2789-40F8-A908-FDC485AED245}" dt="2026-01-12T17:07:23.319" v="36" actId="403"/>
          <ac:spMkLst>
            <pc:docMk/>
            <pc:sldMk cId="3597064963" sldId="273"/>
            <ac:spMk id="3" creationId="{F868608A-8CCE-B66D-D537-208CE5524863}"/>
          </ac:spMkLst>
        </pc:spChg>
        <pc:spChg chg="mod">
          <ac:chgData name="Nathan J Morris" userId="42b70efc-7e16-45c7-89b0-a27740c15a92" providerId="ADAL" clId="{B64D63B8-2789-40F8-A908-FDC485AED245}" dt="2026-01-12T17:07:33.736" v="40" actId="403"/>
          <ac:spMkLst>
            <pc:docMk/>
            <pc:sldMk cId="3597064963" sldId="273"/>
            <ac:spMk id="9" creationId="{F6BAC060-D2A2-3364-E535-6177B333201F}"/>
          </ac:spMkLst>
        </pc:spChg>
      </pc:sldChg>
      <pc:sldChg chg="modSp mod modCm modNotesTx">
        <pc:chgData name="Nathan J Morris" userId="42b70efc-7e16-45c7-89b0-a27740c15a92" providerId="ADAL" clId="{B64D63B8-2789-40F8-A908-FDC485AED245}" dt="2026-01-20T10:22:44.590" v="492" actId="20577"/>
        <pc:sldMkLst>
          <pc:docMk/>
          <pc:sldMk cId="989506311" sldId="274"/>
        </pc:sldMkLst>
        <pc:spChg chg="mod">
          <ac:chgData name="Nathan J Morris" userId="42b70efc-7e16-45c7-89b0-a27740c15a92" providerId="ADAL" clId="{B64D63B8-2789-40F8-A908-FDC485AED245}" dt="2026-01-16T12:26:13.571" v="377" actId="403"/>
          <ac:spMkLst>
            <pc:docMk/>
            <pc:sldMk cId="989506311" sldId="274"/>
            <ac:spMk id="3" creationId="{7B0633D1-BF64-D3F9-C1A1-CCBCCC8D58C5}"/>
          </ac:spMkLst>
        </pc:spChg>
        <pc:spChg chg="mod">
          <ac:chgData name="Nathan J Morris" userId="42b70efc-7e16-45c7-89b0-a27740c15a92" providerId="ADAL" clId="{B64D63B8-2789-40F8-A908-FDC485AED245}" dt="2026-01-20T10:22:44.590" v="492" actId="20577"/>
          <ac:spMkLst>
            <pc:docMk/>
            <pc:sldMk cId="989506311" sldId="274"/>
            <ac:spMk id="9" creationId="{28D67E1D-12E8-6655-3DCA-B45E21DBB254}"/>
          </ac:spMkLst>
        </pc:spChg>
        <pc:extLst>
          <p:ext xmlns:p="http://schemas.openxmlformats.org/presentationml/2006/main" uri="{D6D511B9-2390-475A-947B-AFAB55BFBCF1}">
            <pc226:cmChg xmlns:pc226="http://schemas.microsoft.com/office/powerpoint/2022/06/main/command" chg="mod">
              <pc226:chgData name="Nathan J Morris" userId="42b70efc-7e16-45c7-89b0-a27740c15a92" providerId="ADAL" clId="{B64D63B8-2789-40F8-A908-FDC485AED245}" dt="2026-01-12T17:08:58.308" v="47" actId="21"/>
              <pc2:cmMkLst xmlns:pc2="http://schemas.microsoft.com/office/powerpoint/2019/9/main/command">
                <pc:docMk/>
                <pc:sldMk cId="989506311" sldId="274"/>
                <pc2:cmMk id="{2E5AB338-7B5B-4812-8AB7-E8A41F107E53}"/>
              </pc2:cmMkLst>
            </pc226:cmChg>
            <pc226:cmChg xmlns:pc226="http://schemas.microsoft.com/office/powerpoint/2022/06/main/command" chg="mod">
              <pc226:chgData name="Nathan J Morris" userId="42b70efc-7e16-45c7-89b0-a27740c15a92" providerId="ADAL" clId="{B64D63B8-2789-40F8-A908-FDC485AED245}" dt="2026-01-12T17:08:58.308" v="47" actId="21"/>
              <pc2:cmMkLst xmlns:pc2="http://schemas.microsoft.com/office/powerpoint/2019/9/main/command">
                <pc:docMk/>
                <pc:sldMk cId="989506311" sldId="274"/>
                <pc2:cmMk id="{D42D62A3-6710-4A6F-B114-925D7DAFCB43}"/>
              </pc2:cmMkLst>
            </pc226:cmChg>
          </p:ext>
        </pc:extLst>
      </pc:sldChg>
      <pc:sldChg chg="addSp delSp modSp mod modNotesTx">
        <pc:chgData name="Nathan J Morris" userId="42b70efc-7e16-45c7-89b0-a27740c15a92" providerId="ADAL" clId="{B64D63B8-2789-40F8-A908-FDC485AED245}" dt="2026-01-20T10:25:02.623" v="698" actId="20577"/>
        <pc:sldMkLst>
          <pc:docMk/>
          <pc:sldMk cId="1051964066" sldId="275"/>
        </pc:sldMkLst>
        <pc:spChg chg="mod">
          <ac:chgData name="Nathan J Morris" userId="42b70efc-7e16-45c7-89b0-a27740c15a92" providerId="ADAL" clId="{B64D63B8-2789-40F8-A908-FDC485AED245}" dt="2026-01-16T12:26:24.589" v="379" actId="14100"/>
          <ac:spMkLst>
            <pc:docMk/>
            <pc:sldMk cId="1051964066" sldId="275"/>
            <ac:spMk id="3" creationId="{DE7D153F-53AB-87F1-DC7C-4FBAA3733F10}"/>
          </ac:spMkLst>
        </pc:spChg>
        <pc:spChg chg="mod">
          <ac:chgData name="Nathan J Morris" userId="42b70efc-7e16-45c7-89b0-a27740c15a92" providerId="ADAL" clId="{B64D63B8-2789-40F8-A908-FDC485AED245}" dt="2026-01-16T12:27:31.437" v="385" actId="1076"/>
          <ac:spMkLst>
            <pc:docMk/>
            <pc:sldMk cId="1051964066" sldId="275"/>
            <ac:spMk id="9" creationId="{89BF4E39-1DBE-A766-2ED2-E88C409696DE}"/>
          </ac:spMkLst>
        </pc:spChg>
        <pc:graphicFrameChg chg="add mod modGraphic">
          <ac:chgData name="Nathan J Morris" userId="42b70efc-7e16-45c7-89b0-a27740c15a92" providerId="ADAL" clId="{B64D63B8-2789-40F8-A908-FDC485AED245}" dt="2026-01-15T17:49:43.290" v="334" actId="20577"/>
          <ac:graphicFrameMkLst>
            <pc:docMk/>
            <pc:sldMk cId="1051964066" sldId="275"/>
            <ac:graphicFrameMk id="2" creationId="{7F9E52DA-E502-5705-7D51-BA4DF42EA666}"/>
          </ac:graphicFrameMkLst>
        </pc:graphicFrameChg>
      </pc:sldChg>
      <pc:sldChg chg="modSp add mod">
        <pc:chgData name="Nathan J Morris" userId="42b70efc-7e16-45c7-89b0-a27740c15a92" providerId="ADAL" clId="{B64D63B8-2789-40F8-A908-FDC485AED245}" dt="2026-01-19T13:41:14.652" v="459" actId="20577"/>
        <pc:sldMkLst>
          <pc:docMk/>
          <pc:sldMk cId="2898672415" sldId="276"/>
        </pc:sldMkLst>
        <pc:spChg chg="mod">
          <ac:chgData name="Nathan J Morris" userId="42b70efc-7e16-45c7-89b0-a27740c15a92" providerId="ADAL" clId="{B64D63B8-2789-40F8-A908-FDC485AED245}" dt="2026-01-16T12:26:31.509" v="380" actId="403"/>
          <ac:spMkLst>
            <pc:docMk/>
            <pc:sldMk cId="2898672415" sldId="276"/>
            <ac:spMk id="3" creationId="{AD611814-C9A8-A2C2-4B3D-4F5D9BA4433F}"/>
          </ac:spMkLst>
        </pc:spChg>
        <pc:spChg chg="mod">
          <ac:chgData name="Nathan J Morris" userId="42b70efc-7e16-45c7-89b0-a27740c15a92" providerId="ADAL" clId="{B64D63B8-2789-40F8-A908-FDC485AED245}" dt="2026-01-19T13:41:14.652" v="459" actId="20577"/>
          <ac:spMkLst>
            <pc:docMk/>
            <pc:sldMk cId="2898672415" sldId="276"/>
            <ac:spMk id="9" creationId="{7BB1C51E-E0E1-6E61-6903-8D3A8EAE7A06}"/>
          </ac:spMkLst>
        </pc:spChg>
      </pc:sldChg>
      <pc:sldChg chg="delSp modSp add mod">
        <pc:chgData name="Nathan J Morris" userId="42b70efc-7e16-45c7-89b0-a27740c15a92" providerId="ADAL" clId="{B64D63B8-2789-40F8-A908-FDC485AED245}" dt="2026-01-19T09:43:50.643" v="437" actId="1076"/>
        <pc:sldMkLst>
          <pc:docMk/>
          <pc:sldMk cId="4252659922" sldId="277"/>
        </pc:sldMkLst>
        <pc:spChg chg="mod">
          <ac:chgData name="Nathan J Morris" userId="42b70efc-7e16-45c7-89b0-a27740c15a92" providerId="ADAL" clId="{B64D63B8-2789-40F8-A908-FDC485AED245}" dt="2026-01-19T09:43:50.643" v="437" actId="1076"/>
          <ac:spMkLst>
            <pc:docMk/>
            <pc:sldMk cId="4252659922" sldId="277"/>
            <ac:spMk id="3" creationId="{5607AD4E-4F5B-78D7-28A1-5868951F2203}"/>
          </ac:spMkLst>
        </pc:spChg>
        <pc:spChg chg="del mod">
          <ac:chgData name="Nathan J Morris" userId="42b70efc-7e16-45c7-89b0-a27740c15a92" providerId="ADAL" clId="{B64D63B8-2789-40F8-A908-FDC485AED245}" dt="2026-01-19T09:43:33.149" v="428"/>
          <ac:spMkLst>
            <pc:docMk/>
            <pc:sldMk cId="4252659922" sldId="277"/>
            <ac:spMk id="9" creationId="{845CE03F-51ED-8E29-C6C8-56DD80178AFD}"/>
          </ac:spMkLst>
        </pc:spChg>
      </pc:sldChg>
      <pc:sldChg chg="modSp add mod modNotesTx">
        <pc:chgData name="Nathan J Morris" userId="42b70efc-7e16-45c7-89b0-a27740c15a92" providerId="ADAL" clId="{B64D63B8-2789-40F8-A908-FDC485AED245}" dt="2026-01-20T16:03:16.349" v="959" actId="20577"/>
        <pc:sldMkLst>
          <pc:docMk/>
          <pc:sldMk cId="71282718" sldId="278"/>
        </pc:sldMkLst>
        <pc:spChg chg="mod">
          <ac:chgData name="Nathan J Morris" userId="42b70efc-7e16-45c7-89b0-a27740c15a92" providerId="ADAL" clId="{B64D63B8-2789-40F8-A908-FDC485AED245}" dt="2026-01-20T16:03:16.349" v="959" actId="20577"/>
          <ac:spMkLst>
            <pc:docMk/>
            <pc:sldMk cId="71282718" sldId="278"/>
            <ac:spMk id="9" creationId="{D106444F-CB92-9BBF-63E2-313E36DEDB7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E92834-BD57-4E9D-8D81-604BFC094AE6}" type="doc">
      <dgm:prSet loTypeId="urn:microsoft.com/office/officeart/2005/8/layout/process2" loCatId="process" qsTypeId="urn:microsoft.com/office/officeart/2005/8/quickstyle/simple1" qsCatId="simple" csTypeId="urn:microsoft.com/office/officeart/2005/8/colors/colorful1" csCatId="colorful" phldr="1"/>
      <dgm:spPr/>
      <dgm:t>
        <a:bodyPr/>
        <a:lstStyle/>
        <a:p>
          <a:endParaRPr lang="en-GB"/>
        </a:p>
      </dgm:t>
    </dgm:pt>
    <dgm:pt modelId="{8A9EB7D6-E6FF-42E8-9F4D-425F1A2E85B7}">
      <dgm:prSet phldrT="[Text]"/>
      <dgm:spPr/>
      <dgm:t>
        <a:bodyPr/>
        <a:lstStyle/>
        <a:p>
          <a:pPr>
            <a:buSzPts val="1000"/>
            <a:buFont typeface="Symbol" panose="05050102010706020507" pitchFamily="18" charset="2"/>
            <a:buChar char=""/>
          </a:pPr>
          <a:r>
            <a:rPr lang="en-GB" b="1"/>
            <a:t>Prepare materials and cast concrete cubes</a:t>
          </a:r>
          <a:endParaRPr lang="en-GB"/>
        </a:p>
      </dgm:t>
    </dgm:pt>
    <dgm:pt modelId="{80F886FF-2BC1-4710-9B22-FF861A69B72E}" type="parTrans" cxnId="{D75E5EB9-07F7-42C1-9B8F-2F24B26FF2D1}">
      <dgm:prSet/>
      <dgm:spPr/>
      <dgm:t>
        <a:bodyPr/>
        <a:lstStyle/>
        <a:p>
          <a:endParaRPr lang="en-GB"/>
        </a:p>
      </dgm:t>
    </dgm:pt>
    <dgm:pt modelId="{23756A42-F0B1-4EDC-9AEC-46C5D6F0AC39}" type="sibTrans" cxnId="{D75E5EB9-07F7-42C1-9B8F-2F24B26FF2D1}">
      <dgm:prSet/>
      <dgm:spPr/>
      <dgm:t>
        <a:bodyPr/>
        <a:lstStyle/>
        <a:p>
          <a:endParaRPr lang="en-GB"/>
        </a:p>
      </dgm:t>
    </dgm:pt>
    <dgm:pt modelId="{F3BA52ED-50B7-4F95-8C47-79EDC83946C0}">
      <dgm:prSet phldrT="[Text]"/>
      <dgm:spPr/>
      <dgm:t>
        <a:bodyPr/>
        <a:lstStyle/>
        <a:p>
          <a:pPr>
            <a:buNone/>
          </a:pPr>
          <a:r>
            <a:rPr lang="en-GB" b="1" dirty="0"/>
            <a:t>Cure concrete cubes</a:t>
          </a:r>
          <a:endParaRPr lang="en-GB" dirty="0"/>
        </a:p>
      </dgm:t>
    </dgm:pt>
    <dgm:pt modelId="{67447B10-3659-494E-885A-EAD230CEDBEB}" type="parTrans" cxnId="{6639A185-7204-41BF-BCD9-D2CB3381E632}">
      <dgm:prSet/>
      <dgm:spPr/>
      <dgm:t>
        <a:bodyPr/>
        <a:lstStyle/>
        <a:p>
          <a:endParaRPr lang="en-GB"/>
        </a:p>
      </dgm:t>
    </dgm:pt>
    <dgm:pt modelId="{1B114353-E47A-45AD-8113-5EDBA8136392}" type="sibTrans" cxnId="{6639A185-7204-41BF-BCD9-D2CB3381E632}">
      <dgm:prSet/>
      <dgm:spPr/>
      <dgm:t>
        <a:bodyPr/>
        <a:lstStyle/>
        <a:p>
          <a:endParaRPr lang="en-GB"/>
        </a:p>
      </dgm:t>
    </dgm:pt>
    <dgm:pt modelId="{6C54B70D-C744-4E6A-B645-1F40BB616E3B}">
      <dgm:prSet phldrT="[Text]"/>
      <dgm:spPr/>
      <dgm:t>
        <a:bodyPr/>
        <a:lstStyle/>
        <a:p>
          <a:pPr>
            <a:buNone/>
          </a:pPr>
          <a:r>
            <a:rPr lang="en-GB" b="1" dirty="0"/>
            <a:t>Drill central holes</a:t>
          </a:r>
          <a:r>
            <a:rPr lang="en-GB" dirty="0"/>
            <a:t> </a:t>
          </a:r>
        </a:p>
      </dgm:t>
    </dgm:pt>
    <dgm:pt modelId="{9F1AC8C8-59E4-4EF7-89F1-5F9D0BC2CB56}" type="parTrans" cxnId="{9CB4C2D6-A0B8-4CCF-9546-CCCB44C4385C}">
      <dgm:prSet/>
      <dgm:spPr/>
      <dgm:t>
        <a:bodyPr/>
        <a:lstStyle/>
        <a:p>
          <a:endParaRPr lang="en-GB"/>
        </a:p>
      </dgm:t>
    </dgm:pt>
    <dgm:pt modelId="{BBBA4504-1287-4E4A-B6FD-3A7ED30AAD8D}" type="sibTrans" cxnId="{9CB4C2D6-A0B8-4CCF-9546-CCCB44C4385C}">
      <dgm:prSet/>
      <dgm:spPr/>
      <dgm:t>
        <a:bodyPr/>
        <a:lstStyle/>
        <a:p>
          <a:endParaRPr lang="en-GB"/>
        </a:p>
      </dgm:t>
    </dgm:pt>
    <dgm:pt modelId="{2A1AB2B1-6F7A-4E80-AB85-9EA28F59886C}">
      <dgm:prSet/>
      <dgm:spPr/>
      <dgm:t>
        <a:bodyPr/>
        <a:lstStyle/>
        <a:p>
          <a:pPr>
            <a:buSzPts val="1000"/>
            <a:buFont typeface="Symbol" panose="05050102010706020507" pitchFamily="18" charset="2"/>
            <a:buChar char=""/>
          </a:pPr>
          <a:r>
            <a:rPr lang="en-GB" b="1"/>
            <a:t>Cure the grouted specimens</a:t>
          </a:r>
          <a:endParaRPr lang="en-GB"/>
        </a:p>
      </dgm:t>
    </dgm:pt>
    <dgm:pt modelId="{351ACF58-8048-4029-8049-43CAA5EA19CE}" type="parTrans" cxnId="{AAF66843-3B1B-4AFC-82DF-D9FF227C0E97}">
      <dgm:prSet/>
      <dgm:spPr/>
      <dgm:t>
        <a:bodyPr/>
        <a:lstStyle/>
        <a:p>
          <a:endParaRPr lang="en-GB"/>
        </a:p>
      </dgm:t>
    </dgm:pt>
    <dgm:pt modelId="{C34B8490-62C4-4934-8421-C78BC5D56F1C}" type="sibTrans" cxnId="{AAF66843-3B1B-4AFC-82DF-D9FF227C0E97}">
      <dgm:prSet/>
      <dgm:spPr/>
      <dgm:t>
        <a:bodyPr/>
        <a:lstStyle/>
        <a:p>
          <a:endParaRPr lang="en-GB"/>
        </a:p>
      </dgm:t>
    </dgm:pt>
    <dgm:pt modelId="{68375633-AB97-4B8F-B21C-4E2E543B9DE0}">
      <dgm:prSet/>
      <dgm:spPr/>
      <dgm:t>
        <a:bodyPr/>
        <a:lstStyle/>
        <a:p>
          <a:pPr>
            <a:buNone/>
          </a:pPr>
          <a:r>
            <a:rPr lang="en-GB" b="1"/>
            <a:t>Apply various grouting materials</a:t>
          </a:r>
          <a:r>
            <a:rPr lang="en-GB"/>
            <a:t> </a:t>
          </a:r>
        </a:p>
      </dgm:t>
    </dgm:pt>
    <dgm:pt modelId="{6CDA457A-FD68-4F5E-BABA-B85C69BA63A8}" type="parTrans" cxnId="{F0F26059-D299-4899-A046-9D73EEED89C0}">
      <dgm:prSet/>
      <dgm:spPr/>
      <dgm:t>
        <a:bodyPr/>
        <a:lstStyle/>
        <a:p>
          <a:endParaRPr lang="en-GB"/>
        </a:p>
      </dgm:t>
    </dgm:pt>
    <dgm:pt modelId="{F0A3EE47-DAD6-4B32-BFA9-92821DCAE7E2}" type="sibTrans" cxnId="{F0F26059-D299-4899-A046-9D73EEED89C0}">
      <dgm:prSet/>
      <dgm:spPr/>
      <dgm:t>
        <a:bodyPr/>
        <a:lstStyle/>
        <a:p>
          <a:endParaRPr lang="en-GB"/>
        </a:p>
      </dgm:t>
    </dgm:pt>
    <dgm:pt modelId="{DAF7C664-38E2-4B92-9D8C-34A6394CD478}">
      <dgm:prSet/>
      <dgm:spPr/>
      <dgm:t>
        <a:bodyPr/>
        <a:lstStyle/>
        <a:p>
          <a:endParaRPr lang="en-GB"/>
        </a:p>
      </dgm:t>
    </dgm:pt>
    <dgm:pt modelId="{AAF932EA-3EDD-4BA1-B904-D22BEC9475BD}" type="parTrans" cxnId="{A8D7728F-9259-4913-8183-0375D41E8134}">
      <dgm:prSet/>
      <dgm:spPr/>
      <dgm:t>
        <a:bodyPr/>
        <a:lstStyle/>
        <a:p>
          <a:endParaRPr lang="en-GB"/>
        </a:p>
      </dgm:t>
    </dgm:pt>
    <dgm:pt modelId="{ECBC392F-6C3B-46EE-9AD2-30EE5B3C0CC0}" type="sibTrans" cxnId="{A8D7728F-9259-4913-8183-0375D41E8134}">
      <dgm:prSet/>
      <dgm:spPr/>
      <dgm:t>
        <a:bodyPr/>
        <a:lstStyle/>
        <a:p>
          <a:endParaRPr lang="en-GB"/>
        </a:p>
      </dgm:t>
    </dgm:pt>
    <dgm:pt modelId="{FA73EB24-9F0F-4B96-B2A5-FA052063FCAA}">
      <dgm:prSet/>
      <dgm:spPr/>
      <dgm:t>
        <a:bodyPr/>
        <a:lstStyle/>
        <a:p>
          <a:pPr>
            <a:buNone/>
          </a:pPr>
          <a:r>
            <a:rPr lang="en-GB" b="1"/>
            <a:t>Document and compare the results</a:t>
          </a:r>
          <a:r>
            <a:rPr lang="en-GB"/>
            <a:t> </a:t>
          </a:r>
        </a:p>
      </dgm:t>
    </dgm:pt>
    <dgm:pt modelId="{A4756700-8A57-486F-AF2B-2AECBCA2C3DD}" type="parTrans" cxnId="{2D9678FD-9E59-4BBF-A0B8-512FDED92547}">
      <dgm:prSet/>
      <dgm:spPr/>
      <dgm:t>
        <a:bodyPr/>
        <a:lstStyle/>
        <a:p>
          <a:endParaRPr lang="en-GB"/>
        </a:p>
      </dgm:t>
    </dgm:pt>
    <dgm:pt modelId="{04A130D7-CE23-4CD5-A60B-83D0514266E1}" type="sibTrans" cxnId="{2D9678FD-9E59-4BBF-A0B8-512FDED92547}">
      <dgm:prSet/>
      <dgm:spPr/>
      <dgm:t>
        <a:bodyPr/>
        <a:lstStyle/>
        <a:p>
          <a:endParaRPr lang="en-GB"/>
        </a:p>
      </dgm:t>
    </dgm:pt>
    <dgm:pt modelId="{3063C621-FD07-4AA8-BF95-8F32EF3D2E1C}">
      <dgm:prSet/>
      <dgm:spPr/>
      <dgm:t>
        <a:bodyPr/>
        <a:lstStyle/>
        <a:p>
          <a:r>
            <a:rPr lang="en-GB" b="1"/>
            <a:t>Subject the cubes to compressive strength testing</a:t>
          </a:r>
          <a:r>
            <a:rPr lang="en-GB"/>
            <a:t> </a:t>
          </a:r>
        </a:p>
      </dgm:t>
    </dgm:pt>
    <dgm:pt modelId="{D2C86A02-8993-4C3B-AA4C-98BBE23C2138}" type="parTrans" cxnId="{93ECAED2-F930-49CC-B76E-64686C2C999B}">
      <dgm:prSet/>
      <dgm:spPr/>
      <dgm:t>
        <a:bodyPr/>
        <a:lstStyle/>
        <a:p>
          <a:endParaRPr lang="en-GB"/>
        </a:p>
      </dgm:t>
    </dgm:pt>
    <dgm:pt modelId="{509B2982-59B9-471F-A3EB-E855030E7D83}" type="sibTrans" cxnId="{93ECAED2-F930-49CC-B76E-64686C2C999B}">
      <dgm:prSet/>
      <dgm:spPr/>
      <dgm:t>
        <a:bodyPr/>
        <a:lstStyle/>
        <a:p>
          <a:endParaRPr lang="en-GB"/>
        </a:p>
      </dgm:t>
    </dgm:pt>
    <dgm:pt modelId="{8B94A30A-B0C5-41D0-BB11-F2F848517349}" type="pres">
      <dgm:prSet presAssocID="{03E92834-BD57-4E9D-8D81-604BFC094AE6}" presName="linearFlow" presStyleCnt="0">
        <dgm:presLayoutVars>
          <dgm:resizeHandles val="exact"/>
        </dgm:presLayoutVars>
      </dgm:prSet>
      <dgm:spPr/>
    </dgm:pt>
    <dgm:pt modelId="{FFBB1465-5AB9-41B3-BAE0-BEB0CF68F3B8}" type="pres">
      <dgm:prSet presAssocID="{8A9EB7D6-E6FF-42E8-9F4D-425F1A2E85B7}" presName="node" presStyleLbl="node1" presStyleIdx="0" presStyleCnt="7">
        <dgm:presLayoutVars>
          <dgm:bulletEnabled val="1"/>
        </dgm:presLayoutVars>
      </dgm:prSet>
      <dgm:spPr/>
    </dgm:pt>
    <dgm:pt modelId="{4F49A9FB-7ADE-4752-B47F-FE81F524BF67}" type="pres">
      <dgm:prSet presAssocID="{23756A42-F0B1-4EDC-9AEC-46C5D6F0AC39}" presName="sibTrans" presStyleLbl="sibTrans2D1" presStyleIdx="0" presStyleCnt="6"/>
      <dgm:spPr/>
    </dgm:pt>
    <dgm:pt modelId="{7034AF8E-3E51-478E-9C36-279F3D3D8084}" type="pres">
      <dgm:prSet presAssocID="{23756A42-F0B1-4EDC-9AEC-46C5D6F0AC39}" presName="connectorText" presStyleLbl="sibTrans2D1" presStyleIdx="0" presStyleCnt="6"/>
      <dgm:spPr/>
    </dgm:pt>
    <dgm:pt modelId="{A7E05821-28E4-4E43-9404-7D5337937412}" type="pres">
      <dgm:prSet presAssocID="{F3BA52ED-50B7-4F95-8C47-79EDC83946C0}" presName="node" presStyleLbl="node1" presStyleIdx="1" presStyleCnt="7" custLinFactNeighborY="398">
        <dgm:presLayoutVars>
          <dgm:bulletEnabled val="1"/>
        </dgm:presLayoutVars>
      </dgm:prSet>
      <dgm:spPr/>
    </dgm:pt>
    <dgm:pt modelId="{59AC585C-04B4-4FAA-B8B7-AAE18E2F5B45}" type="pres">
      <dgm:prSet presAssocID="{1B114353-E47A-45AD-8113-5EDBA8136392}" presName="sibTrans" presStyleLbl="sibTrans2D1" presStyleIdx="1" presStyleCnt="6"/>
      <dgm:spPr/>
    </dgm:pt>
    <dgm:pt modelId="{6F7DBEDC-91A4-481F-8D80-797A6D69CAF7}" type="pres">
      <dgm:prSet presAssocID="{1B114353-E47A-45AD-8113-5EDBA8136392}" presName="connectorText" presStyleLbl="sibTrans2D1" presStyleIdx="1" presStyleCnt="6"/>
      <dgm:spPr/>
    </dgm:pt>
    <dgm:pt modelId="{4374C9BC-C941-4EA6-8F0F-0CD61226ED0C}" type="pres">
      <dgm:prSet presAssocID="{6C54B70D-C744-4E6A-B645-1F40BB616E3B}" presName="node" presStyleLbl="node1" presStyleIdx="2" presStyleCnt="7">
        <dgm:presLayoutVars>
          <dgm:bulletEnabled val="1"/>
        </dgm:presLayoutVars>
      </dgm:prSet>
      <dgm:spPr/>
    </dgm:pt>
    <dgm:pt modelId="{985AC089-EED0-40C8-AAFF-588B08CDBAB7}" type="pres">
      <dgm:prSet presAssocID="{BBBA4504-1287-4E4A-B6FD-3A7ED30AAD8D}" presName="sibTrans" presStyleLbl="sibTrans2D1" presStyleIdx="2" presStyleCnt="6"/>
      <dgm:spPr/>
    </dgm:pt>
    <dgm:pt modelId="{25510EB8-672C-43ED-B8C8-E3AEE54D16A6}" type="pres">
      <dgm:prSet presAssocID="{BBBA4504-1287-4E4A-B6FD-3A7ED30AAD8D}" presName="connectorText" presStyleLbl="sibTrans2D1" presStyleIdx="2" presStyleCnt="6"/>
      <dgm:spPr/>
    </dgm:pt>
    <dgm:pt modelId="{81E7A0C1-CB0E-49C6-B9F8-D4C7F0F95FFE}" type="pres">
      <dgm:prSet presAssocID="{68375633-AB97-4B8F-B21C-4E2E543B9DE0}" presName="node" presStyleLbl="node1" presStyleIdx="3" presStyleCnt="7">
        <dgm:presLayoutVars>
          <dgm:bulletEnabled val="1"/>
        </dgm:presLayoutVars>
      </dgm:prSet>
      <dgm:spPr/>
    </dgm:pt>
    <dgm:pt modelId="{C142AAD7-C90A-402E-923B-90D8DDE59CBB}" type="pres">
      <dgm:prSet presAssocID="{F0A3EE47-DAD6-4B32-BFA9-92821DCAE7E2}" presName="sibTrans" presStyleLbl="sibTrans2D1" presStyleIdx="3" presStyleCnt="6"/>
      <dgm:spPr/>
    </dgm:pt>
    <dgm:pt modelId="{AED646F8-20CB-4C4E-8E5A-8CCFB5730AE0}" type="pres">
      <dgm:prSet presAssocID="{F0A3EE47-DAD6-4B32-BFA9-92821DCAE7E2}" presName="connectorText" presStyleLbl="sibTrans2D1" presStyleIdx="3" presStyleCnt="6"/>
      <dgm:spPr/>
    </dgm:pt>
    <dgm:pt modelId="{871F174D-38B0-4042-B16F-DAEE24D33F9F}" type="pres">
      <dgm:prSet presAssocID="{2A1AB2B1-6F7A-4E80-AB85-9EA28F59886C}" presName="node" presStyleLbl="node1" presStyleIdx="4" presStyleCnt="7">
        <dgm:presLayoutVars>
          <dgm:bulletEnabled val="1"/>
        </dgm:presLayoutVars>
      </dgm:prSet>
      <dgm:spPr/>
    </dgm:pt>
    <dgm:pt modelId="{30159C64-69B1-4815-A339-56F2F2FE2226}" type="pres">
      <dgm:prSet presAssocID="{C34B8490-62C4-4934-8421-C78BC5D56F1C}" presName="sibTrans" presStyleLbl="sibTrans2D1" presStyleIdx="4" presStyleCnt="6"/>
      <dgm:spPr/>
    </dgm:pt>
    <dgm:pt modelId="{1A1D2FB9-FA86-42EF-AB69-78B079D33436}" type="pres">
      <dgm:prSet presAssocID="{C34B8490-62C4-4934-8421-C78BC5D56F1C}" presName="connectorText" presStyleLbl="sibTrans2D1" presStyleIdx="4" presStyleCnt="6"/>
      <dgm:spPr/>
    </dgm:pt>
    <dgm:pt modelId="{CF20E5B9-3C49-46F0-AA27-EC781EEE7CAB}" type="pres">
      <dgm:prSet presAssocID="{3063C621-FD07-4AA8-BF95-8F32EF3D2E1C}" presName="node" presStyleLbl="node1" presStyleIdx="5" presStyleCnt="7">
        <dgm:presLayoutVars>
          <dgm:bulletEnabled val="1"/>
        </dgm:presLayoutVars>
      </dgm:prSet>
      <dgm:spPr/>
    </dgm:pt>
    <dgm:pt modelId="{71BB8887-A06A-42CD-A7B8-14B791ED36A2}" type="pres">
      <dgm:prSet presAssocID="{509B2982-59B9-471F-A3EB-E855030E7D83}" presName="sibTrans" presStyleLbl="sibTrans2D1" presStyleIdx="5" presStyleCnt="6"/>
      <dgm:spPr/>
    </dgm:pt>
    <dgm:pt modelId="{C96BFBF3-05BF-47DA-BC52-75BDB5723496}" type="pres">
      <dgm:prSet presAssocID="{509B2982-59B9-471F-A3EB-E855030E7D83}" presName="connectorText" presStyleLbl="sibTrans2D1" presStyleIdx="5" presStyleCnt="6"/>
      <dgm:spPr/>
    </dgm:pt>
    <dgm:pt modelId="{B8F80C0C-660E-40CD-B92E-94434B79EC08}" type="pres">
      <dgm:prSet presAssocID="{FA73EB24-9F0F-4B96-B2A5-FA052063FCAA}" presName="node" presStyleLbl="node1" presStyleIdx="6" presStyleCnt="7">
        <dgm:presLayoutVars>
          <dgm:bulletEnabled val="1"/>
        </dgm:presLayoutVars>
      </dgm:prSet>
      <dgm:spPr/>
    </dgm:pt>
  </dgm:ptLst>
  <dgm:cxnLst>
    <dgm:cxn modelId="{779EFC00-34F8-48CF-9B23-34460EB3AA0F}" type="presOf" srcId="{F0A3EE47-DAD6-4B32-BFA9-92821DCAE7E2}" destId="{C142AAD7-C90A-402E-923B-90D8DDE59CBB}" srcOrd="0" destOrd="0" presId="urn:microsoft.com/office/officeart/2005/8/layout/process2"/>
    <dgm:cxn modelId="{80C89504-2887-4C34-AF17-4B2C2BAA038E}" type="presOf" srcId="{68375633-AB97-4B8F-B21C-4E2E543B9DE0}" destId="{81E7A0C1-CB0E-49C6-B9F8-D4C7F0F95FFE}" srcOrd="0" destOrd="0" presId="urn:microsoft.com/office/officeart/2005/8/layout/process2"/>
    <dgm:cxn modelId="{076EA105-9A46-4E8B-BDB4-42ACC0DA8692}" type="presOf" srcId="{FA73EB24-9F0F-4B96-B2A5-FA052063FCAA}" destId="{B8F80C0C-660E-40CD-B92E-94434B79EC08}" srcOrd="0" destOrd="0" presId="urn:microsoft.com/office/officeart/2005/8/layout/process2"/>
    <dgm:cxn modelId="{C5DD170D-A675-4B6C-B29E-8BB1462D8D50}" type="presOf" srcId="{8A9EB7D6-E6FF-42E8-9F4D-425F1A2E85B7}" destId="{FFBB1465-5AB9-41B3-BAE0-BEB0CF68F3B8}" srcOrd="0" destOrd="0" presId="urn:microsoft.com/office/officeart/2005/8/layout/process2"/>
    <dgm:cxn modelId="{D75C5018-69C5-4B1A-92B7-D06BB7C05735}" type="presOf" srcId="{6C54B70D-C744-4E6A-B645-1F40BB616E3B}" destId="{4374C9BC-C941-4EA6-8F0F-0CD61226ED0C}" srcOrd="0" destOrd="0" presId="urn:microsoft.com/office/officeart/2005/8/layout/process2"/>
    <dgm:cxn modelId="{22215420-BA1B-46BB-96B7-79E2151A6B32}" type="presOf" srcId="{DAF7C664-38E2-4B92-9D8C-34A6394CD478}" destId="{871F174D-38B0-4042-B16F-DAEE24D33F9F}" srcOrd="0" destOrd="1" presId="urn:microsoft.com/office/officeart/2005/8/layout/process2"/>
    <dgm:cxn modelId="{81130028-BE60-4837-816D-A7F28A769902}" type="presOf" srcId="{509B2982-59B9-471F-A3EB-E855030E7D83}" destId="{C96BFBF3-05BF-47DA-BC52-75BDB5723496}" srcOrd="1" destOrd="0" presId="urn:microsoft.com/office/officeart/2005/8/layout/process2"/>
    <dgm:cxn modelId="{24EA1136-958D-484E-94C6-5FD34DBF19BF}" type="presOf" srcId="{BBBA4504-1287-4E4A-B6FD-3A7ED30AAD8D}" destId="{25510EB8-672C-43ED-B8C8-E3AEE54D16A6}" srcOrd="1" destOrd="0" presId="urn:microsoft.com/office/officeart/2005/8/layout/process2"/>
    <dgm:cxn modelId="{AAF66843-3B1B-4AFC-82DF-D9FF227C0E97}" srcId="{03E92834-BD57-4E9D-8D81-604BFC094AE6}" destId="{2A1AB2B1-6F7A-4E80-AB85-9EA28F59886C}" srcOrd="4" destOrd="0" parTransId="{351ACF58-8048-4029-8049-43CAA5EA19CE}" sibTransId="{C34B8490-62C4-4934-8421-C78BC5D56F1C}"/>
    <dgm:cxn modelId="{50212D6B-B196-4C8F-AD20-4C75879D0E27}" type="presOf" srcId="{BBBA4504-1287-4E4A-B6FD-3A7ED30AAD8D}" destId="{985AC089-EED0-40C8-AAFF-588B08CDBAB7}" srcOrd="0" destOrd="0" presId="urn:microsoft.com/office/officeart/2005/8/layout/process2"/>
    <dgm:cxn modelId="{F0F26059-D299-4899-A046-9D73EEED89C0}" srcId="{03E92834-BD57-4E9D-8D81-604BFC094AE6}" destId="{68375633-AB97-4B8F-B21C-4E2E543B9DE0}" srcOrd="3" destOrd="0" parTransId="{6CDA457A-FD68-4F5E-BABA-B85C69BA63A8}" sibTransId="{F0A3EE47-DAD6-4B32-BFA9-92821DCAE7E2}"/>
    <dgm:cxn modelId="{6639A185-7204-41BF-BCD9-D2CB3381E632}" srcId="{03E92834-BD57-4E9D-8D81-604BFC094AE6}" destId="{F3BA52ED-50B7-4F95-8C47-79EDC83946C0}" srcOrd="1" destOrd="0" parTransId="{67447B10-3659-494E-885A-EAD230CEDBEB}" sibTransId="{1B114353-E47A-45AD-8113-5EDBA8136392}"/>
    <dgm:cxn modelId="{A8D7728F-9259-4913-8183-0375D41E8134}" srcId="{2A1AB2B1-6F7A-4E80-AB85-9EA28F59886C}" destId="{DAF7C664-38E2-4B92-9D8C-34A6394CD478}" srcOrd="0" destOrd="0" parTransId="{AAF932EA-3EDD-4BA1-B904-D22BEC9475BD}" sibTransId="{ECBC392F-6C3B-46EE-9AD2-30EE5B3C0CC0}"/>
    <dgm:cxn modelId="{890E5A95-0C84-4144-AE77-506CE1E345C8}" type="presOf" srcId="{509B2982-59B9-471F-A3EB-E855030E7D83}" destId="{71BB8887-A06A-42CD-A7B8-14B791ED36A2}" srcOrd="0" destOrd="0" presId="urn:microsoft.com/office/officeart/2005/8/layout/process2"/>
    <dgm:cxn modelId="{F687B5A6-0AA5-4CDE-BD3B-0C69AD6FECE2}" type="presOf" srcId="{2A1AB2B1-6F7A-4E80-AB85-9EA28F59886C}" destId="{871F174D-38B0-4042-B16F-DAEE24D33F9F}" srcOrd="0" destOrd="0" presId="urn:microsoft.com/office/officeart/2005/8/layout/process2"/>
    <dgm:cxn modelId="{9E2C69A8-12AC-4DD5-A6A3-DEC0FC7FBCDD}" type="presOf" srcId="{1B114353-E47A-45AD-8113-5EDBA8136392}" destId="{6F7DBEDC-91A4-481F-8D80-797A6D69CAF7}" srcOrd="1" destOrd="0" presId="urn:microsoft.com/office/officeart/2005/8/layout/process2"/>
    <dgm:cxn modelId="{4BB946AC-814E-4C94-9529-7B5BCEE576E9}" type="presOf" srcId="{F3BA52ED-50B7-4F95-8C47-79EDC83946C0}" destId="{A7E05821-28E4-4E43-9404-7D5337937412}" srcOrd="0" destOrd="0" presId="urn:microsoft.com/office/officeart/2005/8/layout/process2"/>
    <dgm:cxn modelId="{970F2AAF-AA95-4EE0-8714-570213309473}" type="presOf" srcId="{03E92834-BD57-4E9D-8D81-604BFC094AE6}" destId="{8B94A30A-B0C5-41D0-BB11-F2F848517349}" srcOrd="0" destOrd="0" presId="urn:microsoft.com/office/officeart/2005/8/layout/process2"/>
    <dgm:cxn modelId="{D75E5EB9-07F7-42C1-9B8F-2F24B26FF2D1}" srcId="{03E92834-BD57-4E9D-8D81-604BFC094AE6}" destId="{8A9EB7D6-E6FF-42E8-9F4D-425F1A2E85B7}" srcOrd="0" destOrd="0" parTransId="{80F886FF-2BC1-4710-9B22-FF861A69B72E}" sibTransId="{23756A42-F0B1-4EDC-9AEC-46C5D6F0AC39}"/>
    <dgm:cxn modelId="{37E01EBB-E6A5-4723-A8CD-6789D50B73E7}" type="presOf" srcId="{3063C621-FD07-4AA8-BF95-8F32EF3D2E1C}" destId="{CF20E5B9-3C49-46F0-AA27-EC781EEE7CAB}" srcOrd="0" destOrd="0" presId="urn:microsoft.com/office/officeart/2005/8/layout/process2"/>
    <dgm:cxn modelId="{A92AE1CE-9D72-406D-A7D7-D6C3898FE9A9}" type="presOf" srcId="{23756A42-F0B1-4EDC-9AEC-46C5D6F0AC39}" destId="{4F49A9FB-7ADE-4752-B47F-FE81F524BF67}" srcOrd="0" destOrd="0" presId="urn:microsoft.com/office/officeart/2005/8/layout/process2"/>
    <dgm:cxn modelId="{93ECAED2-F930-49CC-B76E-64686C2C999B}" srcId="{03E92834-BD57-4E9D-8D81-604BFC094AE6}" destId="{3063C621-FD07-4AA8-BF95-8F32EF3D2E1C}" srcOrd="5" destOrd="0" parTransId="{D2C86A02-8993-4C3B-AA4C-98BBE23C2138}" sibTransId="{509B2982-59B9-471F-A3EB-E855030E7D83}"/>
    <dgm:cxn modelId="{EBD029D6-947A-4161-9ECB-947A7068F06F}" type="presOf" srcId="{F0A3EE47-DAD6-4B32-BFA9-92821DCAE7E2}" destId="{AED646F8-20CB-4C4E-8E5A-8CCFB5730AE0}" srcOrd="1" destOrd="0" presId="urn:microsoft.com/office/officeart/2005/8/layout/process2"/>
    <dgm:cxn modelId="{9CB4C2D6-A0B8-4CCF-9546-CCCB44C4385C}" srcId="{03E92834-BD57-4E9D-8D81-604BFC094AE6}" destId="{6C54B70D-C744-4E6A-B645-1F40BB616E3B}" srcOrd="2" destOrd="0" parTransId="{9F1AC8C8-59E4-4EF7-89F1-5F9D0BC2CB56}" sibTransId="{BBBA4504-1287-4E4A-B6FD-3A7ED30AAD8D}"/>
    <dgm:cxn modelId="{4FAF66DB-259A-4529-8EA4-538AEA52A19B}" type="presOf" srcId="{1B114353-E47A-45AD-8113-5EDBA8136392}" destId="{59AC585C-04B4-4FAA-B8B7-AAE18E2F5B45}" srcOrd="0" destOrd="0" presId="urn:microsoft.com/office/officeart/2005/8/layout/process2"/>
    <dgm:cxn modelId="{F2F4EDDB-A428-4D4C-BE99-6DE0AA7EF344}" type="presOf" srcId="{C34B8490-62C4-4934-8421-C78BC5D56F1C}" destId="{30159C64-69B1-4815-A339-56F2F2FE2226}" srcOrd="0" destOrd="0" presId="urn:microsoft.com/office/officeart/2005/8/layout/process2"/>
    <dgm:cxn modelId="{D2D345E9-F1CC-455A-BBFD-EEF9384F7FDE}" type="presOf" srcId="{C34B8490-62C4-4934-8421-C78BC5D56F1C}" destId="{1A1D2FB9-FA86-42EF-AB69-78B079D33436}" srcOrd="1" destOrd="0" presId="urn:microsoft.com/office/officeart/2005/8/layout/process2"/>
    <dgm:cxn modelId="{277F68F5-29F3-4567-A509-C32BF646EB2F}" type="presOf" srcId="{23756A42-F0B1-4EDC-9AEC-46C5D6F0AC39}" destId="{7034AF8E-3E51-478E-9C36-279F3D3D8084}" srcOrd="1" destOrd="0" presId="urn:microsoft.com/office/officeart/2005/8/layout/process2"/>
    <dgm:cxn modelId="{2D9678FD-9E59-4BBF-A0B8-512FDED92547}" srcId="{03E92834-BD57-4E9D-8D81-604BFC094AE6}" destId="{FA73EB24-9F0F-4B96-B2A5-FA052063FCAA}" srcOrd="6" destOrd="0" parTransId="{A4756700-8A57-486F-AF2B-2AECBCA2C3DD}" sibTransId="{04A130D7-CE23-4CD5-A60B-83D0514266E1}"/>
    <dgm:cxn modelId="{65882A98-9F52-4B28-A35E-ACC8F56F044F}" type="presParOf" srcId="{8B94A30A-B0C5-41D0-BB11-F2F848517349}" destId="{FFBB1465-5AB9-41B3-BAE0-BEB0CF68F3B8}" srcOrd="0" destOrd="0" presId="urn:microsoft.com/office/officeart/2005/8/layout/process2"/>
    <dgm:cxn modelId="{03BF9D6C-E0F6-4BF3-AEBC-483EDBBBAAAC}" type="presParOf" srcId="{8B94A30A-B0C5-41D0-BB11-F2F848517349}" destId="{4F49A9FB-7ADE-4752-B47F-FE81F524BF67}" srcOrd="1" destOrd="0" presId="urn:microsoft.com/office/officeart/2005/8/layout/process2"/>
    <dgm:cxn modelId="{2785A0AC-0BA4-4C53-994B-4ACD8105CEBF}" type="presParOf" srcId="{4F49A9FB-7ADE-4752-B47F-FE81F524BF67}" destId="{7034AF8E-3E51-478E-9C36-279F3D3D8084}" srcOrd="0" destOrd="0" presId="urn:microsoft.com/office/officeart/2005/8/layout/process2"/>
    <dgm:cxn modelId="{7D8BCA06-7709-4830-8303-A5FF113B80AC}" type="presParOf" srcId="{8B94A30A-B0C5-41D0-BB11-F2F848517349}" destId="{A7E05821-28E4-4E43-9404-7D5337937412}" srcOrd="2" destOrd="0" presId="urn:microsoft.com/office/officeart/2005/8/layout/process2"/>
    <dgm:cxn modelId="{470496A1-A383-47DB-B356-E7B51FC5CB92}" type="presParOf" srcId="{8B94A30A-B0C5-41D0-BB11-F2F848517349}" destId="{59AC585C-04B4-4FAA-B8B7-AAE18E2F5B45}" srcOrd="3" destOrd="0" presId="urn:microsoft.com/office/officeart/2005/8/layout/process2"/>
    <dgm:cxn modelId="{A4A05A5E-EB73-44C5-8D25-0188F6471F72}" type="presParOf" srcId="{59AC585C-04B4-4FAA-B8B7-AAE18E2F5B45}" destId="{6F7DBEDC-91A4-481F-8D80-797A6D69CAF7}" srcOrd="0" destOrd="0" presId="urn:microsoft.com/office/officeart/2005/8/layout/process2"/>
    <dgm:cxn modelId="{8786B64C-8AA3-4725-B3DF-26625CBFAFC5}" type="presParOf" srcId="{8B94A30A-B0C5-41D0-BB11-F2F848517349}" destId="{4374C9BC-C941-4EA6-8F0F-0CD61226ED0C}" srcOrd="4" destOrd="0" presId="urn:microsoft.com/office/officeart/2005/8/layout/process2"/>
    <dgm:cxn modelId="{88F4E0F0-4E3B-4C89-8E05-87985729AAE5}" type="presParOf" srcId="{8B94A30A-B0C5-41D0-BB11-F2F848517349}" destId="{985AC089-EED0-40C8-AAFF-588B08CDBAB7}" srcOrd="5" destOrd="0" presId="urn:microsoft.com/office/officeart/2005/8/layout/process2"/>
    <dgm:cxn modelId="{4FA946DF-8F95-4FCA-83CC-515337C45279}" type="presParOf" srcId="{985AC089-EED0-40C8-AAFF-588B08CDBAB7}" destId="{25510EB8-672C-43ED-B8C8-E3AEE54D16A6}" srcOrd="0" destOrd="0" presId="urn:microsoft.com/office/officeart/2005/8/layout/process2"/>
    <dgm:cxn modelId="{4C4725C9-E2F5-44FE-84B6-3DBAB09A35B5}" type="presParOf" srcId="{8B94A30A-B0C5-41D0-BB11-F2F848517349}" destId="{81E7A0C1-CB0E-49C6-B9F8-D4C7F0F95FFE}" srcOrd="6" destOrd="0" presId="urn:microsoft.com/office/officeart/2005/8/layout/process2"/>
    <dgm:cxn modelId="{C6268725-0E72-4938-96EC-C3B76C74176E}" type="presParOf" srcId="{8B94A30A-B0C5-41D0-BB11-F2F848517349}" destId="{C142AAD7-C90A-402E-923B-90D8DDE59CBB}" srcOrd="7" destOrd="0" presId="urn:microsoft.com/office/officeart/2005/8/layout/process2"/>
    <dgm:cxn modelId="{F9B48681-70B5-4D12-AE01-44256884E120}" type="presParOf" srcId="{C142AAD7-C90A-402E-923B-90D8DDE59CBB}" destId="{AED646F8-20CB-4C4E-8E5A-8CCFB5730AE0}" srcOrd="0" destOrd="0" presId="urn:microsoft.com/office/officeart/2005/8/layout/process2"/>
    <dgm:cxn modelId="{60FA0C82-B070-4B4F-8051-5774B7C47816}" type="presParOf" srcId="{8B94A30A-B0C5-41D0-BB11-F2F848517349}" destId="{871F174D-38B0-4042-B16F-DAEE24D33F9F}" srcOrd="8" destOrd="0" presId="urn:microsoft.com/office/officeart/2005/8/layout/process2"/>
    <dgm:cxn modelId="{2411BFA4-B12D-4A6E-99E0-2B59E8A642B9}" type="presParOf" srcId="{8B94A30A-B0C5-41D0-BB11-F2F848517349}" destId="{30159C64-69B1-4815-A339-56F2F2FE2226}" srcOrd="9" destOrd="0" presId="urn:microsoft.com/office/officeart/2005/8/layout/process2"/>
    <dgm:cxn modelId="{EE6C3BBD-A672-4A0E-862E-88A9830FFA5D}" type="presParOf" srcId="{30159C64-69B1-4815-A339-56F2F2FE2226}" destId="{1A1D2FB9-FA86-42EF-AB69-78B079D33436}" srcOrd="0" destOrd="0" presId="urn:microsoft.com/office/officeart/2005/8/layout/process2"/>
    <dgm:cxn modelId="{17378917-4ECF-4175-BC1A-C37CB9BA4D04}" type="presParOf" srcId="{8B94A30A-B0C5-41D0-BB11-F2F848517349}" destId="{CF20E5B9-3C49-46F0-AA27-EC781EEE7CAB}" srcOrd="10" destOrd="0" presId="urn:microsoft.com/office/officeart/2005/8/layout/process2"/>
    <dgm:cxn modelId="{D7D441EF-9B93-40A4-8ABE-E7BD78031942}" type="presParOf" srcId="{8B94A30A-B0C5-41D0-BB11-F2F848517349}" destId="{71BB8887-A06A-42CD-A7B8-14B791ED36A2}" srcOrd="11" destOrd="0" presId="urn:microsoft.com/office/officeart/2005/8/layout/process2"/>
    <dgm:cxn modelId="{F9588C19-8775-4F0C-A569-CB8815EA00FD}" type="presParOf" srcId="{71BB8887-A06A-42CD-A7B8-14B791ED36A2}" destId="{C96BFBF3-05BF-47DA-BC52-75BDB5723496}" srcOrd="0" destOrd="0" presId="urn:microsoft.com/office/officeart/2005/8/layout/process2"/>
    <dgm:cxn modelId="{60B3AC3B-9678-48FB-8C4D-7EB0D11BC149}" type="presParOf" srcId="{8B94A30A-B0C5-41D0-BB11-F2F848517349}" destId="{B8F80C0C-660E-40CD-B92E-94434B79EC08}" srcOrd="1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B1465-5AB9-41B3-BAE0-BEB0CF68F3B8}">
      <dsp:nvSpPr>
        <dsp:cNvPr id="0" name=""/>
        <dsp:cNvSpPr/>
      </dsp:nvSpPr>
      <dsp:spPr>
        <a:xfrm>
          <a:off x="310486" y="664"/>
          <a:ext cx="2165768" cy="54451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SzPts val="1000"/>
            <a:buFont typeface="Symbol" panose="05050102010706020507" pitchFamily="18" charset="2"/>
            <a:buNone/>
          </a:pPr>
          <a:r>
            <a:rPr lang="en-GB" sz="1200" b="1" kern="1200"/>
            <a:t>Prepare materials and cast concrete cubes</a:t>
          </a:r>
          <a:endParaRPr lang="en-GB" sz="1200" kern="1200"/>
        </a:p>
      </dsp:txBody>
      <dsp:txXfrm>
        <a:off x="326434" y="16612"/>
        <a:ext cx="2133872" cy="512617"/>
      </dsp:txXfrm>
    </dsp:sp>
    <dsp:sp modelId="{4F49A9FB-7ADE-4752-B47F-FE81F524BF67}">
      <dsp:nvSpPr>
        <dsp:cNvPr id="0" name=""/>
        <dsp:cNvSpPr/>
      </dsp:nvSpPr>
      <dsp:spPr>
        <a:xfrm rot="5400000">
          <a:off x="1290868" y="559332"/>
          <a:ext cx="205005" cy="2450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1319862" y="579345"/>
        <a:ext cx="147018" cy="143504"/>
      </dsp:txXfrm>
    </dsp:sp>
    <dsp:sp modelId="{A7E05821-28E4-4E43-9404-7D5337937412}">
      <dsp:nvSpPr>
        <dsp:cNvPr id="0" name=""/>
        <dsp:cNvSpPr/>
      </dsp:nvSpPr>
      <dsp:spPr>
        <a:xfrm>
          <a:off x="310486" y="818517"/>
          <a:ext cx="2165768" cy="54451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Cure concrete cubes</a:t>
          </a:r>
          <a:endParaRPr lang="en-GB" sz="1200" kern="1200" dirty="0"/>
        </a:p>
      </dsp:txBody>
      <dsp:txXfrm>
        <a:off x="326434" y="834465"/>
        <a:ext cx="2133872" cy="512617"/>
      </dsp:txXfrm>
    </dsp:sp>
    <dsp:sp modelId="{59AC585C-04B4-4FAA-B8B7-AAE18E2F5B45}">
      <dsp:nvSpPr>
        <dsp:cNvPr id="0" name=""/>
        <dsp:cNvSpPr/>
      </dsp:nvSpPr>
      <dsp:spPr>
        <a:xfrm rot="5400000">
          <a:off x="1291681" y="1376102"/>
          <a:ext cx="203379" cy="2450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1319862" y="1396927"/>
        <a:ext cx="147018" cy="142365"/>
      </dsp:txXfrm>
    </dsp:sp>
    <dsp:sp modelId="{4374C9BC-C941-4EA6-8F0F-0CD61226ED0C}">
      <dsp:nvSpPr>
        <dsp:cNvPr id="0" name=""/>
        <dsp:cNvSpPr/>
      </dsp:nvSpPr>
      <dsp:spPr>
        <a:xfrm>
          <a:off x="310486" y="1634203"/>
          <a:ext cx="2165768" cy="54451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Drill central holes</a:t>
          </a:r>
          <a:r>
            <a:rPr lang="en-GB" sz="1200" kern="1200" dirty="0"/>
            <a:t> </a:t>
          </a:r>
        </a:p>
      </dsp:txBody>
      <dsp:txXfrm>
        <a:off x="326434" y="1650151"/>
        <a:ext cx="2133872" cy="512617"/>
      </dsp:txXfrm>
    </dsp:sp>
    <dsp:sp modelId="{985AC089-EED0-40C8-AAFF-588B08CDBAB7}">
      <dsp:nvSpPr>
        <dsp:cNvPr id="0" name=""/>
        <dsp:cNvSpPr/>
      </dsp:nvSpPr>
      <dsp:spPr>
        <a:xfrm rot="5400000">
          <a:off x="1291274" y="2192329"/>
          <a:ext cx="204192" cy="24503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1319861" y="2212748"/>
        <a:ext cx="147018" cy="142934"/>
      </dsp:txXfrm>
    </dsp:sp>
    <dsp:sp modelId="{81E7A0C1-CB0E-49C6-B9F8-D4C7F0F95FFE}">
      <dsp:nvSpPr>
        <dsp:cNvPr id="0" name=""/>
        <dsp:cNvSpPr/>
      </dsp:nvSpPr>
      <dsp:spPr>
        <a:xfrm>
          <a:off x="310486" y="2450973"/>
          <a:ext cx="2165768" cy="54451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Apply various grouting materials</a:t>
          </a:r>
          <a:r>
            <a:rPr lang="en-GB" sz="1200" kern="1200"/>
            <a:t> </a:t>
          </a:r>
        </a:p>
      </dsp:txBody>
      <dsp:txXfrm>
        <a:off x="326434" y="2466921"/>
        <a:ext cx="2133872" cy="512617"/>
      </dsp:txXfrm>
    </dsp:sp>
    <dsp:sp modelId="{C142AAD7-C90A-402E-923B-90D8DDE59CBB}">
      <dsp:nvSpPr>
        <dsp:cNvPr id="0" name=""/>
        <dsp:cNvSpPr/>
      </dsp:nvSpPr>
      <dsp:spPr>
        <a:xfrm rot="5400000">
          <a:off x="1291274" y="3009099"/>
          <a:ext cx="204192" cy="24503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1319861" y="3029518"/>
        <a:ext cx="147018" cy="142934"/>
      </dsp:txXfrm>
    </dsp:sp>
    <dsp:sp modelId="{871F174D-38B0-4042-B16F-DAEE24D33F9F}">
      <dsp:nvSpPr>
        <dsp:cNvPr id="0" name=""/>
        <dsp:cNvSpPr/>
      </dsp:nvSpPr>
      <dsp:spPr>
        <a:xfrm>
          <a:off x="310486" y="3267743"/>
          <a:ext cx="2165768" cy="544513"/>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SzPts val="1000"/>
            <a:buFont typeface="Symbol" panose="05050102010706020507" pitchFamily="18" charset="2"/>
            <a:buNone/>
          </a:pPr>
          <a:r>
            <a:rPr lang="en-GB" sz="1200" b="1" kern="1200"/>
            <a:t>Cure the grouted specimens</a:t>
          </a:r>
          <a:endParaRPr lang="en-GB" sz="1200" kern="1200"/>
        </a:p>
        <a:p>
          <a:pPr marL="57150" lvl="1" indent="-57150" algn="l" defTabSz="400050">
            <a:lnSpc>
              <a:spcPct val="90000"/>
            </a:lnSpc>
            <a:spcBef>
              <a:spcPct val="0"/>
            </a:spcBef>
            <a:spcAft>
              <a:spcPct val="15000"/>
            </a:spcAft>
            <a:buChar char="•"/>
          </a:pPr>
          <a:endParaRPr lang="en-GB" sz="900" kern="1200"/>
        </a:p>
      </dsp:txBody>
      <dsp:txXfrm>
        <a:off x="326434" y="3283691"/>
        <a:ext cx="2133872" cy="512617"/>
      </dsp:txXfrm>
    </dsp:sp>
    <dsp:sp modelId="{30159C64-69B1-4815-A339-56F2F2FE2226}">
      <dsp:nvSpPr>
        <dsp:cNvPr id="0" name=""/>
        <dsp:cNvSpPr/>
      </dsp:nvSpPr>
      <dsp:spPr>
        <a:xfrm rot="5400000">
          <a:off x="1291274" y="3825868"/>
          <a:ext cx="204192" cy="245030"/>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1319861" y="3846287"/>
        <a:ext cx="147018" cy="142934"/>
      </dsp:txXfrm>
    </dsp:sp>
    <dsp:sp modelId="{CF20E5B9-3C49-46F0-AA27-EC781EEE7CAB}">
      <dsp:nvSpPr>
        <dsp:cNvPr id="0" name=""/>
        <dsp:cNvSpPr/>
      </dsp:nvSpPr>
      <dsp:spPr>
        <a:xfrm>
          <a:off x="310486" y="4084512"/>
          <a:ext cx="2165768" cy="54451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Subject the cubes to compressive strength testing</a:t>
          </a:r>
          <a:r>
            <a:rPr lang="en-GB" sz="1200" kern="1200"/>
            <a:t> </a:t>
          </a:r>
        </a:p>
      </dsp:txBody>
      <dsp:txXfrm>
        <a:off x="326434" y="4100460"/>
        <a:ext cx="2133872" cy="512617"/>
      </dsp:txXfrm>
    </dsp:sp>
    <dsp:sp modelId="{71BB8887-A06A-42CD-A7B8-14B791ED36A2}">
      <dsp:nvSpPr>
        <dsp:cNvPr id="0" name=""/>
        <dsp:cNvSpPr/>
      </dsp:nvSpPr>
      <dsp:spPr>
        <a:xfrm rot="5400000">
          <a:off x="1291274" y="4642638"/>
          <a:ext cx="204192" cy="2450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1319861" y="4663057"/>
        <a:ext cx="147018" cy="142934"/>
      </dsp:txXfrm>
    </dsp:sp>
    <dsp:sp modelId="{B8F80C0C-660E-40CD-B92E-94434B79EC08}">
      <dsp:nvSpPr>
        <dsp:cNvPr id="0" name=""/>
        <dsp:cNvSpPr/>
      </dsp:nvSpPr>
      <dsp:spPr>
        <a:xfrm>
          <a:off x="310486" y="4901282"/>
          <a:ext cx="2165768" cy="54451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Document and compare the results</a:t>
          </a:r>
          <a:r>
            <a:rPr lang="en-GB" sz="1200" kern="1200"/>
            <a:t> </a:t>
          </a:r>
        </a:p>
      </dsp:txBody>
      <dsp:txXfrm>
        <a:off x="326434" y="4917230"/>
        <a:ext cx="2133872" cy="51261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693322-4336-4336-B602-2195768588FB}" type="datetimeFigureOut">
              <a:rPr lang="en-GB" smtClean="0"/>
              <a:t>21/01/2026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982FFE-11AB-4C85-A16C-2DBFE8B7BDB2}" type="slidenum">
              <a:rPr lang="en-GB" smtClean="0"/>
              <a:t>‹#›</a:t>
            </a:fld>
            <a:endParaRPr lang="en-GB"/>
          </a:p>
        </p:txBody>
      </p:sp>
    </p:spTree>
    <p:extLst>
      <p:ext uri="{BB962C8B-B14F-4D97-AF65-F5344CB8AC3E}">
        <p14:creationId xmlns:p14="http://schemas.microsoft.com/office/powerpoint/2010/main" val="3193772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FF0000"/>
                </a:solidFill>
                <a:effectLst/>
                <a:uLnTx/>
                <a:uFillTx/>
                <a:latin typeface="Calibri" panose="020F0502020204030204"/>
                <a:ea typeface="+mn-ea"/>
                <a:cs typeface="+mn-cs"/>
              </a:rPr>
              <a:t>Read after line 1 - </a:t>
            </a:r>
            <a:r>
              <a:rPr kumimoji="0" lang="en-GB" sz="1200" b="1" i="0" u="none" strike="noStrike" kern="1200" cap="none" spc="0" normalizeH="0" baseline="0" noProof="0" dirty="0">
                <a:ln>
                  <a:noFill/>
                </a:ln>
                <a:solidFill>
                  <a:srgbClr val="0072BC"/>
                </a:solidFill>
                <a:effectLst/>
                <a:uLnTx/>
                <a:uFillTx/>
                <a:latin typeface="Calibri" panose="020F0502020204030204"/>
                <a:ea typeface="+mn-ea"/>
                <a:cs typeface="+mn-cs"/>
              </a:rPr>
              <a:t>Drilling holes into these structures, whether for instrumentation, drainage, or remedial purposes, introduces discontinuities that can compromise their load-bearing capacity. While grouting is a common repair technique to fill these voids, the effectiveness of different grouting materials in restoring the original strength of the concrete remains inadequately understood.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rgbClr val="FF0000"/>
              </a:solidFill>
              <a:effectLst/>
              <a:uLnTx/>
              <a:uFillTx/>
              <a:latin typeface="Calibri" panose="020F0502020204030204"/>
              <a:ea typeface="+mn-ea"/>
              <a:cs typeface="+mn-cs"/>
            </a:endParaRPr>
          </a:p>
          <a:p>
            <a:endParaRPr lang="en-GB" strike="noStrike" dirty="0"/>
          </a:p>
        </p:txBody>
      </p:sp>
      <p:sp>
        <p:nvSpPr>
          <p:cNvPr id="4" name="Slide Number Placeholder 3"/>
          <p:cNvSpPr>
            <a:spLocks noGrp="1"/>
          </p:cNvSpPr>
          <p:nvPr>
            <p:ph type="sldNum" sz="quarter" idx="5"/>
          </p:nvPr>
        </p:nvSpPr>
        <p:spPr/>
        <p:txBody>
          <a:bodyPr/>
          <a:lstStyle/>
          <a:p>
            <a:fld id="{90982FFE-11AB-4C85-A16C-2DBFE8B7BDB2}" type="slidenum">
              <a:rPr lang="en-GB" smtClean="0"/>
              <a:t>2</a:t>
            </a:fld>
            <a:endParaRPr lang="en-GB"/>
          </a:p>
        </p:txBody>
      </p:sp>
    </p:spTree>
    <p:extLst>
      <p:ext uri="{BB962C8B-B14F-4D97-AF65-F5344CB8AC3E}">
        <p14:creationId xmlns:p14="http://schemas.microsoft.com/office/powerpoint/2010/main" val="1688265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0072BC"/>
                </a:solidFill>
                <a:effectLst/>
                <a:uLnTx/>
                <a:uFillTx/>
                <a:latin typeface="Calibri" panose="020F0502020204030204"/>
                <a:ea typeface="+mn-ea"/>
                <a:cs typeface="+mn-cs"/>
              </a:rPr>
              <a:t>Basically This study aims to address these gaps by conducting a comprehensive laboratory investigation using concrete cube tests. By drilling holes into standard concrete specimens and repairing them with different grouting materials, the study will evaluate the extent to which each material restores the compressive strength of the repaired concrete. The findings will inform best practices for the maintenance and repair of boreholes within concrete spillways, contributing to the broader field of dam safety and infrastructure resilience. </a:t>
            </a:r>
          </a:p>
          <a:p>
            <a:endParaRPr lang="en-GB" dirty="0"/>
          </a:p>
        </p:txBody>
      </p:sp>
      <p:sp>
        <p:nvSpPr>
          <p:cNvPr id="4" name="Slide Number Placeholder 3"/>
          <p:cNvSpPr>
            <a:spLocks noGrp="1"/>
          </p:cNvSpPr>
          <p:nvPr>
            <p:ph type="sldNum" sz="quarter" idx="5"/>
          </p:nvPr>
        </p:nvSpPr>
        <p:spPr/>
        <p:txBody>
          <a:bodyPr/>
          <a:lstStyle/>
          <a:p>
            <a:fld id="{90982FFE-11AB-4C85-A16C-2DBFE8B7BDB2}" type="slidenum">
              <a:rPr lang="en-GB" smtClean="0"/>
              <a:t>3</a:t>
            </a:fld>
            <a:endParaRPr lang="en-GB"/>
          </a:p>
        </p:txBody>
      </p:sp>
    </p:spTree>
    <p:extLst>
      <p:ext uri="{BB962C8B-B14F-4D97-AF65-F5344CB8AC3E}">
        <p14:creationId xmlns:p14="http://schemas.microsoft.com/office/powerpoint/2010/main" val="3344965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rgbClr val="FF0000"/>
              </a:solidFill>
              <a:effectLst/>
              <a:uLnTx/>
              <a:uFillTx/>
              <a:latin typeface="Calibri" panose="020F0502020204030204"/>
              <a:ea typeface="+mn-ea"/>
              <a:cs typeface="+mn-cs"/>
            </a:endParaRPr>
          </a:p>
          <a:p>
            <a:r>
              <a:rPr lang="en-GB" dirty="0"/>
              <a:t>The significance of spillway performance and dam safety was most recently brought into focus within the UK by the 2019 </a:t>
            </a:r>
            <a:r>
              <a:rPr lang="en-GB" dirty="0" err="1"/>
              <a:t>Toddbrook</a:t>
            </a:r>
            <a:r>
              <a:rPr lang="en-GB" dirty="0"/>
              <a:t> Reservoir incident in Whaley Bridge, Derbyshire. Following intense rainfall, severe damage occurred to the auxiliary spillway, prompting the evacuation of approximately 1,500 residents due to fears of a catastrophic failure to the dam (Environment Agency, 2020). </a:t>
            </a:r>
          </a:p>
          <a:p>
            <a:endParaRPr lang="en-GB" dirty="0"/>
          </a:p>
        </p:txBody>
      </p:sp>
      <p:sp>
        <p:nvSpPr>
          <p:cNvPr id="4" name="Slide Number Placeholder 3"/>
          <p:cNvSpPr>
            <a:spLocks noGrp="1"/>
          </p:cNvSpPr>
          <p:nvPr>
            <p:ph type="sldNum" sz="quarter" idx="5"/>
          </p:nvPr>
        </p:nvSpPr>
        <p:spPr/>
        <p:txBody>
          <a:bodyPr/>
          <a:lstStyle/>
          <a:p>
            <a:fld id="{90982FFE-11AB-4C85-A16C-2DBFE8B7BDB2}" type="slidenum">
              <a:rPr lang="en-GB" smtClean="0"/>
              <a:t>4</a:t>
            </a:fld>
            <a:endParaRPr lang="en-GB"/>
          </a:p>
        </p:txBody>
      </p:sp>
    </p:spTree>
    <p:extLst>
      <p:ext uri="{BB962C8B-B14F-4D97-AF65-F5344CB8AC3E}">
        <p14:creationId xmlns:p14="http://schemas.microsoft.com/office/powerpoint/2010/main" val="738544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15370D-E2E1-663F-B41F-AD9B6825B9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A4A909-C414-DCAE-C3D3-60C0ECB08F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F50C9B-7559-DA42-7DEE-82AEC5D9A8F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rgbClr val="FF0000"/>
              </a:solidFill>
              <a:effectLst/>
              <a:uLnTx/>
              <a:uFillTx/>
              <a:latin typeface="Calibri" panose="020F0502020204030204"/>
              <a:ea typeface="+mn-ea"/>
              <a:cs typeface="+mn-cs"/>
            </a:endParaRPr>
          </a:p>
          <a:p>
            <a:r>
              <a:rPr lang="en-GB" dirty="0"/>
              <a:t>At beginning - Following </a:t>
            </a:r>
            <a:r>
              <a:rPr lang="en-GB" dirty="0" err="1"/>
              <a:t>Bamforths</a:t>
            </a:r>
            <a:r>
              <a:rPr lang="en-GB" dirty="0"/>
              <a:t> review, Spillways have been subject to thorough inspection, via GPR and intrusive surveys, hence the increased number of boreholes within these structures and the need to repair them afterwards</a:t>
            </a:r>
          </a:p>
          <a:p>
            <a:endParaRPr lang="en-GB" dirty="0"/>
          </a:p>
          <a:p>
            <a:r>
              <a:rPr lang="en-GB" dirty="0"/>
              <a:t>At end - It is for this reason I have decided to compare different grout types that are commonly used for filling these boreholes and to test which type is best for compressive strength</a:t>
            </a:r>
          </a:p>
        </p:txBody>
      </p:sp>
      <p:sp>
        <p:nvSpPr>
          <p:cNvPr id="4" name="Slide Number Placeholder 3">
            <a:extLst>
              <a:ext uri="{FF2B5EF4-FFF2-40B4-BE49-F238E27FC236}">
                <a16:creationId xmlns:a16="http://schemas.microsoft.com/office/drawing/2014/main" id="{7E45D121-852F-E917-40DF-4F6824136612}"/>
              </a:ext>
            </a:extLst>
          </p:cNvPr>
          <p:cNvSpPr>
            <a:spLocks noGrp="1"/>
          </p:cNvSpPr>
          <p:nvPr>
            <p:ph type="sldNum" sz="quarter" idx="5"/>
          </p:nvPr>
        </p:nvSpPr>
        <p:spPr/>
        <p:txBody>
          <a:bodyPr/>
          <a:lstStyle/>
          <a:p>
            <a:fld id="{90982FFE-11AB-4C85-A16C-2DBFE8B7BDB2}" type="slidenum">
              <a:rPr lang="en-GB" smtClean="0"/>
              <a:t>5</a:t>
            </a:fld>
            <a:endParaRPr lang="en-GB"/>
          </a:p>
        </p:txBody>
      </p:sp>
    </p:spTree>
    <p:extLst>
      <p:ext uri="{BB962C8B-B14F-4D97-AF65-F5344CB8AC3E}">
        <p14:creationId xmlns:p14="http://schemas.microsoft.com/office/powerpoint/2010/main" val="3864041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kumimoji="0" lang="en-GB" sz="1200" b="1" i="0" u="none" strike="noStrike" kern="1200" cap="none" spc="0" normalizeH="0" baseline="0" noProof="0" dirty="0">
                <a:ln>
                  <a:noFill/>
                </a:ln>
                <a:solidFill>
                  <a:srgbClr val="0072BC"/>
                </a:solidFill>
                <a:effectLst/>
                <a:uLnTx/>
                <a:uFillTx/>
                <a:latin typeface="Calibri" panose="020F0502020204030204"/>
                <a:ea typeface="+mn-ea"/>
                <a:cs typeface="+mn-cs"/>
              </a:rPr>
              <a:t>The study involved preparing concrete specimens, introducing controlled defects, applying various grouting materials, and conducting compressive strength tests. Concrete cubes were cast and cured under standard conditions for 28 days. After curing, holes of 25mm diameter will be drilled centrally in selected specimens to simulate defects. Grouting materials will then be applied according to manufacturer specifications.</a:t>
            </a:r>
            <a:endParaRPr lang="en-GB" sz="1200" b="1" kern="1200" dirty="0">
              <a:solidFill>
                <a:schemeClr val="tx1"/>
              </a:solidFill>
              <a:effectLst/>
              <a:latin typeface="+mn-lt"/>
              <a:ea typeface="+mn-ea"/>
              <a:cs typeface="+mn-cs"/>
            </a:endParaRPr>
          </a:p>
          <a:p>
            <a:pPr lvl="0"/>
            <a:endParaRPr lang="en-GB"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Start</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Prepare materials and cast concrete cubes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Cure concrete cubes</a:t>
            </a:r>
            <a:r>
              <a:rPr lang="en-GB" sz="1200" kern="1200" dirty="0">
                <a:solidFill>
                  <a:schemeClr val="tx1"/>
                </a:solidFill>
                <a:effectLst/>
                <a:latin typeface="+mn-lt"/>
                <a:ea typeface="+mn-ea"/>
                <a:cs typeface="+mn-cs"/>
              </a:rPr>
              <a:t> under standard conditions for 28 days</a:t>
            </a:r>
          </a:p>
          <a:p>
            <a:pPr lvl="0"/>
            <a:r>
              <a:rPr lang="en-GB" sz="1200" b="1" kern="1200" dirty="0">
                <a:solidFill>
                  <a:schemeClr val="tx1"/>
                </a:solidFill>
                <a:effectLst/>
                <a:latin typeface="+mn-lt"/>
                <a:ea typeface="+mn-ea"/>
                <a:cs typeface="+mn-cs"/>
              </a:rPr>
              <a:t>Drill central holes</a:t>
            </a:r>
            <a:r>
              <a:rPr lang="en-GB" sz="1200" kern="1200" dirty="0">
                <a:solidFill>
                  <a:schemeClr val="tx1"/>
                </a:solidFill>
                <a:effectLst/>
                <a:latin typeface="+mn-lt"/>
                <a:ea typeface="+mn-ea"/>
                <a:cs typeface="+mn-cs"/>
              </a:rPr>
              <a:t> (25mm diameter) in selected specimens to simulate defects</a:t>
            </a:r>
          </a:p>
          <a:p>
            <a:pPr lvl="0"/>
            <a:r>
              <a:rPr lang="en-GB" sz="1200" b="1" kern="1200" dirty="0">
                <a:solidFill>
                  <a:schemeClr val="tx1"/>
                </a:solidFill>
                <a:effectLst/>
                <a:latin typeface="+mn-lt"/>
                <a:ea typeface="+mn-ea"/>
                <a:cs typeface="+mn-cs"/>
              </a:rPr>
              <a:t>Apply various grouting materials</a:t>
            </a:r>
            <a:r>
              <a:rPr lang="en-GB" sz="1200" kern="1200" dirty="0">
                <a:solidFill>
                  <a:schemeClr val="tx1"/>
                </a:solidFill>
                <a:effectLst/>
                <a:latin typeface="+mn-lt"/>
                <a:ea typeface="+mn-ea"/>
                <a:cs typeface="+mn-cs"/>
              </a:rPr>
              <a:t> to the drilled holes according to manufacturer specifications</a:t>
            </a:r>
          </a:p>
          <a:p>
            <a:pPr lvl="0"/>
            <a:r>
              <a:rPr lang="en-GB" sz="1200" b="1" kern="1200" dirty="0">
                <a:solidFill>
                  <a:schemeClr val="tx1"/>
                </a:solidFill>
                <a:effectLst/>
                <a:latin typeface="+mn-lt"/>
                <a:ea typeface="+mn-ea"/>
                <a:cs typeface="+mn-cs"/>
              </a:rPr>
              <a:t>Cure the grouted specimens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Subject the cubes to compressive strength testing</a:t>
            </a:r>
            <a:r>
              <a:rPr lang="en-GB" sz="1200" kern="1200" dirty="0">
                <a:solidFill>
                  <a:schemeClr val="tx1"/>
                </a:solidFill>
                <a:effectLst/>
                <a:latin typeface="+mn-lt"/>
                <a:ea typeface="+mn-ea"/>
                <a:cs typeface="+mn-cs"/>
              </a:rPr>
              <a:t> using a universal testing machine</a:t>
            </a:r>
          </a:p>
          <a:p>
            <a:pPr lvl="0"/>
            <a:r>
              <a:rPr lang="en-GB" sz="1200" b="1" kern="1200" dirty="0">
                <a:solidFill>
                  <a:schemeClr val="tx1"/>
                </a:solidFill>
                <a:effectLst/>
                <a:latin typeface="+mn-lt"/>
                <a:ea typeface="+mn-ea"/>
                <a:cs typeface="+mn-cs"/>
              </a:rPr>
              <a:t>Document and compare the results</a:t>
            </a:r>
            <a:r>
              <a:rPr lang="en-GB" sz="1200" kern="1200" dirty="0">
                <a:solidFill>
                  <a:schemeClr val="tx1"/>
                </a:solidFill>
                <a:effectLst/>
                <a:latin typeface="+mn-lt"/>
                <a:ea typeface="+mn-ea"/>
                <a:cs typeface="+mn-cs"/>
              </a:rPr>
              <a:t> to assess the impact of the grouting</a:t>
            </a:r>
          </a:p>
          <a:p>
            <a:pPr lvl="0"/>
            <a:r>
              <a:rPr lang="en-GB" sz="1200" b="1" kern="1200" dirty="0">
                <a:solidFill>
                  <a:schemeClr val="tx1"/>
                </a:solidFill>
                <a:effectLst/>
                <a:latin typeface="+mn-lt"/>
                <a:ea typeface="+mn-ea"/>
                <a:cs typeface="+mn-cs"/>
              </a:rPr>
              <a:t>End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0982FFE-11AB-4C85-A16C-2DBFE8B7BDB2}" type="slidenum">
              <a:rPr lang="en-GB" smtClean="0"/>
              <a:t>6</a:t>
            </a:fld>
            <a:endParaRPr lang="en-GB"/>
          </a:p>
        </p:txBody>
      </p:sp>
    </p:spTree>
    <p:extLst>
      <p:ext uri="{BB962C8B-B14F-4D97-AF65-F5344CB8AC3E}">
        <p14:creationId xmlns:p14="http://schemas.microsoft.com/office/powerpoint/2010/main" val="2882116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03204-5DB1-024C-7413-F263724667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2DC035-6049-F10B-F931-3C3B341646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A397FA-CEAD-ED15-53DE-C63844CC4DA3}"/>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5" name="Footer Placeholder 4">
            <a:extLst>
              <a:ext uri="{FF2B5EF4-FFF2-40B4-BE49-F238E27FC236}">
                <a16:creationId xmlns:a16="http://schemas.microsoft.com/office/drawing/2014/main" id="{A67BDA0C-29DE-FFF9-D9F9-F826881489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164B74-8A91-3CD7-817D-FC583CE54116}"/>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1616483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FB44-A268-CCA5-AC6A-D4E3343C36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9F23AC-B379-B054-DAE6-358104D768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D12B03-9206-E75D-6453-706C63E9D239}"/>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5" name="Footer Placeholder 4">
            <a:extLst>
              <a:ext uri="{FF2B5EF4-FFF2-40B4-BE49-F238E27FC236}">
                <a16:creationId xmlns:a16="http://schemas.microsoft.com/office/drawing/2014/main" id="{07D252DA-66C6-6F36-E800-88D863830A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E89988-7A00-A12A-83F3-137AC7711644}"/>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3340771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84207-0A1C-8A5C-AE14-C8A2032DC5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2A1F22-91F8-5CDB-8E49-C6A21E65F1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5ECB4A-567D-397F-7D4F-8587F7CAA5B6}"/>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5" name="Footer Placeholder 4">
            <a:extLst>
              <a:ext uri="{FF2B5EF4-FFF2-40B4-BE49-F238E27FC236}">
                <a16:creationId xmlns:a16="http://schemas.microsoft.com/office/drawing/2014/main" id="{738853F5-A47A-CA5E-956E-37D8AA22C5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FF808D-A214-F039-6A7F-C2C526F6052F}"/>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2375199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F2C55-EF5B-C085-C5CA-5666F977D4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E8D2F8-369F-40A1-4BB7-9DDEE961C4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4994F6-CEB3-03E9-112D-B24EA6BD2B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651BDA-3738-B08C-6AEB-9F5BEA666FE4}"/>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6" name="Footer Placeholder 5">
            <a:extLst>
              <a:ext uri="{FF2B5EF4-FFF2-40B4-BE49-F238E27FC236}">
                <a16:creationId xmlns:a16="http://schemas.microsoft.com/office/drawing/2014/main" id="{668C42FC-1451-7943-1189-E635D2C62C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806FD7-BC91-AB3F-B45C-D7FB9055D4E5}"/>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732428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66421-4D04-ECD7-392C-3A4E081163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0E8D7B-5357-51CA-A1A0-A43216142D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0A558D-67A7-13CA-10FA-2B17B82A3C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44A41B-141F-610E-6FBF-386083F28C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3391DE-FAC6-5C58-BCD3-85A4A90522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22006C-18A8-E216-249A-1212348A1427}"/>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8" name="Footer Placeholder 7">
            <a:extLst>
              <a:ext uri="{FF2B5EF4-FFF2-40B4-BE49-F238E27FC236}">
                <a16:creationId xmlns:a16="http://schemas.microsoft.com/office/drawing/2014/main" id="{61BAC193-A116-E610-8231-3F807D4A6A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1455C0-BFE6-729D-B211-35972CE698D9}"/>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2194032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69A22-79C0-7FB0-7C4B-FAEFB370DE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35D1A4-50B1-C478-FAB1-E1A3E6315970}"/>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4" name="Footer Placeholder 3">
            <a:extLst>
              <a:ext uri="{FF2B5EF4-FFF2-40B4-BE49-F238E27FC236}">
                <a16:creationId xmlns:a16="http://schemas.microsoft.com/office/drawing/2014/main" id="{A8139FAF-6EC9-38EF-EB94-2930C69A18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8319A5-83F5-C1A2-C44E-74C8A249CDBD}"/>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1456776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0C8708-1B99-FF43-03E7-A6A323164D6D}"/>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3" name="Footer Placeholder 2">
            <a:extLst>
              <a:ext uri="{FF2B5EF4-FFF2-40B4-BE49-F238E27FC236}">
                <a16:creationId xmlns:a16="http://schemas.microsoft.com/office/drawing/2014/main" id="{6315D1E5-3CB3-950E-3071-ADFFB3B70C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987A73-C765-C55E-32CA-D08BBF2CA737}"/>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3862650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7AC53-8E18-92A1-FCEF-80AE03FEAC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C3F229-CDF5-9CDE-49EF-4982304162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CA4C07-D697-B81F-4522-11A5544382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14846C-A7AB-4B79-242E-37289FBBDEE7}"/>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6" name="Footer Placeholder 5">
            <a:extLst>
              <a:ext uri="{FF2B5EF4-FFF2-40B4-BE49-F238E27FC236}">
                <a16:creationId xmlns:a16="http://schemas.microsoft.com/office/drawing/2014/main" id="{9A1C7791-B443-BDE0-8939-013528882D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EC5D29-0775-3A0B-A2F6-23337360A77D}"/>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3715632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BB3B6-A9F7-B766-0699-5C81F553CA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499057-03D1-D8B3-8D9B-621205A422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4B0796-5869-1393-3A1D-8A5EC86FE8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E26184-BF97-A271-D95F-C9AF16B8E624}"/>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6" name="Footer Placeholder 5">
            <a:extLst>
              <a:ext uri="{FF2B5EF4-FFF2-40B4-BE49-F238E27FC236}">
                <a16:creationId xmlns:a16="http://schemas.microsoft.com/office/drawing/2014/main" id="{D5EBD2E8-933B-42F6-43C0-15CB4B9CE0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649772-EA5F-248B-7CC9-A94B685F3204}"/>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1568898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BFDE9-1D24-5B92-F16C-75E843CD77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856C99-4559-88CD-AADC-EEFC339B25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5B19E2-9441-3C2F-F8F7-6B5E290A1498}"/>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5" name="Footer Placeholder 4">
            <a:extLst>
              <a:ext uri="{FF2B5EF4-FFF2-40B4-BE49-F238E27FC236}">
                <a16:creationId xmlns:a16="http://schemas.microsoft.com/office/drawing/2014/main" id="{A07FE90E-343C-ADCF-843A-52794831A3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101770-B0F9-BE7E-88EB-30C354AC0497}"/>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2015580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765E85-FCFC-2AFF-D34C-E2D1B19F37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2349B3-0BAE-821C-87E8-74EE63614B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D26C8D-9066-35F5-A867-8CF8CB802938}"/>
              </a:ext>
            </a:extLst>
          </p:cNvPr>
          <p:cNvSpPr>
            <a:spLocks noGrp="1"/>
          </p:cNvSpPr>
          <p:nvPr>
            <p:ph type="dt" sz="half" idx="10"/>
          </p:nvPr>
        </p:nvSpPr>
        <p:spPr/>
        <p:txBody>
          <a:bodyPr/>
          <a:lstStyle/>
          <a:p>
            <a:fld id="{55EEA89D-4D32-4A66-B76B-5A81F92211C6}" type="datetimeFigureOut">
              <a:rPr lang="en-GB" smtClean="0"/>
              <a:t>21/01/2026</a:t>
            </a:fld>
            <a:endParaRPr lang="en-GB"/>
          </a:p>
        </p:txBody>
      </p:sp>
      <p:sp>
        <p:nvSpPr>
          <p:cNvPr id="5" name="Footer Placeholder 4">
            <a:extLst>
              <a:ext uri="{FF2B5EF4-FFF2-40B4-BE49-F238E27FC236}">
                <a16:creationId xmlns:a16="http://schemas.microsoft.com/office/drawing/2014/main" id="{1D89325F-E745-ABDF-6626-47B58EB27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6A9331-3200-09AC-57F9-761EBD6993FA}"/>
              </a:ext>
            </a:extLst>
          </p:cNvPr>
          <p:cNvSpPr>
            <a:spLocks noGrp="1"/>
          </p:cNvSpPr>
          <p:nvPr>
            <p:ph type="sldNum" sz="quarter" idx="12"/>
          </p:nvPr>
        </p:nvSpPr>
        <p:spPr/>
        <p:txBody>
          <a:bodyPr/>
          <a:lstStyle/>
          <a:p>
            <a:fld id="{2B853AE8-6710-4DEE-B78C-86591D4CFA06}" type="slidenum">
              <a:rPr lang="en-GB" smtClean="0"/>
              <a:t>‹#›</a:t>
            </a:fld>
            <a:endParaRPr lang="en-GB"/>
          </a:p>
        </p:txBody>
      </p:sp>
    </p:spTree>
    <p:extLst>
      <p:ext uri="{BB962C8B-B14F-4D97-AF65-F5344CB8AC3E}">
        <p14:creationId xmlns:p14="http://schemas.microsoft.com/office/powerpoint/2010/main" val="3262958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26D14F-CCC7-842E-3B30-CE96011367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7643EA-8B8D-BB0E-9A29-20A9B79429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3C3EE2-9BCF-91DD-0245-819EFFBAFA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5EEA89D-4D32-4A66-B76B-5A81F92211C6}" type="datetimeFigureOut">
              <a:rPr lang="en-GB" smtClean="0"/>
              <a:t>21/01/2026</a:t>
            </a:fld>
            <a:endParaRPr lang="en-GB"/>
          </a:p>
        </p:txBody>
      </p:sp>
      <p:sp>
        <p:nvSpPr>
          <p:cNvPr id="5" name="Footer Placeholder 4">
            <a:extLst>
              <a:ext uri="{FF2B5EF4-FFF2-40B4-BE49-F238E27FC236}">
                <a16:creationId xmlns:a16="http://schemas.microsoft.com/office/drawing/2014/main" id="{27A823CF-0227-A8F1-E35E-C4C244BE6A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C03C257-8EAF-5585-A2E2-E2BCC675E7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853AE8-6710-4DEE-B78C-86591D4CFA06}" type="slidenum">
              <a:rPr lang="en-GB" smtClean="0"/>
              <a:t>‹#›</a:t>
            </a:fld>
            <a:endParaRPr lang="en-GB"/>
          </a:p>
        </p:txBody>
      </p:sp>
    </p:spTree>
    <p:extLst>
      <p:ext uri="{BB962C8B-B14F-4D97-AF65-F5344CB8AC3E}">
        <p14:creationId xmlns:p14="http://schemas.microsoft.com/office/powerpoint/2010/main" val="20327687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159A25B-7CD5-4CAF-A8E8-23F63FAA18C6}"/>
              </a:ext>
            </a:extLst>
          </p:cNvPr>
          <p:cNvPicPr>
            <a:picLocks noChangeAspect="1"/>
          </p:cNvPicPr>
          <p:nvPr/>
        </p:nvPicPr>
        <p:blipFill>
          <a:blip r:embed="rId2"/>
          <a:stretch>
            <a:fillRect/>
          </a:stretch>
        </p:blipFill>
        <p:spPr>
          <a:xfrm>
            <a:off x="6684885" y="1316477"/>
            <a:ext cx="4321433" cy="3982361"/>
          </a:xfrm>
          <a:prstGeom prst="rect">
            <a:avLst/>
          </a:prstGeom>
        </p:spPr>
      </p:pic>
      <p:sp>
        <p:nvSpPr>
          <p:cNvPr id="11" name="Rectangle 10">
            <a:extLst>
              <a:ext uri="{FF2B5EF4-FFF2-40B4-BE49-F238E27FC236}">
                <a16:creationId xmlns:a16="http://schemas.microsoft.com/office/drawing/2014/main" id="{EAA7682A-B139-4855-AA46-BDE7DF7D2B8C}"/>
              </a:ext>
            </a:extLst>
          </p:cNvPr>
          <p:cNvSpPr/>
          <p:nvPr/>
        </p:nvSpPr>
        <p:spPr>
          <a:xfrm>
            <a:off x="0" y="6200291"/>
            <a:ext cx="12192000" cy="657710"/>
          </a:xfrm>
          <a:prstGeom prst="rect">
            <a:avLst/>
          </a:prstGeom>
          <a:solidFill>
            <a:srgbClr val="009E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079A14E-5874-4DB6-A8E7-043B50BEE4A4}"/>
              </a:ext>
            </a:extLst>
          </p:cNvPr>
          <p:cNvSpPr/>
          <p:nvPr/>
        </p:nvSpPr>
        <p:spPr>
          <a:xfrm>
            <a:off x="0" y="6364992"/>
            <a:ext cx="12192000" cy="512102"/>
          </a:xfrm>
          <a:prstGeom prst="rect">
            <a:avLst/>
          </a:prstGeom>
          <a:solidFill>
            <a:srgbClr val="0072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D6C5D9D2-8C8E-4098-AB64-0CF38900FCB5}"/>
              </a:ext>
            </a:extLst>
          </p:cNvPr>
          <p:cNvGrpSpPr/>
          <p:nvPr/>
        </p:nvGrpSpPr>
        <p:grpSpPr>
          <a:xfrm>
            <a:off x="412955" y="652655"/>
            <a:ext cx="6526847" cy="3982361"/>
            <a:chOff x="1429120" y="1956589"/>
            <a:chExt cx="5820696" cy="3335360"/>
          </a:xfrm>
        </p:grpSpPr>
        <p:sp>
          <p:nvSpPr>
            <p:cNvPr id="2" name="TextBox 1">
              <a:extLst>
                <a:ext uri="{FF2B5EF4-FFF2-40B4-BE49-F238E27FC236}">
                  <a16:creationId xmlns:a16="http://schemas.microsoft.com/office/drawing/2014/main" id="{59B6C4E4-F4EF-4671-8F99-CAD658AAEB53}"/>
                </a:ext>
              </a:extLst>
            </p:cNvPr>
            <p:cNvSpPr txBox="1"/>
            <p:nvPr/>
          </p:nvSpPr>
          <p:spPr>
            <a:xfrm>
              <a:off x="1556365" y="1956589"/>
              <a:ext cx="5566205"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0072BC"/>
                  </a:solidFill>
                  <a:effectLst/>
                  <a:uLnTx/>
                  <a:uFillTx/>
                  <a:latin typeface="Calibri" panose="020F0502020204030204"/>
                  <a:ea typeface="+mn-ea"/>
                  <a:cs typeface="+mn-cs"/>
                </a:rPr>
                <a:t>Borehole Repairs On Concrete Spillway Structures</a:t>
              </a:r>
            </a:p>
          </p:txBody>
        </p:sp>
        <p:sp>
          <p:nvSpPr>
            <p:cNvPr id="5" name="TextBox 4">
              <a:extLst>
                <a:ext uri="{FF2B5EF4-FFF2-40B4-BE49-F238E27FC236}">
                  <a16:creationId xmlns:a16="http://schemas.microsoft.com/office/drawing/2014/main" id="{AE7ECDF4-E23D-4872-B842-76087217C4B9}"/>
                </a:ext>
              </a:extLst>
            </p:cNvPr>
            <p:cNvSpPr txBox="1"/>
            <p:nvPr/>
          </p:nvSpPr>
          <p:spPr>
            <a:xfrm>
              <a:off x="1429120" y="4276286"/>
              <a:ext cx="5820696"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This dissertation focusses on the grout repair methods of boreholes within concrete spillways, and which grout type is most effective</a:t>
              </a:r>
            </a:p>
          </p:txBody>
        </p:sp>
      </p:grpSp>
      <p:sp>
        <p:nvSpPr>
          <p:cNvPr id="17" name="TextBox 16">
            <a:extLst>
              <a:ext uri="{FF2B5EF4-FFF2-40B4-BE49-F238E27FC236}">
                <a16:creationId xmlns:a16="http://schemas.microsoft.com/office/drawing/2014/main" id="{6BAFECFB-44FB-4ADE-8ACF-39CA42A56FE3}"/>
              </a:ext>
            </a:extLst>
          </p:cNvPr>
          <p:cNvSpPr txBox="1"/>
          <p:nvPr/>
        </p:nvSpPr>
        <p:spPr>
          <a:xfrm>
            <a:off x="0" y="6436377"/>
            <a:ext cx="603600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Nathan Morris - 2015585</a:t>
            </a:r>
          </a:p>
        </p:txBody>
      </p:sp>
    </p:spTree>
    <p:extLst>
      <p:ext uri="{BB962C8B-B14F-4D97-AF65-F5344CB8AC3E}">
        <p14:creationId xmlns:p14="http://schemas.microsoft.com/office/powerpoint/2010/main" val="229062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4B746-13C3-285A-E2F4-F96BF397F66A}"/>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19D352F-BA83-3718-4C7F-D7DA8F96ECCA}"/>
              </a:ext>
            </a:extLst>
          </p:cNvPr>
          <p:cNvPicPr>
            <a:picLocks noChangeAspect="1"/>
          </p:cNvPicPr>
          <p:nvPr/>
        </p:nvPicPr>
        <p:blipFill>
          <a:blip r:embed="rId3"/>
          <a:stretch>
            <a:fillRect/>
          </a:stretch>
        </p:blipFill>
        <p:spPr>
          <a:xfrm>
            <a:off x="6684885" y="1316477"/>
            <a:ext cx="4321433" cy="3982361"/>
          </a:xfrm>
          <a:prstGeom prst="rect">
            <a:avLst/>
          </a:prstGeom>
        </p:spPr>
      </p:pic>
      <p:sp>
        <p:nvSpPr>
          <p:cNvPr id="11" name="Rectangle 10">
            <a:extLst>
              <a:ext uri="{FF2B5EF4-FFF2-40B4-BE49-F238E27FC236}">
                <a16:creationId xmlns:a16="http://schemas.microsoft.com/office/drawing/2014/main" id="{0FD9F081-BBE4-7F4E-B56E-BAE1D94FFD9D}"/>
              </a:ext>
            </a:extLst>
          </p:cNvPr>
          <p:cNvSpPr/>
          <p:nvPr/>
        </p:nvSpPr>
        <p:spPr>
          <a:xfrm>
            <a:off x="0" y="6200291"/>
            <a:ext cx="12192000" cy="657710"/>
          </a:xfrm>
          <a:prstGeom prst="rect">
            <a:avLst/>
          </a:prstGeom>
          <a:solidFill>
            <a:srgbClr val="009E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DF10AFC-B844-CE61-B6F2-CF62C008CBBE}"/>
              </a:ext>
            </a:extLst>
          </p:cNvPr>
          <p:cNvSpPr/>
          <p:nvPr/>
        </p:nvSpPr>
        <p:spPr>
          <a:xfrm>
            <a:off x="0" y="6364992"/>
            <a:ext cx="12192000" cy="512102"/>
          </a:xfrm>
          <a:prstGeom prst="rect">
            <a:avLst/>
          </a:prstGeom>
          <a:solidFill>
            <a:srgbClr val="0072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944A151B-D2ED-75D2-197A-107A5FB5398A}"/>
              </a:ext>
            </a:extLst>
          </p:cNvPr>
          <p:cNvSpPr txBox="1"/>
          <p:nvPr/>
        </p:nvSpPr>
        <p:spPr>
          <a:xfrm>
            <a:off x="0" y="6436377"/>
            <a:ext cx="603600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Nathan Morris - 2015585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a:t>
            </a:r>
          </a:p>
        </p:txBody>
      </p:sp>
      <p:sp>
        <p:nvSpPr>
          <p:cNvPr id="3" name="TextBox 2">
            <a:extLst>
              <a:ext uri="{FF2B5EF4-FFF2-40B4-BE49-F238E27FC236}">
                <a16:creationId xmlns:a16="http://schemas.microsoft.com/office/drawing/2014/main" id="{A281C48E-84E4-C5B7-BE76-8C070DB3C684}"/>
              </a:ext>
            </a:extLst>
          </p:cNvPr>
          <p:cNvSpPr txBox="1"/>
          <p:nvPr/>
        </p:nvSpPr>
        <p:spPr>
          <a:xfrm>
            <a:off x="749072" y="356964"/>
            <a:ext cx="6090412"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0072BC"/>
                </a:solidFill>
                <a:effectLst/>
                <a:uLnTx/>
                <a:uFillTx/>
                <a:latin typeface="Calibri" panose="020F0502020204030204"/>
                <a:ea typeface="+mn-ea"/>
                <a:cs typeface="+mn-cs"/>
              </a:rPr>
              <a:t>Background</a:t>
            </a:r>
          </a:p>
        </p:txBody>
      </p:sp>
      <p:sp>
        <p:nvSpPr>
          <p:cNvPr id="9" name="TextBox 8">
            <a:extLst>
              <a:ext uri="{FF2B5EF4-FFF2-40B4-BE49-F238E27FC236}">
                <a16:creationId xmlns:a16="http://schemas.microsoft.com/office/drawing/2014/main" id="{8A03F51A-16BF-3465-2CAE-06C11A840FCD}"/>
              </a:ext>
            </a:extLst>
          </p:cNvPr>
          <p:cNvSpPr txBox="1"/>
          <p:nvPr/>
        </p:nvSpPr>
        <p:spPr>
          <a:xfrm>
            <a:off x="398876" y="1559162"/>
            <a:ext cx="6368870" cy="2154436"/>
          </a:xfrm>
          <a:prstGeom prst="rect">
            <a:avLst/>
          </a:prstGeom>
          <a:noFill/>
        </p:spPr>
        <p:txBody>
          <a:bodyPr wrap="square" rtlCol="0">
            <a:spAutoFit/>
          </a:bodyPr>
          <a:lstStyle/>
          <a:p>
            <a:pPr lvl="0">
              <a:defRPr/>
            </a:pPr>
            <a:r>
              <a:rPr lang="en-GB" sz="2000" b="1" dirty="0">
                <a:solidFill>
                  <a:srgbClr val="0072BC"/>
                </a:solidFill>
                <a:latin typeface="Calibri" panose="020F0502020204030204"/>
              </a:rPr>
              <a:t>The structural integrity of mass concrete and spillways is vital for the safe operation of dams. </a:t>
            </a:r>
            <a:endPar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1" dirty="0">
              <a:solidFill>
                <a:srgbClr val="0072BC"/>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This dissertation evaluates the structural effectiveness of cementitious, epoxy and polyurethane grouts for repairing drilled boreholes in concrete spillway structures.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solidFill>
                <a:srgbClr val="0072BC"/>
              </a:solidFill>
              <a:latin typeface="Calibri" panose="020F0502020204030204"/>
            </a:endParaRPr>
          </a:p>
        </p:txBody>
      </p:sp>
    </p:spTree>
    <p:extLst>
      <p:ext uri="{BB962C8B-B14F-4D97-AF65-F5344CB8AC3E}">
        <p14:creationId xmlns:p14="http://schemas.microsoft.com/office/powerpoint/2010/main" val="652635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9B3A8-6BD6-D9C6-0F88-FB35467E69D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B4606F1-EED5-AFAE-68F1-735CDE34A2B9}"/>
              </a:ext>
            </a:extLst>
          </p:cNvPr>
          <p:cNvPicPr>
            <a:picLocks noChangeAspect="1"/>
          </p:cNvPicPr>
          <p:nvPr/>
        </p:nvPicPr>
        <p:blipFill>
          <a:blip r:embed="rId3"/>
          <a:stretch>
            <a:fillRect/>
          </a:stretch>
        </p:blipFill>
        <p:spPr>
          <a:xfrm>
            <a:off x="6684885" y="1316477"/>
            <a:ext cx="4321433" cy="3982361"/>
          </a:xfrm>
          <a:prstGeom prst="rect">
            <a:avLst/>
          </a:prstGeom>
        </p:spPr>
      </p:pic>
      <p:sp>
        <p:nvSpPr>
          <p:cNvPr id="11" name="Rectangle 10">
            <a:extLst>
              <a:ext uri="{FF2B5EF4-FFF2-40B4-BE49-F238E27FC236}">
                <a16:creationId xmlns:a16="http://schemas.microsoft.com/office/drawing/2014/main" id="{5EE86102-C217-456A-888F-7DF2B5A46BFA}"/>
              </a:ext>
            </a:extLst>
          </p:cNvPr>
          <p:cNvSpPr/>
          <p:nvPr/>
        </p:nvSpPr>
        <p:spPr>
          <a:xfrm>
            <a:off x="0" y="6200291"/>
            <a:ext cx="12192000" cy="657710"/>
          </a:xfrm>
          <a:prstGeom prst="rect">
            <a:avLst/>
          </a:prstGeom>
          <a:solidFill>
            <a:srgbClr val="009E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71193C4-9394-0952-E781-0EA14A75A50C}"/>
              </a:ext>
            </a:extLst>
          </p:cNvPr>
          <p:cNvSpPr/>
          <p:nvPr/>
        </p:nvSpPr>
        <p:spPr>
          <a:xfrm>
            <a:off x="0" y="6364992"/>
            <a:ext cx="12192000" cy="512102"/>
          </a:xfrm>
          <a:prstGeom prst="rect">
            <a:avLst/>
          </a:prstGeom>
          <a:solidFill>
            <a:srgbClr val="0072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47E9A694-08FF-21C2-8708-2EAC1888EE72}"/>
              </a:ext>
            </a:extLst>
          </p:cNvPr>
          <p:cNvSpPr txBox="1"/>
          <p:nvPr/>
        </p:nvSpPr>
        <p:spPr>
          <a:xfrm>
            <a:off x="0" y="6436377"/>
            <a:ext cx="603600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Nathan Morris - 2015585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a:t>
            </a:r>
          </a:p>
        </p:txBody>
      </p:sp>
      <p:sp>
        <p:nvSpPr>
          <p:cNvPr id="3" name="TextBox 2">
            <a:extLst>
              <a:ext uri="{FF2B5EF4-FFF2-40B4-BE49-F238E27FC236}">
                <a16:creationId xmlns:a16="http://schemas.microsoft.com/office/drawing/2014/main" id="{F868608A-8CCE-B66D-D537-208CE5524863}"/>
              </a:ext>
            </a:extLst>
          </p:cNvPr>
          <p:cNvSpPr txBox="1"/>
          <p:nvPr/>
        </p:nvSpPr>
        <p:spPr>
          <a:xfrm>
            <a:off x="749072" y="356964"/>
            <a:ext cx="6090412"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0072BC"/>
                </a:solidFill>
                <a:effectLst/>
                <a:uLnTx/>
                <a:uFillTx/>
                <a:latin typeface="Calibri" panose="020F0502020204030204"/>
                <a:ea typeface="+mn-ea"/>
                <a:cs typeface="+mn-cs"/>
              </a:rPr>
              <a:t>Aims and Objectives</a:t>
            </a:r>
          </a:p>
        </p:txBody>
      </p:sp>
      <p:sp>
        <p:nvSpPr>
          <p:cNvPr id="9" name="TextBox 8">
            <a:extLst>
              <a:ext uri="{FF2B5EF4-FFF2-40B4-BE49-F238E27FC236}">
                <a16:creationId xmlns:a16="http://schemas.microsoft.com/office/drawing/2014/main" id="{F6BAC060-D2A2-3364-E535-6177B333201F}"/>
              </a:ext>
            </a:extLst>
          </p:cNvPr>
          <p:cNvSpPr txBox="1"/>
          <p:nvPr/>
        </p:nvSpPr>
        <p:spPr>
          <a:xfrm>
            <a:off x="749072" y="1615065"/>
            <a:ext cx="6368870" cy="40934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The objectives of this study are to: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Analyse contemporary literature on spillway performance, concrete degradation and repair grouting. </a:t>
            </a:r>
          </a:p>
          <a:p>
            <a:pPr marR="0" lvl="0" algn="l" defTabSz="914400" rtl="0" eaLnBrk="1" fontAlgn="auto" latinLnBrk="0" hangingPunct="1">
              <a:lnSpc>
                <a:spcPct val="100000"/>
              </a:lnSpc>
              <a:spcBef>
                <a:spcPts val="0"/>
              </a:spcBef>
              <a:spcAft>
                <a:spcPts val="0"/>
              </a:spcAft>
              <a:buClrTx/>
              <a:buSzTx/>
              <a:tabLst/>
              <a:defRPr/>
            </a:pPr>
            <a:endPar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Quantify the compressive strength of an unfilled borehole. </a:t>
            </a:r>
          </a:p>
          <a:p>
            <a:pPr marR="0" lvl="0" algn="l" defTabSz="914400" rtl="0" eaLnBrk="1" fontAlgn="auto" latinLnBrk="0" hangingPunct="1">
              <a:lnSpc>
                <a:spcPct val="100000"/>
              </a:lnSpc>
              <a:spcBef>
                <a:spcPts val="0"/>
              </a:spcBef>
              <a:spcAft>
                <a:spcPts val="0"/>
              </a:spcAft>
              <a:buClrTx/>
              <a:buSzTx/>
              <a:tabLst/>
              <a:defRPr/>
            </a:pPr>
            <a:endPar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Compare strength recovery of filled boreholes using cementitious, epoxy and polyurethane grouts</a:t>
            </a:r>
          </a:p>
          <a:p>
            <a:pPr marR="0" lvl="0" algn="l" defTabSz="914400" rtl="0" eaLnBrk="1" fontAlgn="auto" latinLnBrk="0" hangingPunct="1">
              <a:lnSpc>
                <a:spcPct val="100000"/>
              </a:lnSpc>
              <a:spcBef>
                <a:spcPts val="0"/>
              </a:spcBef>
              <a:spcAft>
                <a:spcPts val="0"/>
              </a:spcAft>
              <a:buClrTx/>
              <a:buSzTx/>
              <a:tabLst/>
              <a:defRPr/>
            </a:pPr>
            <a:endPar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Translate findings into actionable guidance for dam safety practice</a:t>
            </a:r>
            <a:endParaRPr kumimoji="0" lang="en-GB" sz="2000" b="1" i="0" u="none" strike="sng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7064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B6A8D-BB69-2C38-1C46-C68D941138A6}"/>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4EBDF9C-3429-49EE-73E9-FAF4C34E19CA}"/>
              </a:ext>
            </a:extLst>
          </p:cNvPr>
          <p:cNvPicPr>
            <a:picLocks noChangeAspect="1"/>
          </p:cNvPicPr>
          <p:nvPr/>
        </p:nvPicPr>
        <p:blipFill>
          <a:blip r:embed="rId3"/>
          <a:stretch>
            <a:fillRect/>
          </a:stretch>
        </p:blipFill>
        <p:spPr>
          <a:xfrm>
            <a:off x="6684885" y="1316477"/>
            <a:ext cx="4321433" cy="3982361"/>
          </a:xfrm>
          <a:prstGeom prst="rect">
            <a:avLst/>
          </a:prstGeom>
        </p:spPr>
      </p:pic>
      <p:sp>
        <p:nvSpPr>
          <p:cNvPr id="11" name="Rectangle 10">
            <a:extLst>
              <a:ext uri="{FF2B5EF4-FFF2-40B4-BE49-F238E27FC236}">
                <a16:creationId xmlns:a16="http://schemas.microsoft.com/office/drawing/2014/main" id="{75A6E20D-8F01-BCFA-D529-DB267BB7BD5A}"/>
              </a:ext>
            </a:extLst>
          </p:cNvPr>
          <p:cNvSpPr/>
          <p:nvPr/>
        </p:nvSpPr>
        <p:spPr>
          <a:xfrm>
            <a:off x="0" y="6200291"/>
            <a:ext cx="12192000" cy="657710"/>
          </a:xfrm>
          <a:prstGeom prst="rect">
            <a:avLst/>
          </a:prstGeom>
          <a:solidFill>
            <a:srgbClr val="009E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E6CC8C1-FA3E-CE05-9822-4B4DBF1D8625}"/>
              </a:ext>
            </a:extLst>
          </p:cNvPr>
          <p:cNvSpPr/>
          <p:nvPr/>
        </p:nvSpPr>
        <p:spPr>
          <a:xfrm>
            <a:off x="0" y="6364992"/>
            <a:ext cx="12192000" cy="512102"/>
          </a:xfrm>
          <a:prstGeom prst="rect">
            <a:avLst/>
          </a:prstGeom>
          <a:solidFill>
            <a:srgbClr val="0072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D7B134A8-DABF-BC4A-70BF-FDBE081E3515}"/>
              </a:ext>
            </a:extLst>
          </p:cNvPr>
          <p:cNvSpPr txBox="1"/>
          <p:nvPr/>
        </p:nvSpPr>
        <p:spPr>
          <a:xfrm>
            <a:off x="0" y="6436377"/>
            <a:ext cx="603600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Nathan Morris - 2015585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a:t>
            </a:r>
          </a:p>
        </p:txBody>
      </p:sp>
      <p:sp>
        <p:nvSpPr>
          <p:cNvPr id="3" name="TextBox 2">
            <a:extLst>
              <a:ext uri="{FF2B5EF4-FFF2-40B4-BE49-F238E27FC236}">
                <a16:creationId xmlns:a16="http://schemas.microsoft.com/office/drawing/2014/main" id="{7B0633D1-BF64-D3F9-C1A1-CCBCCC8D58C5}"/>
              </a:ext>
            </a:extLst>
          </p:cNvPr>
          <p:cNvSpPr txBox="1"/>
          <p:nvPr/>
        </p:nvSpPr>
        <p:spPr>
          <a:xfrm>
            <a:off x="539748" y="461641"/>
            <a:ext cx="6090412"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0072BC"/>
                </a:solidFill>
                <a:effectLst/>
                <a:uLnTx/>
                <a:uFillTx/>
                <a:latin typeface="Calibri" panose="020F0502020204030204"/>
                <a:ea typeface="+mn-ea"/>
                <a:cs typeface="+mn-cs"/>
              </a:rPr>
              <a:t>Literature Review </a:t>
            </a:r>
            <a:endParaRPr kumimoji="0" lang="en-GB" sz="4400" b="1" i="0" u="none" strike="sng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28D67E1D-12E8-6655-3DCA-B45E21DBB254}"/>
              </a:ext>
            </a:extLst>
          </p:cNvPr>
          <p:cNvSpPr txBox="1"/>
          <p:nvPr/>
        </p:nvSpPr>
        <p:spPr>
          <a:xfrm>
            <a:off x="539748" y="1231082"/>
            <a:ext cx="6368870" cy="513986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The Reservoirs Act 1975 forms the cornerstone of legal oversight for reservoir safety in the UK. This legislation, strengthened by provisions in the Flood and Water Management Act 2010, aims to ensure that reservoir owners adopt proactive management and maintenance strategies and emergency planning (Legislation.gov.uk,2023).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1" dirty="0">
              <a:solidFill>
                <a:srgbClr val="0072BC"/>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srgbClr val="0072BC"/>
                </a:solidFill>
                <a:effectLst/>
                <a:uLnTx/>
                <a:uFillTx/>
                <a:latin typeface="Calibri" panose="020F0502020204030204"/>
                <a:ea typeface="+mn-ea"/>
                <a:cs typeface="+mn-cs"/>
              </a:rPr>
              <a:t>Toddbrook</a:t>
            </a: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 reservoir incident.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1" dirty="0">
              <a:solidFill>
                <a:srgbClr val="0072BC"/>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The subsequent Bamforth Report (Bamforth, 2020) provided an independent review of the incident, and it revealed that the spillway’s deterioration was the result of long-term degradation, inadequate maintenance, and outdated design standards.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9506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94D17F-10C2-115C-A6BA-13F850310A57}"/>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52F1DD2-ED3A-D780-29EF-C1BDF1B304A1}"/>
              </a:ext>
            </a:extLst>
          </p:cNvPr>
          <p:cNvPicPr>
            <a:picLocks noChangeAspect="1"/>
          </p:cNvPicPr>
          <p:nvPr/>
        </p:nvPicPr>
        <p:blipFill>
          <a:blip r:embed="rId3"/>
          <a:stretch>
            <a:fillRect/>
          </a:stretch>
        </p:blipFill>
        <p:spPr>
          <a:xfrm>
            <a:off x="6684885" y="1316477"/>
            <a:ext cx="4321433" cy="3982361"/>
          </a:xfrm>
          <a:prstGeom prst="rect">
            <a:avLst/>
          </a:prstGeom>
        </p:spPr>
      </p:pic>
      <p:sp>
        <p:nvSpPr>
          <p:cNvPr id="11" name="Rectangle 10">
            <a:extLst>
              <a:ext uri="{FF2B5EF4-FFF2-40B4-BE49-F238E27FC236}">
                <a16:creationId xmlns:a16="http://schemas.microsoft.com/office/drawing/2014/main" id="{94ACE4B9-4419-A06A-B20C-35CA887D06F7}"/>
              </a:ext>
            </a:extLst>
          </p:cNvPr>
          <p:cNvSpPr/>
          <p:nvPr/>
        </p:nvSpPr>
        <p:spPr>
          <a:xfrm>
            <a:off x="0" y="6200291"/>
            <a:ext cx="12192000" cy="657710"/>
          </a:xfrm>
          <a:prstGeom prst="rect">
            <a:avLst/>
          </a:prstGeom>
          <a:solidFill>
            <a:srgbClr val="009E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5CA5BF-CA24-DEE0-F096-558556E82E52}"/>
              </a:ext>
            </a:extLst>
          </p:cNvPr>
          <p:cNvSpPr/>
          <p:nvPr/>
        </p:nvSpPr>
        <p:spPr>
          <a:xfrm>
            <a:off x="0" y="6364992"/>
            <a:ext cx="12192000" cy="512102"/>
          </a:xfrm>
          <a:prstGeom prst="rect">
            <a:avLst/>
          </a:prstGeom>
          <a:solidFill>
            <a:srgbClr val="0072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F6774804-69AB-2C50-CBE1-E1247DAFDF6C}"/>
              </a:ext>
            </a:extLst>
          </p:cNvPr>
          <p:cNvSpPr txBox="1"/>
          <p:nvPr/>
        </p:nvSpPr>
        <p:spPr>
          <a:xfrm>
            <a:off x="0" y="6436377"/>
            <a:ext cx="603600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Nathan Morris - 2015585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a:t>
            </a:r>
          </a:p>
        </p:txBody>
      </p:sp>
      <p:sp>
        <p:nvSpPr>
          <p:cNvPr id="3" name="TextBox 2">
            <a:extLst>
              <a:ext uri="{FF2B5EF4-FFF2-40B4-BE49-F238E27FC236}">
                <a16:creationId xmlns:a16="http://schemas.microsoft.com/office/drawing/2014/main" id="{C41DB9A4-6C0A-8BE3-1A67-9D0CE1A85346}"/>
              </a:ext>
            </a:extLst>
          </p:cNvPr>
          <p:cNvSpPr txBox="1"/>
          <p:nvPr/>
        </p:nvSpPr>
        <p:spPr>
          <a:xfrm>
            <a:off x="539748" y="461641"/>
            <a:ext cx="6090412"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0072BC"/>
                </a:solidFill>
                <a:effectLst/>
                <a:uLnTx/>
                <a:uFillTx/>
                <a:latin typeface="Calibri" panose="020F0502020204030204"/>
                <a:ea typeface="+mn-ea"/>
                <a:cs typeface="+mn-cs"/>
              </a:rPr>
              <a:t>Literature Review </a:t>
            </a:r>
            <a:endParaRPr kumimoji="0" lang="en-GB" sz="4400" b="1" i="0" u="none" strike="sng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D106444F-CB92-9BBF-63E2-313E36DEDB7F}"/>
              </a:ext>
            </a:extLst>
          </p:cNvPr>
          <p:cNvSpPr txBox="1"/>
          <p:nvPr/>
        </p:nvSpPr>
        <p:spPr>
          <a:xfrm>
            <a:off x="539748" y="1559162"/>
            <a:ext cx="6368870" cy="42165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Existing literature provides limited comparative analysis of the performance of various grouting materials in restoring the compressive strength of mass concrete structures, and in particular the grouting of the boreholes drilled within the spillway structure itself. Furthermore, there is a lack of standardised methodologies for assessing the efficacy of grouting repairs in laboratory settings.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1" dirty="0">
              <a:solidFill>
                <a:srgbClr val="0072BC"/>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Zhang et al, 2004 touches on how discontinuities within concrete structures can impact bearing strength but there </a:t>
            </a:r>
            <a:r>
              <a:rPr lang="en-GB" sz="2000" b="1" dirty="0">
                <a:solidFill>
                  <a:srgbClr val="0072BC"/>
                </a:solidFill>
                <a:latin typeface="Calibri" panose="020F0502020204030204"/>
              </a:rPr>
              <a:t>aren't</a:t>
            </a: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 any studies comparing the three common grout types used in this research project.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282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441BF-1865-00EB-470C-5593BF16C46A}"/>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2588C13E-B6B1-F88A-3E3B-63176F850E8C}"/>
              </a:ext>
            </a:extLst>
          </p:cNvPr>
          <p:cNvSpPr/>
          <p:nvPr/>
        </p:nvSpPr>
        <p:spPr>
          <a:xfrm>
            <a:off x="0" y="6200291"/>
            <a:ext cx="12192000" cy="657710"/>
          </a:xfrm>
          <a:prstGeom prst="rect">
            <a:avLst/>
          </a:prstGeom>
          <a:solidFill>
            <a:srgbClr val="009E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ED565F-ECE5-927E-32D6-070E677D4BB8}"/>
              </a:ext>
            </a:extLst>
          </p:cNvPr>
          <p:cNvSpPr/>
          <p:nvPr/>
        </p:nvSpPr>
        <p:spPr>
          <a:xfrm>
            <a:off x="0" y="6364992"/>
            <a:ext cx="12192000" cy="512102"/>
          </a:xfrm>
          <a:prstGeom prst="rect">
            <a:avLst/>
          </a:prstGeom>
          <a:solidFill>
            <a:srgbClr val="0072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3C85ACEE-B0DF-60E0-9A20-45660B6B476D}"/>
              </a:ext>
            </a:extLst>
          </p:cNvPr>
          <p:cNvSpPr txBox="1"/>
          <p:nvPr/>
        </p:nvSpPr>
        <p:spPr>
          <a:xfrm>
            <a:off x="0" y="6436377"/>
            <a:ext cx="603600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Nathan Morris - 2015585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a:t>
            </a:r>
          </a:p>
        </p:txBody>
      </p:sp>
      <p:sp>
        <p:nvSpPr>
          <p:cNvPr id="3" name="TextBox 2">
            <a:extLst>
              <a:ext uri="{FF2B5EF4-FFF2-40B4-BE49-F238E27FC236}">
                <a16:creationId xmlns:a16="http://schemas.microsoft.com/office/drawing/2014/main" id="{DE7D153F-53AB-87F1-DC7C-4FBAA3733F10}"/>
              </a:ext>
            </a:extLst>
          </p:cNvPr>
          <p:cNvSpPr txBox="1"/>
          <p:nvPr/>
        </p:nvSpPr>
        <p:spPr>
          <a:xfrm>
            <a:off x="677334" y="403622"/>
            <a:ext cx="6569040"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0072BC"/>
                </a:solidFill>
                <a:effectLst/>
                <a:uLnTx/>
                <a:uFillTx/>
                <a:latin typeface="Calibri" panose="020F0502020204030204"/>
                <a:ea typeface="+mn-ea"/>
                <a:cs typeface="+mn-cs"/>
              </a:rPr>
              <a:t>Methodological Approach</a:t>
            </a:r>
          </a:p>
        </p:txBody>
      </p:sp>
      <p:sp>
        <p:nvSpPr>
          <p:cNvPr id="9" name="TextBox 8">
            <a:extLst>
              <a:ext uri="{FF2B5EF4-FFF2-40B4-BE49-F238E27FC236}">
                <a16:creationId xmlns:a16="http://schemas.microsoft.com/office/drawing/2014/main" id="{89BF4E39-1DBE-A766-2ED2-E88C409696DE}"/>
              </a:ext>
            </a:extLst>
          </p:cNvPr>
          <p:cNvSpPr txBox="1"/>
          <p:nvPr/>
        </p:nvSpPr>
        <p:spPr>
          <a:xfrm>
            <a:off x="408708" y="1669154"/>
            <a:ext cx="6368870" cy="224676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An experimental program was designed to assess the impact of drilled holes and subsequent grouting on the compressive strength of concrete cubes.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1" dirty="0">
              <a:solidFill>
                <a:srgbClr val="0072BC"/>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2BC"/>
                </a:solidFill>
                <a:effectLst/>
                <a:uLnTx/>
                <a:uFillTx/>
                <a:latin typeface="Calibri" panose="020F0502020204030204"/>
                <a:ea typeface="+mn-ea"/>
                <a:cs typeface="+mn-cs"/>
              </a:rPr>
              <a:t>Following the grout curing, the cubes will then subjected to compressive strength testing and the results documented</a:t>
            </a:r>
          </a:p>
        </p:txBody>
      </p:sp>
      <p:graphicFrame>
        <p:nvGraphicFramePr>
          <p:cNvPr id="2" name="Diagram 1">
            <a:extLst>
              <a:ext uri="{FF2B5EF4-FFF2-40B4-BE49-F238E27FC236}">
                <a16:creationId xmlns:a16="http://schemas.microsoft.com/office/drawing/2014/main" id="{7F9E52DA-E502-5705-7D51-BA4DF42EA666}"/>
              </a:ext>
            </a:extLst>
          </p:cNvPr>
          <p:cNvGraphicFramePr/>
          <p:nvPr>
            <p:extLst>
              <p:ext uri="{D42A27DB-BD31-4B8C-83A1-F6EECF244321}">
                <p14:modId xmlns:p14="http://schemas.microsoft.com/office/powerpoint/2010/main" val="743078868"/>
              </p:ext>
            </p:extLst>
          </p:nvPr>
        </p:nvGraphicFramePr>
        <p:xfrm>
          <a:off x="7957458" y="403622"/>
          <a:ext cx="2786742" cy="5446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1964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C3D8B3-6086-C1F3-7284-415A983008D4}"/>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49C3BFE-5AC3-3EEE-F6D4-BA4629111769}"/>
              </a:ext>
            </a:extLst>
          </p:cNvPr>
          <p:cNvPicPr>
            <a:picLocks noChangeAspect="1"/>
          </p:cNvPicPr>
          <p:nvPr/>
        </p:nvPicPr>
        <p:blipFill>
          <a:blip r:embed="rId2"/>
          <a:stretch>
            <a:fillRect/>
          </a:stretch>
        </p:blipFill>
        <p:spPr>
          <a:xfrm>
            <a:off x="6684885" y="1316477"/>
            <a:ext cx="4321433" cy="3982361"/>
          </a:xfrm>
          <a:prstGeom prst="rect">
            <a:avLst/>
          </a:prstGeom>
        </p:spPr>
      </p:pic>
      <p:sp>
        <p:nvSpPr>
          <p:cNvPr id="11" name="Rectangle 10">
            <a:extLst>
              <a:ext uri="{FF2B5EF4-FFF2-40B4-BE49-F238E27FC236}">
                <a16:creationId xmlns:a16="http://schemas.microsoft.com/office/drawing/2014/main" id="{38C8A612-7AE5-2F69-5D4E-33D973C4FDA3}"/>
              </a:ext>
            </a:extLst>
          </p:cNvPr>
          <p:cNvSpPr/>
          <p:nvPr/>
        </p:nvSpPr>
        <p:spPr>
          <a:xfrm>
            <a:off x="0" y="6200291"/>
            <a:ext cx="12192000" cy="657710"/>
          </a:xfrm>
          <a:prstGeom prst="rect">
            <a:avLst/>
          </a:prstGeom>
          <a:solidFill>
            <a:srgbClr val="009E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6F094E6-224E-ACF9-D1EF-A36D951325D9}"/>
              </a:ext>
            </a:extLst>
          </p:cNvPr>
          <p:cNvSpPr/>
          <p:nvPr/>
        </p:nvSpPr>
        <p:spPr>
          <a:xfrm>
            <a:off x="0" y="6364992"/>
            <a:ext cx="12192000" cy="512102"/>
          </a:xfrm>
          <a:prstGeom prst="rect">
            <a:avLst/>
          </a:prstGeom>
          <a:solidFill>
            <a:srgbClr val="0072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2FFF0174-9A62-27F1-EA8B-D93EFCB5490A}"/>
              </a:ext>
            </a:extLst>
          </p:cNvPr>
          <p:cNvSpPr txBox="1"/>
          <p:nvPr/>
        </p:nvSpPr>
        <p:spPr>
          <a:xfrm>
            <a:off x="0" y="6436377"/>
            <a:ext cx="603600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Nathan Morris - 2015585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a:t>
            </a:r>
          </a:p>
        </p:txBody>
      </p:sp>
      <p:sp>
        <p:nvSpPr>
          <p:cNvPr id="3" name="TextBox 2">
            <a:extLst>
              <a:ext uri="{FF2B5EF4-FFF2-40B4-BE49-F238E27FC236}">
                <a16:creationId xmlns:a16="http://schemas.microsoft.com/office/drawing/2014/main" id="{AD611814-C9A8-A2C2-4B3D-4F5D9BA4433F}"/>
              </a:ext>
            </a:extLst>
          </p:cNvPr>
          <p:cNvSpPr txBox="1"/>
          <p:nvPr/>
        </p:nvSpPr>
        <p:spPr>
          <a:xfrm>
            <a:off x="677334" y="374125"/>
            <a:ext cx="6090412"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400" b="1" dirty="0">
                <a:solidFill>
                  <a:srgbClr val="0072BC"/>
                </a:solidFill>
                <a:latin typeface="Calibri" panose="020F0502020204030204"/>
              </a:rPr>
              <a:t>References</a:t>
            </a:r>
            <a:endParaRPr kumimoji="0" lang="en-GB" sz="4400" b="1" i="0" u="none" strike="noStrike" kern="1200" cap="none" spc="0" normalizeH="0" baseline="0" noProof="0" dirty="0">
              <a:ln>
                <a:noFill/>
              </a:ln>
              <a:solidFill>
                <a:srgbClr val="0072BC"/>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BB1C51E-E0E1-6E61-6903-8D3A8EAE7A06}"/>
              </a:ext>
            </a:extLst>
          </p:cNvPr>
          <p:cNvSpPr txBox="1"/>
          <p:nvPr/>
        </p:nvSpPr>
        <p:spPr>
          <a:xfrm>
            <a:off x="398876" y="1559162"/>
            <a:ext cx="6368870" cy="310854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rPr>
              <a:t>Bamforth, P. (2020) Report of the Independent Review of </a:t>
            </a:r>
            <a:r>
              <a:rPr kumimoji="0" lang="en-GB" sz="1400" b="1" i="0" u="none" strike="noStrike" kern="1200" cap="none" spc="0" normalizeH="0" baseline="0" noProof="0" dirty="0" err="1">
                <a:ln>
                  <a:noFill/>
                </a:ln>
                <a:solidFill>
                  <a:srgbClr val="0072BC"/>
                </a:solidFill>
                <a:effectLst/>
                <a:uLnTx/>
                <a:uFillTx/>
                <a:latin typeface="Calibri" panose="020F0502020204030204"/>
                <a:ea typeface="+mn-ea"/>
                <a:cs typeface="+mn-cs"/>
              </a:rPr>
              <a:t>Toddbrook</a:t>
            </a:r>
            <a:r>
              <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rPr>
              <a:t> Reservoir Spillway Failure. London: Department for Environment, Food and Rural Affairs.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solidFill>
                <a:srgbClr val="0072BC"/>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rPr>
              <a:t>Environment agency, 2020. Environment agency. [Online]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rPr>
              <a:t>Available at: https://www.gov.uk/government/publications/water-supply-reservoirs-their-role-in-flood-risk-management/water-supply-reservoirs-their-role-in-flood-risk-management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solidFill>
                <a:srgbClr val="0072BC"/>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rPr>
              <a:t>Reservoirs Act 1975 (c. 23). London: HMSO. Available at: https://www.legislation.gov.uk/ukpga/1975/23 (Accessed: 15 January 2026).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solidFill>
                <a:srgbClr val="0072BC"/>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rPr>
              <a:t>Zhang, Y., et al. (2024). Effect of existing holes under the loading plate on local compressive </a:t>
            </a:r>
            <a:r>
              <a:rPr kumimoji="0" lang="en-GB" sz="1400" b="1" i="0" u="none" strike="noStrike" kern="1200" cap="none" spc="0" normalizeH="0" baseline="0" noProof="0" dirty="0" err="1">
                <a:ln>
                  <a:noFill/>
                </a:ln>
                <a:solidFill>
                  <a:srgbClr val="0072BC"/>
                </a:solidFill>
                <a:effectLst/>
                <a:uLnTx/>
                <a:uFillTx/>
                <a:latin typeface="Calibri" panose="020F0502020204030204"/>
                <a:ea typeface="+mn-ea"/>
                <a:cs typeface="+mn-cs"/>
              </a:rPr>
              <a:t>behavior</a:t>
            </a:r>
            <a:r>
              <a:rPr kumimoji="0" lang="en-GB" sz="1400" b="1" i="0" u="none" strike="noStrike" kern="1200" cap="none" spc="0" normalizeH="0" baseline="0" noProof="0" dirty="0">
                <a:ln>
                  <a:noFill/>
                </a:ln>
                <a:solidFill>
                  <a:srgbClr val="0072BC"/>
                </a:solidFill>
                <a:effectLst/>
                <a:uLnTx/>
                <a:uFillTx/>
                <a:latin typeface="Calibri" panose="020F0502020204030204"/>
                <a:ea typeface="+mn-ea"/>
                <a:cs typeface="+mn-cs"/>
              </a:rPr>
              <a:t> of concrete. Construction and Building Materials, 312, 125-134.</a:t>
            </a:r>
          </a:p>
        </p:txBody>
      </p:sp>
    </p:spTree>
    <p:extLst>
      <p:ext uri="{BB962C8B-B14F-4D97-AF65-F5344CB8AC3E}">
        <p14:creationId xmlns:p14="http://schemas.microsoft.com/office/powerpoint/2010/main" val="2898672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CACCE-D34F-3A6C-CED4-811B26DE169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A27A098-3987-6874-858F-F26EE9F81F4B}"/>
              </a:ext>
            </a:extLst>
          </p:cNvPr>
          <p:cNvPicPr>
            <a:picLocks noChangeAspect="1"/>
          </p:cNvPicPr>
          <p:nvPr/>
        </p:nvPicPr>
        <p:blipFill>
          <a:blip r:embed="rId2"/>
          <a:stretch>
            <a:fillRect/>
          </a:stretch>
        </p:blipFill>
        <p:spPr>
          <a:xfrm>
            <a:off x="6684885" y="1316477"/>
            <a:ext cx="4321433" cy="3982361"/>
          </a:xfrm>
          <a:prstGeom prst="rect">
            <a:avLst/>
          </a:prstGeom>
        </p:spPr>
      </p:pic>
      <p:sp>
        <p:nvSpPr>
          <p:cNvPr id="11" name="Rectangle 10">
            <a:extLst>
              <a:ext uri="{FF2B5EF4-FFF2-40B4-BE49-F238E27FC236}">
                <a16:creationId xmlns:a16="http://schemas.microsoft.com/office/drawing/2014/main" id="{7F89F556-5D2D-BD94-641E-DFD209D2603C}"/>
              </a:ext>
            </a:extLst>
          </p:cNvPr>
          <p:cNvSpPr/>
          <p:nvPr/>
        </p:nvSpPr>
        <p:spPr>
          <a:xfrm>
            <a:off x="0" y="6200291"/>
            <a:ext cx="12192000" cy="657710"/>
          </a:xfrm>
          <a:prstGeom prst="rect">
            <a:avLst/>
          </a:prstGeom>
          <a:solidFill>
            <a:srgbClr val="009E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A978991-ADA1-17C7-B51A-F422B777DEAC}"/>
              </a:ext>
            </a:extLst>
          </p:cNvPr>
          <p:cNvSpPr/>
          <p:nvPr/>
        </p:nvSpPr>
        <p:spPr>
          <a:xfrm>
            <a:off x="0" y="6364992"/>
            <a:ext cx="12192000" cy="512102"/>
          </a:xfrm>
          <a:prstGeom prst="rect">
            <a:avLst/>
          </a:prstGeom>
          <a:solidFill>
            <a:srgbClr val="0072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1500E8A7-7693-122E-2E51-1ECEF62F0FE4}"/>
              </a:ext>
            </a:extLst>
          </p:cNvPr>
          <p:cNvSpPr txBox="1"/>
          <p:nvPr/>
        </p:nvSpPr>
        <p:spPr>
          <a:xfrm>
            <a:off x="0" y="6436377"/>
            <a:ext cx="603600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Nathan Morris - 2015585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bg1"/>
                </a:solidFill>
                <a:effectLst/>
                <a:uLnTx/>
                <a:uFillTx/>
                <a:latin typeface="Calibri" panose="020F0502020204030204"/>
                <a:ea typeface="+mn-ea"/>
                <a:cs typeface="+mn-cs"/>
              </a:rPr>
              <a:t>.</a:t>
            </a:r>
          </a:p>
        </p:txBody>
      </p:sp>
      <p:sp>
        <p:nvSpPr>
          <p:cNvPr id="3" name="TextBox 2">
            <a:extLst>
              <a:ext uri="{FF2B5EF4-FFF2-40B4-BE49-F238E27FC236}">
                <a16:creationId xmlns:a16="http://schemas.microsoft.com/office/drawing/2014/main" id="{5607AD4E-4F5B-78D7-28A1-5868951F2203}"/>
              </a:ext>
            </a:extLst>
          </p:cNvPr>
          <p:cNvSpPr txBox="1"/>
          <p:nvPr/>
        </p:nvSpPr>
        <p:spPr>
          <a:xfrm>
            <a:off x="810684" y="812275"/>
            <a:ext cx="609041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200" b="1" i="0" u="none" strike="noStrike" kern="1200" cap="none" spc="0" normalizeH="0" baseline="0" noProof="0" dirty="0">
                <a:ln>
                  <a:noFill/>
                </a:ln>
                <a:solidFill>
                  <a:srgbClr val="0072BC"/>
                </a:solidFill>
                <a:effectLst/>
                <a:uLnTx/>
                <a:uFillTx/>
                <a:latin typeface="Calibri" panose="020F0502020204030204"/>
                <a:ea typeface="+mn-ea"/>
                <a:cs typeface="+mn-cs"/>
              </a:rPr>
              <a:t>Questions ?</a:t>
            </a:r>
          </a:p>
        </p:txBody>
      </p:sp>
    </p:spTree>
    <p:extLst>
      <p:ext uri="{BB962C8B-B14F-4D97-AF65-F5344CB8AC3E}">
        <p14:creationId xmlns:p14="http://schemas.microsoft.com/office/powerpoint/2010/main" val="4252659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1878</TotalTime>
  <Words>976</Words>
  <Application>Microsoft Office PowerPoint</Application>
  <PresentationFormat>Widescreen</PresentationFormat>
  <Paragraphs>89</Paragraphs>
  <Slides>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Aptos Display</vt:lpstr>
      <vt:lpstr>Arial</vt:lpstr>
      <vt:lpstr>Calibri</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J Morris</dc:creator>
  <cp:lastModifiedBy>Nathan J Morris</cp:lastModifiedBy>
  <cp:revision>3</cp:revision>
  <dcterms:created xsi:type="dcterms:W3CDTF">2026-01-07T10:05:10Z</dcterms:created>
  <dcterms:modified xsi:type="dcterms:W3CDTF">2026-01-21T07:33:50Z</dcterms:modified>
</cp:coreProperties>
</file>