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 id="2147483648" r:id="rId2"/>
  </p:sldMasterIdLst>
  <p:notesMasterIdLst>
    <p:notesMasterId r:id="rId32"/>
  </p:notesMasterIdLst>
  <p:sldIdLst>
    <p:sldId id="303" r:id="rId3"/>
    <p:sldId id="304" r:id="rId4"/>
    <p:sldId id="332" r:id="rId5"/>
    <p:sldId id="347" r:id="rId6"/>
    <p:sldId id="311" r:id="rId7"/>
    <p:sldId id="305" r:id="rId8"/>
    <p:sldId id="351" r:id="rId9"/>
    <p:sldId id="306" r:id="rId10"/>
    <p:sldId id="308" r:id="rId11"/>
    <p:sldId id="333" r:id="rId12"/>
    <p:sldId id="312" r:id="rId13"/>
    <p:sldId id="327" r:id="rId14"/>
    <p:sldId id="326" r:id="rId15"/>
    <p:sldId id="328" r:id="rId16"/>
    <p:sldId id="344" r:id="rId17"/>
    <p:sldId id="334" r:id="rId18"/>
    <p:sldId id="338" r:id="rId19"/>
    <p:sldId id="336" r:id="rId20"/>
    <p:sldId id="353" r:id="rId21"/>
    <p:sldId id="325" r:id="rId22"/>
    <p:sldId id="331" r:id="rId23"/>
    <p:sldId id="345" r:id="rId24"/>
    <p:sldId id="339" r:id="rId25"/>
    <p:sldId id="340" r:id="rId26"/>
    <p:sldId id="341" r:id="rId27"/>
    <p:sldId id="349" r:id="rId28"/>
    <p:sldId id="315" r:id="rId29"/>
    <p:sldId id="343" r:id="rId30"/>
    <p:sldId id="350"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62" autoAdjust="0"/>
    <p:restoredTop sz="81014" autoAdjust="0"/>
  </p:normalViewPr>
  <p:slideViewPr>
    <p:cSldViewPr snapToGrid="0">
      <p:cViewPr varScale="1">
        <p:scale>
          <a:sx n="63" d="100"/>
          <a:sy n="63" d="100"/>
        </p:scale>
        <p:origin x="1412"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006CFD85-58CB-4745-A0D8-9910785E3180}"/>
    <pc:docChg chg="custSel modSld">
      <pc:chgData name="Rhiannon Akers" userId="fb3c9d12-5c8c-42d7-8dc7-d872d7a3d202" providerId="ADAL" clId="{006CFD85-58CB-4745-A0D8-9910785E3180}" dt="2025-01-07T16:08:34.677" v="63" actId="20577"/>
      <pc:docMkLst>
        <pc:docMk/>
      </pc:docMkLst>
      <pc:sldChg chg="modSp mod">
        <pc:chgData name="Rhiannon Akers" userId="fb3c9d12-5c8c-42d7-8dc7-d872d7a3d202" providerId="ADAL" clId="{006CFD85-58CB-4745-A0D8-9910785E3180}" dt="2025-01-07T16:07:38.603" v="44" actId="20577"/>
        <pc:sldMkLst>
          <pc:docMk/>
          <pc:sldMk cId="3408955283" sldId="303"/>
        </pc:sldMkLst>
        <pc:spChg chg="mod">
          <ac:chgData name="Rhiannon Akers" userId="fb3c9d12-5c8c-42d7-8dc7-d872d7a3d202" providerId="ADAL" clId="{006CFD85-58CB-4745-A0D8-9910785E3180}" dt="2025-01-07T16:07:38.603" v="44" actId="20577"/>
          <ac:spMkLst>
            <pc:docMk/>
            <pc:sldMk cId="3408955283" sldId="303"/>
            <ac:spMk id="2" creationId="{00000000-0000-0000-0000-000000000000}"/>
          </ac:spMkLst>
        </pc:spChg>
      </pc:sldChg>
      <pc:sldChg chg="modSp mod">
        <pc:chgData name="Rhiannon Akers" userId="fb3c9d12-5c8c-42d7-8dc7-d872d7a3d202" providerId="ADAL" clId="{006CFD85-58CB-4745-A0D8-9910785E3180}" dt="2025-01-07T16:08:34.677" v="63" actId="20577"/>
        <pc:sldMkLst>
          <pc:docMk/>
          <pc:sldMk cId="1984027660" sldId="315"/>
        </pc:sldMkLst>
        <pc:spChg chg="mod">
          <ac:chgData name="Rhiannon Akers" userId="fb3c9d12-5c8c-42d7-8dc7-d872d7a3d202" providerId="ADAL" clId="{006CFD85-58CB-4745-A0D8-9910785E3180}" dt="2025-01-07T16:08:34.677" v="63" actId="20577"/>
          <ac:spMkLst>
            <pc:docMk/>
            <pc:sldMk cId="1984027660" sldId="315"/>
            <ac:spMk id="5" creationId="{8DDB7A7C-191B-51E0-AE32-B9373031977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07/01/2025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DC3A8-68DB-058B-3B55-563417E3E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36E631-7E5E-389B-F7CB-9ED9A56446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D215F8-2A28-7B89-B361-D5549B2F09EA}"/>
              </a:ext>
            </a:extLst>
          </p:cNvPr>
          <p:cNvSpPr>
            <a:spLocks noGrp="1"/>
          </p:cNvSpPr>
          <p:nvPr>
            <p:ph type="body" idx="1"/>
          </p:nvPr>
        </p:nvSpPr>
        <p:spPr/>
        <p:txBody>
          <a:bodyPr/>
          <a:lstStyle/>
          <a:p>
            <a:r>
              <a:rPr lang="en-GB" sz="1200" b="1" dirty="0"/>
              <a:t>IDEAL model - Bransford and Stein (1993) </a:t>
            </a:r>
          </a:p>
          <a:p>
            <a:pPr marL="0" indent="0">
              <a:buNone/>
            </a:pPr>
            <a:r>
              <a:rPr lang="en-GB" altLang="en-US" sz="1200" dirty="0">
                <a:latin typeface="Arial" panose="020B0604020202020204" pitchFamily="34" charset="0"/>
                <a:cs typeface="Arial" panose="020B0604020202020204" pitchFamily="34" charset="0"/>
              </a:rPr>
              <a:t>I - Identify problems and opportunities</a:t>
            </a:r>
          </a:p>
          <a:p>
            <a:pPr marL="0" indent="0">
              <a:buNone/>
            </a:pPr>
            <a:r>
              <a:rPr lang="en-GB" altLang="en-US" sz="1200" dirty="0">
                <a:latin typeface="Arial" panose="020B0604020202020204" pitchFamily="34" charset="0"/>
                <a:cs typeface="Arial" panose="020B0604020202020204" pitchFamily="34" charset="0"/>
              </a:rPr>
              <a:t>D - Define goals</a:t>
            </a:r>
          </a:p>
          <a:p>
            <a:pPr marL="0" indent="0">
              <a:buNone/>
            </a:pPr>
            <a:r>
              <a:rPr lang="en-GB" altLang="en-US" sz="1200" dirty="0">
                <a:latin typeface="Arial" panose="020B0604020202020204" pitchFamily="34" charset="0"/>
                <a:cs typeface="Arial" panose="020B0604020202020204" pitchFamily="34" charset="0"/>
              </a:rPr>
              <a:t>E - Explore possible strategies</a:t>
            </a:r>
          </a:p>
          <a:p>
            <a:pPr marL="0" indent="0">
              <a:buNone/>
            </a:pPr>
            <a:r>
              <a:rPr lang="en-GB" altLang="en-US" sz="1200" dirty="0">
                <a:latin typeface="Arial" panose="020B0604020202020204" pitchFamily="34" charset="0"/>
                <a:cs typeface="Arial" panose="020B0604020202020204" pitchFamily="34" charset="0"/>
              </a:rPr>
              <a:t>A - Anticipate outcomes and act</a:t>
            </a:r>
          </a:p>
          <a:p>
            <a:pPr marL="0" indent="0">
              <a:buNone/>
            </a:pPr>
            <a:r>
              <a:rPr lang="en-GB" altLang="en-US" sz="1200" dirty="0">
                <a:latin typeface="Arial" panose="020B0604020202020204" pitchFamily="34" charset="0"/>
                <a:cs typeface="Arial" panose="020B0604020202020204" pitchFamily="34" charset="0"/>
              </a:rPr>
              <a:t>L - Look back and learn</a:t>
            </a:r>
          </a:p>
          <a:p>
            <a:endParaRPr lang="en-GB" dirty="0"/>
          </a:p>
        </p:txBody>
      </p:sp>
      <p:sp>
        <p:nvSpPr>
          <p:cNvPr id="4" name="Slide Number Placeholder 3">
            <a:extLst>
              <a:ext uri="{FF2B5EF4-FFF2-40B4-BE49-F238E27FC236}">
                <a16:creationId xmlns:a16="http://schemas.microsoft.com/office/drawing/2014/main" id="{40EDC0CA-C43A-CFA4-4CFA-CA7B786C0F45}"/>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1875507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outcomes of the mind map – Lecturer to draw on board if has access to one?</a:t>
            </a:r>
          </a:p>
          <a:p>
            <a:r>
              <a:rPr lang="en-GB" dirty="0"/>
              <a:t>What should John consider?</a:t>
            </a:r>
          </a:p>
          <a:p>
            <a:r>
              <a:rPr lang="en-GB" dirty="0"/>
              <a:t>Central idea – Conference</a:t>
            </a:r>
          </a:p>
          <a:p>
            <a:r>
              <a:rPr lang="en-GB" dirty="0"/>
              <a:t>Main considerations – location, delegates, guest speakers, transport, accommodation, specific requirements (technology), catering, assistance.</a:t>
            </a:r>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365853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BC52EB-81D5-53AF-A3F9-EFBB4C9150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66B85C-657D-EAD4-D4D5-7F37A709A8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706A45-C5C3-4078-5130-B41D4C05590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DDC83EF0-6486-740A-8556-D659356B8751}"/>
              </a:ext>
            </a:extLst>
          </p:cNvPr>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1902772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3929140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1367070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A3A3A"/>
                </a:solidFill>
                <a:effectLst/>
                <a:latin typeface="Source Sans Pro" panose="020B0503030403020204" pitchFamily="34" charset="0"/>
              </a:rPr>
              <a:t>Also known as the Why tree</a:t>
            </a:r>
          </a:p>
          <a:p>
            <a:endParaRPr lang="en-GB" b="0" i="0" dirty="0">
              <a:solidFill>
                <a:srgbClr val="3A3A3A"/>
              </a:solidFill>
              <a:effectLst/>
              <a:latin typeface="Source Sans Pro" panose="020B0503030403020204" pitchFamily="34" charset="0"/>
            </a:endParaRPr>
          </a:p>
          <a:p>
            <a:r>
              <a:rPr lang="en-GB" b="0" i="0" dirty="0" err="1">
                <a:solidFill>
                  <a:srgbClr val="3A3A3A"/>
                </a:solidFill>
                <a:effectLst/>
                <a:latin typeface="Source Sans Pro" panose="020B0503030403020204" pitchFamily="34" charset="0"/>
              </a:rPr>
              <a:t>Gangidi</a:t>
            </a:r>
            <a:r>
              <a:rPr lang="en-GB" b="0" i="0" dirty="0">
                <a:solidFill>
                  <a:srgbClr val="3A3A3A"/>
                </a:solidFill>
                <a:effectLst/>
                <a:latin typeface="Source Sans Pro" panose="020B0503030403020204" pitchFamily="34" charset="0"/>
              </a:rPr>
              <a:t>, P. (2019) “A systematic approach to root cause analysis using 3 × 5 why’s technique,” </a:t>
            </a:r>
            <a:r>
              <a:rPr lang="en-GB" b="0" i="1" dirty="0">
                <a:solidFill>
                  <a:srgbClr val="3A3A3A"/>
                </a:solidFill>
                <a:effectLst/>
                <a:latin typeface="Source Sans Pro" panose="020B0503030403020204" pitchFamily="34" charset="0"/>
              </a:rPr>
              <a:t>International journal of lean six sigma</a:t>
            </a:r>
            <a:r>
              <a:rPr lang="en-GB" b="0" i="0" dirty="0">
                <a:solidFill>
                  <a:srgbClr val="3A3A3A"/>
                </a:solidFill>
                <a:effectLst/>
                <a:latin typeface="Source Sans Pro" panose="020B0503030403020204" pitchFamily="34" charset="0"/>
              </a:rPr>
              <a:t>, 10(1), pp. 295–310. Available at: https://doi.org/10.1108/IJLSS-10-2017-0114.</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4277355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9</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B9587-42CB-D134-69F7-483FF058F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2C19A-CAD2-0246-F9DD-0724661DC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E9F7F-1026-848A-8964-81F1648A223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A961C9-2EC5-500B-6759-4FBF72A2C5AD}"/>
              </a:ext>
            </a:extLst>
          </p:cNvPr>
          <p:cNvSpPr>
            <a:spLocks noGrp="1"/>
          </p:cNvSpPr>
          <p:nvPr>
            <p:ph type="sldNum" sz="quarter" idx="10"/>
          </p:nvPr>
        </p:nvSpPr>
        <p:spPr/>
        <p:txBody>
          <a:bodyPr/>
          <a:lstStyle/>
          <a:p>
            <a:fld id="{8CBDDFA6-66F8-4F99-B8F6-C4B18DC6700A}" type="slidenum">
              <a:rPr lang="en-GB" smtClean="0"/>
              <a:t>10</a:t>
            </a:fld>
            <a:endParaRPr lang="en-GB"/>
          </a:p>
        </p:txBody>
      </p:sp>
    </p:spTree>
    <p:extLst>
      <p:ext uri="{BB962C8B-B14F-4D97-AF65-F5344CB8AC3E}">
        <p14:creationId xmlns:p14="http://schemas.microsoft.com/office/powerpoint/2010/main" val="543680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691B9-0024-C2D4-D6CB-DC406628F9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C49CA-5183-3B16-3A95-77798520ED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5D34A-5AD6-0309-E39F-3B239DB8E40D}"/>
              </a:ext>
            </a:extLst>
          </p:cNvPr>
          <p:cNvSpPr>
            <a:spLocks noGrp="1"/>
          </p:cNvSpPr>
          <p:nvPr>
            <p:ph type="body" idx="1"/>
          </p:nvPr>
        </p:nvSpPr>
        <p:spPr/>
        <p:txBody>
          <a:bodyPr/>
          <a:lstStyle/>
          <a:p>
            <a:r>
              <a:rPr lang="en-GB" dirty="0"/>
              <a:t>The fishbone diagram, or the cause and effect diagram, is a simple graphic presentation that displays all the possible causes of a problem. It is also referred to as </a:t>
            </a:r>
            <a:r>
              <a:rPr lang="en-GB" dirty="0" err="1"/>
              <a:t>Ishakawa</a:t>
            </a:r>
            <a:r>
              <a:rPr lang="en-GB" dirty="0"/>
              <a:t> diagram.</a:t>
            </a:r>
          </a:p>
          <a:p>
            <a:endParaRPr lang="en-GB" dirty="0"/>
          </a:p>
          <a:p>
            <a:r>
              <a:rPr lang="en-GB" dirty="0"/>
              <a:t>FISHBONE (ISHIKAWA) DIAGRAM</a:t>
            </a:r>
          </a:p>
          <a:p>
            <a:endParaRPr lang="en-GB" dirty="0"/>
          </a:p>
          <a:p>
            <a:r>
              <a:rPr lang="en-GB" dirty="0"/>
              <a:t>The fishbone diagram identifies many possible causes for an effect or problem. It can be used to structure a brainstorming session. It immediately sorts ideas into useful categories.</a:t>
            </a:r>
          </a:p>
          <a:p>
            <a:endParaRPr lang="en-GB" dirty="0"/>
          </a:p>
          <a:p>
            <a:r>
              <a:rPr lang="en-GB" dirty="0"/>
              <a:t>When to Use a Fishbone Diagram - When identifying possible causes for a problem. Especially when a team’s thinking tends to fall into ruts.</a:t>
            </a:r>
          </a:p>
          <a:p>
            <a:endParaRPr lang="en-GB" dirty="0"/>
          </a:p>
        </p:txBody>
      </p:sp>
      <p:sp>
        <p:nvSpPr>
          <p:cNvPr id="4" name="Slide Number Placeholder 3">
            <a:extLst>
              <a:ext uri="{FF2B5EF4-FFF2-40B4-BE49-F238E27FC236}">
                <a16:creationId xmlns:a16="http://schemas.microsoft.com/office/drawing/2014/main" id="{81FA16F4-EFF2-7BC8-2C4E-739218CA7570}"/>
              </a:ext>
            </a:extLst>
          </p:cNvPr>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3811962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43816-0280-ACE1-BFA8-8C2CC46234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4777D9-568C-1432-FADC-1F2CBF9F2C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A22F3A-6431-FE12-280A-CCEE03BFC6CF}"/>
              </a:ext>
            </a:extLst>
          </p:cNvPr>
          <p:cNvSpPr>
            <a:spLocks noGrp="1"/>
          </p:cNvSpPr>
          <p:nvPr>
            <p:ph type="body" idx="1"/>
          </p:nvPr>
        </p:nvSpPr>
        <p:spPr/>
        <p:txBody>
          <a:bodyPr/>
          <a:lstStyle/>
          <a:p>
            <a:pPr algn="l"/>
            <a:r>
              <a:rPr lang="en-GB" sz="1200" b="0" i="0" dirty="0">
                <a:solidFill>
                  <a:srgbClr val="2B2B2B"/>
                </a:solidFill>
                <a:effectLst/>
                <a:latin typeface="-apple-system"/>
              </a:rPr>
              <a:t>Methods</a:t>
            </a:r>
          </a:p>
          <a:p>
            <a:pPr algn="l"/>
            <a:r>
              <a:rPr lang="en-GB" sz="1200" b="0" i="0" dirty="0">
                <a:effectLst/>
                <a:latin typeface="-apple-system"/>
              </a:rPr>
              <a:t>This category of causes is for documents and instructions during the operations of a particular business process where the defect has been found.</a:t>
            </a:r>
          </a:p>
          <a:p>
            <a:pPr algn="l"/>
            <a:r>
              <a:rPr lang="en-GB" sz="1200" b="0" i="0" dirty="0">
                <a:solidFill>
                  <a:srgbClr val="2B2B2B"/>
                </a:solidFill>
                <a:effectLst/>
                <a:latin typeface="-apple-system"/>
              </a:rPr>
              <a:t>Machines</a:t>
            </a:r>
          </a:p>
          <a:p>
            <a:pPr algn="l"/>
            <a:r>
              <a:rPr lang="en-GB" sz="1200" b="0" i="0" dirty="0">
                <a:effectLst/>
                <a:latin typeface="-apple-system"/>
              </a:rPr>
              <a:t>This category is for all the elements related to the equipment or machines used in the business process.</a:t>
            </a:r>
          </a:p>
          <a:p>
            <a:pPr algn="l"/>
            <a:r>
              <a:rPr lang="en-GB" sz="1200" b="0" i="0" dirty="0">
                <a:solidFill>
                  <a:srgbClr val="2B2B2B"/>
                </a:solidFill>
                <a:effectLst/>
                <a:latin typeface="-apple-system"/>
              </a:rPr>
              <a:t>Materials</a:t>
            </a:r>
          </a:p>
          <a:p>
            <a:pPr algn="l"/>
            <a:r>
              <a:rPr lang="en-GB" sz="1200" b="0" i="0" dirty="0">
                <a:effectLst/>
                <a:latin typeface="-apple-system"/>
              </a:rPr>
              <a:t>The raw materials or similar resources used during the business process are represented under this category.</a:t>
            </a:r>
          </a:p>
          <a:p>
            <a:pPr algn="l"/>
            <a:r>
              <a:rPr lang="en-GB" sz="1200" b="0" i="0" dirty="0">
                <a:solidFill>
                  <a:srgbClr val="2B2B2B"/>
                </a:solidFill>
                <a:effectLst/>
                <a:latin typeface="-apple-system"/>
              </a:rPr>
              <a:t>Measurement</a:t>
            </a:r>
          </a:p>
          <a:p>
            <a:pPr algn="l"/>
            <a:r>
              <a:rPr lang="en-GB" sz="1200" b="0" i="0" dirty="0">
                <a:effectLst/>
                <a:latin typeface="-apple-system"/>
              </a:rPr>
              <a:t>Quality standards or measurement units used in the business process are depicted in this category.</a:t>
            </a:r>
          </a:p>
          <a:p>
            <a:pPr algn="l"/>
            <a:r>
              <a:rPr lang="en-GB" sz="1200" b="0" i="0" dirty="0">
                <a:solidFill>
                  <a:srgbClr val="2B2B2B"/>
                </a:solidFill>
                <a:effectLst/>
                <a:latin typeface="-apple-system"/>
              </a:rPr>
              <a:t>People</a:t>
            </a:r>
          </a:p>
          <a:p>
            <a:pPr algn="l"/>
            <a:r>
              <a:rPr lang="en-GB" sz="1200" b="0" i="0" dirty="0">
                <a:effectLst/>
                <a:latin typeface="-apple-system"/>
              </a:rPr>
              <a:t>All the people or manpower that are involved or are associated with the business process are mentioned here.</a:t>
            </a:r>
          </a:p>
          <a:p>
            <a:pPr algn="l"/>
            <a:r>
              <a:rPr lang="en-GB" sz="1200" b="0" i="0" dirty="0">
                <a:solidFill>
                  <a:srgbClr val="2B2B2B"/>
                </a:solidFill>
                <a:effectLst/>
                <a:latin typeface="-apple-system"/>
              </a:rPr>
              <a:t>Environment</a:t>
            </a:r>
          </a:p>
          <a:p>
            <a:pPr algn="l"/>
            <a:r>
              <a:rPr lang="en-GB" sz="1200" b="0" i="0" dirty="0">
                <a:effectLst/>
                <a:latin typeface="-apple-system"/>
              </a:rPr>
              <a:t>This category is for the external factors that affect the general functioning of the business process like the temperature of the work area, storage conditions, and such.</a:t>
            </a:r>
          </a:p>
          <a:p>
            <a:endParaRPr lang="en-GB" dirty="0"/>
          </a:p>
        </p:txBody>
      </p:sp>
      <p:sp>
        <p:nvSpPr>
          <p:cNvPr id="4" name="Slide Number Placeholder 3">
            <a:extLst>
              <a:ext uri="{FF2B5EF4-FFF2-40B4-BE49-F238E27FC236}">
                <a16:creationId xmlns:a16="http://schemas.microsoft.com/office/drawing/2014/main" id="{EBD33BBC-7C41-6EA0-885B-D7C5E6D4B46C}"/>
              </a:ext>
            </a:extLst>
          </p:cNvPr>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2810224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138E6-496D-4781-3DD0-16A0057D4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D71E6-29DA-E421-8F98-8707CF2B1F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2CFA3D-7884-9E0B-6EDC-6BA1EAD19805}"/>
              </a:ext>
            </a:extLst>
          </p:cNvPr>
          <p:cNvSpPr>
            <a:spLocks noGrp="1"/>
          </p:cNvSpPr>
          <p:nvPr>
            <p:ph type="body" idx="1"/>
          </p:nvPr>
        </p:nvSpPr>
        <p:spPr/>
        <p:txBody>
          <a:bodyPr/>
          <a:lstStyle/>
          <a:p>
            <a:r>
              <a:rPr lang="en-GB" sz="1200" dirty="0"/>
              <a:t>Agree on the problem statement (also referred to as the effect). This is written at the mouth of the</a:t>
            </a:r>
          </a:p>
          <a:p>
            <a:r>
              <a:rPr lang="en-GB" sz="1200" dirty="0"/>
              <a:t>“fish.” Be as clear and specific as you can about the problem. Beware of defining the problem in terms</a:t>
            </a:r>
          </a:p>
          <a:p>
            <a:r>
              <a:rPr lang="en-GB" sz="1200" dirty="0"/>
              <a:t>of a solution (e.g., we need more of something).</a:t>
            </a:r>
          </a:p>
          <a:p>
            <a:r>
              <a:rPr lang="en-GB" sz="1200" dirty="0"/>
              <a:t>Agree on the major categories of causes of the problem (written as branches from the main arrow).</a:t>
            </a:r>
          </a:p>
          <a:p>
            <a:r>
              <a:rPr lang="en-GB" sz="1200" dirty="0"/>
              <a:t>Major categories often include: equipment or supply factors, environmental factors,</a:t>
            </a:r>
          </a:p>
          <a:p>
            <a:r>
              <a:rPr lang="en-GB" sz="1200" dirty="0"/>
              <a:t>rules/policy/procedure factors, and people/staff factors.</a:t>
            </a:r>
          </a:p>
          <a:p>
            <a:r>
              <a:rPr lang="en-GB" sz="1200" dirty="0"/>
              <a:t>Brainstorm all the possible causes of the problem. Ask “Why does this happen?” As each idea is given,</a:t>
            </a:r>
          </a:p>
          <a:p>
            <a:r>
              <a:rPr lang="en-GB" sz="1200" dirty="0"/>
              <a:t>the facilitator writes the causal factor as a branch from the appropriate category (places it on the</a:t>
            </a:r>
          </a:p>
          <a:p>
            <a:r>
              <a:rPr lang="en-GB" sz="1200" dirty="0"/>
              <a:t>fishbone diagram). Causes can be written in several places if they relate to several categories.</a:t>
            </a:r>
          </a:p>
          <a:p>
            <a:r>
              <a:rPr lang="en-GB" sz="1200" dirty="0"/>
              <a:t>Again asks “Why does this happen?” about each cause. Write sub-causes branching off the cause</a:t>
            </a:r>
          </a:p>
          <a:p>
            <a:r>
              <a:rPr lang="en-GB" sz="1200" dirty="0"/>
              <a:t>branches.</a:t>
            </a:r>
          </a:p>
          <a:p>
            <a:r>
              <a:rPr lang="en-GB" sz="1200" dirty="0"/>
              <a:t>Continues to ask “Why?” and generate deeper levels of causes and continue organizing them under</a:t>
            </a:r>
          </a:p>
          <a:p>
            <a:r>
              <a:rPr lang="en-GB" sz="1200" dirty="0"/>
              <a:t>related causes or categories. This will help you to identify and then address root causes to prevent</a:t>
            </a:r>
          </a:p>
          <a:p>
            <a:r>
              <a:rPr lang="en-GB" sz="1200" dirty="0"/>
              <a:t>future problems. </a:t>
            </a:r>
          </a:p>
          <a:p>
            <a:endParaRPr lang="en-GB" dirty="0"/>
          </a:p>
        </p:txBody>
      </p:sp>
      <p:sp>
        <p:nvSpPr>
          <p:cNvPr id="4" name="Slide Number Placeholder 3">
            <a:extLst>
              <a:ext uri="{FF2B5EF4-FFF2-40B4-BE49-F238E27FC236}">
                <a16:creationId xmlns:a16="http://schemas.microsoft.com/office/drawing/2014/main" id="{726477E0-A929-CD91-C444-DDBA06F55140}"/>
              </a:ext>
            </a:extLst>
          </p:cNvPr>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3837426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3F0F6-6B4B-1117-0216-CC0B6C0423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9FEB4D-E59B-36DE-EA71-44F1C2B7AB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2EB455-5290-9EA7-47B3-371D063B5307}"/>
              </a:ext>
            </a:extLst>
          </p:cNvPr>
          <p:cNvSpPr>
            <a:spLocks noGrp="1"/>
          </p:cNvSpPr>
          <p:nvPr>
            <p:ph type="body" idx="1"/>
          </p:nvPr>
        </p:nvSpPr>
        <p:spPr/>
        <p:txBody>
          <a:bodyPr/>
          <a:lstStyle/>
          <a:p>
            <a:r>
              <a:rPr lang="en-GB" dirty="0"/>
              <a:t>Benefits of Fishbone Diagrams</a:t>
            </a:r>
          </a:p>
          <a:p>
            <a:r>
              <a:rPr lang="en-GB" dirty="0"/>
              <a:t>Fishbone diagrams are very useful because they portray information in a neat and comprehensible way. There are 5 major benefits of Fishbone Diagram:</a:t>
            </a:r>
          </a:p>
          <a:p>
            <a:endParaRPr lang="en-GB" dirty="0"/>
          </a:p>
          <a:p>
            <a:r>
              <a:rPr lang="en-GB" dirty="0"/>
              <a:t>1.	Display relationships clearly and logically - The fishbone diagram captures the links and relationships among the potential causes and results displayed in the diagram. Categorized logically, the correlation can be understood at a glance.</a:t>
            </a:r>
          </a:p>
          <a:p>
            <a:endParaRPr lang="en-GB" dirty="0"/>
          </a:p>
          <a:p>
            <a:r>
              <a:rPr lang="en-GB" dirty="0"/>
              <a:t>2.	Show all causes simultaneously - Any cause or causal chain featured on the fishbone diagram could lead to the problem. The fishbone diagram illustrates each and every possible reason in a single diagram, which is beneficial for in-depth analysis. This makes it a useful tool for presenting the problem and solutions to stakeholders.</a:t>
            </a:r>
          </a:p>
          <a:p>
            <a:endParaRPr lang="en-GB" dirty="0"/>
          </a:p>
          <a:p>
            <a:r>
              <a:rPr lang="en-GB" dirty="0"/>
              <a:t>3.	Facilitate brainstorming - fishbone diagram is a great way to boost and structure brainstorming about the reasons for a certain result because it captures all the causes.</a:t>
            </a:r>
          </a:p>
          <a:p>
            <a:endParaRPr lang="en-GB" dirty="0"/>
          </a:p>
          <a:p>
            <a:r>
              <a:rPr lang="en-GB" dirty="0"/>
              <a:t>4. Stimulate problem solving - Seeing the reasons in visual graph and exploring the root cause may stimulate your team to find out possible solutions to the problems.</a:t>
            </a:r>
          </a:p>
          <a:p>
            <a:endParaRPr lang="en-GB" dirty="0"/>
          </a:p>
          <a:p>
            <a:r>
              <a:rPr lang="en-GB" dirty="0"/>
              <a:t>5.	Help maintain team focus - The fishbone framework can keep your team focused as you discuss what should be done to solve the problem or achieve a common goal. It helps to </a:t>
            </a:r>
            <a:r>
              <a:rPr lang="en-GB" dirty="0" err="1"/>
              <a:t>analyze</a:t>
            </a:r>
            <a:r>
              <a:rPr lang="en-GB" dirty="0"/>
              <a:t> every involved party. And it ensures that nobody is wasting energy chasing </a:t>
            </a:r>
            <a:r>
              <a:rPr lang="en-GB" dirty="0" err="1"/>
              <a:t>nonexistent</a:t>
            </a:r>
            <a:r>
              <a:rPr lang="en-GB" dirty="0"/>
              <a:t> problems.</a:t>
            </a:r>
          </a:p>
          <a:p>
            <a:endParaRPr lang="en-GB" dirty="0"/>
          </a:p>
        </p:txBody>
      </p:sp>
      <p:sp>
        <p:nvSpPr>
          <p:cNvPr id="4" name="Slide Number Placeholder 3">
            <a:extLst>
              <a:ext uri="{FF2B5EF4-FFF2-40B4-BE49-F238E27FC236}">
                <a16:creationId xmlns:a16="http://schemas.microsoft.com/office/drawing/2014/main" id="{E83EB3D6-D6C9-CDD0-3108-1E4CB178B818}"/>
              </a:ext>
            </a:extLst>
          </p:cNvPr>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28477498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ECCCE-5F98-250F-B7E9-D2DAA3DE3A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B32A84-21C1-B14D-B3A7-C4E71E44CC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195321-BF5B-04C5-A68B-6EC4198BF5D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02FEE46-0518-DA07-8EFF-37AA6F9A0595}"/>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981604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774E7-2399-7812-9F20-890775777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C2A6E-5391-8A59-EB7E-75FD26FE0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EFE6E6-77B9-87FD-249E-52AC8FFA34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6A8491A-5084-8765-0392-656BBE0E6B59}"/>
              </a:ext>
            </a:extLst>
          </p:cNvPr>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26129842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CFA72-1A5E-A83D-7AB4-5F607EDD6C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519719-6860-7197-1D30-E514917C2C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4D811-39B0-BC05-5F6F-5B274B5C2FD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Which hat is your most used? </a:t>
            </a:r>
          </a:p>
          <a:p>
            <a:endParaRPr lang="en-GB" dirty="0"/>
          </a:p>
        </p:txBody>
      </p:sp>
      <p:sp>
        <p:nvSpPr>
          <p:cNvPr id="4" name="Slide Number Placeholder 3">
            <a:extLst>
              <a:ext uri="{FF2B5EF4-FFF2-40B4-BE49-F238E27FC236}">
                <a16:creationId xmlns:a16="http://schemas.microsoft.com/office/drawing/2014/main" id="{37C1A26B-689D-6878-E121-9F28F270ED11}"/>
              </a:ext>
            </a:extLst>
          </p:cNvPr>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29295361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774E7-2399-7812-9F20-890775777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C2A6E-5391-8A59-EB7E-75FD26FE0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EFE6E6-77B9-87FD-249E-52AC8FFA34CA}"/>
              </a:ext>
            </a:extLst>
          </p:cNvPr>
          <p:cNvSpPr>
            <a:spLocks noGrp="1"/>
          </p:cNvSpPr>
          <p:nvPr>
            <p:ph type="body" idx="1"/>
          </p:nvPr>
        </p:nvSpPr>
        <p:spPr/>
        <p:txBody>
          <a:bodyPr/>
          <a:lstStyle/>
          <a:p>
            <a:r>
              <a:rPr lang="en-GB" dirty="0"/>
              <a:t>When it comes to the final blue hat, the decision is often obvious to everyone present.</a:t>
            </a:r>
          </a:p>
          <a:p>
            <a:r>
              <a:rPr lang="en-GB" dirty="0"/>
              <a:t>If it is not possible to make a decision, the final blue hat should lay out why it is not possible. </a:t>
            </a:r>
          </a:p>
          <a:p>
            <a:endParaRPr lang="en-GB" dirty="0"/>
          </a:p>
        </p:txBody>
      </p:sp>
      <p:sp>
        <p:nvSpPr>
          <p:cNvPr id="4" name="Slide Number Placeholder 3">
            <a:extLst>
              <a:ext uri="{FF2B5EF4-FFF2-40B4-BE49-F238E27FC236}">
                <a16:creationId xmlns:a16="http://schemas.microsoft.com/office/drawing/2014/main" id="{D6A8491A-5084-8765-0392-656BBE0E6B59}"/>
              </a:ext>
            </a:extLst>
          </p:cNvPr>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3207518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hat – information, looking at available data</a:t>
            </a:r>
          </a:p>
          <a:p>
            <a:r>
              <a:rPr lang="en-GB" dirty="0"/>
              <a:t>Red – how could others act emotionally?</a:t>
            </a:r>
          </a:p>
          <a:p>
            <a:r>
              <a:rPr lang="en-GB" dirty="0"/>
              <a:t>Black – critical thinking – look at negative outcomes</a:t>
            </a:r>
          </a:p>
          <a:p>
            <a:r>
              <a:rPr lang="en-GB" dirty="0"/>
              <a:t>Yellow – look at benefits of decisions</a:t>
            </a:r>
          </a:p>
          <a:p>
            <a:r>
              <a:rPr lang="en-GB" dirty="0"/>
              <a:t>Green – creativity</a:t>
            </a:r>
          </a:p>
          <a:p>
            <a:r>
              <a:rPr lang="en-GB" dirty="0"/>
              <a:t>Blue – process control. The organising hat.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11837402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29613852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Quiz time!</a:t>
            </a:r>
          </a:p>
          <a:p>
            <a:r>
              <a:rPr lang="en-GB" dirty="0"/>
              <a:t>In groups, choose a quiz team name and answer the questions on the screen</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869510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075153-6233-2809-85B2-A8F9485D7F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74DEFB-3FC1-5F77-B7FE-56B98769A2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5A4436-44FF-0B4B-92E5-E1F1F330DAD6}"/>
              </a:ext>
            </a:extLst>
          </p:cNvPr>
          <p:cNvSpPr>
            <a:spLocks noGrp="1"/>
          </p:cNvSpPr>
          <p:nvPr>
            <p:ph type="body" idx="1"/>
          </p:nvPr>
        </p:nvSpPr>
        <p:spPr/>
        <p:txBody>
          <a:bodyPr/>
          <a:lstStyle/>
          <a:p>
            <a:pPr defTabSz="914400">
              <a:lnSpc>
                <a:spcPct val="90000"/>
              </a:lnSpc>
              <a:spcAft>
                <a:spcPts val="600"/>
              </a:spcAft>
              <a:buClr>
                <a:schemeClr val="accent1"/>
              </a:buClr>
              <a:buFont typeface="Calibri" panose="020F0502020204030204" pitchFamily="34" charset="0"/>
            </a:pPr>
            <a:r>
              <a:rPr lang="en-US" sz="1200" dirty="0">
                <a:solidFill>
                  <a:schemeClr val="tx1">
                    <a:lumMod val="75000"/>
                    <a:lumOff val="25000"/>
                  </a:schemeClr>
                </a:solidFill>
              </a:rPr>
              <a:t>SWOT analysis is a framework for identifying and </a:t>
            </a:r>
            <a:r>
              <a:rPr lang="en-US" sz="1200" dirty="0" err="1">
                <a:solidFill>
                  <a:schemeClr val="tx1">
                    <a:lumMod val="75000"/>
                    <a:lumOff val="25000"/>
                  </a:schemeClr>
                </a:solidFill>
              </a:rPr>
              <a:t>analysing</a:t>
            </a:r>
            <a:r>
              <a:rPr lang="en-US" sz="1200" dirty="0">
                <a:solidFill>
                  <a:schemeClr val="tx1">
                    <a:lumMod val="75000"/>
                    <a:lumOff val="25000"/>
                  </a:schemeClr>
                </a:solidFill>
              </a:rPr>
              <a:t> an </a:t>
            </a:r>
            <a:r>
              <a:rPr lang="en-US" sz="1200" dirty="0" err="1">
                <a:solidFill>
                  <a:schemeClr val="tx1">
                    <a:lumMod val="75000"/>
                    <a:lumOff val="25000"/>
                  </a:schemeClr>
                </a:solidFill>
              </a:rPr>
              <a:t>organisation’s</a:t>
            </a:r>
            <a:r>
              <a:rPr lang="en-US" sz="1200" dirty="0">
                <a:solidFill>
                  <a:schemeClr val="tx1">
                    <a:lumMod val="75000"/>
                    <a:lumOff val="25000"/>
                  </a:schemeClr>
                </a:solidFill>
              </a:rPr>
              <a:t> Strengths, Weaknesses, Opportunities and Threats.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200" dirty="0">
                <a:solidFill>
                  <a:schemeClr val="tx1">
                    <a:lumMod val="75000"/>
                    <a:lumOff val="25000"/>
                  </a:schemeClr>
                </a:solidFill>
              </a:rPr>
              <a:t>A PESTLE analysis studies the key external factors (Political, Economic, Sociological, Technological, Legal and Environmental) that influence an </a:t>
            </a:r>
            <a:r>
              <a:rPr lang="en-US" sz="1200" dirty="0" err="1">
                <a:solidFill>
                  <a:schemeClr val="tx1">
                    <a:lumMod val="75000"/>
                    <a:lumOff val="25000"/>
                  </a:schemeClr>
                </a:solidFill>
              </a:rPr>
              <a:t>organisation</a:t>
            </a:r>
            <a:r>
              <a:rPr lang="en-US" sz="1200" dirty="0">
                <a:solidFill>
                  <a:schemeClr val="tx1">
                    <a:lumMod val="75000"/>
                    <a:lumOff val="25000"/>
                  </a:schemeClr>
                </a:solidFill>
              </a:rPr>
              <a:t>.</a:t>
            </a:r>
          </a:p>
          <a:p>
            <a:endParaRPr lang="en-GB" dirty="0"/>
          </a:p>
        </p:txBody>
      </p:sp>
      <p:sp>
        <p:nvSpPr>
          <p:cNvPr id="4" name="Slide Number Placeholder 3">
            <a:extLst>
              <a:ext uri="{FF2B5EF4-FFF2-40B4-BE49-F238E27FC236}">
                <a16:creationId xmlns:a16="http://schemas.microsoft.com/office/drawing/2014/main" id="{CC5BDFB4-2796-1F82-F738-95EB62208B33}"/>
              </a:ext>
            </a:extLst>
          </p:cNvPr>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4712665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Timeframe:</a:t>
            </a:r>
          </a:p>
          <a:p>
            <a:endParaRPr lang="en-GB" dirty="0"/>
          </a:p>
          <a:p>
            <a:r>
              <a:rPr lang="en-GB" dirty="0"/>
              <a:t>PESTLE: Typically used for longer-term strategic planning, considering trends and changes in the external environment over a more extended period.</a:t>
            </a:r>
          </a:p>
          <a:p>
            <a:endParaRPr lang="en-GB" dirty="0"/>
          </a:p>
          <a:p>
            <a:r>
              <a:rPr lang="en-GB" dirty="0"/>
              <a:t>Application:</a:t>
            </a:r>
          </a:p>
          <a:p>
            <a:endParaRPr lang="en-GB" dirty="0"/>
          </a:p>
          <a:p>
            <a:r>
              <a:rPr lang="en-GB" dirty="0"/>
              <a:t>PESTLE: Employed for strategic planning, market analysis, and understanding the external factors that can influence the organisation's overall strategy.</a:t>
            </a:r>
          </a:p>
          <a:p>
            <a:endParaRPr lang="en-GB" dirty="0"/>
          </a:p>
          <a:p>
            <a:r>
              <a:rPr lang="en-GB" dirty="0"/>
              <a:t>Focus on Change:</a:t>
            </a:r>
          </a:p>
          <a:p>
            <a:endParaRPr lang="en-GB" dirty="0"/>
          </a:p>
          <a:p>
            <a:r>
              <a:rPr lang="en-GB" dirty="0"/>
              <a:t>PESTLE: Emphasises understanding potential changes in the external environment and how they might impact the organisation in the future.</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2633841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r>
              <a:rPr lang="en-GB" dirty="0"/>
              <a:t>Ask students to access the reference handbook through moodle under Assignments.</a:t>
            </a:r>
          </a:p>
          <a:p>
            <a:r>
              <a:rPr lang="en-GB" dirty="0"/>
              <a:t>Show them example report. </a:t>
            </a:r>
          </a:p>
          <a:p>
            <a:r>
              <a:rPr lang="en-GB" dirty="0"/>
              <a:t>Explain referencing activity on handout. </a:t>
            </a:r>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26358756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3036809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34659866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4265966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3750" spc="15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Ins="45720" bIns="4572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35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5D3794B-289A-4A80-97D7-111025398D45}" type="datetimeFigureOut">
              <a:rPr lang="en-US" dirty="0"/>
              <a:t>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07/01/2025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90298CD5-6C1E-4009-B41F-6DF62E31D3BE}" type="datetimeFigureOut">
              <a:rPr lang="en-US" dirty="0"/>
              <a:pPr/>
              <a:t>1/7/2025</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75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 id="2147483655" r:id="rId2"/>
    <p:sldLayoutId id="2147483650" r:id="rId3"/>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4.xml"/><Relationship Id="rId1" Type="http://schemas.openxmlformats.org/officeDocument/2006/relationships/video" Target="https://www.youtube.com/embed/UZ8vF8HRWE4?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hyperlink" Target="https://www.cipd.org/uk/knowledge/factsheets/pestle-analysis-factsheet/#:~:text=A%20PESTLE%20analysis%20studies%20the,managers%20in%20strategic%20decision%20ma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Chris Rogers and Tristan Hawkins – January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1</a:t>
            </a:r>
          </a:p>
          <a:p>
            <a:r>
              <a:rPr lang="en-GB" altLang="en-US" sz="2400" dirty="0">
                <a:latin typeface="Arial" panose="020B0604020202020204" pitchFamily="34" charset="0"/>
                <a:cs typeface="Arial" panose="020B0604020202020204" pitchFamily="34" charset="0"/>
              </a:rPr>
              <a:t>Mind map activity </a:t>
            </a:r>
          </a:p>
          <a:p>
            <a:r>
              <a:rPr lang="en-GB" altLang="en-US" sz="2400" dirty="0">
                <a:latin typeface="Arial" panose="020B0604020202020204" pitchFamily="34" charset="0"/>
                <a:cs typeface="Arial" panose="020B0604020202020204" pitchFamily="34" charset="0"/>
              </a:rPr>
              <a:t>Importance of root cause analysis</a:t>
            </a:r>
          </a:p>
          <a:p>
            <a:r>
              <a:rPr lang="en-GB" altLang="en-US" sz="2400" dirty="0">
                <a:latin typeface="Arial" panose="020B0604020202020204" pitchFamily="34" charset="0"/>
                <a:cs typeface="Arial" panose="020B0604020202020204" pitchFamily="34" charset="0"/>
              </a:rPr>
              <a:t>The 5 whys</a:t>
            </a:r>
          </a:p>
          <a:p>
            <a:r>
              <a:rPr lang="en-GB" altLang="en-US" sz="2400" dirty="0">
                <a:latin typeface="Arial" panose="020B0604020202020204" pitchFamily="34" charset="0"/>
                <a:cs typeface="Arial" panose="020B0604020202020204" pitchFamily="34" charset="0"/>
              </a:rPr>
              <a:t>Cause and Effect diagram (also known as Fishbone or Ishikawa)</a:t>
            </a:r>
          </a:p>
          <a:p>
            <a:r>
              <a:rPr lang="en-GB" altLang="en-US" sz="2400" dirty="0">
                <a:latin typeface="Arial" panose="020B0604020202020204" pitchFamily="34" charset="0"/>
                <a:cs typeface="Arial" panose="020B0604020202020204" pitchFamily="34" charset="0"/>
              </a:rPr>
              <a:t>Edward De Bono’s 6 thinking hats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Introduction to SWOT and PESTLE analysis</a:t>
            </a:r>
          </a:p>
          <a:p>
            <a:r>
              <a:rPr lang="en-GB" altLang="en-US" sz="2400" dirty="0">
                <a:latin typeface="Arial" panose="020B0604020202020204" pitchFamily="34" charset="0"/>
                <a:cs typeface="Arial" panose="020B0604020202020204" pitchFamily="34" charset="0"/>
              </a:rPr>
              <a:t>Referencing practice</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16AF4-21EE-80B4-71B6-BC6E6A381D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109730-C3BD-BE5D-2130-7A17B44CEC2C}"/>
              </a:ext>
            </a:extLst>
          </p:cNvPr>
          <p:cNvSpPr>
            <a:spLocks noGrp="1"/>
          </p:cNvSpPr>
          <p:nvPr>
            <p:ph type="title"/>
          </p:nvPr>
        </p:nvSpPr>
        <p:spPr/>
        <p:txBody>
          <a:bodyPr>
            <a:normAutofit/>
          </a:bodyPr>
          <a:lstStyle/>
          <a:p>
            <a:r>
              <a:rPr lang="en-GB" sz="4000" b="1" dirty="0"/>
              <a:t>Recap</a:t>
            </a:r>
          </a:p>
        </p:txBody>
      </p:sp>
      <p:sp>
        <p:nvSpPr>
          <p:cNvPr id="6" name="Rectangle 1027">
            <a:extLst>
              <a:ext uri="{FF2B5EF4-FFF2-40B4-BE49-F238E27FC236}">
                <a16:creationId xmlns:a16="http://schemas.microsoft.com/office/drawing/2014/main" id="{11A32020-8DC0-C0D7-53C4-DF2C9DDC06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Introduction to the module</a:t>
            </a:r>
          </a:p>
          <a:p>
            <a:r>
              <a:rPr lang="en-GB" altLang="en-US" sz="2400" dirty="0">
                <a:latin typeface="Arial" panose="020B0604020202020204" pitchFamily="34" charset="0"/>
                <a:cs typeface="Arial" panose="020B0604020202020204" pitchFamily="34" charset="0"/>
              </a:rPr>
              <a:t>Overview of learning outcomes</a:t>
            </a:r>
          </a:p>
          <a:p>
            <a:r>
              <a:rPr lang="en-GB" altLang="en-US" sz="2400" dirty="0">
                <a:latin typeface="Arial" panose="020B0604020202020204" pitchFamily="34" charset="0"/>
                <a:cs typeface="Arial" panose="020B0604020202020204" pitchFamily="34" charset="0"/>
              </a:rPr>
              <a:t>Expectations session</a:t>
            </a:r>
          </a:p>
          <a:p>
            <a:r>
              <a:rPr lang="en-GB" altLang="en-US" sz="2400" dirty="0">
                <a:latin typeface="Arial" panose="020B0604020202020204" pitchFamily="34" charset="0"/>
                <a:cs typeface="Arial" panose="020B0604020202020204" pitchFamily="34" charset="0"/>
              </a:rPr>
              <a:t>Module Handbook</a:t>
            </a:r>
          </a:p>
          <a:p>
            <a:r>
              <a:rPr lang="en-GB" altLang="en-US" sz="2400" dirty="0">
                <a:latin typeface="Arial" panose="020B0604020202020204" pitchFamily="34" charset="0"/>
                <a:cs typeface="Arial" panose="020B0604020202020204" pitchFamily="34" charset="0"/>
              </a:rPr>
              <a:t>What is problem solving?</a:t>
            </a:r>
          </a:p>
          <a:p>
            <a:r>
              <a:rPr lang="en-GB" altLang="en-US" sz="2400" dirty="0">
                <a:latin typeface="Arial" panose="020B0604020202020204" pitchFamily="34" charset="0"/>
                <a:cs typeface="Arial" panose="020B0604020202020204" pitchFamily="34" charset="0"/>
              </a:rPr>
              <a:t>IDEAL problem solving model</a:t>
            </a:r>
          </a:p>
          <a:p>
            <a:r>
              <a:rPr lang="en-GB" altLang="en-US" sz="2400" dirty="0">
                <a:latin typeface="Arial" panose="020B0604020202020204" pitchFamily="34" charset="0"/>
                <a:cs typeface="Arial" panose="020B0604020202020204" pitchFamily="34" charset="0"/>
              </a:rPr>
              <a:t>Problem of the week</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0165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8F691-51D6-9363-0B93-F797E7D88F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50C458-69F7-640F-D395-319D7F1B3B2B}"/>
              </a:ext>
            </a:extLst>
          </p:cNvPr>
          <p:cNvSpPr>
            <a:spLocks noGrp="1"/>
          </p:cNvSpPr>
          <p:nvPr>
            <p:ph type="title"/>
          </p:nvPr>
        </p:nvSpPr>
        <p:spPr>
          <a:xfrm>
            <a:off x="457199" y="274638"/>
            <a:ext cx="8124529" cy="1050924"/>
          </a:xfrm>
        </p:spPr>
        <p:txBody>
          <a:bodyPr>
            <a:normAutofit/>
          </a:bodyPr>
          <a:lstStyle/>
          <a:p>
            <a:r>
              <a:rPr lang="en-GB" sz="4000" b="1"/>
              <a:t>Activity</a:t>
            </a:r>
          </a:p>
        </p:txBody>
      </p:sp>
      <p:sp>
        <p:nvSpPr>
          <p:cNvPr id="6" name="Rectangle 1027">
            <a:extLst>
              <a:ext uri="{FF2B5EF4-FFF2-40B4-BE49-F238E27FC236}">
                <a16:creationId xmlns:a16="http://schemas.microsoft.com/office/drawing/2014/main" id="{090646FF-6047-0D89-3B02-25D2FCB8E911}"/>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237AA8E-AF8F-6EC0-1EC5-5098D7F3B467}"/>
              </a:ext>
            </a:extLst>
          </p:cNvPr>
          <p:cNvPicPr>
            <a:picLocks noChangeAspect="1"/>
          </p:cNvPicPr>
          <p:nvPr/>
        </p:nvPicPr>
        <p:blipFill>
          <a:blip r:embed="rId3"/>
          <a:stretch>
            <a:fillRect/>
          </a:stretch>
        </p:blipFill>
        <p:spPr>
          <a:xfrm>
            <a:off x="1514475" y="1419225"/>
            <a:ext cx="6115050" cy="4019550"/>
          </a:xfrm>
          <a:prstGeom prst="rect">
            <a:avLst/>
          </a:prstGeom>
        </p:spPr>
      </p:pic>
    </p:spTree>
    <p:extLst>
      <p:ext uri="{BB962C8B-B14F-4D97-AF65-F5344CB8AC3E}">
        <p14:creationId xmlns:p14="http://schemas.microsoft.com/office/powerpoint/2010/main" val="2201139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BA1BE-5297-BA3D-3C34-58F233E6A8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3A7759-B368-A596-3307-184AAE0C5A5F}"/>
              </a:ext>
            </a:extLst>
          </p:cNvPr>
          <p:cNvSpPr>
            <a:spLocks noGrp="1"/>
          </p:cNvSpPr>
          <p:nvPr>
            <p:ph type="title"/>
          </p:nvPr>
        </p:nvSpPr>
        <p:spPr/>
        <p:txBody>
          <a:bodyPr>
            <a:normAutofit/>
          </a:bodyPr>
          <a:lstStyle/>
          <a:p>
            <a:r>
              <a:rPr lang="en-GB" sz="4000" b="1" dirty="0"/>
              <a:t>Stages of cause and effect</a:t>
            </a:r>
          </a:p>
        </p:txBody>
      </p:sp>
      <p:sp>
        <p:nvSpPr>
          <p:cNvPr id="6" name="Rectangle 1027">
            <a:extLst>
              <a:ext uri="{FF2B5EF4-FFF2-40B4-BE49-F238E27FC236}">
                <a16:creationId xmlns:a16="http://schemas.microsoft.com/office/drawing/2014/main" id="{9B6B156A-4DDD-7B11-53CB-11D1E6A8DEA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4BEB2C4F-06DE-0EA0-FF90-084B5A29EF51}"/>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D60CF5D-3A66-2AB4-C7CA-A9D46AEA9117}"/>
              </a:ext>
            </a:extLst>
          </p:cNvPr>
          <p:cNvPicPr>
            <a:picLocks noChangeAspect="1"/>
          </p:cNvPicPr>
          <p:nvPr/>
        </p:nvPicPr>
        <p:blipFill>
          <a:blip r:embed="rId3"/>
          <a:stretch>
            <a:fillRect/>
          </a:stretch>
        </p:blipFill>
        <p:spPr>
          <a:xfrm>
            <a:off x="1319212" y="2138362"/>
            <a:ext cx="6505575" cy="2581275"/>
          </a:xfrm>
          <a:prstGeom prst="rect">
            <a:avLst/>
          </a:prstGeom>
        </p:spPr>
      </p:pic>
    </p:spTree>
    <p:extLst>
      <p:ext uri="{BB962C8B-B14F-4D97-AF65-F5344CB8AC3E}">
        <p14:creationId xmlns:p14="http://schemas.microsoft.com/office/powerpoint/2010/main" val="1977157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Tracing a problem to its’ origin.</a:t>
            </a:r>
          </a:p>
          <a:p>
            <a:r>
              <a:rPr lang="en-GB" altLang="en-US" sz="2400" dirty="0">
                <a:latin typeface="Arial" panose="020B0604020202020204" pitchFamily="34" charset="0"/>
                <a:cs typeface="Arial" panose="020B0604020202020204" pitchFamily="34" charset="0"/>
              </a:rPr>
              <a:t>Allows you to get to the true source of a problem and stop it in its tracks. </a:t>
            </a:r>
          </a:p>
          <a:p>
            <a:r>
              <a:rPr lang="en-GB" altLang="en-US" sz="2400" dirty="0">
                <a:latin typeface="Arial" panose="020B0604020202020204" pitchFamily="34" charset="0"/>
                <a:cs typeface="Arial" panose="020B0604020202020204" pitchFamily="34" charset="0"/>
              </a:rPr>
              <a:t>More effective than simply remedying the symptoms.</a:t>
            </a:r>
          </a:p>
          <a:p>
            <a:r>
              <a:rPr lang="en-GB" altLang="en-US" sz="2400" dirty="0">
                <a:latin typeface="Arial" panose="020B0604020202020204" pitchFamily="34" charset="0"/>
                <a:cs typeface="Arial" panose="020B0604020202020204" pitchFamily="34" charset="0"/>
              </a:rPr>
              <a:t>Can prevent an issue from occurring again.</a:t>
            </a:r>
          </a:p>
          <a:p>
            <a:r>
              <a:rPr lang="en-GB" altLang="en-US" sz="2400" dirty="0">
                <a:latin typeface="Arial" panose="020B0604020202020204" pitchFamily="34" charset="0"/>
                <a:cs typeface="Arial" panose="020B0604020202020204" pitchFamily="34" charset="0"/>
              </a:rPr>
              <a:t>Causes will usually include physical, human or organisational. </a:t>
            </a:r>
          </a:p>
          <a:p>
            <a:r>
              <a:rPr lang="en-GB" altLang="en-US" sz="2400" dirty="0">
                <a:latin typeface="Arial" panose="020B0604020202020204" pitchFamily="34" charset="0"/>
                <a:cs typeface="Arial" panose="020B0604020202020204" pitchFamily="34" charset="0"/>
              </a:rPr>
              <a:t>Tools can help identify any internal weaknesses/problems an organisation may have in meeting specific opportunities or nullifying these opportunities.</a:t>
            </a:r>
          </a:p>
        </p:txBody>
      </p:sp>
    </p:spTree>
    <p:extLst>
      <p:ext uri="{BB962C8B-B14F-4D97-AF65-F5344CB8AC3E}">
        <p14:creationId xmlns:p14="http://schemas.microsoft.com/office/powerpoint/2010/main" val="4113894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FE3FECA-E7DA-79F4-A77A-D678F4CB38A0}"/>
              </a:ext>
            </a:extLst>
          </p:cNvPr>
          <p:cNvSpPr txBox="1"/>
          <p:nvPr/>
        </p:nvSpPr>
        <p:spPr>
          <a:xfrm>
            <a:off x="678874" y="1693314"/>
            <a:ext cx="7140632" cy="2862322"/>
          </a:xfrm>
          <a:prstGeom prst="rect">
            <a:avLst/>
          </a:prstGeom>
          <a:noFill/>
        </p:spPr>
        <p:txBody>
          <a:bodyPr wrap="square">
            <a:spAutoFit/>
          </a:bodyPr>
          <a:lstStyle/>
          <a:p>
            <a:pPr algn="l">
              <a:buFont typeface="+mj-lt"/>
              <a:buAutoNum type="arabicPeriod"/>
            </a:pPr>
            <a:r>
              <a:rPr lang="en-GB" b="1" i="0" dirty="0">
                <a:effectLst/>
                <a:latin typeface="Libre Franklin" pitchFamily="2" charset="0"/>
              </a:rPr>
              <a:t> Physical causes</a:t>
            </a:r>
            <a:r>
              <a:rPr lang="en-GB" b="0" i="0" dirty="0">
                <a:effectLst/>
                <a:latin typeface="Libre Franklin" pitchFamily="2" charset="0"/>
              </a:rPr>
              <a:t> – Tangible, material items failed in some way (for example, a car's brakes stopped working).</a:t>
            </a:r>
          </a:p>
          <a:p>
            <a:pPr algn="l">
              <a:buFont typeface="+mj-lt"/>
              <a:buAutoNum type="arabicPeriod"/>
            </a:pPr>
            <a:r>
              <a:rPr lang="en-GB" b="1" i="0" dirty="0">
                <a:effectLst/>
                <a:latin typeface="Libre Franklin" pitchFamily="2" charset="0"/>
              </a:rPr>
              <a:t> Human causes</a:t>
            </a:r>
            <a:r>
              <a:rPr lang="en-GB" b="0" i="0" dirty="0">
                <a:effectLst/>
                <a:latin typeface="Libre Franklin" pitchFamily="2" charset="0"/>
              </a:rPr>
              <a:t> – People did something wrong, or did not do something that was needed. Human causes typically lead to physical causes (for example, no one filled the brake fluid, which led to the brakes failing).</a:t>
            </a:r>
          </a:p>
          <a:p>
            <a:pPr algn="l">
              <a:buFont typeface="+mj-lt"/>
              <a:buAutoNum type="arabicPeriod"/>
            </a:pPr>
            <a:r>
              <a:rPr lang="en-GB" b="1" i="0" dirty="0">
                <a:effectLst/>
                <a:latin typeface="Libre Franklin" pitchFamily="2" charset="0"/>
              </a:rPr>
              <a:t> Organisational causes</a:t>
            </a:r>
            <a:r>
              <a:rPr lang="en-GB" b="0" i="0" dirty="0">
                <a:effectLst/>
                <a:latin typeface="Libre Franklin" pitchFamily="2" charset="0"/>
              </a:rPr>
              <a:t> – A system, process or policy that people use to make decisions or do their work is faulty (for example, no one person was responsible for vehicle maintenance, and everyone assumed someone else had filled the brake fluid).</a:t>
            </a:r>
            <a:endParaRPr lang="en-GB" dirty="0"/>
          </a:p>
        </p:txBody>
      </p:sp>
    </p:spTree>
    <p:extLst>
      <p:ext uri="{BB962C8B-B14F-4D97-AF65-F5344CB8AC3E}">
        <p14:creationId xmlns:p14="http://schemas.microsoft.com/office/powerpoint/2010/main" val="3589407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5 Why general principles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0" i="0" dirty="0" err="1">
                <a:effectLst/>
                <a:latin typeface="Arial" panose="020B0604020202020204" pitchFamily="34" charset="0"/>
                <a:cs typeface="Arial" panose="020B0604020202020204" pitchFamily="34" charset="0"/>
              </a:rPr>
              <a:t>Gangidi</a:t>
            </a:r>
            <a:r>
              <a:rPr lang="en-GB" sz="2400" b="0" i="0" dirty="0">
                <a:effectLst/>
                <a:latin typeface="Arial" panose="020B0604020202020204" pitchFamily="34" charset="0"/>
                <a:cs typeface="Arial" panose="020B0604020202020204" pitchFamily="34" charset="0"/>
              </a:rPr>
              <a:t> (2019) confirmed the following:</a:t>
            </a:r>
          </a:p>
          <a:p>
            <a:pPr marL="0" indent="0">
              <a:buNone/>
            </a:pPr>
            <a:endParaRPr lang="en-GB" sz="2400" b="0" i="0" dirty="0">
              <a:effectLst/>
              <a:latin typeface="Arial" panose="020B0604020202020204" pitchFamily="34" charset="0"/>
              <a:cs typeface="Arial" panose="020B0604020202020204" pitchFamily="34" charset="0"/>
            </a:endParaRPr>
          </a:p>
          <a:p>
            <a:pPr marL="0" indent="0" algn="ctr">
              <a:buNone/>
            </a:pPr>
            <a:r>
              <a:rPr lang="en-GB" sz="2400" b="0" dirty="0">
                <a:effectLst/>
                <a:latin typeface="Arial" panose="020B0604020202020204" pitchFamily="34" charset="0"/>
                <a:cs typeface="Arial" panose="020B0604020202020204" pitchFamily="34" charset="0"/>
              </a:rPr>
              <a:t>“Defining a good problem statement is the first step in structuring the 5 Whys. A good 5 Whys cannot be effective if the problem statement is unclear to begin with. The problem statement must contain an object and a deviation. Adding cause into the problem statement including overly complex problem statements must be avoided.”</a:t>
            </a:r>
          </a:p>
          <a:p>
            <a:pPr marL="0" indent="0" algn="l">
              <a:buNone/>
            </a:pPr>
            <a:endParaRPr lang="en-GB" sz="2400" b="0" i="1" dirty="0">
              <a:effectLst/>
              <a:latin typeface="Arial" panose="020B0604020202020204" pitchFamily="34" charset="0"/>
              <a:cs typeface="Arial" panose="020B0604020202020204" pitchFamily="34" charset="0"/>
            </a:endParaRPr>
          </a:p>
          <a:p>
            <a:pPr marL="0" indent="0" algn="l">
              <a:buNone/>
            </a:pPr>
            <a:r>
              <a:rPr lang="en-GB" sz="2400" b="0" i="1" dirty="0">
                <a:effectLst/>
                <a:latin typeface="Arial" panose="020B0604020202020204" pitchFamily="34" charset="0"/>
                <a:cs typeface="Arial" panose="020B0604020202020204" pitchFamily="34" charset="0"/>
              </a:rPr>
              <a:t>Bad</a:t>
            </a:r>
            <a:r>
              <a:rPr lang="en-GB" sz="2400" b="0" i="0" dirty="0">
                <a:effectLst/>
                <a:latin typeface="Arial" panose="020B0604020202020204" pitchFamily="34" charset="0"/>
                <a:cs typeface="Arial" panose="020B0604020202020204" pitchFamily="34" charset="0"/>
              </a:rPr>
              <a:t>: Car broke down because it had an engine failure (engine failure is referring to a cause).</a:t>
            </a:r>
          </a:p>
          <a:p>
            <a:pPr marL="0" indent="0" algn="l">
              <a:buNone/>
            </a:pPr>
            <a:r>
              <a:rPr lang="en-GB" sz="2400" b="0" i="1" dirty="0">
                <a:effectLst/>
                <a:latin typeface="Arial" panose="020B0604020202020204" pitchFamily="34" charset="0"/>
                <a:cs typeface="Arial" panose="020B0604020202020204" pitchFamily="34" charset="0"/>
              </a:rPr>
              <a:t>Good</a:t>
            </a:r>
            <a:r>
              <a:rPr lang="en-GB" sz="2400" b="0" i="0" dirty="0">
                <a:effectLst/>
                <a:latin typeface="Arial" panose="020B0604020202020204" pitchFamily="34" charset="0"/>
                <a:cs typeface="Arial" panose="020B0604020202020204" pitchFamily="34" charset="0"/>
              </a:rPr>
              <a:t>: Car broke down (object and deviation are concisely listed).</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130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normAutofit fontScale="90000"/>
          </a:bodyPr>
          <a:lstStyle/>
          <a:p>
            <a:r>
              <a:rPr lang="en-GB" b="1" dirty="0"/>
              <a:t>Possible barriers to using the 5 why model</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a:xfrm>
            <a:off x="457200" y="1600201"/>
            <a:ext cx="4602480" cy="3917032"/>
          </a:xfrm>
        </p:spPr>
        <p:txBody>
          <a:bodyPr>
            <a:normAutofit/>
          </a:bodyPr>
          <a:lstStyle/>
          <a:p>
            <a:r>
              <a:rPr lang="en-GB" dirty="0"/>
              <a:t>End up with a symptom rather than a root cause. </a:t>
            </a:r>
          </a:p>
          <a:p>
            <a:r>
              <a:rPr lang="en-GB" dirty="0"/>
              <a:t>Focus on one link rather than other viable causes. </a:t>
            </a:r>
          </a:p>
          <a:p>
            <a:endParaRPr lang="en-GB" dirty="0"/>
          </a:p>
        </p:txBody>
      </p:sp>
      <p:pic>
        <p:nvPicPr>
          <p:cNvPr id="5" name="Picture 4">
            <a:extLst>
              <a:ext uri="{FF2B5EF4-FFF2-40B4-BE49-F238E27FC236}">
                <a16:creationId xmlns:a16="http://schemas.microsoft.com/office/drawing/2014/main" id="{91AD21D9-1318-8640-3726-44A49C77AA2E}"/>
              </a:ext>
            </a:extLst>
          </p:cNvPr>
          <p:cNvPicPr>
            <a:picLocks noChangeAspect="1"/>
          </p:cNvPicPr>
          <p:nvPr/>
        </p:nvPicPr>
        <p:blipFill>
          <a:blip r:embed="rId3"/>
          <a:stretch>
            <a:fillRect/>
          </a:stretch>
        </p:blipFill>
        <p:spPr>
          <a:xfrm>
            <a:off x="4964258" y="1735194"/>
            <a:ext cx="3722542" cy="2994995"/>
          </a:xfrm>
          <a:prstGeom prst="rect">
            <a:avLst/>
          </a:prstGeom>
        </p:spPr>
      </p:pic>
    </p:spTree>
    <p:extLst>
      <p:ext uri="{BB962C8B-B14F-4D97-AF65-F5344CB8AC3E}">
        <p14:creationId xmlns:p14="http://schemas.microsoft.com/office/powerpoint/2010/main" val="3506735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EB059-7AC1-066C-A0CF-82EFF6AD3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3936A-C2B7-26FC-1C55-739645FD3B32}"/>
              </a:ext>
            </a:extLst>
          </p:cNvPr>
          <p:cNvSpPr>
            <a:spLocks noGrp="1"/>
          </p:cNvSpPr>
          <p:nvPr>
            <p:ph type="title"/>
          </p:nvPr>
        </p:nvSpPr>
        <p:spPr/>
        <p:txBody>
          <a:bodyPr>
            <a:normAutofit/>
          </a:bodyPr>
          <a:lstStyle/>
          <a:p>
            <a:r>
              <a:rPr lang="en-GB" b="1" dirty="0"/>
              <a:t>Easy steps to 5 why analysis</a:t>
            </a:r>
          </a:p>
        </p:txBody>
      </p:sp>
      <p:sp>
        <p:nvSpPr>
          <p:cNvPr id="3" name="Content Placeholder 2">
            <a:extLst>
              <a:ext uri="{FF2B5EF4-FFF2-40B4-BE49-F238E27FC236}">
                <a16:creationId xmlns:a16="http://schemas.microsoft.com/office/drawing/2014/main" id="{EA758CAE-D1DB-573B-AE29-4709EB0F6A77}"/>
              </a:ext>
            </a:extLst>
          </p:cNvPr>
          <p:cNvSpPr>
            <a:spLocks noGrp="1"/>
          </p:cNvSpPr>
          <p:nvPr>
            <p:ph idx="1"/>
          </p:nvPr>
        </p:nvSpPr>
        <p:spPr>
          <a:xfrm>
            <a:off x="457199" y="1600201"/>
            <a:ext cx="8276705" cy="3917032"/>
          </a:xfrm>
        </p:spPr>
        <p:txBody>
          <a:bodyPr>
            <a:normAutofit/>
          </a:bodyPr>
          <a:lstStyle/>
          <a:p>
            <a:r>
              <a:rPr lang="en-GB" sz="2400" dirty="0"/>
              <a:t>Write down the problem.</a:t>
            </a:r>
          </a:p>
          <a:p>
            <a:r>
              <a:rPr lang="en-GB" sz="2400" dirty="0"/>
              <a:t>Ask yourself why did the problem happen and repeat until the team agrees the root cause has been identified.</a:t>
            </a:r>
          </a:p>
          <a:p>
            <a:endParaRPr lang="en-GB" dirty="0"/>
          </a:p>
        </p:txBody>
      </p:sp>
      <p:pic>
        <p:nvPicPr>
          <p:cNvPr id="6" name="Picture 5">
            <a:extLst>
              <a:ext uri="{FF2B5EF4-FFF2-40B4-BE49-F238E27FC236}">
                <a16:creationId xmlns:a16="http://schemas.microsoft.com/office/drawing/2014/main" id="{AEA267C5-D060-81D9-6617-90DF5BFF65D5}"/>
              </a:ext>
            </a:extLst>
          </p:cNvPr>
          <p:cNvPicPr>
            <a:picLocks noChangeAspect="1"/>
          </p:cNvPicPr>
          <p:nvPr/>
        </p:nvPicPr>
        <p:blipFill>
          <a:blip r:embed="rId3"/>
          <a:stretch>
            <a:fillRect/>
          </a:stretch>
        </p:blipFill>
        <p:spPr>
          <a:xfrm>
            <a:off x="1841433" y="2965775"/>
            <a:ext cx="4856286" cy="2734021"/>
          </a:xfrm>
          <a:prstGeom prst="rect">
            <a:avLst/>
          </a:prstGeom>
        </p:spPr>
      </p:pic>
    </p:spTree>
    <p:extLst>
      <p:ext uri="{BB962C8B-B14F-4D97-AF65-F5344CB8AC3E}">
        <p14:creationId xmlns:p14="http://schemas.microsoft.com/office/powerpoint/2010/main" val="2063441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9FD1B-6BBF-2C5A-4401-6B7A0D68F1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020D90-8EA3-FCF7-51BF-6E5AF6489DFF}"/>
              </a:ext>
            </a:extLst>
          </p:cNvPr>
          <p:cNvSpPr>
            <a:spLocks noGrp="1"/>
          </p:cNvSpPr>
          <p:nvPr>
            <p:ph type="title"/>
          </p:nvPr>
        </p:nvSpPr>
        <p:spPr/>
        <p:txBody>
          <a:bodyPr>
            <a:normAutofit/>
          </a:bodyPr>
          <a:lstStyle/>
          <a:p>
            <a:r>
              <a:rPr lang="en-GB" sz="4000" b="1" dirty="0"/>
              <a:t>Cause and effect diagram</a:t>
            </a:r>
          </a:p>
        </p:txBody>
      </p:sp>
      <p:sp>
        <p:nvSpPr>
          <p:cNvPr id="6" name="Rectangle 1027">
            <a:extLst>
              <a:ext uri="{FF2B5EF4-FFF2-40B4-BE49-F238E27FC236}">
                <a16:creationId xmlns:a16="http://schemas.microsoft.com/office/drawing/2014/main" id="{47EEB69D-5994-3D74-E5CB-9CF7881E082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A34F1BB3-E561-B840-4F9B-601472933456}"/>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0D52AAA-0943-8BCC-F967-F58F9121D0CF}"/>
              </a:ext>
            </a:extLst>
          </p:cNvPr>
          <p:cNvPicPr>
            <a:picLocks noChangeAspect="1"/>
          </p:cNvPicPr>
          <p:nvPr/>
        </p:nvPicPr>
        <p:blipFill>
          <a:blip r:embed="rId3"/>
          <a:stretch>
            <a:fillRect/>
          </a:stretch>
        </p:blipFill>
        <p:spPr>
          <a:xfrm>
            <a:off x="1852612" y="1570038"/>
            <a:ext cx="5438775" cy="3478212"/>
          </a:xfrm>
          <a:prstGeom prst="rect">
            <a:avLst/>
          </a:prstGeom>
        </p:spPr>
      </p:pic>
    </p:spTree>
    <p:extLst>
      <p:ext uri="{BB962C8B-B14F-4D97-AF65-F5344CB8AC3E}">
        <p14:creationId xmlns:p14="http://schemas.microsoft.com/office/powerpoint/2010/main" val="4014970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46479-9FBB-7985-80AE-E9E65F7488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8261B1-5F37-833D-52FF-6977758396A8}"/>
              </a:ext>
            </a:extLst>
          </p:cNvPr>
          <p:cNvSpPr>
            <a:spLocks noGrp="1"/>
          </p:cNvSpPr>
          <p:nvPr>
            <p:ph type="title"/>
          </p:nvPr>
        </p:nvSpPr>
        <p:spPr/>
        <p:txBody>
          <a:bodyPr>
            <a:normAutofit/>
          </a:bodyPr>
          <a:lstStyle/>
          <a:p>
            <a:r>
              <a:rPr lang="en-GB" sz="4000" b="1" dirty="0"/>
              <a:t>Categories</a:t>
            </a:r>
          </a:p>
        </p:txBody>
      </p:sp>
      <p:sp>
        <p:nvSpPr>
          <p:cNvPr id="6" name="Rectangle 1027">
            <a:extLst>
              <a:ext uri="{FF2B5EF4-FFF2-40B4-BE49-F238E27FC236}">
                <a16:creationId xmlns:a16="http://schemas.microsoft.com/office/drawing/2014/main" id="{95BF102D-6CDD-33A2-38EA-D716CD43B5E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91FB7571-BA55-2DF8-E95A-6BFE878314E8}"/>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buNone/>
            </a:pPr>
            <a:r>
              <a:rPr lang="en-GB" sz="2400" b="0" i="0" dirty="0">
                <a:effectLst/>
                <a:latin typeface="-apple-system"/>
              </a:rPr>
              <a:t>These categories may differ according to the nature of an organisation, however, the most used categories of causes are:</a:t>
            </a:r>
          </a:p>
          <a:p>
            <a:r>
              <a:rPr lang="en-GB" sz="2400" b="0" i="0" dirty="0">
                <a:effectLst/>
                <a:latin typeface="-apple-system"/>
              </a:rPr>
              <a:t>Methods</a:t>
            </a:r>
          </a:p>
          <a:p>
            <a:r>
              <a:rPr lang="en-GB" sz="2400" b="0" i="0" dirty="0">
                <a:effectLst/>
                <a:latin typeface="-apple-system"/>
              </a:rPr>
              <a:t>Machines</a:t>
            </a:r>
          </a:p>
          <a:p>
            <a:r>
              <a:rPr lang="en-GB" sz="2400" b="0" i="0" dirty="0">
                <a:effectLst/>
                <a:latin typeface="-apple-system"/>
              </a:rPr>
              <a:t>Materials </a:t>
            </a:r>
          </a:p>
          <a:p>
            <a:r>
              <a:rPr lang="en-GB" sz="2400" b="0" i="0" dirty="0">
                <a:effectLst/>
                <a:latin typeface="-apple-system"/>
              </a:rPr>
              <a:t>Measurement</a:t>
            </a:r>
          </a:p>
          <a:p>
            <a:r>
              <a:rPr lang="en-GB" sz="2400" b="0" i="0" dirty="0">
                <a:effectLst/>
                <a:latin typeface="-apple-system"/>
              </a:rPr>
              <a:t>People </a:t>
            </a:r>
          </a:p>
          <a:p>
            <a:r>
              <a:rPr lang="en-GB" sz="2400" b="0" i="0" dirty="0">
                <a:effectLst/>
                <a:latin typeface="-apple-system"/>
              </a:rPr>
              <a:t>Environment</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405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43DAD-E38D-A48E-41F4-F8F4C6BA1A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CAF18F-BD8D-EAED-E4AB-D3F715AE0756}"/>
              </a:ext>
            </a:extLst>
          </p:cNvPr>
          <p:cNvSpPr>
            <a:spLocks noGrp="1"/>
          </p:cNvSpPr>
          <p:nvPr>
            <p:ph type="title"/>
          </p:nvPr>
        </p:nvSpPr>
        <p:spPr/>
        <p:txBody>
          <a:bodyPr>
            <a:normAutofit/>
          </a:bodyPr>
          <a:lstStyle/>
          <a:p>
            <a:r>
              <a:rPr lang="en-GB" sz="4000" b="1" dirty="0"/>
              <a:t>The process</a:t>
            </a:r>
          </a:p>
        </p:txBody>
      </p:sp>
      <p:sp>
        <p:nvSpPr>
          <p:cNvPr id="6" name="Rectangle 1027">
            <a:extLst>
              <a:ext uri="{FF2B5EF4-FFF2-40B4-BE49-F238E27FC236}">
                <a16:creationId xmlns:a16="http://schemas.microsoft.com/office/drawing/2014/main" id="{1F856A53-2661-F380-475F-90DE666B1F3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788340D-48BB-779F-57E8-AF045270EC5A}"/>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249268B-1D55-29B4-AAB9-0F298C101DE0}"/>
              </a:ext>
            </a:extLst>
          </p:cNvPr>
          <p:cNvSpPr txBox="1"/>
          <p:nvPr/>
        </p:nvSpPr>
        <p:spPr>
          <a:xfrm>
            <a:off x="989214" y="1417638"/>
            <a:ext cx="5965767" cy="2308324"/>
          </a:xfrm>
          <a:prstGeom prst="rect">
            <a:avLst/>
          </a:prstGeom>
          <a:noFill/>
        </p:spPr>
        <p:txBody>
          <a:bodyPr wrap="square">
            <a:spAutoFit/>
          </a:bodyPr>
          <a:lstStyle/>
          <a:p>
            <a:pPr marL="285750" indent="-285750">
              <a:buFont typeface="Arial" panose="020B0604020202020204" pitchFamily="34" charset="0"/>
              <a:buChar char="•"/>
            </a:pPr>
            <a:r>
              <a:rPr lang="en-GB" sz="2400" dirty="0"/>
              <a:t>Agree on the problem.</a:t>
            </a:r>
          </a:p>
          <a:p>
            <a:pPr marL="285750" indent="-285750">
              <a:buFont typeface="Arial" panose="020B0604020202020204" pitchFamily="34" charset="0"/>
              <a:buChar char="•"/>
            </a:pPr>
            <a:r>
              <a:rPr lang="en-GB" sz="2400" dirty="0"/>
              <a:t>Agree on the major categories.</a:t>
            </a:r>
          </a:p>
          <a:p>
            <a:pPr marL="285750" indent="-285750">
              <a:buFont typeface="Arial" panose="020B0604020202020204" pitchFamily="34" charset="0"/>
              <a:buChar char="•"/>
            </a:pPr>
            <a:r>
              <a:rPr lang="en-GB" sz="2400" dirty="0"/>
              <a:t>Brainstorm all possible causes.</a:t>
            </a:r>
          </a:p>
          <a:p>
            <a:pPr marL="285750" indent="-285750">
              <a:buFont typeface="Arial" panose="020B0604020202020204" pitchFamily="34" charset="0"/>
              <a:buChar char="•"/>
            </a:pPr>
            <a:r>
              <a:rPr lang="en-GB" sz="2400" dirty="0"/>
              <a:t>Ask why again.</a:t>
            </a:r>
          </a:p>
          <a:p>
            <a:pPr marL="285750" indent="-285750">
              <a:buFont typeface="Arial" panose="020B0604020202020204" pitchFamily="34" charset="0"/>
              <a:buChar char="•"/>
            </a:pPr>
            <a:r>
              <a:rPr lang="en-GB" sz="2400" dirty="0"/>
              <a:t>Continue to ask why to generate deeper levels.  </a:t>
            </a:r>
          </a:p>
        </p:txBody>
      </p:sp>
    </p:spTree>
    <p:extLst>
      <p:ext uri="{BB962C8B-B14F-4D97-AF65-F5344CB8AC3E}">
        <p14:creationId xmlns:p14="http://schemas.microsoft.com/office/powerpoint/2010/main" val="1353237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BF441-5401-03C1-611A-FDA5C6662A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B8BBD9-2C69-B85A-7051-A5902793BF56}"/>
              </a:ext>
            </a:extLst>
          </p:cNvPr>
          <p:cNvSpPr>
            <a:spLocks noGrp="1"/>
          </p:cNvSpPr>
          <p:nvPr>
            <p:ph type="title"/>
          </p:nvPr>
        </p:nvSpPr>
        <p:spPr/>
        <p:txBody>
          <a:bodyPr>
            <a:normAutofit/>
          </a:bodyPr>
          <a:lstStyle/>
          <a:p>
            <a:r>
              <a:rPr lang="en-GB" sz="4000" b="1" dirty="0"/>
              <a:t>The benefits</a:t>
            </a:r>
          </a:p>
        </p:txBody>
      </p:sp>
      <p:sp>
        <p:nvSpPr>
          <p:cNvPr id="6" name="Rectangle 1027">
            <a:extLst>
              <a:ext uri="{FF2B5EF4-FFF2-40B4-BE49-F238E27FC236}">
                <a16:creationId xmlns:a16="http://schemas.microsoft.com/office/drawing/2014/main" id="{11E94034-52A4-9416-6F1E-E18660A59BE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D3A1A7FE-70B4-2A14-A10E-C317117B68AE}"/>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Helps determine the root cause of the problem.</a:t>
            </a:r>
          </a:p>
          <a:p>
            <a:r>
              <a:rPr lang="en-GB" altLang="en-US" sz="2400" dirty="0">
                <a:latin typeface="Arial" panose="020B0604020202020204" pitchFamily="34" charset="0"/>
                <a:cs typeface="Arial" panose="020B0604020202020204" pitchFamily="34" charset="0"/>
              </a:rPr>
              <a:t>Easy to read format.</a:t>
            </a:r>
          </a:p>
          <a:p>
            <a:r>
              <a:rPr lang="en-GB" altLang="en-US" sz="2400" dirty="0">
                <a:latin typeface="Arial" panose="020B0604020202020204" pitchFamily="34" charset="0"/>
                <a:cs typeface="Arial" panose="020B0604020202020204" pitchFamily="34" charset="0"/>
              </a:rPr>
              <a:t>Indicates possible causes of the problem or variations.</a:t>
            </a:r>
          </a:p>
          <a:p>
            <a:r>
              <a:rPr lang="en-GB" altLang="en-US" sz="2400" dirty="0">
                <a:latin typeface="Arial" panose="020B0604020202020204" pitchFamily="34" charset="0"/>
                <a:cs typeface="Arial" panose="020B0604020202020204" pitchFamily="34" charset="0"/>
              </a:rPr>
              <a:t>Increases knowledge by breaking down the process.</a:t>
            </a:r>
          </a:p>
          <a:p>
            <a:r>
              <a:rPr lang="en-GB" altLang="en-US" sz="2400" dirty="0">
                <a:latin typeface="Arial" panose="020B0604020202020204" pitchFamily="34" charset="0"/>
                <a:cs typeface="Arial" panose="020B0604020202020204" pitchFamily="34" charset="0"/>
              </a:rPr>
              <a:t>Identifies areas for collecting data.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5844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DC8A6-ABB6-D90E-B593-F12F52F23E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8D214-E4FD-E0C6-006E-F20A74655A92}"/>
              </a:ext>
            </a:extLst>
          </p:cNvPr>
          <p:cNvSpPr>
            <a:spLocks noGrp="1"/>
          </p:cNvSpPr>
          <p:nvPr>
            <p:ph type="title"/>
          </p:nvPr>
        </p:nvSpPr>
        <p:spPr>
          <a:xfrm>
            <a:off x="457199" y="274638"/>
            <a:ext cx="8124529" cy="1050924"/>
          </a:xfrm>
        </p:spPr>
        <p:txBody>
          <a:bodyPr>
            <a:normAutofit/>
          </a:bodyPr>
          <a:lstStyle/>
          <a:p>
            <a:r>
              <a:rPr lang="en-GB" sz="4000" b="1" dirty="0"/>
              <a:t>Problem of the week</a:t>
            </a:r>
          </a:p>
        </p:txBody>
      </p:sp>
      <p:sp>
        <p:nvSpPr>
          <p:cNvPr id="6" name="Rectangle 1027">
            <a:extLst>
              <a:ext uri="{FF2B5EF4-FFF2-40B4-BE49-F238E27FC236}">
                <a16:creationId xmlns:a16="http://schemas.microsoft.com/office/drawing/2014/main" id="{138BCE93-5119-939A-89CE-135771331A7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B1B0E8A-6372-9F45-7BC9-8B81C04BF22D}"/>
              </a:ext>
            </a:extLst>
          </p:cNvPr>
          <p:cNvPicPr>
            <a:picLocks noChangeAspect="1"/>
          </p:cNvPicPr>
          <p:nvPr/>
        </p:nvPicPr>
        <p:blipFill>
          <a:blip r:embed="rId3"/>
          <a:stretch>
            <a:fillRect/>
          </a:stretch>
        </p:blipFill>
        <p:spPr>
          <a:xfrm>
            <a:off x="579474" y="1287722"/>
            <a:ext cx="7073863" cy="3965922"/>
          </a:xfrm>
          <a:prstGeom prst="rect">
            <a:avLst/>
          </a:prstGeom>
        </p:spPr>
      </p:pic>
    </p:spTree>
    <p:extLst>
      <p:ext uri="{BB962C8B-B14F-4D97-AF65-F5344CB8AC3E}">
        <p14:creationId xmlns:p14="http://schemas.microsoft.com/office/powerpoint/2010/main" val="22395045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5D62C-02C0-011A-9E3B-0A00B5759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7B044-F852-25DF-892D-77C4741F95EB}"/>
              </a:ext>
            </a:extLst>
          </p:cNvPr>
          <p:cNvSpPr>
            <a:spLocks noGrp="1"/>
          </p:cNvSpPr>
          <p:nvPr>
            <p:ph type="title"/>
          </p:nvPr>
        </p:nvSpPr>
        <p:spPr/>
        <p:txBody>
          <a:bodyPr>
            <a:normAutofit/>
          </a:bodyPr>
          <a:lstStyle/>
          <a:p>
            <a:r>
              <a:rPr lang="en-GB" sz="4000" b="1" dirty="0"/>
              <a:t>Edward de Bono’s 6 thinking hats</a:t>
            </a:r>
          </a:p>
        </p:txBody>
      </p:sp>
      <p:sp>
        <p:nvSpPr>
          <p:cNvPr id="6" name="Rectangle 1027">
            <a:extLst>
              <a:ext uri="{FF2B5EF4-FFF2-40B4-BE49-F238E27FC236}">
                <a16:creationId xmlns:a16="http://schemas.microsoft.com/office/drawing/2014/main" id="{F8E680C8-CD57-56CB-5C1D-4D138F463A19}"/>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F0B7DA93-8978-E305-9649-F1C78A44A41A}"/>
              </a:ext>
            </a:extLst>
          </p:cNvPr>
          <p:cNvSpPr txBox="1">
            <a:spLocks noChangeArrowheads="1"/>
          </p:cNvSpPr>
          <p:nvPr/>
        </p:nvSpPr>
        <p:spPr>
          <a:xfrm>
            <a:off x="685800" y="1249362"/>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Six hats, six colours.</a:t>
            </a:r>
          </a:p>
          <a:p>
            <a:r>
              <a:rPr lang="en-GB" altLang="en-US" sz="2400" dirty="0">
                <a:latin typeface="Arial" panose="020B0604020202020204" pitchFamily="34" charset="0"/>
                <a:cs typeface="Arial" panose="020B0604020202020204" pitchFamily="34" charset="0"/>
              </a:rPr>
              <a:t>Each ‘hat’ has a different style of thinking.</a:t>
            </a:r>
          </a:p>
          <a:p>
            <a:r>
              <a:rPr lang="en-GB" altLang="en-US" sz="2400" dirty="0">
                <a:latin typeface="Arial" panose="020B0604020202020204" pitchFamily="34" charset="0"/>
                <a:cs typeface="Arial" panose="020B0604020202020204" pitchFamily="34" charset="0"/>
              </a:rPr>
              <a:t>It is a useful technique for looking at the impact of a decision from different perspectives.</a:t>
            </a:r>
          </a:p>
          <a:p>
            <a:r>
              <a:rPr lang="en-GB" altLang="en-US" sz="2400" dirty="0">
                <a:latin typeface="Arial" panose="020B0604020202020204" pitchFamily="34" charset="0"/>
                <a:cs typeface="Arial" panose="020B0604020202020204" pitchFamily="34" charset="0"/>
              </a:rPr>
              <a:t>Decisions made following this principle will be safer and more resilient. </a:t>
            </a:r>
          </a:p>
          <a:p>
            <a:endParaRPr lang="en-GB" altLang="en-US" sz="2400" dirty="0">
              <a:latin typeface="Arial" panose="020B0604020202020204" pitchFamily="34" charset="0"/>
              <a:cs typeface="Arial" panose="020B0604020202020204" pitchFamily="34" charset="0"/>
            </a:endParaRPr>
          </a:p>
        </p:txBody>
      </p:sp>
      <p:pic>
        <p:nvPicPr>
          <p:cNvPr id="1026" name="Picture 2" descr="Use the Six Thinking Hats to Solve Your ...">
            <a:extLst>
              <a:ext uri="{FF2B5EF4-FFF2-40B4-BE49-F238E27FC236}">
                <a16:creationId xmlns:a16="http://schemas.microsoft.com/office/drawing/2014/main" id="{D465A1F5-C1DB-0C93-C1B8-C220BBE78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1696" y="3935412"/>
            <a:ext cx="320040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8733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CB62F-554C-E926-5D74-384C07BA4E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578647-1744-56C6-F727-D06BAD58DCE3}"/>
              </a:ext>
            </a:extLst>
          </p:cNvPr>
          <p:cNvSpPr>
            <a:spLocks noGrp="1"/>
          </p:cNvSpPr>
          <p:nvPr>
            <p:ph type="title"/>
          </p:nvPr>
        </p:nvSpPr>
        <p:spPr/>
        <p:txBody>
          <a:bodyPr>
            <a:normAutofit/>
          </a:bodyPr>
          <a:lstStyle/>
          <a:p>
            <a:r>
              <a:rPr lang="en-GB" sz="4000" b="1" dirty="0"/>
              <a:t>Edward de Bono’s 6 thinking hats</a:t>
            </a:r>
          </a:p>
        </p:txBody>
      </p:sp>
      <p:sp>
        <p:nvSpPr>
          <p:cNvPr id="6" name="Rectangle 1027">
            <a:extLst>
              <a:ext uri="{FF2B5EF4-FFF2-40B4-BE49-F238E27FC236}">
                <a16:creationId xmlns:a16="http://schemas.microsoft.com/office/drawing/2014/main" id="{438F2433-FD65-FA47-FEAD-12C33C664592}"/>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CBF4666D-F3BB-8EBA-5A8B-843B958C0C0C}"/>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1026" name="Picture 2" descr="Six Thinking Hats technique - News | One Day Design Challenge | Roca">
            <a:extLst>
              <a:ext uri="{FF2B5EF4-FFF2-40B4-BE49-F238E27FC236}">
                <a16:creationId xmlns:a16="http://schemas.microsoft.com/office/drawing/2014/main" id="{BCAE2C33-9A5A-D1A7-B02C-7885ED4525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8250" y="1576388"/>
            <a:ext cx="6667500" cy="3705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626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Six Thinking Hats?">
            <a:hlinkClick r:id="" action="ppaction://media"/>
            <a:extLst>
              <a:ext uri="{FF2B5EF4-FFF2-40B4-BE49-F238E27FC236}">
                <a16:creationId xmlns:a16="http://schemas.microsoft.com/office/drawing/2014/main" id="{B44DDE6D-F423-3E46-B5AB-BC599EFB469C}"/>
              </a:ext>
            </a:extLst>
          </p:cNvPr>
          <p:cNvPicPr>
            <a:picLocks noRot="1" noChangeAspect="1"/>
          </p:cNvPicPr>
          <p:nvPr>
            <a:videoFile r:link="rId1"/>
          </p:nvPr>
        </p:nvPicPr>
        <p:blipFill>
          <a:blip r:embed="rId3"/>
          <a:stretch>
            <a:fillRect/>
          </a:stretch>
        </p:blipFill>
        <p:spPr>
          <a:xfrm>
            <a:off x="778934" y="1285918"/>
            <a:ext cx="7586133" cy="4286165"/>
          </a:xfrm>
          <a:prstGeom prst="rect">
            <a:avLst/>
          </a:prstGeom>
        </p:spPr>
      </p:pic>
    </p:spTree>
    <p:extLst>
      <p:ext uri="{BB962C8B-B14F-4D97-AF65-F5344CB8AC3E}">
        <p14:creationId xmlns:p14="http://schemas.microsoft.com/office/powerpoint/2010/main" val="291365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5D62C-02C0-011A-9E3B-0A00B5759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7B044-F852-25DF-892D-77C4741F95EB}"/>
              </a:ext>
            </a:extLst>
          </p:cNvPr>
          <p:cNvSpPr>
            <a:spLocks noGrp="1"/>
          </p:cNvSpPr>
          <p:nvPr>
            <p:ph type="title"/>
          </p:nvPr>
        </p:nvSpPr>
        <p:spPr/>
        <p:txBody>
          <a:bodyPr>
            <a:normAutofit/>
          </a:bodyPr>
          <a:lstStyle/>
          <a:p>
            <a:r>
              <a:rPr lang="en-GB" sz="4000" b="1" dirty="0"/>
              <a:t>The benefits (De Bono, 2009)</a:t>
            </a:r>
          </a:p>
        </p:txBody>
      </p:sp>
      <p:sp>
        <p:nvSpPr>
          <p:cNvPr id="6" name="Rectangle 1027">
            <a:extLst>
              <a:ext uri="{FF2B5EF4-FFF2-40B4-BE49-F238E27FC236}">
                <a16:creationId xmlns:a16="http://schemas.microsoft.com/office/drawing/2014/main" id="{F8E680C8-CD57-56CB-5C1D-4D138F463A19}"/>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F0B7DA93-8978-E305-9649-F1C78A44A41A}"/>
              </a:ext>
            </a:extLst>
          </p:cNvPr>
          <p:cNvSpPr txBox="1">
            <a:spLocks noChangeArrowheads="1"/>
          </p:cNvSpPr>
          <p:nvPr/>
        </p:nvSpPr>
        <p:spPr>
          <a:xfrm>
            <a:off x="685800" y="1249362"/>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1026" name="Picture 2" descr="Use the Six Thinking Hats to Solve Your ...">
            <a:extLst>
              <a:ext uri="{FF2B5EF4-FFF2-40B4-BE49-F238E27FC236}">
                <a16:creationId xmlns:a16="http://schemas.microsoft.com/office/drawing/2014/main" id="{D465A1F5-C1DB-0C93-C1B8-C220BBE78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1696" y="3935412"/>
            <a:ext cx="3200400" cy="14287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DB8EEB0-9093-DF49-95F1-7C1946C83B73}"/>
              </a:ext>
            </a:extLst>
          </p:cNvPr>
          <p:cNvSpPr txBox="1"/>
          <p:nvPr/>
        </p:nvSpPr>
        <p:spPr>
          <a:xfrm>
            <a:off x="579474" y="1585914"/>
            <a:ext cx="6278526" cy="2308324"/>
          </a:xfrm>
          <a:prstGeom prst="rect">
            <a:avLst/>
          </a:prstGeom>
          <a:noFill/>
        </p:spPr>
        <p:txBody>
          <a:bodyPr wrap="square">
            <a:spAutoFit/>
          </a:bodyPr>
          <a:lstStyle/>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Decisions seem to make themselves.</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Helps to explore a decision fully. </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A more thorough pros and cons process.</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Can be used by individuals or teams. </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Helps individual decision-makers to make a well-rounded decision.  </a:t>
            </a:r>
          </a:p>
        </p:txBody>
      </p:sp>
    </p:spTree>
    <p:extLst>
      <p:ext uri="{BB962C8B-B14F-4D97-AF65-F5344CB8AC3E}">
        <p14:creationId xmlns:p14="http://schemas.microsoft.com/office/powerpoint/2010/main" val="1094074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46871-2111-6BFB-307B-9CE4DA6ADD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05347-C26A-52DD-C767-08B60468B9C4}"/>
              </a:ext>
            </a:extLst>
          </p:cNvPr>
          <p:cNvSpPr>
            <a:spLocks noGrp="1"/>
          </p:cNvSpPr>
          <p:nvPr>
            <p:ph type="title"/>
          </p:nvPr>
        </p:nvSpPr>
        <p:spPr>
          <a:xfrm>
            <a:off x="457199" y="274638"/>
            <a:ext cx="8124529" cy="1050924"/>
          </a:xfrm>
        </p:spPr>
        <p:txBody>
          <a:bodyPr>
            <a:normAutofit/>
          </a:bodyPr>
          <a:lstStyle/>
          <a:p>
            <a:r>
              <a:rPr lang="en-GB" sz="4000" b="1" dirty="0"/>
              <a:t>Activity</a:t>
            </a:r>
          </a:p>
        </p:txBody>
      </p:sp>
      <p:sp>
        <p:nvSpPr>
          <p:cNvPr id="6" name="Rectangle 1027">
            <a:extLst>
              <a:ext uri="{FF2B5EF4-FFF2-40B4-BE49-F238E27FC236}">
                <a16:creationId xmlns:a16="http://schemas.microsoft.com/office/drawing/2014/main" id="{66590A3A-5B3B-8ACA-A73A-2783C7B9C469}"/>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You manage a customer services team and a member of your team approaches you to advise of a vulnerable customer. The customer has missed several payments and has called to advise they are unable to make a payment due to being out of work due to ill health. You are keen to improve your customer reputation but also aware of cash flow difficulties the business is experiencing.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In groups, try out the 6 thinking hats technique on this problem.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166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40A2-31D4-92B6-7C90-4E360047DA15}"/>
              </a:ext>
            </a:extLst>
          </p:cNvPr>
          <p:cNvSpPr>
            <a:spLocks noGrp="1"/>
          </p:cNvSpPr>
          <p:nvPr>
            <p:ph type="ctrTitle"/>
          </p:nvPr>
        </p:nvSpPr>
        <p:spPr/>
        <p:txBody>
          <a:bodyPr>
            <a:normAutofit/>
          </a:bodyPr>
          <a:lstStyle/>
          <a:p>
            <a:r>
              <a:rPr lang="en-GB" sz="8000" dirty="0"/>
              <a:t>QUIZ</a:t>
            </a:r>
          </a:p>
        </p:txBody>
      </p:sp>
      <p:sp>
        <p:nvSpPr>
          <p:cNvPr id="3" name="Subtitle 2">
            <a:extLst>
              <a:ext uri="{FF2B5EF4-FFF2-40B4-BE49-F238E27FC236}">
                <a16:creationId xmlns:a16="http://schemas.microsoft.com/office/drawing/2014/main" id="{D99BA14B-9CF7-9E9D-B117-85B3F0E3276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29526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Questions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buAutoNum type="arabicPeriod"/>
            </a:pPr>
            <a:r>
              <a:rPr lang="en-GB" altLang="en-US" sz="2400" dirty="0">
                <a:latin typeface="Arial" panose="020B0604020202020204" pitchFamily="34" charset="0"/>
                <a:cs typeface="Arial" panose="020B0604020202020204" pitchFamily="34" charset="0"/>
              </a:rPr>
              <a:t>What are the 3 recommended stages of cause and effect? </a:t>
            </a:r>
          </a:p>
          <a:p>
            <a:pPr marL="457200" indent="-457200">
              <a:buAutoNum type="arabicPeriod"/>
            </a:pPr>
            <a:r>
              <a:rPr lang="en-GB" altLang="en-US" sz="2400" dirty="0">
                <a:latin typeface="Arial" panose="020B0604020202020204" pitchFamily="34" charset="0"/>
                <a:cs typeface="Arial" panose="020B0604020202020204" pitchFamily="34" charset="0"/>
              </a:rPr>
              <a:t>What does RCA stand for?</a:t>
            </a:r>
          </a:p>
          <a:p>
            <a:pPr marL="457200" indent="-457200">
              <a:buAutoNum type="arabicPeriod"/>
            </a:pPr>
            <a:r>
              <a:rPr lang="en-GB" altLang="en-US" sz="2400" dirty="0">
                <a:latin typeface="Arial" panose="020B0604020202020204" pitchFamily="34" charset="0"/>
                <a:cs typeface="Arial" panose="020B0604020202020204" pitchFamily="34" charset="0"/>
              </a:rPr>
              <a:t>What can cause and effect diagrams also be known as?</a:t>
            </a:r>
          </a:p>
          <a:p>
            <a:pPr marL="457200" indent="-457200">
              <a:buAutoNum type="arabicPeriod"/>
            </a:pPr>
            <a:r>
              <a:rPr lang="en-GB" altLang="en-US" sz="2400" dirty="0">
                <a:latin typeface="Arial" panose="020B0604020202020204" pitchFamily="34" charset="0"/>
                <a:cs typeface="Arial" panose="020B0604020202020204" pitchFamily="34" charset="0"/>
              </a:rPr>
              <a:t>What are the benefits of using this type of diagram?</a:t>
            </a:r>
          </a:p>
          <a:p>
            <a:pPr marL="457200" indent="-457200">
              <a:buAutoNum type="arabicPeriod"/>
            </a:pPr>
            <a:r>
              <a:rPr lang="en-GB" altLang="en-US" sz="2400" dirty="0">
                <a:latin typeface="Arial" panose="020B0604020202020204" pitchFamily="34" charset="0"/>
                <a:cs typeface="Arial" panose="020B0604020202020204" pitchFamily="34" charset="0"/>
              </a:rPr>
              <a:t>In Edward De Bono’s 6 thinking hats, what does the red hat represent?</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588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F49CF-8685-F92E-1A8D-338BEB199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EB9C56-496D-C29C-8A81-378CFE330443}"/>
              </a:ext>
            </a:extLst>
          </p:cNvPr>
          <p:cNvSpPr>
            <a:spLocks noGrp="1"/>
          </p:cNvSpPr>
          <p:nvPr>
            <p:ph type="title"/>
          </p:nvPr>
        </p:nvSpPr>
        <p:spPr>
          <a:xfrm>
            <a:off x="457199" y="274638"/>
            <a:ext cx="8124529" cy="1050924"/>
          </a:xfrm>
        </p:spPr>
        <p:txBody>
          <a:bodyPr>
            <a:normAutofit/>
          </a:bodyPr>
          <a:lstStyle/>
          <a:p>
            <a:r>
              <a:rPr lang="en-GB" sz="4000" b="1" dirty="0"/>
              <a:t>SWOT and PESTLE analysis</a:t>
            </a:r>
          </a:p>
        </p:txBody>
      </p:sp>
      <p:sp>
        <p:nvSpPr>
          <p:cNvPr id="6" name="Rectangle 1027">
            <a:extLst>
              <a:ext uri="{FF2B5EF4-FFF2-40B4-BE49-F238E27FC236}">
                <a16:creationId xmlns:a16="http://schemas.microsoft.com/office/drawing/2014/main" id="{57EDE679-CF1E-31D2-715B-C32289737CD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descr="A colorful squares with white text&#10;&#10;Description automatically generated">
            <a:extLst>
              <a:ext uri="{FF2B5EF4-FFF2-40B4-BE49-F238E27FC236}">
                <a16:creationId xmlns:a16="http://schemas.microsoft.com/office/drawing/2014/main" id="{0DAC79C0-483D-A49C-0707-2167C1F9CA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0975" y="2120521"/>
            <a:ext cx="3015223" cy="1725885"/>
          </a:xfrm>
          <a:prstGeom prst="rect">
            <a:avLst/>
          </a:prstGeom>
        </p:spPr>
      </p:pic>
      <p:pic>
        <p:nvPicPr>
          <p:cNvPr id="7" name="Picture 6" descr="A diagram of pestle analysis&#10;&#10;Description automatically generated">
            <a:extLst>
              <a:ext uri="{FF2B5EF4-FFF2-40B4-BE49-F238E27FC236}">
                <a16:creationId xmlns:a16="http://schemas.microsoft.com/office/drawing/2014/main" id="{CE1EA532-AAE9-1BDD-A56C-1178058422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19101" y="1906899"/>
            <a:ext cx="3015222" cy="2270147"/>
          </a:xfrm>
          <a:prstGeom prst="rect">
            <a:avLst/>
          </a:prstGeom>
        </p:spPr>
      </p:pic>
    </p:spTree>
    <p:extLst>
      <p:ext uri="{BB962C8B-B14F-4D97-AF65-F5344CB8AC3E}">
        <p14:creationId xmlns:p14="http://schemas.microsoft.com/office/powerpoint/2010/main" val="4256174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r>
              <a:rPr lang="en-GB" sz="4000" b="1" dirty="0"/>
              <a:t>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3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PESTLE analysis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Political – Factors related to government policies, stability and political influences.</a:t>
            </a:r>
          </a:p>
          <a:p>
            <a:r>
              <a:rPr lang="en-GB" altLang="en-US" sz="2400" dirty="0">
                <a:latin typeface="Arial" panose="020B0604020202020204" pitchFamily="34" charset="0"/>
                <a:cs typeface="Arial" panose="020B0604020202020204" pitchFamily="34" charset="0"/>
              </a:rPr>
              <a:t>Economic – Economic conditions, trends and influences on the organisation.</a:t>
            </a:r>
          </a:p>
          <a:p>
            <a:r>
              <a:rPr lang="en-GB" altLang="en-US" sz="2400" dirty="0">
                <a:latin typeface="Arial" panose="020B0604020202020204" pitchFamily="34" charset="0"/>
                <a:cs typeface="Arial" panose="020B0604020202020204" pitchFamily="34" charset="0"/>
              </a:rPr>
              <a:t>Social – Societal and cultural factors affecting the organisation.</a:t>
            </a:r>
          </a:p>
          <a:p>
            <a:r>
              <a:rPr lang="en-GB" altLang="en-US" sz="2400" dirty="0">
                <a:latin typeface="Arial" panose="020B0604020202020204" pitchFamily="34" charset="0"/>
                <a:cs typeface="Arial" panose="020B0604020202020204" pitchFamily="34" charset="0"/>
              </a:rPr>
              <a:t>Technological – The impact of technology on the industry and organisation.</a:t>
            </a:r>
          </a:p>
          <a:p>
            <a:r>
              <a:rPr lang="en-GB" altLang="en-US" sz="2400" dirty="0">
                <a:latin typeface="Arial" panose="020B0604020202020204" pitchFamily="34" charset="0"/>
                <a:cs typeface="Arial" panose="020B0604020202020204" pitchFamily="34" charset="0"/>
              </a:rPr>
              <a:t>Legal – Legal factors, regulations and compliance issues.</a:t>
            </a:r>
          </a:p>
          <a:p>
            <a:r>
              <a:rPr lang="en-GB" altLang="en-US" sz="2400" dirty="0">
                <a:latin typeface="Arial" panose="020B0604020202020204" pitchFamily="34" charset="0"/>
                <a:cs typeface="Arial" panose="020B0604020202020204" pitchFamily="34" charset="0"/>
              </a:rPr>
              <a:t>Environmental – Environmental factors, such as climate change and sustainability. </a:t>
            </a:r>
          </a:p>
          <a:p>
            <a:r>
              <a:rPr lang="en-GB" altLang="en-US" sz="2400" dirty="0">
                <a:latin typeface="Arial" panose="020B0604020202020204" pitchFamily="34" charset="0"/>
                <a:cs typeface="Arial" panose="020B0604020202020204" pitchFamily="34" charset="0"/>
              </a:rPr>
              <a:t>PESTLE analysis provides a broader perspective, considering factors beyond the organisation’s immediate control.</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06742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Referencing refresher</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5" name="Rectangle 1027">
            <a:extLst>
              <a:ext uri="{FF2B5EF4-FFF2-40B4-BE49-F238E27FC236}">
                <a16:creationId xmlns:a16="http://schemas.microsoft.com/office/drawing/2014/main" id="{8DDB7A7C-191B-51E0-AE32-B9373031977B}"/>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Referencing handbook through Moodle. </a:t>
            </a:r>
          </a:p>
          <a:p>
            <a:pPr marL="0" indent="0">
              <a:buNone/>
            </a:pPr>
            <a:r>
              <a:rPr lang="en-GB" altLang="en-US" sz="2400" dirty="0">
                <a:latin typeface="Arial" panose="020B0604020202020204" pitchFamily="34" charset="0"/>
                <a:cs typeface="Arial" panose="020B0604020202020204" pitchFamily="34" charset="0"/>
              </a:rPr>
              <a:t>Report example.</a:t>
            </a:r>
          </a:p>
          <a:p>
            <a:pPr marL="0" indent="0">
              <a:buNone/>
            </a:pPr>
            <a:r>
              <a:rPr lang="en-GB" altLang="en-US" sz="2400" dirty="0">
                <a:latin typeface="Arial" panose="020B0604020202020204" pitchFamily="34" charset="0"/>
                <a:cs typeface="Arial" panose="020B0604020202020204" pitchFamily="34" charset="0"/>
              </a:rPr>
              <a:t>Referencing activity.</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81291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Assessment 1 recap</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5" name="Rectangle 1027">
            <a:extLst>
              <a:ext uri="{FF2B5EF4-FFF2-40B4-BE49-F238E27FC236}">
                <a16:creationId xmlns:a16="http://schemas.microsoft.com/office/drawing/2014/main" id="{8DDB7A7C-191B-51E0-AE32-B9373031977B}"/>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Time to choose your groups and start planning!</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Consider the following:</a:t>
            </a:r>
          </a:p>
          <a:p>
            <a:r>
              <a:rPr lang="en-GB" altLang="en-US" sz="2400" dirty="0">
                <a:latin typeface="Arial" panose="020B0604020202020204" pitchFamily="34" charset="0"/>
                <a:cs typeface="Arial" panose="020B0604020202020204" pitchFamily="34" charset="0"/>
              </a:rPr>
              <a:t>How will you communicate with each other between lectures?</a:t>
            </a:r>
          </a:p>
          <a:p>
            <a:r>
              <a:rPr lang="en-GB" altLang="en-US" sz="2400" dirty="0">
                <a:latin typeface="Arial" panose="020B0604020202020204" pitchFamily="34" charset="0"/>
                <a:cs typeface="Arial" panose="020B0604020202020204" pitchFamily="34" charset="0"/>
              </a:rPr>
              <a:t>Which parts of the presentation will each of you cover? </a:t>
            </a:r>
          </a:p>
          <a:p>
            <a:r>
              <a:rPr lang="en-GB" altLang="en-US" sz="2400" dirty="0">
                <a:latin typeface="Arial" panose="020B0604020202020204" pitchFamily="34" charset="0"/>
                <a:cs typeface="Arial" panose="020B0604020202020204" pitchFamily="34" charset="0"/>
              </a:rPr>
              <a:t>Who will be responsible for emailing the PowerPoint to the lecturer on 14</a:t>
            </a:r>
            <a:r>
              <a:rPr lang="en-GB" altLang="en-US" sz="2400" baseline="30000" dirty="0">
                <a:latin typeface="Arial" panose="020B0604020202020204" pitchFamily="34" charset="0"/>
                <a:cs typeface="Arial" panose="020B0604020202020204" pitchFamily="34" charset="0"/>
              </a:rPr>
              <a:t>th</a:t>
            </a:r>
            <a:r>
              <a:rPr lang="en-GB" altLang="en-US" sz="2400" dirty="0">
                <a:latin typeface="Arial" panose="020B0604020202020204" pitchFamily="34" charset="0"/>
                <a:cs typeface="Arial" panose="020B0604020202020204" pitchFamily="34" charset="0"/>
              </a:rPr>
              <a:t> February 2025?</a:t>
            </a: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4027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What have we covered today?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1</a:t>
            </a:r>
          </a:p>
          <a:p>
            <a:r>
              <a:rPr lang="en-GB" altLang="en-US" sz="2400" dirty="0">
                <a:latin typeface="Arial" panose="020B0604020202020204" pitchFamily="34" charset="0"/>
                <a:cs typeface="Arial" panose="020B0604020202020204" pitchFamily="34" charset="0"/>
              </a:rPr>
              <a:t>Mind map activity</a:t>
            </a:r>
          </a:p>
          <a:p>
            <a:r>
              <a:rPr lang="en-GB" altLang="en-US" sz="2400" dirty="0">
                <a:latin typeface="Arial" panose="020B0604020202020204" pitchFamily="34" charset="0"/>
                <a:cs typeface="Arial" panose="020B0604020202020204" pitchFamily="34" charset="0"/>
              </a:rPr>
              <a:t>Importance of root cause analysis</a:t>
            </a:r>
          </a:p>
          <a:p>
            <a:r>
              <a:rPr lang="en-GB" altLang="en-US" sz="2400" dirty="0">
                <a:latin typeface="Arial" panose="020B0604020202020204" pitchFamily="34" charset="0"/>
                <a:cs typeface="Arial" panose="020B0604020202020204" pitchFamily="34" charset="0"/>
              </a:rPr>
              <a:t>The 5 whys</a:t>
            </a:r>
          </a:p>
          <a:p>
            <a:r>
              <a:rPr lang="en-GB" altLang="en-US" sz="2400" dirty="0">
                <a:latin typeface="Arial" panose="020B0604020202020204" pitchFamily="34" charset="0"/>
                <a:cs typeface="Arial" panose="020B0604020202020204" pitchFamily="34" charset="0"/>
              </a:rPr>
              <a:t>Cause and Effect diagram (also known as Fishbone or Ishikawa)</a:t>
            </a:r>
          </a:p>
          <a:p>
            <a:r>
              <a:rPr lang="en-GB" altLang="en-US" sz="2400" dirty="0">
                <a:latin typeface="Arial" panose="020B0604020202020204" pitchFamily="34" charset="0"/>
                <a:cs typeface="Arial" panose="020B0604020202020204" pitchFamily="34" charset="0"/>
              </a:rPr>
              <a:t>Edward De Bono’s 6 thinking hats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Introduction to SWOT and PESTLE analysis</a:t>
            </a:r>
          </a:p>
          <a:p>
            <a:r>
              <a:rPr lang="en-GB" altLang="en-US" sz="2400" dirty="0">
                <a:latin typeface="Arial" panose="020B0604020202020204" pitchFamily="34" charset="0"/>
                <a:cs typeface="Arial" panose="020B0604020202020204" pitchFamily="34" charset="0"/>
              </a:rPr>
              <a:t>Groups for assessment 1</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1874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References</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5" name="Rectangle 1027">
            <a:extLst>
              <a:ext uri="{FF2B5EF4-FFF2-40B4-BE49-F238E27FC236}">
                <a16:creationId xmlns:a16="http://schemas.microsoft.com/office/drawing/2014/main" id="{8DDB7A7C-191B-51E0-AE32-B9373031977B}"/>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100" dirty="0">
                <a:latin typeface="Arial" panose="020B0604020202020204" pitchFamily="34" charset="0"/>
                <a:cs typeface="Arial" panose="020B0604020202020204" pitchFamily="34" charset="0"/>
              </a:rPr>
              <a:t>CIPD (2024a) </a:t>
            </a:r>
            <a:r>
              <a:rPr lang="en-GB" altLang="en-US" sz="2100" i="1" dirty="0">
                <a:latin typeface="Arial" panose="020B0604020202020204" pitchFamily="34" charset="0"/>
                <a:cs typeface="Arial" panose="020B0604020202020204" pitchFamily="34" charset="0"/>
              </a:rPr>
              <a:t>SWOT analysis</a:t>
            </a:r>
            <a:r>
              <a:rPr lang="en-GB" altLang="en-US" sz="2100" dirty="0">
                <a:latin typeface="Arial" panose="020B0604020202020204" pitchFamily="34" charset="0"/>
                <a:cs typeface="Arial" panose="020B0604020202020204" pitchFamily="34" charset="0"/>
              </a:rPr>
              <a:t>. Available at: </a:t>
            </a:r>
            <a:r>
              <a:rPr lang="en-GB" sz="210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SWOT analysis | Factsheets | CIPD</a:t>
            </a:r>
            <a:r>
              <a:rPr lang="en-GB" sz="2100" dirty="0">
                <a:solidFill>
                  <a:srgbClr val="0070C0"/>
                </a:solidFill>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(Accessed: 2 Oct 2024).</a:t>
            </a:r>
          </a:p>
          <a:p>
            <a:pPr marL="0" indent="0">
              <a:buNone/>
            </a:pPr>
            <a:endParaRPr lang="en-GB" sz="2100" dirty="0">
              <a:latin typeface="Arial" panose="020B0604020202020204" pitchFamily="34" charset="0"/>
              <a:cs typeface="Arial" panose="020B0604020202020204" pitchFamily="34" charset="0"/>
            </a:endParaRPr>
          </a:p>
          <a:p>
            <a:pPr marL="0" indent="0">
              <a:buNone/>
            </a:pPr>
            <a:r>
              <a:rPr lang="en-GB" sz="2100" dirty="0">
                <a:latin typeface="Arial" panose="020B0604020202020204" pitchFamily="34" charset="0"/>
                <a:cs typeface="Arial" panose="020B0604020202020204" pitchFamily="34" charset="0"/>
              </a:rPr>
              <a:t>CIPD (2024b) </a:t>
            </a:r>
            <a:r>
              <a:rPr lang="en-GB" sz="2100" i="1" dirty="0">
                <a:latin typeface="Arial" panose="020B0604020202020204" pitchFamily="34" charset="0"/>
                <a:cs typeface="Arial" panose="020B0604020202020204" pitchFamily="34" charset="0"/>
              </a:rPr>
              <a:t>PESTLE analysis. </a:t>
            </a:r>
            <a:r>
              <a:rPr lang="en-GB" sz="2100" dirty="0">
                <a:latin typeface="Arial" panose="020B0604020202020204" pitchFamily="34" charset="0"/>
                <a:cs typeface="Arial" panose="020B0604020202020204" pitchFamily="34" charset="0"/>
              </a:rPr>
              <a:t>Available at: </a:t>
            </a:r>
            <a:r>
              <a:rPr lang="en-GB" sz="2100"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PESTLE analysis | CIPD</a:t>
            </a:r>
            <a:r>
              <a:rPr lang="en-GB" sz="2100" dirty="0">
                <a:solidFill>
                  <a:srgbClr val="0070C0"/>
                </a:solidFill>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(Accessed: 2 Oct 2024).</a:t>
            </a:r>
          </a:p>
          <a:p>
            <a:pPr marL="0" indent="0">
              <a:buNone/>
            </a:pPr>
            <a:endParaRPr lang="en-GB" sz="2100" dirty="0">
              <a:latin typeface="Arial" panose="020B0604020202020204" pitchFamily="34" charset="0"/>
              <a:cs typeface="Arial" panose="020B0604020202020204" pitchFamily="34" charset="0"/>
            </a:endParaRPr>
          </a:p>
          <a:p>
            <a:pPr marL="0" indent="0">
              <a:buNone/>
            </a:pPr>
            <a:r>
              <a:rPr lang="en-GB" sz="2100" b="0" i="0" dirty="0">
                <a:effectLst/>
                <a:highlight>
                  <a:srgbClr val="FFFFFF"/>
                </a:highlight>
                <a:latin typeface="Arial" panose="020B0604020202020204" pitchFamily="34" charset="0"/>
                <a:cs typeface="Arial" panose="020B0604020202020204" pitchFamily="34" charset="0"/>
              </a:rPr>
              <a:t>De Bono, E. (2000) </a:t>
            </a:r>
            <a:r>
              <a:rPr lang="en-GB" sz="2100" b="0" i="1" dirty="0">
                <a:effectLst/>
                <a:highlight>
                  <a:srgbClr val="FFFFFF"/>
                </a:highlight>
                <a:latin typeface="Arial" panose="020B0604020202020204" pitchFamily="34" charset="0"/>
                <a:cs typeface="Arial" panose="020B0604020202020204" pitchFamily="34" charset="0"/>
              </a:rPr>
              <a:t>Six thinking hats</a:t>
            </a:r>
            <a:r>
              <a:rPr lang="en-GB" sz="2100" b="0" i="0" dirty="0">
                <a:effectLst/>
                <a:highlight>
                  <a:srgbClr val="FFFFFF"/>
                </a:highlight>
                <a:latin typeface="Arial" panose="020B0604020202020204" pitchFamily="34" charset="0"/>
                <a:cs typeface="Arial" panose="020B0604020202020204" pitchFamily="34" charset="0"/>
              </a:rPr>
              <a:t>. London: Penguin.</a:t>
            </a:r>
          </a:p>
          <a:p>
            <a:pPr marL="0" indent="0">
              <a:buNone/>
            </a:pPr>
            <a:endParaRPr lang="en-GB" sz="2100" b="0" i="0" dirty="0">
              <a:effectLst/>
              <a:highlight>
                <a:srgbClr val="FFFFFF"/>
              </a:highlight>
              <a:latin typeface="Arial" panose="020B0604020202020204" pitchFamily="34" charset="0"/>
              <a:cs typeface="Arial" panose="020B0604020202020204" pitchFamily="34" charset="0"/>
            </a:endParaRPr>
          </a:p>
          <a:p>
            <a:pPr marL="0" indent="0">
              <a:buNone/>
            </a:pPr>
            <a:r>
              <a:rPr lang="en-GB" sz="2100" dirty="0"/>
              <a:t>Denniss, S. (2017) A case study: the benefits and challenges of root cause analysis presented through a real world example from the rail industry, Safety and Reliability, 37:4, 197-216, DOI: 10.1080/09617353.2018.147118.</a:t>
            </a:r>
          </a:p>
          <a:p>
            <a:pPr marL="0" indent="0">
              <a:buNone/>
            </a:pPr>
            <a:endParaRPr lang="en-GB" sz="2100" b="0" i="0" dirty="0">
              <a:effectLst/>
              <a:highlight>
                <a:srgbClr val="FFFFFF"/>
              </a:highlight>
              <a:latin typeface="Arial" panose="020B0604020202020204" pitchFamily="34" charset="0"/>
              <a:cs typeface="Arial" panose="020B0604020202020204" pitchFamily="34" charset="0"/>
            </a:endParaRPr>
          </a:p>
          <a:p>
            <a:pPr marL="0" indent="0">
              <a:buNone/>
            </a:pPr>
            <a:r>
              <a:rPr lang="en-GB" sz="2100" b="0" i="0" dirty="0" err="1">
                <a:effectLst/>
                <a:latin typeface="Arial" panose="020B0604020202020204" pitchFamily="34" charset="0"/>
                <a:cs typeface="Arial" panose="020B0604020202020204" pitchFamily="34" charset="0"/>
              </a:rPr>
              <a:t>Gangidi</a:t>
            </a:r>
            <a:r>
              <a:rPr lang="en-GB" sz="2100" b="0" i="0" dirty="0">
                <a:effectLst/>
                <a:latin typeface="Arial" panose="020B0604020202020204" pitchFamily="34" charset="0"/>
                <a:cs typeface="Arial" panose="020B0604020202020204" pitchFamily="34" charset="0"/>
              </a:rPr>
              <a:t>, P. (2019) “A systematic approach to root cause analysis using 3 × 5 why’s technique,” </a:t>
            </a:r>
            <a:r>
              <a:rPr lang="en-GB" sz="2100" b="0" i="1" dirty="0">
                <a:effectLst/>
                <a:latin typeface="Arial" panose="020B0604020202020204" pitchFamily="34" charset="0"/>
                <a:cs typeface="Arial" panose="020B0604020202020204" pitchFamily="34" charset="0"/>
              </a:rPr>
              <a:t>International journal of lean six sigma</a:t>
            </a:r>
            <a:r>
              <a:rPr lang="en-GB" sz="2100" b="0" i="0" dirty="0">
                <a:effectLst/>
                <a:latin typeface="Arial" panose="020B0604020202020204" pitchFamily="34" charset="0"/>
                <a:cs typeface="Arial" panose="020B0604020202020204" pitchFamily="34" charset="0"/>
              </a:rPr>
              <a:t>, 10(1), pp. 295–310. Available at: https://doi.org/10.1108/IJLSS-10-2017-0114.</a:t>
            </a:r>
            <a:endParaRPr lang="en-GB" sz="2100" dirty="0">
              <a:latin typeface="Arial" panose="020B0604020202020204" pitchFamily="34" charset="0"/>
              <a:cs typeface="Arial" panose="020B0604020202020204" pitchFamily="34" charset="0"/>
            </a:endParaRPr>
          </a:p>
          <a:p>
            <a:pPr marL="0" indent="0">
              <a:buNone/>
            </a:pPr>
            <a:r>
              <a:rPr lang="en-GB" sz="1600" dirty="0"/>
              <a:t>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2800" dirty="0">
                <a:latin typeface="Arial" panose="020B0604020202020204" pitchFamily="34" charset="0"/>
                <a:cs typeface="Arial" panose="020B0604020202020204" pitchFamily="34" charset="0"/>
              </a:rPr>
              <a:t>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09213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2489</Words>
  <Application>Microsoft Office PowerPoint</Application>
  <PresentationFormat>On-screen Show (4:3)</PresentationFormat>
  <Paragraphs>325</Paragraphs>
  <Slides>29</Slides>
  <Notes>28</Notes>
  <HiddenSlides>0</HiddenSlides>
  <MMClips>1</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29</vt:i4>
      </vt:variant>
    </vt:vector>
  </HeadingPairs>
  <TitlesOfParts>
    <vt:vector size="41" baseType="lpstr">
      <vt:lpstr>-apple-system</vt:lpstr>
      <vt:lpstr>Myriad Pro</vt:lpstr>
      <vt:lpstr>ProximaNova-n4</vt:lpstr>
      <vt:lpstr>Arial</vt:lpstr>
      <vt:lpstr>Calibri</vt:lpstr>
      <vt:lpstr>Libre Franklin</vt:lpstr>
      <vt:lpstr>Source Sans Pro</vt:lpstr>
      <vt:lpstr>Tw Cen MT</vt:lpstr>
      <vt:lpstr>Tw Cen MT Condensed</vt:lpstr>
      <vt:lpstr>Wingdings 3</vt:lpstr>
      <vt:lpstr>20140311PresentationUWTSDTemplate</vt:lpstr>
      <vt:lpstr>Integral</vt:lpstr>
      <vt:lpstr>Certificate of Higher Education in Employability Skills  Problem Solving and Innovation (BMSW4014)  Rhiannon Akers, Chris Rogers and Tristan Hawkins – January 2025</vt:lpstr>
      <vt:lpstr>Agenda </vt:lpstr>
      <vt:lpstr>Recap</vt:lpstr>
      <vt:lpstr>Activity</vt:lpstr>
      <vt:lpstr>Stages of cause and effect</vt:lpstr>
      <vt:lpstr>Root Cause Analysis (RCA)</vt:lpstr>
      <vt:lpstr>Root Cause Analysis (RCA)</vt:lpstr>
      <vt:lpstr>5 Why general principles</vt:lpstr>
      <vt:lpstr>Possible barriers to using the 5 why model</vt:lpstr>
      <vt:lpstr>Easy steps to 5 why analysis</vt:lpstr>
      <vt:lpstr>Cause and effect diagram</vt:lpstr>
      <vt:lpstr>Categories</vt:lpstr>
      <vt:lpstr>The process</vt:lpstr>
      <vt:lpstr>The benefits</vt:lpstr>
      <vt:lpstr>Problem of the week</vt:lpstr>
      <vt:lpstr>Edward de Bono’s 6 thinking hats</vt:lpstr>
      <vt:lpstr>Edward de Bono’s 6 thinking hats</vt:lpstr>
      <vt:lpstr>PowerPoint Presentation</vt:lpstr>
      <vt:lpstr>The benefits (De Bono, 2009)</vt:lpstr>
      <vt:lpstr>Activity</vt:lpstr>
      <vt:lpstr>QUIZ</vt:lpstr>
      <vt:lpstr>Questions</vt:lpstr>
      <vt:lpstr>SWOT and PESTLE analysis</vt:lpstr>
      <vt:lpstr>SWOT analysis</vt:lpstr>
      <vt:lpstr>PESTLE analysis</vt:lpstr>
      <vt:lpstr>Referencing refresher</vt:lpstr>
      <vt:lpstr>Assessment 1 recap</vt:lpstr>
      <vt:lpstr>What have we covered today?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29</cp:revision>
  <dcterms:created xsi:type="dcterms:W3CDTF">2017-12-11T18:00:04Z</dcterms:created>
  <dcterms:modified xsi:type="dcterms:W3CDTF">2025-01-07T16:08:39Z</dcterms:modified>
</cp:coreProperties>
</file>