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ink/ink2.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7" r:id="rId2"/>
    <p:sldId id="258" r:id="rId3"/>
    <p:sldId id="259" r:id="rId4"/>
    <p:sldId id="260" r:id="rId5"/>
    <p:sldId id="261" r:id="rId6"/>
    <p:sldId id="262" r:id="rId7"/>
    <p:sldId id="263" r:id="rId8"/>
    <p:sldId id="265" r:id="rId9"/>
    <p:sldId id="264" r:id="rId10"/>
    <p:sldId id="266" r:id="rId11"/>
    <p:sldId id="267" r:id="rId12"/>
    <p:sldId id="273" r:id="rId13"/>
    <p:sldId id="274" r:id="rId14"/>
    <p:sldId id="270" r:id="rId15"/>
    <p:sldId id="27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F47179-8F97-3DDB-9D2A-5BB46F0038D5}" v="2692" dt="2026-06-20T01:41:07.863"/>
    <p1510:client id="{B6D42BC9-3FD4-4A72-8EFE-A10C4D37958F}" v="13" dt="2026-06-20T01:44:03.9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6" autoAdjust="0"/>
    <p:restoredTop sz="94660"/>
  </p:normalViewPr>
  <p:slideViewPr>
    <p:cSldViewPr snapToGrid="0">
      <p:cViewPr varScale="1">
        <p:scale>
          <a:sx n="70" d="100"/>
          <a:sy n="70" d="100"/>
        </p:scale>
        <p:origin x="525" y="48"/>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_rels/data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EF59AF-C8CB-4CF9-BFA7-3AE5FC6AEAF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0EEFFDA-016B-4746-AC53-7BF6BD123513}">
      <dgm:prSet/>
      <dgm:spPr/>
      <dgm:t>
        <a:bodyPr/>
        <a:lstStyle/>
        <a:p>
          <a:pPr>
            <a:lnSpc>
              <a:spcPct val="100000"/>
            </a:lnSpc>
          </a:pPr>
          <a:r>
            <a:rPr lang="en-GB" b="1">
              <a:latin typeface="Times New Roman" panose="02020603050405020304" pitchFamily="18" charset="0"/>
              <a:cs typeface="Times New Roman" panose="02020603050405020304" pitchFamily="18" charset="0"/>
            </a:rPr>
            <a:t>Module: </a:t>
          </a:r>
          <a:r>
            <a:rPr lang="en-GB">
              <a:latin typeface="Times New Roman" panose="02020603050405020304" pitchFamily="18" charset="0"/>
              <a:cs typeface="Times New Roman" panose="02020603050405020304" pitchFamily="18" charset="0"/>
            </a:rPr>
            <a:t>Psychology In Health And Social Care</a:t>
          </a:r>
          <a:endParaRPr lang="en-US">
            <a:latin typeface="Times New Roman" panose="02020603050405020304" pitchFamily="18" charset="0"/>
            <a:cs typeface="Times New Roman" panose="02020603050405020304" pitchFamily="18" charset="0"/>
          </a:endParaRPr>
        </a:p>
      </dgm:t>
    </dgm:pt>
    <dgm:pt modelId="{037CD628-1015-43F0-96C7-D835D12C5EA7}" type="parTrans" cxnId="{714BE79A-77AD-4776-A899-4BE14D95CD37}">
      <dgm:prSet/>
      <dgm:spPr/>
      <dgm:t>
        <a:bodyPr/>
        <a:lstStyle/>
        <a:p>
          <a:endParaRPr lang="en-US">
            <a:latin typeface="Times New Roman" panose="02020603050405020304" pitchFamily="18" charset="0"/>
            <a:cs typeface="Times New Roman" panose="02020603050405020304" pitchFamily="18" charset="0"/>
          </a:endParaRPr>
        </a:p>
      </dgm:t>
    </dgm:pt>
    <dgm:pt modelId="{6A999599-F5C5-4B39-A1EB-7E486B3B2AE6}" type="sibTrans" cxnId="{714BE79A-77AD-4776-A899-4BE14D95CD37}">
      <dgm:prSet/>
      <dgm:spPr/>
      <dgm:t>
        <a:bodyPr/>
        <a:lstStyle/>
        <a:p>
          <a:endParaRPr lang="en-US">
            <a:latin typeface="Times New Roman" panose="02020603050405020304" pitchFamily="18" charset="0"/>
            <a:cs typeface="Times New Roman" panose="02020603050405020304" pitchFamily="18" charset="0"/>
          </a:endParaRPr>
        </a:p>
      </dgm:t>
    </dgm:pt>
    <dgm:pt modelId="{8D15F75B-45D4-4000-93FA-4F4F125D3609}">
      <dgm:prSet/>
      <dgm:spPr/>
      <dgm:t>
        <a:bodyPr/>
        <a:lstStyle/>
        <a:p>
          <a:pPr>
            <a:lnSpc>
              <a:spcPct val="100000"/>
            </a:lnSpc>
          </a:pPr>
          <a:r>
            <a:rPr lang="en-GB" b="1">
              <a:latin typeface="Times New Roman" panose="02020603050405020304" pitchFamily="18" charset="0"/>
              <a:cs typeface="Times New Roman" panose="02020603050405020304" pitchFamily="18" charset="0"/>
            </a:rPr>
            <a:t>Module Code: </a:t>
          </a:r>
          <a:r>
            <a:rPr lang="en-GB">
              <a:latin typeface="Times New Roman" panose="02020603050405020304" pitchFamily="18" charset="0"/>
              <a:cs typeface="Times New Roman" panose="02020603050405020304" pitchFamily="18" charset="0"/>
            </a:rPr>
            <a:t>LCHS4010</a:t>
          </a:r>
          <a:endParaRPr lang="en-US">
            <a:latin typeface="Times New Roman" panose="02020603050405020304" pitchFamily="18" charset="0"/>
            <a:cs typeface="Times New Roman" panose="02020603050405020304" pitchFamily="18" charset="0"/>
          </a:endParaRPr>
        </a:p>
      </dgm:t>
    </dgm:pt>
    <dgm:pt modelId="{D9979AC1-9F0C-449B-881B-A68A5BC19CE2}" type="parTrans" cxnId="{6EBE8B3D-4EC0-4950-9DD7-3240E7A005F7}">
      <dgm:prSet/>
      <dgm:spPr/>
      <dgm:t>
        <a:bodyPr/>
        <a:lstStyle/>
        <a:p>
          <a:endParaRPr lang="en-US">
            <a:latin typeface="Times New Roman" panose="02020603050405020304" pitchFamily="18" charset="0"/>
            <a:cs typeface="Times New Roman" panose="02020603050405020304" pitchFamily="18" charset="0"/>
          </a:endParaRPr>
        </a:p>
      </dgm:t>
    </dgm:pt>
    <dgm:pt modelId="{2BF6E3B8-B4CD-47FB-85BB-9F49B0C28E61}" type="sibTrans" cxnId="{6EBE8B3D-4EC0-4950-9DD7-3240E7A005F7}">
      <dgm:prSet/>
      <dgm:spPr/>
      <dgm:t>
        <a:bodyPr/>
        <a:lstStyle/>
        <a:p>
          <a:endParaRPr lang="en-US">
            <a:latin typeface="Times New Roman" panose="02020603050405020304" pitchFamily="18" charset="0"/>
            <a:cs typeface="Times New Roman" panose="02020603050405020304" pitchFamily="18" charset="0"/>
          </a:endParaRPr>
        </a:p>
      </dgm:t>
    </dgm:pt>
    <dgm:pt modelId="{ADD8DFEC-063C-4FCF-9C77-84F476A0231D}">
      <dgm:prSet/>
      <dgm:spPr/>
      <dgm:t>
        <a:bodyPr/>
        <a:lstStyle/>
        <a:p>
          <a:pPr>
            <a:lnSpc>
              <a:spcPct val="100000"/>
            </a:lnSpc>
          </a:pPr>
          <a:r>
            <a:rPr lang="en-GB" b="1" dirty="0">
              <a:latin typeface="Times New Roman" panose="02020603050405020304" pitchFamily="18" charset="0"/>
              <a:cs typeface="Times New Roman" panose="02020603050405020304" pitchFamily="18" charset="0"/>
            </a:rPr>
            <a:t>Lecturer: </a:t>
          </a:r>
          <a:r>
            <a:rPr lang="en-GB" b="0" i="0" dirty="0">
              <a:latin typeface="Times New Roman" panose="02020603050405020304" pitchFamily="18" charset="0"/>
              <a:cs typeface="Times New Roman" panose="02020603050405020304" pitchFamily="18" charset="0"/>
            </a:rPr>
            <a:t>Helen Parsons</a:t>
          </a:r>
          <a:r>
            <a:rPr lang="en-GB" b="0" dirty="0">
              <a:latin typeface="Times New Roman" panose="02020603050405020304" pitchFamily="18" charset="0"/>
              <a:cs typeface="Times New Roman" panose="02020603050405020304" pitchFamily="18" charset="0"/>
            </a:rPr>
            <a:t> </a:t>
          </a:r>
          <a:endParaRPr lang="en-US" b="0" dirty="0">
            <a:latin typeface="Times New Roman" panose="02020603050405020304" pitchFamily="18" charset="0"/>
            <a:cs typeface="Times New Roman" panose="02020603050405020304" pitchFamily="18" charset="0"/>
          </a:endParaRPr>
        </a:p>
      </dgm:t>
    </dgm:pt>
    <dgm:pt modelId="{BC90DA80-AB1B-4B71-B089-B5270E5A234C}" type="parTrans" cxnId="{AE30F932-E2F0-4E13-993F-D62880538E3F}">
      <dgm:prSet/>
      <dgm:spPr/>
      <dgm:t>
        <a:bodyPr/>
        <a:lstStyle/>
        <a:p>
          <a:endParaRPr lang="en-US">
            <a:latin typeface="Times New Roman" panose="02020603050405020304" pitchFamily="18" charset="0"/>
            <a:cs typeface="Times New Roman" panose="02020603050405020304" pitchFamily="18" charset="0"/>
          </a:endParaRPr>
        </a:p>
      </dgm:t>
    </dgm:pt>
    <dgm:pt modelId="{535E5F91-FFCA-48A3-B9BE-61EC8DA6CFC7}" type="sibTrans" cxnId="{AE30F932-E2F0-4E13-993F-D62880538E3F}">
      <dgm:prSet/>
      <dgm:spPr/>
      <dgm:t>
        <a:bodyPr/>
        <a:lstStyle/>
        <a:p>
          <a:endParaRPr lang="en-US">
            <a:latin typeface="Times New Roman" panose="02020603050405020304" pitchFamily="18" charset="0"/>
            <a:cs typeface="Times New Roman" panose="02020603050405020304" pitchFamily="18" charset="0"/>
          </a:endParaRPr>
        </a:p>
      </dgm:t>
    </dgm:pt>
    <dgm:pt modelId="{611EB117-5E53-4264-BAF7-F5E08B2DA9F4}">
      <dgm:prSet/>
      <dgm:spPr/>
      <dgm:t>
        <a:bodyPr/>
        <a:lstStyle/>
        <a:p>
          <a:pPr>
            <a:lnSpc>
              <a:spcPct val="100000"/>
            </a:lnSpc>
          </a:pPr>
          <a:r>
            <a:rPr lang="en-GB" b="1" dirty="0">
              <a:latin typeface="Times New Roman" panose="02020603050405020304" pitchFamily="18" charset="0"/>
              <a:cs typeface="Times New Roman" panose="02020603050405020304" pitchFamily="18" charset="0"/>
            </a:rPr>
            <a:t>Assignment Title: </a:t>
          </a:r>
          <a:r>
            <a:rPr lang="en-GB" dirty="0">
              <a:latin typeface="Times New Roman" panose="02020603050405020304" pitchFamily="18" charset="0"/>
              <a:cs typeface="Times New Roman" panose="02020603050405020304" pitchFamily="18" charset="0"/>
            </a:rPr>
            <a:t>Presentation – Lifespan Development</a:t>
          </a:r>
          <a:endParaRPr lang="en-US" dirty="0">
            <a:latin typeface="Times New Roman" panose="02020603050405020304" pitchFamily="18" charset="0"/>
            <a:cs typeface="Times New Roman" panose="02020603050405020304" pitchFamily="18" charset="0"/>
          </a:endParaRPr>
        </a:p>
      </dgm:t>
    </dgm:pt>
    <dgm:pt modelId="{9A2557EE-ECBB-4435-9274-FDEF66AD7465}" type="parTrans" cxnId="{4109F404-C688-4BF2-82B7-C3DC1654F994}">
      <dgm:prSet/>
      <dgm:spPr/>
      <dgm:t>
        <a:bodyPr/>
        <a:lstStyle/>
        <a:p>
          <a:endParaRPr lang="en-US">
            <a:latin typeface="Times New Roman" panose="02020603050405020304" pitchFamily="18" charset="0"/>
            <a:cs typeface="Times New Roman" panose="02020603050405020304" pitchFamily="18" charset="0"/>
          </a:endParaRPr>
        </a:p>
      </dgm:t>
    </dgm:pt>
    <dgm:pt modelId="{543154D2-7D0C-4A86-B0BE-D3A2B89EE6BC}" type="sibTrans" cxnId="{4109F404-C688-4BF2-82B7-C3DC1654F994}">
      <dgm:prSet/>
      <dgm:spPr/>
      <dgm:t>
        <a:bodyPr/>
        <a:lstStyle/>
        <a:p>
          <a:endParaRPr lang="en-US">
            <a:latin typeface="Times New Roman" panose="02020603050405020304" pitchFamily="18" charset="0"/>
            <a:cs typeface="Times New Roman" panose="02020603050405020304" pitchFamily="18" charset="0"/>
          </a:endParaRPr>
        </a:p>
      </dgm:t>
    </dgm:pt>
    <dgm:pt modelId="{7B94A3CA-8AD8-4281-B608-28C48134D698}">
      <dgm:prSet phldrT="[Text]"/>
      <dgm:spPr/>
      <dgm:t>
        <a:bodyPr/>
        <a:lstStyle/>
        <a:p>
          <a:pPr>
            <a:lnSpc>
              <a:spcPct val="100000"/>
            </a:lnSpc>
            <a:buNone/>
          </a:pPr>
          <a:r>
            <a:rPr lang="en-GB" b="1" i="0" dirty="0"/>
            <a:t>Module Leader: </a:t>
          </a:r>
          <a:r>
            <a:rPr lang="en-GB" b="0" i="0" dirty="0">
              <a:latin typeface="Times New Roman" panose="02020603050405020304" pitchFamily="18" charset="0"/>
              <a:cs typeface="Times New Roman" panose="02020603050405020304" pitchFamily="18" charset="0"/>
            </a:rPr>
            <a:t>Neale Haddon</a:t>
          </a:r>
          <a:endParaRPr lang="en-GB" b="0" dirty="0">
            <a:latin typeface="Times New Roman" panose="02020603050405020304" pitchFamily="18" charset="0"/>
            <a:cs typeface="Times New Roman" panose="02020603050405020304" pitchFamily="18" charset="0"/>
          </a:endParaRPr>
        </a:p>
      </dgm:t>
    </dgm:pt>
    <dgm:pt modelId="{2EE85CA4-3EBC-4335-AE7E-B8F984830499}" type="parTrans" cxnId="{3C1AB0F3-E57B-4432-A329-1614617018D2}">
      <dgm:prSet/>
      <dgm:spPr/>
      <dgm:t>
        <a:bodyPr/>
        <a:lstStyle/>
        <a:p>
          <a:endParaRPr lang="en-GB"/>
        </a:p>
      </dgm:t>
    </dgm:pt>
    <dgm:pt modelId="{289A03AC-0ABE-4FE0-AD40-24A7DE646059}" type="sibTrans" cxnId="{3C1AB0F3-E57B-4432-A329-1614617018D2}">
      <dgm:prSet/>
      <dgm:spPr/>
      <dgm:t>
        <a:bodyPr/>
        <a:lstStyle/>
        <a:p>
          <a:endParaRPr lang="en-GB"/>
        </a:p>
      </dgm:t>
    </dgm:pt>
    <dgm:pt modelId="{F05974CA-8BD7-40F1-90F0-91101F7DA826}" type="pres">
      <dgm:prSet presAssocID="{5DEF59AF-C8CB-4CF9-BFA7-3AE5FC6AEAF0}" presName="root" presStyleCnt="0">
        <dgm:presLayoutVars>
          <dgm:dir/>
          <dgm:resizeHandles val="exact"/>
        </dgm:presLayoutVars>
      </dgm:prSet>
      <dgm:spPr/>
    </dgm:pt>
    <dgm:pt modelId="{A8ECF62B-F7ED-46DE-BE13-864A65ADCE9B}" type="pres">
      <dgm:prSet presAssocID="{00EEFFDA-016B-4746-AC53-7BF6BD123513}" presName="compNode" presStyleCnt="0"/>
      <dgm:spPr/>
    </dgm:pt>
    <dgm:pt modelId="{F54939B1-68B9-4720-B2EE-D2A93E9A3CE0}" type="pres">
      <dgm:prSet presAssocID="{00EEFFDA-016B-4746-AC53-7BF6BD123513}" presName="bgRect" presStyleLbl="bgShp" presStyleIdx="0" presStyleCnt="5"/>
      <dgm:spPr/>
    </dgm:pt>
    <dgm:pt modelId="{5826E15A-2D37-44F3-8F7F-4EAEFE5C261B}" type="pres">
      <dgm:prSet presAssocID="{00EEFFDA-016B-4746-AC53-7BF6BD123513}"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Brain in head"/>
        </a:ext>
      </dgm:extLst>
    </dgm:pt>
    <dgm:pt modelId="{58193F33-B8C0-400C-B9A1-FA2DCE80D7F1}" type="pres">
      <dgm:prSet presAssocID="{00EEFFDA-016B-4746-AC53-7BF6BD123513}" presName="spaceRect" presStyleCnt="0"/>
      <dgm:spPr/>
    </dgm:pt>
    <dgm:pt modelId="{9E4F1A83-005E-4BCC-AEBE-82FF1AF24352}" type="pres">
      <dgm:prSet presAssocID="{00EEFFDA-016B-4746-AC53-7BF6BD123513}" presName="parTx" presStyleLbl="revTx" presStyleIdx="0" presStyleCnt="5">
        <dgm:presLayoutVars>
          <dgm:chMax val="0"/>
          <dgm:chPref val="0"/>
        </dgm:presLayoutVars>
      </dgm:prSet>
      <dgm:spPr/>
    </dgm:pt>
    <dgm:pt modelId="{4BED11A8-2790-485E-9756-E31208525A5C}" type="pres">
      <dgm:prSet presAssocID="{6A999599-F5C5-4B39-A1EB-7E486B3B2AE6}" presName="sibTrans" presStyleCnt="0"/>
      <dgm:spPr/>
    </dgm:pt>
    <dgm:pt modelId="{F26CBC14-433D-4AE3-A8AB-57312A2A646D}" type="pres">
      <dgm:prSet presAssocID="{8D15F75B-45D4-4000-93FA-4F4F125D3609}" presName="compNode" presStyleCnt="0"/>
      <dgm:spPr/>
    </dgm:pt>
    <dgm:pt modelId="{EDA1DAFD-751D-4FBB-93C5-7607F6968A91}" type="pres">
      <dgm:prSet presAssocID="{8D15F75B-45D4-4000-93FA-4F4F125D3609}" presName="bgRect" presStyleLbl="bgShp" presStyleIdx="1" presStyleCnt="5"/>
      <dgm:spPr/>
    </dgm:pt>
    <dgm:pt modelId="{8AE65E2D-826B-4F9A-931B-BDAD70385BFA}" type="pres">
      <dgm:prSet presAssocID="{8D15F75B-45D4-4000-93FA-4F4F125D3609}"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rocessor"/>
        </a:ext>
      </dgm:extLst>
    </dgm:pt>
    <dgm:pt modelId="{513B40D7-D7E0-4094-85C4-0058F1CDA08B}" type="pres">
      <dgm:prSet presAssocID="{8D15F75B-45D4-4000-93FA-4F4F125D3609}" presName="spaceRect" presStyleCnt="0"/>
      <dgm:spPr/>
    </dgm:pt>
    <dgm:pt modelId="{F4A42331-FC13-48CA-BA56-420EFA55CE95}" type="pres">
      <dgm:prSet presAssocID="{8D15F75B-45D4-4000-93FA-4F4F125D3609}" presName="parTx" presStyleLbl="revTx" presStyleIdx="1" presStyleCnt="5">
        <dgm:presLayoutVars>
          <dgm:chMax val="0"/>
          <dgm:chPref val="0"/>
        </dgm:presLayoutVars>
      </dgm:prSet>
      <dgm:spPr/>
    </dgm:pt>
    <dgm:pt modelId="{C38436A4-07F3-454C-9034-E206DD4151D6}" type="pres">
      <dgm:prSet presAssocID="{2BF6E3B8-B4CD-47FB-85BB-9F49B0C28E61}" presName="sibTrans" presStyleCnt="0"/>
      <dgm:spPr/>
    </dgm:pt>
    <dgm:pt modelId="{1257AFF4-097F-4DA1-8597-4F7CF09EF485}" type="pres">
      <dgm:prSet presAssocID="{7B94A3CA-8AD8-4281-B608-28C48134D698}" presName="compNode" presStyleCnt="0"/>
      <dgm:spPr/>
    </dgm:pt>
    <dgm:pt modelId="{122C8CC9-9862-4CFB-B5AA-9C5F502451DC}" type="pres">
      <dgm:prSet presAssocID="{7B94A3CA-8AD8-4281-B608-28C48134D698}" presName="bgRect" presStyleLbl="bgShp" presStyleIdx="2" presStyleCnt="5"/>
      <dgm:spPr/>
    </dgm:pt>
    <dgm:pt modelId="{34571554-2A6C-40A6-AA10-ACC8C5AC6658}" type="pres">
      <dgm:prSet presAssocID="{7B94A3CA-8AD8-4281-B608-28C48134D698}" presName="iconRect" presStyleLbl="node1" presStyleIdx="2" presStyleCnt="5"/>
      <dgm:spPr/>
    </dgm:pt>
    <dgm:pt modelId="{3DE1BB3D-4603-40FC-B434-CA64B19B8BE4}" type="pres">
      <dgm:prSet presAssocID="{7B94A3CA-8AD8-4281-B608-28C48134D698}" presName="spaceRect" presStyleCnt="0"/>
      <dgm:spPr/>
    </dgm:pt>
    <dgm:pt modelId="{925A82D0-3478-42F0-B767-3DBCF6DE79CA}" type="pres">
      <dgm:prSet presAssocID="{7B94A3CA-8AD8-4281-B608-28C48134D698}" presName="parTx" presStyleLbl="revTx" presStyleIdx="2" presStyleCnt="5">
        <dgm:presLayoutVars>
          <dgm:chMax val="0"/>
          <dgm:chPref val="0"/>
        </dgm:presLayoutVars>
      </dgm:prSet>
      <dgm:spPr/>
    </dgm:pt>
    <dgm:pt modelId="{8CDC7C9C-19EC-4735-B281-08DB89631AF3}" type="pres">
      <dgm:prSet presAssocID="{289A03AC-0ABE-4FE0-AD40-24A7DE646059}" presName="sibTrans" presStyleCnt="0"/>
      <dgm:spPr/>
    </dgm:pt>
    <dgm:pt modelId="{F9B813EC-5D55-41C7-B3CA-5DBA9DB5678A}" type="pres">
      <dgm:prSet presAssocID="{ADD8DFEC-063C-4FCF-9C77-84F476A0231D}" presName="compNode" presStyleCnt="0"/>
      <dgm:spPr/>
    </dgm:pt>
    <dgm:pt modelId="{5B98469B-CFEE-41C8-9FA4-7340D2D108ED}" type="pres">
      <dgm:prSet presAssocID="{ADD8DFEC-063C-4FCF-9C77-84F476A0231D}" presName="bgRect" presStyleLbl="bgShp" presStyleIdx="3" presStyleCnt="5"/>
      <dgm:spPr/>
    </dgm:pt>
    <dgm:pt modelId="{05270332-7173-498E-BF01-AD91F4A48C4D}" type="pres">
      <dgm:prSet presAssocID="{ADD8DFEC-063C-4FCF-9C77-84F476A0231D}"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Lecturer"/>
        </a:ext>
      </dgm:extLst>
    </dgm:pt>
    <dgm:pt modelId="{955B94AD-C6CD-4645-8187-613AC3976A3B}" type="pres">
      <dgm:prSet presAssocID="{ADD8DFEC-063C-4FCF-9C77-84F476A0231D}" presName="spaceRect" presStyleCnt="0"/>
      <dgm:spPr/>
    </dgm:pt>
    <dgm:pt modelId="{DF0FD123-BC96-496B-87D2-75E1645D7B86}" type="pres">
      <dgm:prSet presAssocID="{ADD8DFEC-063C-4FCF-9C77-84F476A0231D}" presName="parTx" presStyleLbl="revTx" presStyleIdx="3" presStyleCnt="5">
        <dgm:presLayoutVars>
          <dgm:chMax val="0"/>
          <dgm:chPref val="0"/>
        </dgm:presLayoutVars>
      </dgm:prSet>
      <dgm:spPr/>
    </dgm:pt>
    <dgm:pt modelId="{C2C81E42-0DF4-42E0-B5E1-75F1170F583A}" type="pres">
      <dgm:prSet presAssocID="{535E5F91-FFCA-48A3-B9BE-61EC8DA6CFC7}" presName="sibTrans" presStyleCnt="0"/>
      <dgm:spPr/>
    </dgm:pt>
    <dgm:pt modelId="{1129A3C6-75B2-4426-9262-25C5F3B57840}" type="pres">
      <dgm:prSet presAssocID="{611EB117-5E53-4264-BAF7-F5E08B2DA9F4}" presName="compNode" presStyleCnt="0"/>
      <dgm:spPr/>
    </dgm:pt>
    <dgm:pt modelId="{C9715CFA-2D09-4A1F-93B7-BCE9F103482F}" type="pres">
      <dgm:prSet presAssocID="{611EB117-5E53-4264-BAF7-F5E08B2DA9F4}" presName="bgRect" presStyleLbl="bgShp" presStyleIdx="4" presStyleCnt="5"/>
      <dgm:spPr/>
    </dgm:pt>
    <dgm:pt modelId="{1C272E28-43A8-4EC0-826B-437EE486C74B}" type="pres">
      <dgm:prSet presAssocID="{611EB117-5E53-4264-BAF7-F5E08B2DA9F4}"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ears"/>
        </a:ext>
      </dgm:extLst>
    </dgm:pt>
    <dgm:pt modelId="{BC70877F-B533-46F1-B381-190B7A226356}" type="pres">
      <dgm:prSet presAssocID="{611EB117-5E53-4264-BAF7-F5E08B2DA9F4}" presName="spaceRect" presStyleCnt="0"/>
      <dgm:spPr/>
    </dgm:pt>
    <dgm:pt modelId="{32994C09-BC60-4E05-B258-D823D1CF0605}" type="pres">
      <dgm:prSet presAssocID="{611EB117-5E53-4264-BAF7-F5E08B2DA9F4}" presName="parTx" presStyleLbl="revTx" presStyleIdx="4" presStyleCnt="5">
        <dgm:presLayoutVars>
          <dgm:chMax val="0"/>
          <dgm:chPref val="0"/>
        </dgm:presLayoutVars>
      </dgm:prSet>
      <dgm:spPr/>
    </dgm:pt>
  </dgm:ptLst>
  <dgm:cxnLst>
    <dgm:cxn modelId="{4109F404-C688-4BF2-82B7-C3DC1654F994}" srcId="{5DEF59AF-C8CB-4CF9-BFA7-3AE5FC6AEAF0}" destId="{611EB117-5E53-4264-BAF7-F5E08B2DA9F4}" srcOrd="4" destOrd="0" parTransId="{9A2557EE-ECBB-4435-9274-FDEF66AD7465}" sibTransId="{543154D2-7D0C-4A86-B0BE-D3A2B89EE6BC}"/>
    <dgm:cxn modelId="{EF907113-FF7C-4747-B5C0-84D17BF3F1FD}" type="presOf" srcId="{00EEFFDA-016B-4746-AC53-7BF6BD123513}" destId="{9E4F1A83-005E-4BCC-AEBE-82FF1AF24352}" srcOrd="0" destOrd="0" presId="urn:microsoft.com/office/officeart/2018/2/layout/IconVerticalSolidList"/>
    <dgm:cxn modelId="{AE30F932-E2F0-4E13-993F-D62880538E3F}" srcId="{5DEF59AF-C8CB-4CF9-BFA7-3AE5FC6AEAF0}" destId="{ADD8DFEC-063C-4FCF-9C77-84F476A0231D}" srcOrd="3" destOrd="0" parTransId="{BC90DA80-AB1B-4B71-B089-B5270E5A234C}" sibTransId="{535E5F91-FFCA-48A3-B9BE-61EC8DA6CFC7}"/>
    <dgm:cxn modelId="{049B0D3C-D7EE-48B4-803D-C9C6560A6483}" type="presOf" srcId="{7B94A3CA-8AD8-4281-B608-28C48134D698}" destId="{925A82D0-3478-42F0-B767-3DBCF6DE79CA}" srcOrd="0" destOrd="0" presId="urn:microsoft.com/office/officeart/2018/2/layout/IconVerticalSolidList"/>
    <dgm:cxn modelId="{6EBE8B3D-4EC0-4950-9DD7-3240E7A005F7}" srcId="{5DEF59AF-C8CB-4CF9-BFA7-3AE5FC6AEAF0}" destId="{8D15F75B-45D4-4000-93FA-4F4F125D3609}" srcOrd="1" destOrd="0" parTransId="{D9979AC1-9F0C-449B-881B-A68A5BC19CE2}" sibTransId="{2BF6E3B8-B4CD-47FB-85BB-9F49B0C28E61}"/>
    <dgm:cxn modelId="{91130E3E-2958-4F32-9A9F-7FAC207A1866}" type="presOf" srcId="{8D15F75B-45D4-4000-93FA-4F4F125D3609}" destId="{F4A42331-FC13-48CA-BA56-420EFA55CE95}" srcOrd="0" destOrd="0" presId="urn:microsoft.com/office/officeart/2018/2/layout/IconVerticalSolidList"/>
    <dgm:cxn modelId="{B73D7D40-18F6-4E4F-AAF2-914DF157F80D}" type="presOf" srcId="{ADD8DFEC-063C-4FCF-9C77-84F476A0231D}" destId="{DF0FD123-BC96-496B-87D2-75E1645D7B86}" srcOrd="0" destOrd="0" presId="urn:microsoft.com/office/officeart/2018/2/layout/IconVerticalSolidList"/>
    <dgm:cxn modelId="{BA7B3982-E971-443D-B831-0E9A52592A59}" type="presOf" srcId="{611EB117-5E53-4264-BAF7-F5E08B2DA9F4}" destId="{32994C09-BC60-4E05-B258-D823D1CF0605}" srcOrd="0" destOrd="0" presId="urn:microsoft.com/office/officeart/2018/2/layout/IconVerticalSolidList"/>
    <dgm:cxn modelId="{714BE79A-77AD-4776-A899-4BE14D95CD37}" srcId="{5DEF59AF-C8CB-4CF9-BFA7-3AE5FC6AEAF0}" destId="{00EEFFDA-016B-4746-AC53-7BF6BD123513}" srcOrd="0" destOrd="0" parTransId="{037CD628-1015-43F0-96C7-D835D12C5EA7}" sibTransId="{6A999599-F5C5-4B39-A1EB-7E486B3B2AE6}"/>
    <dgm:cxn modelId="{845AC1B9-8423-4C22-8DD7-18E3B1DE301C}" type="presOf" srcId="{5DEF59AF-C8CB-4CF9-BFA7-3AE5FC6AEAF0}" destId="{F05974CA-8BD7-40F1-90F0-91101F7DA826}" srcOrd="0" destOrd="0" presId="urn:microsoft.com/office/officeart/2018/2/layout/IconVerticalSolidList"/>
    <dgm:cxn modelId="{3C1AB0F3-E57B-4432-A329-1614617018D2}" srcId="{5DEF59AF-C8CB-4CF9-BFA7-3AE5FC6AEAF0}" destId="{7B94A3CA-8AD8-4281-B608-28C48134D698}" srcOrd="2" destOrd="0" parTransId="{2EE85CA4-3EBC-4335-AE7E-B8F984830499}" sibTransId="{289A03AC-0ABE-4FE0-AD40-24A7DE646059}"/>
    <dgm:cxn modelId="{0B9666E9-FEB2-471A-BF31-A31D43E2F2EE}" type="presParOf" srcId="{F05974CA-8BD7-40F1-90F0-91101F7DA826}" destId="{A8ECF62B-F7ED-46DE-BE13-864A65ADCE9B}" srcOrd="0" destOrd="0" presId="urn:microsoft.com/office/officeart/2018/2/layout/IconVerticalSolidList"/>
    <dgm:cxn modelId="{CCF2C2FB-1BB9-4841-86BC-37EECAFAF51E}" type="presParOf" srcId="{A8ECF62B-F7ED-46DE-BE13-864A65ADCE9B}" destId="{F54939B1-68B9-4720-B2EE-D2A93E9A3CE0}" srcOrd="0" destOrd="0" presId="urn:microsoft.com/office/officeart/2018/2/layout/IconVerticalSolidList"/>
    <dgm:cxn modelId="{D1995856-6FE5-422F-A54A-24252DEFF27F}" type="presParOf" srcId="{A8ECF62B-F7ED-46DE-BE13-864A65ADCE9B}" destId="{5826E15A-2D37-44F3-8F7F-4EAEFE5C261B}" srcOrd="1" destOrd="0" presId="urn:microsoft.com/office/officeart/2018/2/layout/IconVerticalSolidList"/>
    <dgm:cxn modelId="{6E10877F-51BA-4A80-9498-69A6C76B3408}" type="presParOf" srcId="{A8ECF62B-F7ED-46DE-BE13-864A65ADCE9B}" destId="{58193F33-B8C0-400C-B9A1-FA2DCE80D7F1}" srcOrd="2" destOrd="0" presId="urn:microsoft.com/office/officeart/2018/2/layout/IconVerticalSolidList"/>
    <dgm:cxn modelId="{CF3B6BE4-7B02-4E54-8489-2D204D9E0737}" type="presParOf" srcId="{A8ECF62B-F7ED-46DE-BE13-864A65ADCE9B}" destId="{9E4F1A83-005E-4BCC-AEBE-82FF1AF24352}" srcOrd="3" destOrd="0" presId="urn:microsoft.com/office/officeart/2018/2/layout/IconVerticalSolidList"/>
    <dgm:cxn modelId="{BEFB7E12-260A-42EC-A501-C3661EE1EA38}" type="presParOf" srcId="{F05974CA-8BD7-40F1-90F0-91101F7DA826}" destId="{4BED11A8-2790-485E-9756-E31208525A5C}" srcOrd="1" destOrd="0" presId="urn:microsoft.com/office/officeart/2018/2/layout/IconVerticalSolidList"/>
    <dgm:cxn modelId="{49AEABCA-CD5E-4852-9C95-2A53AC0553C6}" type="presParOf" srcId="{F05974CA-8BD7-40F1-90F0-91101F7DA826}" destId="{F26CBC14-433D-4AE3-A8AB-57312A2A646D}" srcOrd="2" destOrd="0" presId="urn:microsoft.com/office/officeart/2018/2/layout/IconVerticalSolidList"/>
    <dgm:cxn modelId="{91B5DAB4-6765-4AB6-A495-51BDEE2031B9}" type="presParOf" srcId="{F26CBC14-433D-4AE3-A8AB-57312A2A646D}" destId="{EDA1DAFD-751D-4FBB-93C5-7607F6968A91}" srcOrd="0" destOrd="0" presId="urn:microsoft.com/office/officeart/2018/2/layout/IconVerticalSolidList"/>
    <dgm:cxn modelId="{17431CDD-10BE-4049-8C93-6BE0BCB601EF}" type="presParOf" srcId="{F26CBC14-433D-4AE3-A8AB-57312A2A646D}" destId="{8AE65E2D-826B-4F9A-931B-BDAD70385BFA}" srcOrd="1" destOrd="0" presId="urn:microsoft.com/office/officeart/2018/2/layout/IconVerticalSolidList"/>
    <dgm:cxn modelId="{B046FB4F-812C-493D-8B57-AF5E0F759426}" type="presParOf" srcId="{F26CBC14-433D-4AE3-A8AB-57312A2A646D}" destId="{513B40D7-D7E0-4094-85C4-0058F1CDA08B}" srcOrd="2" destOrd="0" presId="urn:microsoft.com/office/officeart/2018/2/layout/IconVerticalSolidList"/>
    <dgm:cxn modelId="{4DE0BC42-4025-4F10-AA97-D08268AC8F60}" type="presParOf" srcId="{F26CBC14-433D-4AE3-A8AB-57312A2A646D}" destId="{F4A42331-FC13-48CA-BA56-420EFA55CE95}" srcOrd="3" destOrd="0" presId="urn:microsoft.com/office/officeart/2018/2/layout/IconVerticalSolidList"/>
    <dgm:cxn modelId="{D8F00737-26B7-4EFF-A07F-552AF8EFA583}" type="presParOf" srcId="{F05974CA-8BD7-40F1-90F0-91101F7DA826}" destId="{C38436A4-07F3-454C-9034-E206DD4151D6}" srcOrd="3" destOrd="0" presId="urn:microsoft.com/office/officeart/2018/2/layout/IconVerticalSolidList"/>
    <dgm:cxn modelId="{05F3E67C-A1A0-4228-B7A6-7190B4FD337E}" type="presParOf" srcId="{F05974CA-8BD7-40F1-90F0-91101F7DA826}" destId="{1257AFF4-097F-4DA1-8597-4F7CF09EF485}" srcOrd="4" destOrd="0" presId="urn:microsoft.com/office/officeart/2018/2/layout/IconVerticalSolidList"/>
    <dgm:cxn modelId="{3808E108-ADD0-4EAA-AC3B-FCFB3DDFFC62}" type="presParOf" srcId="{1257AFF4-097F-4DA1-8597-4F7CF09EF485}" destId="{122C8CC9-9862-4CFB-B5AA-9C5F502451DC}" srcOrd="0" destOrd="0" presId="urn:microsoft.com/office/officeart/2018/2/layout/IconVerticalSolidList"/>
    <dgm:cxn modelId="{5CA8793A-9B10-4E2D-8F29-3E65EF23906A}" type="presParOf" srcId="{1257AFF4-097F-4DA1-8597-4F7CF09EF485}" destId="{34571554-2A6C-40A6-AA10-ACC8C5AC6658}" srcOrd="1" destOrd="0" presId="urn:microsoft.com/office/officeart/2018/2/layout/IconVerticalSolidList"/>
    <dgm:cxn modelId="{09937E5C-5CFA-48AC-8537-F91FA55D231F}" type="presParOf" srcId="{1257AFF4-097F-4DA1-8597-4F7CF09EF485}" destId="{3DE1BB3D-4603-40FC-B434-CA64B19B8BE4}" srcOrd="2" destOrd="0" presId="urn:microsoft.com/office/officeart/2018/2/layout/IconVerticalSolidList"/>
    <dgm:cxn modelId="{DB68179E-0715-4CD7-A430-B0F4F3D13718}" type="presParOf" srcId="{1257AFF4-097F-4DA1-8597-4F7CF09EF485}" destId="{925A82D0-3478-42F0-B767-3DBCF6DE79CA}" srcOrd="3" destOrd="0" presId="urn:microsoft.com/office/officeart/2018/2/layout/IconVerticalSolidList"/>
    <dgm:cxn modelId="{97C105DB-162C-4BC2-BFD8-E884D0421768}" type="presParOf" srcId="{F05974CA-8BD7-40F1-90F0-91101F7DA826}" destId="{8CDC7C9C-19EC-4735-B281-08DB89631AF3}" srcOrd="5" destOrd="0" presId="urn:microsoft.com/office/officeart/2018/2/layout/IconVerticalSolidList"/>
    <dgm:cxn modelId="{8593908B-550E-45E0-A967-3C6836A7F609}" type="presParOf" srcId="{F05974CA-8BD7-40F1-90F0-91101F7DA826}" destId="{F9B813EC-5D55-41C7-B3CA-5DBA9DB5678A}" srcOrd="6" destOrd="0" presId="urn:microsoft.com/office/officeart/2018/2/layout/IconVerticalSolidList"/>
    <dgm:cxn modelId="{B657CF7F-B385-4843-A165-A8A52071818F}" type="presParOf" srcId="{F9B813EC-5D55-41C7-B3CA-5DBA9DB5678A}" destId="{5B98469B-CFEE-41C8-9FA4-7340D2D108ED}" srcOrd="0" destOrd="0" presId="urn:microsoft.com/office/officeart/2018/2/layout/IconVerticalSolidList"/>
    <dgm:cxn modelId="{84BDBF8F-DB07-4579-A813-4B5920F43201}" type="presParOf" srcId="{F9B813EC-5D55-41C7-B3CA-5DBA9DB5678A}" destId="{05270332-7173-498E-BF01-AD91F4A48C4D}" srcOrd="1" destOrd="0" presId="urn:microsoft.com/office/officeart/2018/2/layout/IconVerticalSolidList"/>
    <dgm:cxn modelId="{1979C403-8B14-4A80-BBBC-D29829CBB3B6}" type="presParOf" srcId="{F9B813EC-5D55-41C7-B3CA-5DBA9DB5678A}" destId="{955B94AD-C6CD-4645-8187-613AC3976A3B}" srcOrd="2" destOrd="0" presId="urn:microsoft.com/office/officeart/2018/2/layout/IconVerticalSolidList"/>
    <dgm:cxn modelId="{B693471F-ACA0-482C-A9D9-B5CD9C662975}" type="presParOf" srcId="{F9B813EC-5D55-41C7-B3CA-5DBA9DB5678A}" destId="{DF0FD123-BC96-496B-87D2-75E1645D7B86}" srcOrd="3" destOrd="0" presId="urn:microsoft.com/office/officeart/2018/2/layout/IconVerticalSolidList"/>
    <dgm:cxn modelId="{45614913-CB82-4EEC-8BFD-EC93E86B7518}" type="presParOf" srcId="{F05974CA-8BD7-40F1-90F0-91101F7DA826}" destId="{C2C81E42-0DF4-42E0-B5E1-75F1170F583A}" srcOrd="7" destOrd="0" presId="urn:microsoft.com/office/officeart/2018/2/layout/IconVerticalSolidList"/>
    <dgm:cxn modelId="{847C148D-B311-4F8D-8DB0-7C6C05A4CE6C}" type="presParOf" srcId="{F05974CA-8BD7-40F1-90F0-91101F7DA826}" destId="{1129A3C6-75B2-4426-9262-25C5F3B57840}" srcOrd="8" destOrd="0" presId="urn:microsoft.com/office/officeart/2018/2/layout/IconVerticalSolidList"/>
    <dgm:cxn modelId="{F8ECB143-EB3A-4CC1-8C1E-6152A9E29BB8}" type="presParOf" srcId="{1129A3C6-75B2-4426-9262-25C5F3B57840}" destId="{C9715CFA-2D09-4A1F-93B7-BCE9F103482F}" srcOrd="0" destOrd="0" presId="urn:microsoft.com/office/officeart/2018/2/layout/IconVerticalSolidList"/>
    <dgm:cxn modelId="{37CF9B53-A2BC-43AD-8D0E-D204AB3D793F}" type="presParOf" srcId="{1129A3C6-75B2-4426-9262-25C5F3B57840}" destId="{1C272E28-43A8-4EC0-826B-437EE486C74B}" srcOrd="1" destOrd="0" presId="urn:microsoft.com/office/officeart/2018/2/layout/IconVerticalSolidList"/>
    <dgm:cxn modelId="{31D7D772-E837-4DB1-A55A-8DB0C300FEF8}" type="presParOf" srcId="{1129A3C6-75B2-4426-9262-25C5F3B57840}" destId="{BC70877F-B533-46F1-B381-190B7A226356}" srcOrd="2" destOrd="0" presId="urn:microsoft.com/office/officeart/2018/2/layout/IconVerticalSolidList"/>
    <dgm:cxn modelId="{FB6472C7-2853-4AFB-9478-215AF505A914}" type="presParOf" srcId="{1129A3C6-75B2-4426-9262-25C5F3B57840}" destId="{32994C09-BC60-4E05-B258-D823D1CF060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46011C7-2C6E-4435-B85A-8182237EC3F5}" type="doc">
      <dgm:prSet loTypeId="urn:microsoft.com/office/officeart/2005/8/layout/process2" loCatId="process" qsTypeId="urn:microsoft.com/office/officeart/2005/8/quickstyle/simple1" qsCatId="simple" csTypeId="urn:microsoft.com/office/officeart/2005/8/colors/accent1_2" csCatId="accent1" phldr="1"/>
      <dgm:spPr/>
      <dgm:t>
        <a:bodyPr/>
        <a:lstStyle/>
        <a:p>
          <a:endParaRPr lang="en-US"/>
        </a:p>
      </dgm:t>
    </dgm:pt>
    <dgm:pt modelId="{ABABC3BB-BF73-4728-8A7C-F44B27929453}">
      <dgm:prSet/>
      <dgm:spPr/>
      <dgm:t>
        <a:bodyPr/>
        <a:lstStyle/>
        <a:p>
          <a:pPr>
            <a:buNone/>
          </a:pPr>
          <a:r>
            <a:rPr lang="en-GB" sz="1800" b="1" dirty="0">
              <a:latin typeface="Times New Roman" panose="02020603050405020304" pitchFamily="18" charset="0"/>
              <a:cs typeface="Times New Roman" panose="02020603050405020304" pitchFamily="18" charset="0"/>
            </a:rPr>
            <a:t>Difficulties observed:</a:t>
          </a:r>
          <a:endParaRPr lang="en-US" sz="2200" dirty="0">
            <a:latin typeface="Times New Roman" panose="02020603050405020304" pitchFamily="18" charset="0"/>
            <a:cs typeface="Times New Roman" panose="02020603050405020304" pitchFamily="18" charset="0"/>
          </a:endParaRPr>
        </a:p>
      </dgm:t>
    </dgm:pt>
    <dgm:pt modelId="{7786223A-46D6-42FA-A2F8-0875B678D366}" type="parTrans" cxnId="{F2FDFFF7-8436-40D6-9489-C0ABE6E47611}">
      <dgm:prSet/>
      <dgm:spPr/>
      <dgm:t>
        <a:bodyPr/>
        <a:lstStyle/>
        <a:p>
          <a:endParaRPr lang="en-US">
            <a:latin typeface="Times New Roman" panose="02020603050405020304" pitchFamily="18" charset="0"/>
            <a:cs typeface="Times New Roman" panose="02020603050405020304" pitchFamily="18" charset="0"/>
          </a:endParaRPr>
        </a:p>
      </dgm:t>
    </dgm:pt>
    <dgm:pt modelId="{FC4A4BD6-6126-4B46-9C93-8704E8673F94}" type="sibTrans" cxnId="{F2FDFFF7-8436-40D6-9489-C0ABE6E47611}">
      <dgm:prSet/>
      <dgm:spPr/>
      <dgm:t>
        <a:bodyPr/>
        <a:lstStyle/>
        <a:p>
          <a:endParaRPr lang="en-US">
            <a:latin typeface="Times New Roman" panose="02020603050405020304" pitchFamily="18" charset="0"/>
            <a:cs typeface="Times New Roman" panose="02020603050405020304" pitchFamily="18" charset="0"/>
          </a:endParaRPr>
        </a:p>
      </dgm:t>
    </dgm:pt>
    <dgm:pt modelId="{EB5EC9E3-5195-44EB-82D3-E2A63C9B0E6C}">
      <dgm:prSet/>
      <dgm:spPr/>
      <dgm:t>
        <a:bodyPr/>
        <a:lstStyle/>
        <a:p>
          <a:pPr>
            <a:buFont typeface="Wingdings" panose="05000000000000000000" pitchFamily="2" charset="2"/>
            <a:buChar char="v"/>
          </a:pPr>
          <a:r>
            <a:rPr lang="en-GB" sz="1700" dirty="0">
              <a:latin typeface="Times New Roman" panose="02020603050405020304" pitchFamily="18" charset="0"/>
              <a:cs typeface="Times New Roman" panose="02020603050405020304" pitchFamily="18" charset="0"/>
            </a:rPr>
            <a:t> Language delay</a:t>
          </a:r>
          <a:endParaRPr lang="en-US" sz="1700" dirty="0">
            <a:latin typeface="Times New Roman" panose="02020603050405020304" pitchFamily="18" charset="0"/>
            <a:cs typeface="Times New Roman" panose="02020603050405020304" pitchFamily="18" charset="0"/>
          </a:endParaRPr>
        </a:p>
      </dgm:t>
    </dgm:pt>
    <dgm:pt modelId="{F1887F16-FAE1-4B7F-AE27-15D05B293DA8}" type="parTrans" cxnId="{39834D47-58C7-4C1E-8678-621FF164E549}">
      <dgm:prSet/>
      <dgm:spPr/>
      <dgm:t>
        <a:bodyPr/>
        <a:lstStyle/>
        <a:p>
          <a:endParaRPr lang="en-US">
            <a:latin typeface="Times New Roman" panose="02020603050405020304" pitchFamily="18" charset="0"/>
            <a:cs typeface="Times New Roman" panose="02020603050405020304" pitchFamily="18" charset="0"/>
          </a:endParaRPr>
        </a:p>
      </dgm:t>
    </dgm:pt>
    <dgm:pt modelId="{E723165C-C12F-47BC-AB27-9F2F9ACF5914}" type="sibTrans" cxnId="{39834D47-58C7-4C1E-8678-621FF164E549}">
      <dgm:prSet/>
      <dgm:spPr/>
      <dgm:t>
        <a:bodyPr/>
        <a:lstStyle/>
        <a:p>
          <a:endParaRPr lang="en-US">
            <a:latin typeface="Times New Roman" panose="02020603050405020304" pitchFamily="18" charset="0"/>
            <a:cs typeface="Times New Roman" panose="02020603050405020304" pitchFamily="18" charset="0"/>
          </a:endParaRPr>
        </a:p>
      </dgm:t>
    </dgm:pt>
    <dgm:pt modelId="{5922882F-ACFB-4CF0-AF9D-83CF9E9D135C}">
      <dgm:prSet/>
      <dgm:spPr/>
      <dgm:t>
        <a:bodyPr/>
        <a:lstStyle/>
        <a:p>
          <a:pPr>
            <a:buFont typeface="Wingdings" panose="05000000000000000000" pitchFamily="2" charset="2"/>
            <a:buChar char="v"/>
          </a:pPr>
          <a:r>
            <a:rPr lang="en-GB" sz="1700" dirty="0">
              <a:latin typeface="Times New Roman" panose="02020603050405020304" pitchFamily="18" charset="0"/>
              <a:cs typeface="Times New Roman" panose="02020603050405020304" pitchFamily="18" charset="0"/>
            </a:rPr>
            <a:t> Separation distress</a:t>
          </a:r>
          <a:endParaRPr lang="en-US" sz="1700" dirty="0">
            <a:latin typeface="Times New Roman" panose="02020603050405020304" pitchFamily="18" charset="0"/>
            <a:cs typeface="Times New Roman" panose="02020603050405020304" pitchFamily="18" charset="0"/>
          </a:endParaRPr>
        </a:p>
      </dgm:t>
    </dgm:pt>
    <dgm:pt modelId="{C17AF842-BF3E-4A40-AEF4-76FDBAE7E853}" type="parTrans" cxnId="{C4CBC0D7-45E7-47C8-991A-7368E70C2D71}">
      <dgm:prSet/>
      <dgm:spPr/>
      <dgm:t>
        <a:bodyPr/>
        <a:lstStyle/>
        <a:p>
          <a:endParaRPr lang="en-US">
            <a:latin typeface="Times New Roman" panose="02020603050405020304" pitchFamily="18" charset="0"/>
            <a:cs typeface="Times New Roman" panose="02020603050405020304" pitchFamily="18" charset="0"/>
          </a:endParaRPr>
        </a:p>
      </dgm:t>
    </dgm:pt>
    <dgm:pt modelId="{E69001D6-513B-45FB-B9D9-EFF277DACDAD}" type="sibTrans" cxnId="{C4CBC0D7-45E7-47C8-991A-7368E70C2D71}">
      <dgm:prSet/>
      <dgm:spPr/>
      <dgm:t>
        <a:bodyPr/>
        <a:lstStyle/>
        <a:p>
          <a:endParaRPr lang="en-US">
            <a:latin typeface="Times New Roman" panose="02020603050405020304" pitchFamily="18" charset="0"/>
            <a:cs typeface="Times New Roman" panose="02020603050405020304" pitchFamily="18" charset="0"/>
          </a:endParaRPr>
        </a:p>
      </dgm:t>
    </dgm:pt>
    <dgm:pt modelId="{C8ADF7D8-3E24-482F-8BBB-4585432E213E}">
      <dgm:prSet/>
      <dgm:spPr/>
      <dgm:t>
        <a:bodyPr/>
        <a:lstStyle/>
        <a:p>
          <a:pPr>
            <a:buFont typeface="Wingdings" panose="05000000000000000000" pitchFamily="2" charset="2"/>
            <a:buChar char="v"/>
          </a:pPr>
          <a:r>
            <a:rPr lang="en-GB" sz="1700" dirty="0">
              <a:latin typeface="Times New Roman" panose="02020603050405020304" pitchFamily="18" charset="0"/>
              <a:cs typeface="Times New Roman" panose="02020603050405020304" pitchFamily="18" charset="0"/>
            </a:rPr>
            <a:t> Limitation social interaction</a:t>
          </a:r>
          <a:endParaRPr lang="en-US" sz="1700" dirty="0">
            <a:latin typeface="Times New Roman" panose="02020603050405020304" pitchFamily="18" charset="0"/>
            <a:cs typeface="Times New Roman" panose="02020603050405020304" pitchFamily="18" charset="0"/>
          </a:endParaRPr>
        </a:p>
      </dgm:t>
    </dgm:pt>
    <dgm:pt modelId="{1DC908EF-6D5C-441E-BDA4-75D5BA303392}" type="parTrans" cxnId="{C4FBD846-B244-4F8A-8FE4-8022B24632CE}">
      <dgm:prSet/>
      <dgm:spPr/>
      <dgm:t>
        <a:bodyPr/>
        <a:lstStyle/>
        <a:p>
          <a:endParaRPr lang="en-US">
            <a:latin typeface="Times New Roman" panose="02020603050405020304" pitchFamily="18" charset="0"/>
            <a:cs typeface="Times New Roman" panose="02020603050405020304" pitchFamily="18" charset="0"/>
          </a:endParaRPr>
        </a:p>
      </dgm:t>
    </dgm:pt>
    <dgm:pt modelId="{078292BB-9398-40D8-A3EB-E515F52D3026}" type="sibTrans" cxnId="{C4FBD846-B244-4F8A-8FE4-8022B24632CE}">
      <dgm:prSet/>
      <dgm:spPr/>
      <dgm:t>
        <a:bodyPr/>
        <a:lstStyle/>
        <a:p>
          <a:endParaRPr lang="en-US">
            <a:latin typeface="Times New Roman" panose="02020603050405020304" pitchFamily="18" charset="0"/>
            <a:cs typeface="Times New Roman" panose="02020603050405020304" pitchFamily="18" charset="0"/>
          </a:endParaRPr>
        </a:p>
      </dgm:t>
    </dgm:pt>
    <dgm:pt modelId="{C6FB197E-DC8D-48D0-998A-F945DBDFC74D}">
      <dgm:prSet/>
      <dgm:spPr/>
      <dgm:t>
        <a:bodyPr/>
        <a:lstStyle/>
        <a:p>
          <a:pPr>
            <a:buFont typeface="Wingdings" panose="05000000000000000000" pitchFamily="2" charset="2"/>
            <a:buChar char="v"/>
          </a:pPr>
          <a:r>
            <a:rPr lang="en-GB" sz="1700" dirty="0">
              <a:latin typeface="Times New Roman" panose="02020603050405020304" pitchFamily="18" charset="0"/>
              <a:cs typeface="Times New Roman" panose="02020603050405020304" pitchFamily="18" charset="0"/>
            </a:rPr>
            <a:t> Withdrawal from group activities</a:t>
          </a:r>
          <a:endParaRPr lang="en-US" sz="1700" dirty="0">
            <a:latin typeface="Times New Roman" panose="02020603050405020304" pitchFamily="18" charset="0"/>
            <a:cs typeface="Times New Roman" panose="02020603050405020304" pitchFamily="18" charset="0"/>
          </a:endParaRPr>
        </a:p>
      </dgm:t>
    </dgm:pt>
    <dgm:pt modelId="{1816F007-BB78-49F0-91FD-2BA1B0BE1322}" type="parTrans" cxnId="{723544E2-B1B8-4CEF-B4C7-7F0B4E277589}">
      <dgm:prSet/>
      <dgm:spPr/>
      <dgm:t>
        <a:bodyPr/>
        <a:lstStyle/>
        <a:p>
          <a:endParaRPr lang="en-US">
            <a:latin typeface="Times New Roman" panose="02020603050405020304" pitchFamily="18" charset="0"/>
            <a:cs typeface="Times New Roman" panose="02020603050405020304" pitchFamily="18" charset="0"/>
          </a:endParaRPr>
        </a:p>
      </dgm:t>
    </dgm:pt>
    <dgm:pt modelId="{61B0357E-1CEB-4537-967C-1CB97576C0E4}" type="sibTrans" cxnId="{723544E2-B1B8-4CEF-B4C7-7F0B4E277589}">
      <dgm:prSet/>
      <dgm:spPr/>
      <dgm:t>
        <a:bodyPr/>
        <a:lstStyle/>
        <a:p>
          <a:endParaRPr lang="en-US">
            <a:latin typeface="Times New Roman" panose="02020603050405020304" pitchFamily="18" charset="0"/>
            <a:cs typeface="Times New Roman" panose="02020603050405020304" pitchFamily="18" charset="0"/>
          </a:endParaRPr>
        </a:p>
      </dgm:t>
    </dgm:pt>
    <dgm:pt modelId="{D82175FF-32E2-4553-9889-DC1A4D5B9C5E}">
      <dgm:prSet/>
      <dgm:spPr/>
      <dgm:t>
        <a:bodyPr/>
        <a:lstStyle/>
        <a:p>
          <a:pPr>
            <a:buFont typeface="Wingdings" panose="05000000000000000000" pitchFamily="2" charset="2"/>
            <a:buChar char="v"/>
          </a:pPr>
          <a:r>
            <a:rPr lang="en-GB" sz="1700" dirty="0">
              <a:latin typeface="Times New Roman" panose="02020603050405020304" pitchFamily="18" charset="0"/>
              <a:cs typeface="Times New Roman" panose="02020603050405020304" pitchFamily="18" charset="0"/>
            </a:rPr>
            <a:t> Sleep difficulties</a:t>
          </a:r>
          <a:endParaRPr lang="en-US" sz="1700" dirty="0">
            <a:latin typeface="Times New Roman" panose="02020603050405020304" pitchFamily="18" charset="0"/>
            <a:cs typeface="Times New Roman" panose="02020603050405020304" pitchFamily="18" charset="0"/>
          </a:endParaRPr>
        </a:p>
      </dgm:t>
    </dgm:pt>
    <dgm:pt modelId="{D76D4DCE-B904-44A8-87BD-128EBE22FBF0}" type="parTrans" cxnId="{9A1C3F69-FEC3-4DE7-9DE2-848DC21BBEB4}">
      <dgm:prSet/>
      <dgm:spPr/>
      <dgm:t>
        <a:bodyPr/>
        <a:lstStyle/>
        <a:p>
          <a:endParaRPr lang="en-US">
            <a:latin typeface="Times New Roman" panose="02020603050405020304" pitchFamily="18" charset="0"/>
            <a:cs typeface="Times New Roman" panose="02020603050405020304" pitchFamily="18" charset="0"/>
          </a:endParaRPr>
        </a:p>
      </dgm:t>
    </dgm:pt>
    <dgm:pt modelId="{262AB3E4-8CB7-4317-9C71-37D57B419F31}" type="sibTrans" cxnId="{9A1C3F69-FEC3-4DE7-9DE2-848DC21BBEB4}">
      <dgm:prSet/>
      <dgm:spPr/>
      <dgm:t>
        <a:bodyPr/>
        <a:lstStyle/>
        <a:p>
          <a:endParaRPr lang="en-US">
            <a:latin typeface="Times New Roman" panose="02020603050405020304" pitchFamily="18" charset="0"/>
            <a:cs typeface="Times New Roman" panose="02020603050405020304" pitchFamily="18" charset="0"/>
          </a:endParaRPr>
        </a:p>
      </dgm:t>
    </dgm:pt>
    <dgm:pt modelId="{D3E8BCDE-6433-43A4-845B-D9DCF678B83C}">
      <dgm:prSet/>
      <dgm:spPr/>
      <dgm:t>
        <a:bodyPr/>
        <a:lstStyle/>
        <a:p>
          <a:pPr>
            <a:buNone/>
          </a:pPr>
          <a:r>
            <a:rPr lang="en-GB" b="1" dirty="0">
              <a:latin typeface="Times New Roman" panose="02020603050405020304" pitchFamily="18" charset="0"/>
              <a:cs typeface="Times New Roman" panose="02020603050405020304" pitchFamily="18" charset="0"/>
            </a:rPr>
            <a:t>Case Overview:</a:t>
          </a:r>
          <a:endParaRPr lang="en-US" dirty="0">
            <a:latin typeface="Times New Roman" panose="02020603050405020304" pitchFamily="18" charset="0"/>
            <a:cs typeface="Times New Roman" panose="02020603050405020304" pitchFamily="18" charset="0"/>
          </a:endParaRPr>
        </a:p>
      </dgm:t>
    </dgm:pt>
    <dgm:pt modelId="{002CB519-C02D-4CC6-BB6F-609E1FA89E3F}" type="parTrans" cxnId="{308A7901-9CCA-4B70-A351-1ADFA3AF039B}">
      <dgm:prSet/>
      <dgm:spPr/>
      <dgm:t>
        <a:bodyPr/>
        <a:lstStyle/>
        <a:p>
          <a:endParaRPr lang="en-GB">
            <a:latin typeface="Times New Roman" panose="02020603050405020304" pitchFamily="18" charset="0"/>
            <a:cs typeface="Times New Roman" panose="02020603050405020304" pitchFamily="18" charset="0"/>
          </a:endParaRPr>
        </a:p>
      </dgm:t>
    </dgm:pt>
    <dgm:pt modelId="{222DFA59-D3EC-4DD9-AD09-38BDBB9603EA}" type="sibTrans" cxnId="{308A7901-9CCA-4B70-A351-1ADFA3AF039B}">
      <dgm:prSet/>
      <dgm:spPr/>
      <dgm:t>
        <a:bodyPr/>
        <a:lstStyle/>
        <a:p>
          <a:endParaRPr lang="en-GB">
            <a:latin typeface="Times New Roman" panose="02020603050405020304" pitchFamily="18" charset="0"/>
            <a:cs typeface="Times New Roman" panose="02020603050405020304" pitchFamily="18" charset="0"/>
          </a:endParaRPr>
        </a:p>
      </dgm:t>
    </dgm:pt>
    <dgm:pt modelId="{F7B98E62-69AD-424D-8D33-9F6C453A1BBE}">
      <dgm:prSet/>
      <dgm:spPr/>
      <dgm:t>
        <a:bodyPr/>
        <a:lstStyle/>
        <a:p>
          <a:pPr>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 Isaac is a 4-year-old child attending a Children’s Centre in London.</a:t>
          </a:r>
          <a:endParaRPr lang="en-US" dirty="0">
            <a:latin typeface="Times New Roman" panose="02020603050405020304" pitchFamily="18" charset="0"/>
            <a:cs typeface="Times New Roman" panose="02020603050405020304" pitchFamily="18" charset="0"/>
          </a:endParaRPr>
        </a:p>
      </dgm:t>
    </dgm:pt>
    <dgm:pt modelId="{BAC768FC-C8CB-4EEF-9F95-24B1AF72FCC0}" type="parTrans" cxnId="{0031C81E-8089-4125-B608-E002B1D3B166}">
      <dgm:prSet/>
      <dgm:spPr/>
      <dgm:t>
        <a:bodyPr/>
        <a:lstStyle/>
        <a:p>
          <a:endParaRPr lang="en-GB">
            <a:latin typeface="Times New Roman" panose="02020603050405020304" pitchFamily="18" charset="0"/>
            <a:cs typeface="Times New Roman" panose="02020603050405020304" pitchFamily="18" charset="0"/>
          </a:endParaRPr>
        </a:p>
      </dgm:t>
    </dgm:pt>
    <dgm:pt modelId="{FA86E6F7-8142-44C5-9C36-A58370854580}" type="sibTrans" cxnId="{0031C81E-8089-4125-B608-E002B1D3B166}">
      <dgm:prSet/>
      <dgm:spPr/>
      <dgm:t>
        <a:bodyPr/>
        <a:lstStyle/>
        <a:p>
          <a:endParaRPr lang="en-GB">
            <a:latin typeface="Times New Roman" panose="02020603050405020304" pitchFamily="18" charset="0"/>
            <a:cs typeface="Times New Roman" panose="02020603050405020304" pitchFamily="18" charset="0"/>
          </a:endParaRPr>
        </a:p>
      </dgm:t>
    </dgm:pt>
    <dgm:pt modelId="{3BD9FFF9-F491-46FF-BF19-E9CCB8E610AA}">
      <dgm:prSet/>
      <dgm:spPr/>
      <dgm:t>
        <a:bodyPr/>
        <a:lstStyle/>
        <a:p>
          <a:pPr>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 Isaac lives with his mother, who experiences post-natal depression.</a:t>
          </a:r>
          <a:endParaRPr lang="en-US" dirty="0">
            <a:latin typeface="Times New Roman" panose="02020603050405020304" pitchFamily="18" charset="0"/>
            <a:cs typeface="Times New Roman" panose="02020603050405020304" pitchFamily="18" charset="0"/>
          </a:endParaRPr>
        </a:p>
      </dgm:t>
    </dgm:pt>
    <dgm:pt modelId="{93757AB7-00E9-4BCA-9902-7345C004FC4B}" type="parTrans" cxnId="{A70258AB-0CB6-4C9C-99FA-52461E9C9105}">
      <dgm:prSet/>
      <dgm:spPr/>
      <dgm:t>
        <a:bodyPr/>
        <a:lstStyle/>
        <a:p>
          <a:endParaRPr lang="en-GB">
            <a:latin typeface="Times New Roman" panose="02020603050405020304" pitchFamily="18" charset="0"/>
            <a:cs typeface="Times New Roman" panose="02020603050405020304" pitchFamily="18" charset="0"/>
          </a:endParaRPr>
        </a:p>
      </dgm:t>
    </dgm:pt>
    <dgm:pt modelId="{5DF7FB3D-704B-4597-982B-53539FA36EF7}" type="sibTrans" cxnId="{A70258AB-0CB6-4C9C-99FA-52461E9C9105}">
      <dgm:prSet/>
      <dgm:spPr/>
      <dgm:t>
        <a:bodyPr/>
        <a:lstStyle/>
        <a:p>
          <a:endParaRPr lang="en-GB">
            <a:latin typeface="Times New Roman" panose="02020603050405020304" pitchFamily="18" charset="0"/>
            <a:cs typeface="Times New Roman" panose="02020603050405020304" pitchFamily="18" charset="0"/>
          </a:endParaRPr>
        </a:p>
      </dgm:t>
    </dgm:pt>
    <dgm:pt modelId="{1C2442C4-E3A8-4D96-B187-989710B69842}">
      <dgm:prSet/>
      <dgm:spPr/>
      <dgm:t>
        <a:bodyPr/>
        <a:lstStyle/>
        <a:p>
          <a:pPr>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 Isaac’s recent relocation and disrupted childcare arrangements.</a:t>
          </a:r>
          <a:endParaRPr lang="en-US" dirty="0">
            <a:latin typeface="Times New Roman" panose="02020603050405020304" pitchFamily="18" charset="0"/>
            <a:cs typeface="Times New Roman" panose="02020603050405020304" pitchFamily="18" charset="0"/>
          </a:endParaRPr>
        </a:p>
      </dgm:t>
    </dgm:pt>
    <dgm:pt modelId="{A1A636C4-051C-4E32-BBD6-4536E08E69AA}" type="parTrans" cxnId="{1E68617F-5A84-416E-8C2A-3E13D98ED341}">
      <dgm:prSet/>
      <dgm:spPr/>
      <dgm:t>
        <a:bodyPr/>
        <a:lstStyle/>
        <a:p>
          <a:endParaRPr lang="en-GB">
            <a:latin typeface="Times New Roman" panose="02020603050405020304" pitchFamily="18" charset="0"/>
            <a:cs typeface="Times New Roman" panose="02020603050405020304" pitchFamily="18" charset="0"/>
          </a:endParaRPr>
        </a:p>
      </dgm:t>
    </dgm:pt>
    <dgm:pt modelId="{E6FB77BE-9607-4219-B493-B49C447B7DA6}" type="sibTrans" cxnId="{1E68617F-5A84-416E-8C2A-3E13D98ED341}">
      <dgm:prSet/>
      <dgm:spPr/>
      <dgm:t>
        <a:bodyPr/>
        <a:lstStyle/>
        <a:p>
          <a:endParaRPr lang="en-GB">
            <a:latin typeface="Times New Roman" panose="02020603050405020304" pitchFamily="18" charset="0"/>
            <a:cs typeface="Times New Roman" panose="02020603050405020304" pitchFamily="18" charset="0"/>
          </a:endParaRPr>
        </a:p>
      </dgm:t>
    </dgm:pt>
    <dgm:pt modelId="{28012041-C02C-4FC4-924D-5B8296698EC4}">
      <dgm:prSet custT="1"/>
      <dgm:spPr/>
      <dgm:t>
        <a:bodyPr/>
        <a:lstStyle/>
        <a:p>
          <a:r>
            <a:rPr lang="en-GB" sz="1800" b="1" dirty="0">
              <a:solidFill>
                <a:schemeClr val="bg1"/>
              </a:solidFill>
              <a:latin typeface="Times New Roman" panose="02020603050405020304" pitchFamily="18" charset="0"/>
              <a:cs typeface="Times New Roman" panose="02020603050405020304" pitchFamily="18" charset="0"/>
            </a:rPr>
            <a:t>Aim:</a:t>
          </a:r>
        </a:p>
        <a:p>
          <a:r>
            <a:rPr lang="en-GB" sz="1400" dirty="0">
              <a:solidFill>
                <a:schemeClr val="bg1"/>
              </a:solidFill>
              <a:latin typeface="Times New Roman" panose="02020603050405020304" pitchFamily="18" charset="0"/>
              <a:cs typeface="Times New Roman" panose="02020603050405020304" pitchFamily="18" charset="0"/>
            </a:rPr>
            <a:t>To analyse Isaac’s development plan using Vygotsky’s Sociocultural Theory to develop a support plan to improve Isaac’s wellbeing and lifespan development (Vygotsky, 1978).</a:t>
          </a:r>
        </a:p>
      </dgm:t>
    </dgm:pt>
    <dgm:pt modelId="{8C890A95-CC12-466B-BE84-62E21FA6A53B}" type="parTrans" cxnId="{44A0EF23-93CC-4DC1-A42E-FDD2A648FED7}">
      <dgm:prSet/>
      <dgm:spPr/>
      <dgm:t>
        <a:bodyPr/>
        <a:lstStyle/>
        <a:p>
          <a:endParaRPr lang="en-GB">
            <a:latin typeface="Times New Roman" panose="02020603050405020304" pitchFamily="18" charset="0"/>
            <a:cs typeface="Times New Roman" panose="02020603050405020304" pitchFamily="18" charset="0"/>
          </a:endParaRPr>
        </a:p>
      </dgm:t>
    </dgm:pt>
    <dgm:pt modelId="{23F9655B-F263-423C-B36B-3428F7E07D30}" type="sibTrans" cxnId="{44A0EF23-93CC-4DC1-A42E-FDD2A648FED7}">
      <dgm:prSet/>
      <dgm:spPr/>
      <dgm:t>
        <a:bodyPr/>
        <a:lstStyle/>
        <a:p>
          <a:endParaRPr lang="en-GB">
            <a:latin typeface="Times New Roman" panose="02020603050405020304" pitchFamily="18" charset="0"/>
            <a:cs typeface="Times New Roman" panose="02020603050405020304" pitchFamily="18" charset="0"/>
          </a:endParaRPr>
        </a:p>
      </dgm:t>
    </dgm:pt>
    <dgm:pt modelId="{3817498E-37BE-417F-9DB3-A58988C093E9}" type="pres">
      <dgm:prSet presAssocID="{646011C7-2C6E-4435-B85A-8182237EC3F5}" presName="linearFlow" presStyleCnt="0">
        <dgm:presLayoutVars>
          <dgm:resizeHandles val="exact"/>
        </dgm:presLayoutVars>
      </dgm:prSet>
      <dgm:spPr/>
    </dgm:pt>
    <dgm:pt modelId="{BF5B370A-99C1-4F04-AF07-A213E034DE4A}" type="pres">
      <dgm:prSet presAssocID="{D3E8BCDE-6433-43A4-845B-D9DCF678B83C}" presName="node" presStyleLbl="node1" presStyleIdx="0" presStyleCnt="3">
        <dgm:presLayoutVars>
          <dgm:bulletEnabled val="1"/>
        </dgm:presLayoutVars>
      </dgm:prSet>
      <dgm:spPr/>
    </dgm:pt>
    <dgm:pt modelId="{87F68BC4-C23A-4DBA-8A36-C064D5971CAD}" type="pres">
      <dgm:prSet presAssocID="{222DFA59-D3EC-4DD9-AD09-38BDBB9603EA}" presName="sibTrans" presStyleLbl="sibTrans2D1" presStyleIdx="0" presStyleCnt="2"/>
      <dgm:spPr/>
    </dgm:pt>
    <dgm:pt modelId="{56AF2E55-896C-4CA2-A041-4A6B526CAC75}" type="pres">
      <dgm:prSet presAssocID="{222DFA59-D3EC-4DD9-AD09-38BDBB9603EA}" presName="connectorText" presStyleLbl="sibTrans2D1" presStyleIdx="0" presStyleCnt="2"/>
      <dgm:spPr/>
    </dgm:pt>
    <dgm:pt modelId="{935EBAEA-D5F3-46E4-9A09-83D1B5865CBD}" type="pres">
      <dgm:prSet presAssocID="{ABABC3BB-BF73-4728-8A7C-F44B27929453}" presName="node" presStyleLbl="node1" presStyleIdx="1" presStyleCnt="3">
        <dgm:presLayoutVars>
          <dgm:bulletEnabled val="1"/>
        </dgm:presLayoutVars>
      </dgm:prSet>
      <dgm:spPr/>
    </dgm:pt>
    <dgm:pt modelId="{F4375F03-BE01-4562-8B68-5DC44140C3D6}" type="pres">
      <dgm:prSet presAssocID="{FC4A4BD6-6126-4B46-9C93-8704E8673F94}" presName="sibTrans" presStyleLbl="sibTrans2D1" presStyleIdx="1" presStyleCnt="2"/>
      <dgm:spPr/>
    </dgm:pt>
    <dgm:pt modelId="{0EB3DCAE-3513-4F94-B20B-E57DBE12BF56}" type="pres">
      <dgm:prSet presAssocID="{FC4A4BD6-6126-4B46-9C93-8704E8673F94}" presName="connectorText" presStyleLbl="sibTrans2D1" presStyleIdx="1" presStyleCnt="2"/>
      <dgm:spPr/>
    </dgm:pt>
    <dgm:pt modelId="{83127FD8-8C69-4D2B-A1EE-E50E107BA143}" type="pres">
      <dgm:prSet presAssocID="{28012041-C02C-4FC4-924D-5B8296698EC4}" presName="node" presStyleLbl="node1" presStyleIdx="2" presStyleCnt="3">
        <dgm:presLayoutVars>
          <dgm:bulletEnabled val="1"/>
        </dgm:presLayoutVars>
      </dgm:prSet>
      <dgm:spPr/>
    </dgm:pt>
  </dgm:ptLst>
  <dgm:cxnLst>
    <dgm:cxn modelId="{308A7901-9CCA-4B70-A351-1ADFA3AF039B}" srcId="{646011C7-2C6E-4435-B85A-8182237EC3F5}" destId="{D3E8BCDE-6433-43A4-845B-D9DCF678B83C}" srcOrd="0" destOrd="0" parTransId="{002CB519-C02D-4CC6-BB6F-609E1FA89E3F}" sibTransId="{222DFA59-D3EC-4DD9-AD09-38BDBB9603EA}"/>
    <dgm:cxn modelId="{9F9BEB0D-750A-478D-AA5E-64EB98AD32B6}" type="presOf" srcId="{C6FB197E-DC8D-48D0-998A-F945DBDFC74D}" destId="{935EBAEA-D5F3-46E4-9A09-83D1B5865CBD}" srcOrd="0" destOrd="4" presId="urn:microsoft.com/office/officeart/2005/8/layout/process2"/>
    <dgm:cxn modelId="{6FB96715-EBF9-4BF5-B29B-FF3CB3400A80}" type="presOf" srcId="{EB5EC9E3-5195-44EB-82D3-E2A63C9B0E6C}" destId="{935EBAEA-D5F3-46E4-9A09-83D1B5865CBD}" srcOrd="0" destOrd="1" presId="urn:microsoft.com/office/officeart/2005/8/layout/process2"/>
    <dgm:cxn modelId="{9A8F6F1E-E1AD-4D34-8230-C503EB419DA7}" type="presOf" srcId="{3BD9FFF9-F491-46FF-BF19-E9CCB8E610AA}" destId="{BF5B370A-99C1-4F04-AF07-A213E034DE4A}" srcOrd="0" destOrd="2" presId="urn:microsoft.com/office/officeart/2005/8/layout/process2"/>
    <dgm:cxn modelId="{0031C81E-8089-4125-B608-E002B1D3B166}" srcId="{D3E8BCDE-6433-43A4-845B-D9DCF678B83C}" destId="{F7B98E62-69AD-424D-8D33-9F6C453A1BBE}" srcOrd="0" destOrd="0" parTransId="{BAC768FC-C8CB-4EEF-9F95-24B1AF72FCC0}" sibTransId="{FA86E6F7-8142-44C5-9C36-A58370854580}"/>
    <dgm:cxn modelId="{44A0EF23-93CC-4DC1-A42E-FDD2A648FED7}" srcId="{646011C7-2C6E-4435-B85A-8182237EC3F5}" destId="{28012041-C02C-4FC4-924D-5B8296698EC4}" srcOrd="2" destOrd="0" parTransId="{8C890A95-CC12-466B-BE84-62E21FA6A53B}" sibTransId="{23F9655B-F263-423C-B36B-3428F7E07D30}"/>
    <dgm:cxn modelId="{886BD42D-5EF7-438A-B546-115E1127BB3A}" type="presOf" srcId="{ABABC3BB-BF73-4728-8A7C-F44B27929453}" destId="{935EBAEA-D5F3-46E4-9A09-83D1B5865CBD}" srcOrd="0" destOrd="0" presId="urn:microsoft.com/office/officeart/2005/8/layout/process2"/>
    <dgm:cxn modelId="{20061D34-954A-4D3E-BDAE-471284FAECC3}" type="presOf" srcId="{222DFA59-D3EC-4DD9-AD09-38BDBB9603EA}" destId="{56AF2E55-896C-4CA2-A041-4A6B526CAC75}" srcOrd="1" destOrd="0" presId="urn:microsoft.com/office/officeart/2005/8/layout/process2"/>
    <dgm:cxn modelId="{C4FBD846-B244-4F8A-8FE4-8022B24632CE}" srcId="{ABABC3BB-BF73-4728-8A7C-F44B27929453}" destId="{C8ADF7D8-3E24-482F-8BBB-4585432E213E}" srcOrd="2" destOrd="0" parTransId="{1DC908EF-6D5C-441E-BDA4-75D5BA303392}" sibTransId="{078292BB-9398-40D8-A3EB-E515F52D3026}"/>
    <dgm:cxn modelId="{39834D47-58C7-4C1E-8678-621FF164E549}" srcId="{ABABC3BB-BF73-4728-8A7C-F44B27929453}" destId="{EB5EC9E3-5195-44EB-82D3-E2A63C9B0E6C}" srcOrd="0" destOrd="0" parTransId="{F1887F16-FAE1-4B7F-AE27-15D05B293DA8}" sibTransId="{E723165C-C12F-47BC-AB27-9F2F9ACF5914}"/>
    <dgm:cxn modelId="{9A1C3F69-FEC3-4DE7-9DE2-848DC21BBEB4}" srcId="{ABABC3BB-BF73-4728-8A7C-F44B27929453}" destId="{D82175FF-32E2-4553-9889-DC1A4D5B9C5E}" srcOrd="4" destOrd="0" parTransId="{D76D4DCE-B904-44A8-87BD-128EBE22FBF0}" sibTransId="{262AB3E4-8CB7-4317-9C71-37D57B419F31}"/>
    <dgm:cxn modelId="{D1671B53-1273-4B90-BE0F-0332A5676769}" type="presOf" srcId="{222DFA59-D3EC-4DD9-AD09-38BDBB9603EA}" destId="{87F68BC4-C23A-4DBA-8A36-C064D5971CAD}" srcOrd="0" destOrd="0" presId="urn:microsoft.com/office/officeart/2005/8/layout/process2"/>
    <dgm:cxn modelId="{1E68617F-5A84-416E-8C2A-3E13D98ED341}" srcId="{D3E8BCDE-6433-43A4-845B-D9DCF678B83C}" destId="{1C2442C4-E3A8-4D96-B187-989710B69842}" srcOrd="2" destOrd="0" parTransId="{A1A636C4-051C-4E32-BBD6-4536E08E69AA}" sibTransId="{E6FB77BE-9607-4219-B493-B49C447B7DA6}"/>
    <dgm:cxn modelId="{282F4489-0A03-4CAF-96B4-9305A5A94B0A}" type="presOf" srcId="{C8ADF7D8-3E24-482F-8BBB-4585432E213E}" destId="{935EBAEA-D5F3-46E4-9A09-83D1B5865CBD}" srcOrd="0" destOrd="3" presId="urn:microsoft.com/office/officeart/2005/8/layout/process2"/>
    <dgm:cxn modelId="{45F2DC91-BEED-4D73-92F7-420C8B2B9EF2}" type="presOf" srcId="{1C2442C4-E3A8-4D96-B187-989710B69842}" destId="{BF5B370A-99C1-4F04-AF07-A213E034DE4A}" srcOrd="0" destOrd="3" presId="urn:microsoft.com/office/officeart/2005/8/layout/process2"/>
    <dgm:cxn modelId="{67A5A7A3-E6A8-43B0-AFE9-89166C3B4A5B}" type="presOf" srcId="{D82175FF-32E2-4553-9889-DC1A4D5B9C5E}" destId="{935EBAEA-D5F3-46E4-9A09-83D1B5865CBD}" srcOrd="0" destOrd="5" presId="urn:microsoft.com/office/officeart/2005/8/layout/process2"/>
    <dgm:cxn modelId="{A70258AB-0CB6-4C9C-99FA-52461E9C9105}" srcId="{D3E8BCDE-6433-43A4-845B-D9DCF678B83C}" destId="{3BD9FFF9-F491-46FF-BF19-E9CCB8E610AA}" srcOrd="1" destOrd="0" parTransId="{93757AB7-00E9-4BCA-9902-7345C004FC4B}" sibTransId="{5DF7FB3D-704B-4597-982B-53539FA36EF7}"/>
    <dgm:cxn modelId="{BD0420AE-E456-42C0-B6E3-7F0F080E27DB}" type="presOf" srcId="{FC4A4BD6-6126-4B46-9C93-8704E8673F94}" destId="{0EB3DCAE-3513-4F94-B20B-E57DBE12BF56}" srcOrd="1" destOrd="0" presId="urn:microsoft.com/office/officeart/2005/8/layout/process2"/>
    <dgm:cxn modelId="{D8E06FAE-E39A-4D0C-ABD1-3B6D33892B97}" type="presOf" srcId="{FC4A4BD6-6126-4B46-9C93-8704E8673F94}" destId="{F4375F03-BE01-4562-8B68-5DC44140C3D6}" srcOrd="0" destOrd="0" presId="urn:microsoft.com/office/officeart/2005/8/layout/process2"/>
    <dgm:cxn modelId="{D8FCDCAF-7839-40DD-982B-BCDF5B41A6CB}" type="presOf" srcId="{28012041-C02C-4FC4-924D-5B8296698EC4}" destId="{83127FD8-8C69-4D2B-A1EE-E50E107BA143}" srcOrd="0" destOrd="0" presId="urn:microsoft.com/office/officeart/2005/8/layout/process2"/>
    <dgm:cxn modelId="{35E9F2B5-59EF-408F-9F3B-05FC15F7B305}" type="presOf" srcId="{D3E8BCDE-6433-43A4-845B-D9DCF678B83C}" destId="{BF5B370A-99C1-4F04-AF07-A213E034DE4A}" srcOrd="0" destOrd="0" presId="urn:microsoft.com/office/officeart/2005/8/layout/process2"/>
    <dgm:cxn modelId="{9E7D42CE-13F2-49D1-BCF3-6DC7775C77BA}" type="presOf" srcId="{5922882F-ACFB-4CF0-AF9D-83CF9E9D135C}" destId="{935EBAEA-D5F3-46E4-9A09-83D1B5865CBD}" srcOrd="0" destOrd="2" presId="urn:microsoft.com/office/officeart/2005/8/layout/process2"/>
    <dgm:cxn modelId="{C4CBC0D7-45E7-47C8-991A-7368E70C2D71}" srcId="{ABABC3BB-BF73-4728-8A7C-F44B27929453}" destId="{5922882F-ACFB-4CF0-AF9D-83CF9E9D135C}" srcOrd="1" destOrd="0" parTransId="{C17AF842-BF3E-4A40-AEF4-76FDBAE7E853}" sibTransId="{E69001D6-513B-45FB-B9D9-EFF277DACDAD}"/>
    <dgm:cxn modelId="{723544E2-B1B8-4CEF-B4C7-7F0B4E277589}" srcId="{ABABC3BB-BF73-4728-8A7C-F44B27929453}" destId="{C6FB197E-DC8D-48D0-998A-F945DBDFC74D}" srcOrd="3" destOrd="0" parTransId="{1816F007-BB78-49F0-91FD-2BA1B0BE1322}" sibTransId="{61B0357E-1CEB-4537-967C-1CB97576C0E4}"/>
    <dgm:cxn modelId="{0173D5EF-CCBA-48B6-85B6-1760DDB84262}" type="presOf" srcId="{646011C7-2C6E-4435-B85A-8182237EC3F5}" destId="{3817498E-37BE-417F-9DB3-A58988C093E9}" srcOrd="0" destOrd="0" presId="urn:microsoft.com/office/officeart/2005/8/layout/process2"/>
    <dgm:cxn modelId="{F2FDFFF7-8436-40D6-9489-C0ABE6E47611}" srcId="{646011C7-2C6E-4435-B85A-8182237EC3F5}" destId="{ABABC3BB-BF73-4728-8A7C-F44B27929453}" srcOrd="1" destOrd="0" parTransId="{7786223A-46D6-42FA-A2F8-0875B678D366}" sibTransId="{FC4A4BD6-6126-4B46-9C93-8704E8673F94}"/>
    <dgm:cxn modelId="{3CFF07FD-ECDC-4D4D-959F-5D45BBB394F4}" type="presOf" srcId="{F7B98E62-69AD-424D-8D33-9F6C453A1BBE}" destId="{BF5B370A-99C1-4F04-AF07-A213E034DE4A}" srcOrd="0" destOrd="1" presId="urn:microsoft.com/office/officeart/2005/8/layout/process2"/>
    <dgm:cxn modelId="{6EB55651-C6CE-4C8E-A47B-FF8EF6AA4B87}" type="presParOf" srcId="{3817498E-37BE-417F-9DB3-A58988C093E9}" destId="{BF5B370A-99C1-4F04-AF07-A213E034DE4A}" srcOrd="0" destOrd="0" presId="urn:microsoft.com/office/officeart/2005/8/layout/process2"/>
    <dgm:cxn modelId="{A9C9D5E5-B667-4291-85C9-A6D4FC775BDF}" type="presParOf" srcId="{3817498E-37BE-417F-9DB3-A58988C093E9}" destId="{87F68BC4-C23A-4DBA-8A36-C064D5971CAD}" srcOrd="1" destOrd="0" presId="urn:microsoft.com/office/officeart/2005/8/layout/process2"/>
    <dgm:cxn modelId="{B8D9C509-E011-416E-B28B-C1A7D8C2229C}" type="presParOf" srcId="{87F68BC4-C23A-4DBA-8A36-C064D5971CAD}" destId="{56AF2E55-896C-4CA2-A041-4A6B526CAC75}" srcOrd="0" destOrd="0" presId="urn:microsoft.com/office/officeart/2005/8/layout/process2"/>
    <dgm:cxn modelId="{1E4573B4-D227-4645-B37E-DADAE72031A6}" type="presParOf" srcId="{3817498E-37BE-417F-9DB3-A58988C093E9}" destId="{935EBAEA-D5F3-46E4-9A09-83D1B5865CBD}" srcOrd="2" destOrd="0" presId="urn:microsoft.com/office/officeart/2005/8/layout/process2"/>
    <dgm:cxn modelId="{525CA10A-6EC2-4663-A9F2-A486BAED113C}" type="presParOf" srcId="{3817498E-37BE-417F-9DB3-A58988C093E9}" destId="{F4375F03-BE01-4562-8B68-5DC44140C3D6}" srcOrd="3" destOrd="0" presId="urn:microsoft.com/office/officeart/2005/8/layout/process2"/>
    <dgm:cxn modelId="{1AC542BA-D2A6-43CE-9F51-82209B0F01E5}" type="presParOf" srcId="{F4375F03-BE01-4562-8B68-5DC44140C3D6}" destId="{0EB3DCAE-3513-4F94-B20B-E57DBE12BF56}" srcOrd="0" destOrd="0" presId="urn:microsoft.com/office/officeart/2005/8/layout/process2"/>
    <dgm:cxn modelId="{69C13694-13C9-4B9D-9D42-2346D4CC6ECE}" type="presParOf" srcId="{3817498E-37BE-417F-9DB3-A58988C093E9}" destId="{83127FD8-8C69-4D2B-A1EE-E50E107BA143}" srcOrd="4" destOrd="0" presId="urn:microsoft.com/office/officeart/2005/8/layout/process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EB1C475-0F7E-4C74-90AE-3C9AAA4120C3}" type="doc">
      <dgm:prSet loTypeId="urn:microsoft.com/office/officeart/2005/8/layout/process5" loCatId="process" qsTypeId="urn:microsoft.com/office/officeart/2005/8/quickstyle/simple1" qsCatId="simple" csTypeId="urn:microsoft.com/office/officeart/2005/8/colors/colorful1" csCatId="colorful" phldr="1"/>
      <dgm:spPr/>
      <dgm:t>
        <a:bodyPr/>
        <a:lstStyle/>
        <a:p>
          <a:endParaRPr lang="en-US"/>
        </a:p>
      </dgm:t>
    </dgm:pt>
    <dgm:pt modelId="{A9BA2F58-10B4-4907-BF4E-23831487B3A9}">
      <dgm:prSet custT="1"/>
      <dgm:spPr/>
      <dgm:t>
        <a:bodyPr/>
        <a:lstStyle/>
        <a:p>
          <a:r>
            <a:rPr lang="en-US" sz="2000" b="1" dirty="0">
              <a:latin typeface="Times New Roman" panose="02020603050405020304" pitchFamily="18" charset="0"/>
              <a:cs typeface="Times New Roman" panose="02020603050405020304" pitchFamily="18" charset="0"/>
            </a:rPr>
            <a:t>Social Interaction: </a:t>
          </a:r>
          <a:r>
            <a:rPr lang="en-US" sz="1600" dirty="0">
              <a:latin typeface="Times New Roman" panose="02020603050405020304" pitchFamily="18" charset="0"/>
              <a:cs typeface="Times New Roman" panose="02020603050405020304" pitchFamily="18" charset="0"/>
            </a:rPr>
            <a:t>Children learn through interactions with more knowledgeable adults and peers.</a:t>
          </a:r>
        </a:p>
        <a:p>
          <a:endParaRPr lang="en-US" sz="1600" dirty="0">
            <a:latin typeface="Times New Roman" panose="02020603050405020304" pitchFamily="18" charset="0"/>
            <a:cs typeface="Times New Roman" panose="02020603050405020304" pitchFamily="18" charset="0"/>
          </a:endParaRPr>
        </a:p>
      </dgm:t>
    </dgm:pt>
    <dgm:pt modelId="{5E9F191C-68ED-4993-8030-C897C30055D9}" type="parTrans" cxnId="{4DB231FB-DB47-4368-9438-C0413513DB9C}">
      <dgm:prSet/>
      <dgm:spPr/>
      <dgm:t>
        <a:bodyPr/>
        <a:lstStyle/>
        <a:p>
          <a:endParaRPr lang="en-US">
            <a:latin typeface="Times New Roman" panose="02020603050405020304" pitchFamily="18" charset="0"/>
            <a:cs typeface="Times New Roman" panose="02020603050405020304" pitchFamily="18" charset="0"/>
          </a:endParaRPr>
        </a:p>
      </dgm:t>
    </dgm:pt>
    <dgm:pt modelId="{990F9DEB-D5EE-4304-A9C9-7346D5440703}" type="sibTrans" cxnId="{4DB231FB-DB47-4368-9438-C0413513DB9C}">
      <dgm:prSet/>
      <dgm:spPr/>
      <dgm:t>
        <a:bodyPr/>
        <a:lstStyle/>
        <a:p>
          <a:endParaRPr lang="en-US">
            <a:latin typeface="Times New Roman" panose="02020603050405020304" pitchFamily="18" charset="0"/>
            <a:cs typeface="Times New Roman" panose="02020603050405020304" pitchFamily="18" charset="0"/>
          </a:endParaRPr>
        </a:p>
      </dgm:t>
    </dgm:pt>
    <dgm:pt modelId="{8485C44C-B6AC-4518-8770-0A832E817857}">
      <dgm:prSet custT="1"/>
      <dgm:spPr/>
      <dgm:t>
        <a:bodyPr/>
        <a:lstStyle/>
        <a:p>
          <a:r>
            <a:rPr lang="en-US" sz="1800" b="1" dirty="0">
              <a:latin typeface="Times New Roman" panose="02020603050405020304" pitchFamily="18" charset="0"/>
              <a:cs typeface="Times New Roman" panose="02020603050405020304" pitchFamily="18" charset="0"/>
            </a:rPr>
            <a:t>(ZPD) Zone of Proximal  Development: </a:t>
          </a:r>
          <a:r>
            <a:rPr lang="en-US" sz="1600" dirty="0">
              <a:latin typeface="Times New Roman" panose="02020603050405020304" pitchFamily="18" charset="0"/>
              <a:cs typeface="Times New Roman" panose="02020603050405020304" pitchFamily="18" charset="0"/>
            </a:rPr>
            <a:t>The gap between what a child can do independently and what they can achieve with support.</a:t>
          </a:r>
        </a:p>
      </dgm:t>
    </dgm:pt>
    <dgm:pt modelId="{F0A334C1-4DC6-4CCC-A4C2-5406661B7F5D}" type="parTrans" cxnId="{9818B108-BCEB-49D7-AA6C-4F13FFA8934E}">
      <dgm:prSet/>
      <dgm:spPr/>
      <dgm:t>
        <a:bodyPr/>
        <a:lstStyle/>
        <a:p>
          <a:endParaRPr lang="en-US">
            <a:latin typeface="Times New Roman" panose="02020603050405020304" pitchFamily="18" charset="0"/>
            <a:cs typeface="Times New Roman" panose="02020603050405020304" pitchFamily="18" charset="0"/>
          </a:endParaRPr>
        </a:p>
      </dgm:t>
    </dgm:pt>
    <dgm:pt modelId="{CD2C4B24-8676-40A4-AE87-8A6E4FC00B56}" type="sibTrans" cxnId="{9818B108-BCEB-49D7-AA6C-4F13FFA8934E}">
      <dgm:prSet/>
      <dgm:spPr/>
      <dgm:t>
        <a:bodyPr/>
        <a:lstStyle/>
        <a:p>
          <a:endParaRPr lang="en-US">
            <a:latin typeface="Times New Roman" panose="02020603050405020304" pitchFamily="18" charset="0"/>
            <a:cs typeface="Times New Roman" panose="02020603050405020304" pitchFamily="18" charset="0"/>
          </a:endParaRPr>
        </a:p>
      </dgm:t>
    </dgm:pt>
    <dgm:pt modelId="{2D613553-E70C-4957-8CCC-50A3C13B5023}">
      <dgm:prSet custT="1"/>
      <dgm:spPr/>
      <dgm:t>
        <a:bodyPr/>
        <a:lstStyle/>
        <a:p>
          <a:r>
            <a:rPr lang="en-US" sz="2000" b="1" dirty="0">
              <a:latin typeface="Times New Roman" panose="02020603050405020304" pitchFamily="18" charset="0"/>
              <a:cs typeface="Times New Roman" panose="02020603050405020304" pitchFamily="18" charset="0"/>
            </a:rPr>
            <a:t>Scaffolding: </a:t>
          </a:r>
          <a:r>
            <a:rPr lang="en-US" sz="1800" dirty="0">
              <a:latin typeface="Times New Roman" panose="02020603050405020304" pitchFamily="18" charset="0"/>
              <a:cs typeface="Times New Roman" panose="02020603050405020304" pitchFamily="18" charset="0"/>
            </a:rPr>
            <a:t>Temporary support provided by adults and peers to promote learning and development.</a:t>
          </a:r>
        </a:p>
      </dgm:t>
    </dgm:pt>
    <dgm:pt modelId="{88279D7B-5F01-4366-8C4A-A1A85758A4AE}" type="parTrans" cxnId="{9B9B5F61-244C-45FF-A9E7-9EB128298739}">
      <dgm:prSet/>
      <dgm:spPr/>
      <dgm:t>
        <a:bodyPr/>
        <a:lstStyle/>
        <a:p>
          <a:endParaRPr lang="en-US">
            <a:latin typeface="Times New Roman" panose="02020603050405020304" pitchFamily="18" charset="0"/>
            <a:cs typeface="Times New Roman" panose="02020603050405020304" pitchFamily="18" charset="0"/>
          </a:endParaRPr>
        </a:p>
      </dgm:t>
    </dgm:pt>
    <dgm:pt modelId="{35979E2C-47E6-4D1A-ACAA-17E09BF62452}" type="sibTrans" cxnId="{9B9B5F61-244C-45FF-A9E7-9EB128298739}">
      <dgm:prSet/>
      <dgm:spPr/>
      <dgm:t>
        <a:bodyPr/>
        <a:lstStyle/>
        <a:p>
          <a:endParaRPr lang="en-US">
            <a:latin typeface="Times New Roman" panose="02020603050405020304" pitchFamily="18" charset="0"/>
            <a:cs typeface="Times New Roman" panose="02020603050405020304" pitchFamily="18" charset="0"/>
          </a:endParaRPr>
        </a:p>
      </dgm:t>
    </dgm:pt>
    <dgm:pt modelId="{E1DD56AA-4140-4FBB-8AE9-45AD86BCCB63}">
      <dgm:prSet custT="1"/>
      <dgm:spPr/>
      <dgm:t>
        <a:bodyPr/>
        <a:lstStyle/>
        <a:p>
          <a:r>
            <a:rPr lang="en-US" sz="2000" b="1" dirty="0">
              <a:latin typeface="Times New Roman" panose="02020603050405020304" pitchFamily="18" charset="0"/>
              <a:cs typeface="Times New Roman" panose="02020603050405020304" pitchFamily="18" charset="0"/>
            </a:rPr>
            <a:t>Language: </a:t>
          </a:r>
          <a:r>
            <a:rPr lang="en-US" sz="1800" dirty="0">
              <a:latin typeface="Times New Roman" panose="02020603050405020304" pitchFamily="18" charset="0"/>
              <a:cs typeface="Times New Roman" panose="02020603050405020304" pitchFamily="18" charset="0"/>
            </a:rPr>
            <a:t>Language is a primary tool for cognitive development.</a:t>
          </a:r>
        </a:p>
      </dgm:t>
    </dgm:pt>
    <dgm:pt modelId="{AE5F64DA-DAA0-4D7A-BE74-C87C35551F2E}" type="parTrans" cxnId="{92FA3B6C-059E-4879-8835-6081A0F08CFB}">
      <dgm:prSet/>
      <dgm:spPr/>
      <dgm:t>
        <a:bodyPr/>
        <a:lstStyle/>
        <a:p>
          <a:endParaRPr lang="en-US">
            <a:latin typeface="Times New Roman" panose="02020603050405020304" pitchFamily="18" charset="0"/>
            <a:cs typeface="Times New Roman" panose="02020603050405020304" pitchFamily="18" charset="0"/>
          </a:endParaRPr>
        </a:p>
      </dgm:t>
    </dgm:pt>
    <dgm:pt modelId="{C2D4E1EA-CE40-4774-A6A2-5D89AB2E3EA5}" type="sibTrans" cxnId="{92FA3B6C-059E-4879-8835-6081A0F08CFB}">
      <dgm:prSet/>
      <dgm:spPr/>
      <dgm:t>
        <a:bodyPr/>
        <a:lstStyle/>
        <a:p>
          <a:endParaRPr lang="en-US">
            <a:latin typeface="Times New Roman" panose="02020603050405020304" pitchFamily="18" charset="0"/>
            <a:cs typeface="Times New Roman" panose="02020603050405020304" pitchFamily="18" charset="0"/>
          </a:endParaRPr>
        </a:p>
      </dgm:t>
    </dgm:pt>
    <dgm:pt modelId="{5D7861A0-538C-4A91-A754-708361E42294}" type="pres">
      <dgm:prSet presAssocID="{7EB1C475-0F7E-4C74-90AE-3C9AAA4120C3}" presName="diagram" presStyleCnt="0">
        <dgm:presLayoutVars>
          <dgm:dir/>
          <dgm:resizeHandles val="exact"/>
        </dgm:presLayoutVars>
      </dgm:prSet>
      <dgm:spPr/>
    </dgm:pt>
    <dgm:pt modelId="{876D09C6-AE94-48F0-8C28-E5023BCF793F}" type="pres">
      <dgm:prSet presAssocID="{A9BA2F58-10B4-4907-BF4E-23831487B3A9}" presName="node" presStyleLbl="node1" presStyleIdx="0" presStyleCnt="4">
        <dgm:presLayoutVars>
          <dgm:bulletEnabled val="1"/>
        </dgm:presLayoutVars>
      </dgm:prSet>
      <dgm:spPr/>
    </dgm:pt>
    <dgm:pt modelId="{A2602C6A-5430-485A-8213-FF5561E82368}" type="pres">
      <dgm:prSet presAssocID="{990F9DEB-D5EE-4304-A9C9-7346D5440703}" presName="sibTrans" presStyleLbl="sibTrans2D1" presStyleIdx="0" presStyleCnt="3"/>
      <dgm:spPr/>
    </dgm:pt>
    <dgm:pt modelId="{791157F1-1C71-4AF6-BEB2-B84F2ED45417}" type="pres">
      <dgm:prSet presAssocID="{990F9DEB-D5EE-4304-A9C9-7346D5440703}" presName="connectorText" presStyleLbl="sibTrans2D1" presStyleIdx="0" presStyleCnt="3"/>
      <dgm:spPr/>
    </dgm:pt>
    <dgm:pt modelId="{1A526271-E68F-431F-88BE-D4718FAD08AB}" type="pres">
      <dgm:prSet presAssocID="{8485C44C-B6AC-4518-8770-0A832E817857}" presName="node" presStyleLbl="node1" presStyleIdx="1" presStyleCnt="4">
        <dgm:presLayoutVars>
          <dgm:bulletEnabled val="1"/>
        </dgm:presLayoutVars>
      </dgm:prSet>
      <dgm:spPr/>
    </dgm:pt>
    <dgm:pt modelId="{7056277E-7455-4C2A-850D-CFC23CA7B8B8}" type="pres">
      <dgm:prSet presAssocID="{CD2C4B24-8676-40A4-AE87-8A6E4FC00B56}" presName="sibTrans" presStyleLbl="sibTrans2D1" presStyleIdx="1" presStyleCnt="3"/>
      <dgm:spPr/>
    </dgm:pt>
    <dgm:pt modelId="{39C1235E-2E7F-4CDB-A8C4-5B15E592AEB1}" type="pres">
      <dgm:prSet presAssocID="{CD2C4B24-8676-40A4-AE87-8A6E4FC00B56}" presName="connectorText" presStyleLbl="sibTrans2D1" presStyleIdx="1" presStyleCnt="3"/>
      <dgm:spPr/>
    </dgm:pt>
    <dgm:pt modelId="{298950F3-0BAD-490C-9EFB-C8D487F7ACCC}" type="pres">
      <dgm:prSet presAssocID="{2D613553-E70C-4957-8CCC-50A3C13B5023}" presName="node" presStyleLbl="node1" presStyleIdx="2" presStyleCnt="4">
        <dgm:presLayoutVars>
          <dgm:bulletEnabled val="1"/>
        </dgm:presLayoutVars>
      </dgm:prSet>
      <dgm:spPr/>
    </dgm:pt>
    <dgm:pt modelId="{66D73FF9-CE55-46FA-8E45-51208F10E429}" type="pres">
      <dgm:prSet presAssocID="{35979E2C-47E6-4D1A-ACAA-17E09BF62452}" presName="sibTrans" presStyleLbl="sibTrans2D1" presStyleIdx="2" presStyleCnt="3"/>
      <dgm:spPr/>
    </dgm:pt>
    <dgm:pt modelId="{1F793424-37A5-4E56-9714-C2146091FAD5}" type="pres">
      <dgm:prSet presAssocID="{35979E2C-47E6-4D1A-ACAA-17E09BF62452}" presName="connectorText" presStyleLbl="sibTrans2D1" presStyleIdx="2" presStyleCnt="3"/>
      <dgm:spPr/>
    </dgm:pt>
    <dgm:pt modelId="{8A83215F-CDD4-4EE9-A448-B4C7A9CB8E5C}" type="pres">
      <dgm:prSet presAssocID="{E1DD56AA-4140-4FBB-8AE9-45AD86BCCB63}" presName="node" presStyleLbl="node1" presStyleIdx="3" presStyleCnt="4">
        <dgm:presLayoutVars>
          <dgm:bulletEnabled val="1"/>
        </dgm:presLayoutVars>
      </dgm:prSet>
      <dgm:spPr/>
    </dgm:pt>
  </dgm:ptLst>
  <dgm:cxnLst>
    <dgm:cxn modelId="{9818B108-BCEB-49D7-AA6C-4F13FFA8934E}" srcId="{7EB1C475-0F7E-4C74-90AE-3C9AAA4120C3}" destId="{8485C44C-B6AC-4518-8770-0A832E817857}" srcOrd="1" destOrd="0" parTransId="{F0A334C1-4DC6-4CCC-A4C2-5406661B7F5D}" sibTransId="{CD2C4B24-8676-40A4-AE87-8A6E4FC00B56}"/>
    <dgm:cxn modelId="{791CAE0E-0AC7-45CA-AC92-4C91BF9C3606}" type="presOf" srcId="{CD2C4B24-8676-40A4-AE87-8A6E4FC00B56}" destId="{39C1235E-2E7F-4CDB-A8C4-5B15E592AEB1}" srcOrd="1" destOrd="0" presId="urn:microsoft.com/office/officeart/2005/8/layout/process5"/>
    <dgm:cxn modelId="{7D41911D-DBFC-4025-9FEC-A9E65DF10ECE}" type="presOf" srcId="{A9BA2F58-10B4-4907-BF4E-23831487B3A9}" destId="{876D09C6-AE94-48F0-8C28-E5023BCF793F}" srcOrd="0" destOrd="0" presId="urn:microsoft.com/office/officeart/2005/8/layout/process5"/>
    <dgm:cxn modelId="{759D743E-8ED4-4C7E-9FD4-68BB00260FB0}" type="presOf" srcId="{7EB1C475-0F7E-4C74-90AE-3C9AAA4120C3}" destId="{5D7861A0-538C-4A91-A754-708361E42294}" srcOrd="0" destOrd="0" presId="urn:microsoft.com/office/officeart/2005/8/layout/process5"/>
    <dgm:cxn modelId="{9B9B5F61-244C-45FF-A9E7-9EB128298739}" srcId="{7EB1C475-0F7E-4C74-90AE-3C9AAA4120C3}" destId="{2D613553-E70C-4957-8CCC-50A3C13B5023}" srcOrd="2" destOrd="0" parTransId="{88279D7B-5F01-4366-8C4A-A1A85758A4AE}" sibTransId="{35979E2C-47E6-4D1A-ACAA-17E09BF62452}"/>
    <dgm:cxn modelId="{8033546B-BBCB-4806-B6B6-93BD9BF73850}" type="presOf" srcId="{2D613553-E70C-4957-8CCC-50A3C13B5023}" destId="{298950F3-0BAD-490C-9EFB-C8D487F7ACCC}" srcOrd="0" destOrd="0" presId="urn:microsoft.com/office/officeart/2005/8/layout/process5"/>
    <dgm:cxn modelId="{92FA3B6C-059E-4879-8835-6081A0F08CFB}" srcId="{7EB1C475-0F7E-4C74-90AE-3C9AAA4120C3}" destId="{E1DD56AA-4140-4FBB-8AE9-45AD86BCCB63}" srcOrd="3" destOrd="0" parTransId="{AE5F64DA-DAA0-4D7A-BE74-C87C35551F2E}" sibTransId="{C2D4E1EA-CE40-4774-A6A2-5D89AB2E3EA5}"/>
    <dgm:cxn modelId="{73A7514E-D0F0-4DE5-BD90-63B7407C3850}" type="presOf" srcId="{990F9DEB-D5EE-4304-A9C9-7346D5440703}" destId="{791157F1-1C71-4AF6-BEB2-B84F2ED45417}" srcOrd="1" destOrd="0" presId="urn:microsoft.com/office/officeart/2005/8/layout/process5"/>
    <dgm:cxn modelId="{5651824F-741E-4024-B46B-9E7DB606E19F}" type="presOf" srcId="{CD2C4B24-8676-40A4-AE87-8A6E4FC00B56}" destId="{7056277E-7455-4C2A-850D-CFC23CA7B8B8}" srcOrd="0" destOrd="0" presId="urn:microsoft.com/office/officeart/2005/8/layout/process5"/>
    <dgm:cxn modelId="{52F12452-85DF-449F-A068-18DC84B02797}" type="presOf" srcId="{35979E2C-47E6-4D1A-ACAA-17E09BF62452}" destId="{66D73FF9-CE55-46FA-8E45-51208F10E429}" srcOrd="0" destOrd="0" presId="urn:microsoft.com/office/officeart/2005/8/layout/process5"/>
    <dgm:cxn modelId="{0B946F56-3394-47A3-B609-52B3565B16DF}" type="presOf" srcId="{8485C44C-B6AC-4518-8770-0A832E817857}" destId="{1A526271-E68F-431F-88BE-D4718FAD08AB}" srcOrd="0" destOrd="0" presId="urn:microsoft.com/office/officeart/2005/8/layout/process5"/>
    <dgm:cxn modelId="{E2F9C792-FFBD-41CB-B68D-ACD1F607523F}" type="presOf" srcId="{E1DD56AA-4140-4FBB-8AE9-45AD86BCCB63}" destId="{8A83215F-CDD4-4EE9-A448-B4C7A9CB8E5C}" srcOrd="0" destOrd="0" presId="urn:microsoft.com/office/officeart/2005/8/layout/process5"/>
    <dgm:cxn modelId="{30A7DFCE-15C4-4572-BBB2-BFE1700CC880}" type="presOf" srcId="{990F9DEB-D5EE-4304-A9C9-7346D5440703}" destId="{A2602C6A-5430-485A-8213-FF5561E82368}" srcOrd="0" destOrd="0" presId="urn:microsoft.com/office/officeart/2005/8/layout/process5"/>
    <dgm:cxn modelId="{A38055DD-2765-4E90-9D47-C4CD91531399}" type="presOf" srcId="{35979E2C-47E6-4D1A-ACAA-17E09BF62452}" destId="{1F793424-37A5-4E56-9714-C2146091FAD5}" srcOrd="1" destOrd="0" presId="urn:microsoft.com/office/officeart/2005/8/layout/process5"/>
    <dgm:cxn modelId="{4DB231FB-DB47-4368-9438-C0413513DB9C}" srcId="{7EB1C475-0F7E-4C74-90AE-3C9AAA4120C3}" destId="{A9BA2F58-10B4-4907-BF4E-23831487B3A9}" srcOrd="0" destOrd="0" parTransId="{5E9F191C-68ED-4993-8030-C897C30055D9}" sibTransId="{990F9DEB-D5EE-4304-A9C9-7346D5440703}"/>
    <dgm:cxn modelId="{7A141DAC-AA91-4DD0-9F40-4733FEC8A5A8}" type="presParOf" srcId="{5D7861A0-538C-4A91-A754-708361E42294}" destId="{876D09C6-AE94-48F0-8C28-E5023BCF793F}" srcOrd="0" destOrd="0" presId="urn:microsoft.com/office/officeart/2005/8/layout/process5"/>
    <dgm:cxn modelId="{D53AC6AD-9487-44BB-96C8-572A07CEFA54}" type="presParOf" srcId="{5D7861A0-538C-4A91-A754-708361E42294}" destId="{A2602C6A-5430-485A-8213-FF5561E82368}" srcOrd="1" destOrd="0" presId="urn:microsoft.com/office/officeart/2005/8/layout/process5"/>
    <dgm:cxn modelId="{B6F4C53D-4498-4747-B293-2E4608DAC2D4}" type="presParOf" srcId="{A2602C6A-5430-485A-8213-FF5561E82368}" destId="{791157F1-1C71-4AF6-BEB2-B84F2ED45417}" srcOrd="0" destOrd="0" presId="urn:microsoft.com/office/officeart/2005/8/layout/process5"/>
    <dgm:cxn modelId="{0906E39D-8F01-4816-87F4-37046F865417}" type="presParOf" srcId="{5D7861A0-538C-4A91-A754-708361E42294}" destId="{1A526271-E68F-431F-88BE-D4718FAD08AB}" srcOrd="2" destOrd="0" presId="urn:microsoft.com/office/officeart/2005/8/layout/process5"/>
    <dgm:cxn modelId="{A2716B34-1441-4693-8EA3-EBC8E558A7AC}" type="presParOf" srcId="{5D7861A0-538C-4A91-A754-708361E42294}" destId="{7056277E-7455-4C2A-850D-CFC23CA7B8B8}" srcOrd="3" destOrd="0" presId="urn:microsoft.com/office/officeart/2005/8/layout/process5"/>
    <dgm:cxn modelId="{879D730F-7A6D-48AD-8CF8-BFF9E17956CE}" type="presParOf" srcId="{7056277E-7455-4C2A-850D-CFC23CA7B8B8}" destId="{39C1235E-2E7F-4CDB-A8C4-5B15E592AEB1}" srcOrd="0" destOrd="0" presId="urn:microsoft.com/office/officeart/2005/8/layout/process5"/>
    <dgm:cxn modelId="{AE22CFF2-B101-4756-910B-3F1DB0BCB09A}" type="presParOf" srcId="{5D7861A0-538C-4A91-A754-708361E42294}" destId="{298950F3-0BAD-490C-9EFB-C8D487F7ACCC}" srcOrd="4" destOrd="0" presId="urn:microsoft.com/office/officeart/2005/8/layout/process5"/>
    <dgm:cxn modelId="{238A0A4D-85BD-413C-B168-27E08C32D920}" type="presParOf" srcId="{5D7861A0-538C-4A91-A754-708361E42294}" destId="{66D73FF9-CE55-46FA-8E45-51208F10E429}" srcOrd="5" destOrd="0" presId="urn:microsoft.com/office/officeart/2005/8/layout/process5"/>
    <dgm:cxn modelId="{9BA0507A-3D01-4960-BA78-9CB06A5D7F86}" type="presParOf" srcId="{66D73FF9-CE55-46FA-8E45-51208F10E429}" destId="{1F793424-37A5-4E56-9714-C2146091FAD5}" srcOrd="0" destOrd="0" presId="urn:microsoft.com/office/officeart/2005/8/layout/process5"/>
    <dgm:cxn modelId="{56ED2993-78F7-456D-8C27-2F8FA23C4B90}" type="presParOf" srcId="{5D7861A0-538C-4A91-A754-708361E42294}" destId="{8A83215F-CDD4-4EE9-A448-B4C7A9CB8E5C}" srcOrd="6"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4939B1-68B9-4720-B2EE-D2A93E9A3CE0}">
      <dsp:nvSpPr>
        <dsp:cNvPr id="0" name=""/>
        <dsp:cNvSpPr/>
      </dsp:nvSpPr>
      <dsp:spPr>
        <a:xfrm>
          <a:off x="0" y="3275"/>
          <a:ext cx="10927829" cy="6977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26E15A-2D37-44F3-8F7F-4EAEFE5C261B}">
      <dsp:nvSpPr>
        <dsp:cNvPr id="0" name=""/>
        <dsp:cNvSpPr/>
      </dsp:nvSpPr>
      <dsp:spPr>
        <a:xfrm>
          <a:off x="211056" y="160260"/>
          <a:ext cx="383739" cy="3837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4F1A83-005E-4BCC-AEBE-82FF1AF24352}">
      <dsp:nvSpPr>
        <dsp:cNvPr id="0" name=""/>
        <dsp:cNvSpPr/>
      </dsp:nvSpPr>
      <dsp:spPr>
        <a:xfrm>
          <a:off x="805853" y="3275"/>
          <a:ext cx="10121975" cy="697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841" tIns="73841" rIns="73841" bIns="73841" numCol="1" spcCol="1270" anchor="ctr" anchorCtr="0">
          <a:noAutofit/>
        </a:bodyPr>
        <a:lstStyle/>
        <a:p>
          <a:pPr marL="0" lvl="0" indent="0" algn="l" defTabSz="844550">
            <a:lnSpc>
              <a:spcPct val="100000"/>
            </a:lnSpc>
            <a:spcBef>
              <a:spcPct val="0"/>
            </a:spcBef>
            <a:spcAft>
              <a:spcPct val="35000"/>
            </a:spcAft>
            <a:buNone/>
          </a:pPr>
          <a:r>
            <a:rPr lang="en-GB" sz="1900" b="1" kern="1200">
              <a:latin typeface="Times New Roman" panose="02020603050405020304" pitchFamily="18" charset="0"/>
              <a:cs typeface="Times New Roman" panose="02020603050405020304" pitchFamily="18" charset="0"/>
            </a:rPr>
            <a:t>Module: </a:t>
          </a:r>
          <a:r>
            <a:rPr lang="en-GB" sz="1900" kern="1200">
              <a:latin typeface="Times New Roman" panose="02020603050405020304" pitchFamily="18" charset="0"/>
              <a:cs typeface="Times New Roman" panose="02020603050405020304" pitchFamily="18" charset="0"/>
            </a:rPr>
            <a:t>Psychology In Health And Social Care</a:t>
          </a:r>
          <a:endParaRPr lang="en-US" sz="1900" kern="1200">
            <a:latin typeface="Times New Roman" panose="02020603050405020304" pitchFamily="18" charset="0"/>
            <a:cs typeface="Times New Roman" panose="02020603050405020304" pitchFamily="18" charset="0"/>
          </a:endParaRPr>
        </a:p>
      </dsp:txBody>
      <dsp:txXfrm>
        <a:off x="805853" y="3275"/>
        <a:ext cx="10121975" cy="697708"/>
      </dsp:txXfrm>
    </dsp:sp>
    <dsp:sp modelId="{EDA1DAFD-751D-4FBB-93C5-7607F6968A91}">
      <dsp:nvSpPr>
        <dsp:cNvPr id="0" name=""/>
        <dsp:cNvSpPr/>
      </dsp:nvSpPr>
      <dsp:spPr>
        <a:xfrm>
          <a:off x="0" y="875411"/>
          <a:ext cx="10927829" cy="6977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E65E2D-826B-4F9A-931B-BDAD70385BFA}">
      <dsp:nvSpPr>
        <dsp:cNvPr id="0" name=""/>
        <dsp:cNvSpPr/>
      </dsp:nvSpPr>
      <dsp:spPr>
        <a:xfrm>
          <a:off x="211056" y="1032396"/>
          <a:ext cx="383739" cy="3837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A42331-FC13-48CA-BA56-420EFA55CE95}">
      <dsp:nvSpPr>
        <dsp:cNvPr id="0" name=""/>
        <dsp:cNvSpPr/>
      </dsp:nvSpPr>
      <dsp:spPr>
        <a:xfrm>
          <a:off x="805853" y="875411"/>
          <a:ext cx="10121975" cy="697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841" tIns="73841" rIns="73841" bIns="73841" numCol="1" spcCol="1270" anchor="ctr" anchorCtr="0">
          <a:noAutofit/>
        </a:bodyPr>
        <a:lstStyle/>
        <a:p>
          <a:pPr marL="0" lvl="0" indent="0" algn="l" defTabSz="844550">
            <a:lnSpc>
              <a:spcPct val="100000"/>
            </a:lnSpc>
            <a:spcBef>
              <a:spcPct val="0"/>
            </a:spcBef>
            <a:spcAft>
              <a:spcPct val="35000"/>
            </a:spcAft>
            <a:buNone/>
          </a:pPr>
          <a:r>
            <a:rPr lang="en-GB" sz="1900" b="1" kern="1200">
              <a:latin typeface="Times New Roman" panose="02020603050405020304" pitchFamily="18" charset="0"/>
              <a:cs typeface="Times New Roman" panose="02020603050405020304" pitchFamily="18" charset="0"/>
            </a:rPr>
            <a:t>Module Code: </a:t>
          </a:r>
          <a:r>
            <a:rPr lang="en-GB" sz="1900" kern="1200">
              <a:latin typeface="Times New Roman" panose="02020603050405020304" pitchFamily="18" charset="0"/>
              <a:cs typeface="Times New Roman" panose="02020603050405020304" pitchFamily="18" charset="0"/>
            </a:rPr>
            <a:t>LCHS4010</a:t>
          </a:r>
          <a:endParaRPr lang="en-US" sz="1900" kern="1200">
            <a:latin typeface="Times New Roman" panose="02020603050405020304" pitchFamily="18" charset="0"/>
            <a:cs typeface="Times New Roman" panose="02020603050405020304" pitchFamily="18" charset="0"/>
          </a:endParaRPr>
        </a:p>
      </dsp:txBody>
      <dsp:txXfrm>
        <a:off x="805853" y="875411"/>
        <a:ext cx="10121975" cy="697708"/>
      </dsp:txXfrm>
    </dsp:sp>
    <dsp:sp modelId="{122C8CC9-9862-4CFB-B5AA-9C5F502451DC}">
      <dsp:nvSpPr>
        <dsp:cNvPr id="0" name=""/>
        <dsp:cNvSpPr/>
      </dsp:nvSpPr>
      <dsp:spPr>
        <a:xfrm>
          <a:off x="0" y="1747548"/>
          <a:ext cx="10927829" cy="6977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571554-2A6C-40A6-AA10-ACC8C5AC6658}">
      <dsp:nvSpPr>
        <dsp:cNvPr id="0" name=""/>
        <dsp:cNvSpPr/>
      </dsp:nvSpPr>
      <dsp:spPr>
        <a:xfrm>
          <a:off x="211056" y="1904532"/>
          <a:ext cx="383739" cy="383739"/>
        </a:xfrm>
        <a:prstGeom prst="rect">
          <a:avLst/>
        </a:prstGeom>
        <a:solidFill>
          <a:schemeClr val="accent4">
            <a:hueOff val="0"/>
            <a:satOff val="0"/>
            <a:lumOff val="0"/>
            <a:alphaOff val="0"/>
          </a:schemeClr>
        </a:solidFill>
        <a:ln w="1905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5A82D0-3478-42F0-B767-3DBCF6DE79CA}">
      <dsp:nvSpPr>
        <dsp:cNvPr id="0" name=""/>
        <dsp:cNvSpPr/>
      </dsp:nvSpPr>
      <dsp:spPr>
        <a:xfrm>
          <a:off x="805853" y="1747548"/>
          <a:ext cx="10121975" cy="697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841" tIns="73841" rIns="73841" bIns="73841" numCol="1" spcCol="1270" anchor="ctr" anchorCtr="0">
          <a:noAutofit/>
        </a:bodyPr>
        <a:lstStyle/>
        <a:p>
          <a:pPr marL="0" lvl="0" indent="0" algn="l" defTabSz="844550">
            <a:lnSpc>
              <a:spcPct val="100000"/>
            </a:lnSpc>
            <a:spcBef>
              <a:spcPct val="0"/>
            </a:spcBef>
            <a:spcAft>
              <a:spcPct val="35000"/>
            </a:spcAft>
            <a:buNone/>
          </a:pPr>
          <a:r>
            <a:rPr lang="en-GB" sz="1900" b="1" i="0" kern="1200" dirty="0"/>
            <a:t>Module Leader: </a:t>
          </a:r>
          <a:r>
            <a:rPr lang="en-GB" sz="1900" b="0" i="0" kern="1200" dirty="0">
              <a:latin typeface="Times New Roman" panose="02020603050405020304" pitchFamily="18" charset="0"/>
              <a:cs typeface="Times New Roman" panose="02020603050405020304" pitchFamily="18" charset="0"/>
            </a:rPr>
            <a:t>Neale Haddon</a:t>
          </a:r>
          <a:endParaRPr lang="en-GB" sz="1900" b="0" kern="1200" dirty="0">
            <a:latin typeface="Times New Roman" panose="02020603050405020304" pitchFamily="18" charset="0"/>
            <a:cs typeface="Times New Roman" panose="02020603050405020304" pitchFamily="18" charset="0"/>
          </a:endParaRPr>
        </a:p>
      </dsp:txBody>
      <dsp:txXfrm>
        <a:off x="805853" y="1747548"/>
        <a:ext cx="10121975" cy="697708"/>
      </dsp:txXfrm>
    </dsp:sp>
    <dsp:sp modelId="{5B98469B-CFEE-41C8-9FA4-7340D2D108ED}">
      <dsp:nvSpPr>
        <dsp:cNvPr id="0" name=""/>
        <dsp:cNvSpPr/>
      </dsp:nvSpPr>
      <dsp:spPr>
        <a:xfrm>
          <a:off x="0" y="2619684"/>
          <a:ext cx="10927829" cy="6977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270332-7173-498E-BF01-AD91F4A48C4D}">
      <dsp:nvSpPr>
        <dsp:cNvPr id="0" name=""/>
        <dsp:cNvSpPr/>
      </dsp:nvSpPr>
      <dsp:spPr>
        <a:xfrm>
          <a:off x="211056" y="2776668"/>
          <a:ext cx="383739" cy="3837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0FD123-BC96-496B-87D2-75E1645D7B86}">
      <dsp:nvSpPr>
        <dsp:cNvPr id="0" name=""/>
        <dsp:cNvSpPr/>
      </dsp:nvSpPr>
      <dsp:spPr>
        <a:xfrm>
          <a:off x="805853" y="2619684"/>
          <a:ext cx="10121975" cy="697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841" tIns="73841" rIns="73841" bIns="73841" numCol="1" spcCol="1270" anchor="ctr" anchorCtr="0">
          <a:noAutofit/>
        </a:bodyPr>
        <a:lstStyle/>
        <a:p>
          <a:pPr marL="0" lvl="0" indent="0" algn="l" defTabSz="844550">
            <a:lnSpc>
              <a:spcPct val="100000"/>
            </a:lnSpc>
            <a:spcBef>
              <a:spcPct val="0"/>
            </a:spcBef>
            <a:spcAft>
              <a:spcPct val="35000"/>
            </a:spcAft>
            <a:buNone/>
          </a:pPr>
          <a:r>
            <a:rPr lang="en-GB" sz="1900" b="1" kern="1200" dirty="0">
              <a:latin typeface="Times New Roman" panose="02020603050405020304" pitchFamily="18" charset="0"/>
              <a:cs typeface="Times New Roman" panose="02020603050405020304" pitchFamily="18" charset="0"/>
            </a:rPr>
            <a:t>Lecturer: </a:t>
          </a:r>
          <a:r>
            <a:rPr lang="en-GB" sz="1900" b="0" i="0" kern="1200" dirty="0">
              <a:latin typeface="Times New Roman" panose="02020603050405020304" pitchFamily="18" charset="0"/>
              <a:cs typeface="Times New Roman" panose="02020603050405020304" pitchFamily="18" charset="0"/>
            </a:rPr>
            <a:t>Helen Parsons</a:t>
          </a:r>
          <a:r>
            <a:rPr lang="en-GB" sz="1900" b="0" kern="1200" dirty="0">
              <a:latin typeface="Times New Roman" panose="02020603050405020304" pitchFamily="18" charset="0"/>
              <a:cs typeface="Times New Roman" panose="02020603050405020304" pitchFamily="18" charset="0"/>
            </a:rPr>
            <a:t> </a:t>
          </a:r>
          <a:endParaRPr lang="en-US" sz="1900" b="0" kern="1200" dirty="0">
            <a:latin typeface="Times New Roman" panose="02020603050405020304" pitchFamily="18" charset="0"/>
            <a:cs typeface="Times New Roman" panose="02020603050405020304" pitchFamily="18" charset="0"/>
          </a:endParaRPr>
        </a:p>
      </dsp:txBody>
      <dsp:txXfrm>
        <a:off x="805853" y="2619684"/>
        <a:ext cx="10121975" cy="697708"/>
      </dsp:txXfrm>
    </dsp:sp>
    <dsp:sp modelId="{C9715CFA-2D09-4A1F-93B7-BCE9F103482F}">
      <dsp:nvSpPr>
        <dsp:cNvPr id="0" name=""/>
        <dsp:cNvSpPr/>
      </dsp:nvSpPr>
      <dsp:spPr>
        <a:xfrm>
          <a:off x="0" y="3491820"/>
          <a:ext cx="10927829" cy="6977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272E28-43A8-4EC0-826B-437EE486C74B}">
      <dsp:nvSpPr>
        <dsp:cNvPr id="0" name=""/>
        <dsp:cNvSpPr/>
      </dsp:nvSpPr>
      <dsp:spPr>
        <a:xfrm>
          <a:off x="211056" y="3648804"/>
          <a:ext cx="383739" cy="3837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994C09-BC60-4E05-B258-D823D1CF0605}">
      <dsp:nvSpPr>
        <dsp:cNvPr id="0" name=""/>
        <dsp:cNvSpPr/>
      </dsp:nvSpPr>
      <dsp:spPr>
        <a:xfrm>
          <a:off x="805853" y="3491820"/>
          <a:ext cx="10121975" cy="697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841" tIns="73841" rIns="73841" bIns="73841" numCol="1" spcCol="1270" anchor="ctr" anchorCtr="0">
          <a:noAutofit/>
        </a:bodyPr>
        <a:lstStyle/>
        <a:p>
          <a:pPr marL="0" lvl="0" indent="0" algn="l" defTabSz="844550">
            <a:lnSpc>
              <a:spcPct val="100000"/>
            </a:lnSpc>
            <a:spcBef>
              <a:spcPct val="0"/>
            </a:spcBef>
            <a:spcAft>
              <a:spcPct val="35000"/>
            </a:spcAft>
            <a:buNone/>
          </a:pPr>
          <a:r>
            <a:rPr lang="en-GB" sz="1900" b="1" kern="1200" dirty="0">
              <a:latin typeface="Times New Roman" panose="02020603050405020304" pitchFamily="18" charset="0"/>
              <a:cs typeface="Times New Roman" panose="02020603050405020304" pitchFamily="18" charset="0"/>
            </a:rPr>
            <a:t>Assignment Title: </a:t>
          </a:r>
          <a:r>
            <a:rPr lang="en-GB" sz="1900" kern="1200" dirty="0">
              <a:latin typeface="Times New Roman" panose="02020603050405020304" pitchFamily="18" charset="0"/>
              <a:cs typeface="Times New Roman" panose="02020603050405020304" pitchFamily="18" charset="0"/>
            </a:rPr>
            <a:t>Presentation – Lifespan Development</a:t>
          </a:r>
          <a:endParaRPr lang="en-US" sz="1900" kern="1200" dirty="0">
            <a:latin typeface="Times New Roman" panose="02020603050405020304" pitchFamily="18" charset="0"/>
            <a:cs typeface="Times New Roman" panose="02020603050405020304" pitchFamily="18" charset="0"/>
          </a:endParaRPr>
        </a:p>
      </dsp:txBody>
      <dsp:txXfrm>
        <a:off x="805853" y="3491820"/>
        <a:ext cx="10121975" cy="6977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5B370A-99C1-4F04-AF07-A213E034DE4A}">
      <dsp:nvSpPr>
        <dsp:cNvPr id="0" name=""/>
        <dsp:cNvSpPr/>
      </dsp:nvSpPr>
      <dsp:spPr>
        <a:xfrm>
          <a:off x="21175" y="0"/>
          <a:ext cx="4287401" cy="144417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latin typeface="Times New Roman" panose="02020603050405020304" pitchFamily="18" charset="0"/>
              <a:cs typeface="Times New Roman" panose="02020603050405020304" pitchFamily="18" charset="0"/>
            </a:rPr>
            <a:t>Case Overview:</a:t>
          </a:r>
          <a:endParaRPr lang="en-US" sz="1600" kern="1200" dirty="0">
            <a:latin typeface="Times New Roman" panose="02020603050405020304" pitchFamily="18" charset="0"/>
            <a:cs typeface="Times New Roman" panose="02020603050405020304" pitchFamily="18" charset="0"/>
          </a:endParaRPr>
        </a:p>
        <a:p>
          <a:pPr marL="114300" lvl="1" indent="-114300" algn="l" defTabSz="533400">
            <a:lnSpc>
              <a:spcPct val="90000"/>
            </a:lnSpc>
            <a:spcBef>
              <a:spcPct val="0"/>
            </a:spcBef>
            <a:spcAft>
              <a:spcPct val="15000"/>
            </a:spcAft>
            <a:buFont typeface="Wingdings" panose="05000000000000000000" pitchFamily="2" charset="2"/>
            <a:buChar char="v"/>
          </a:pPr>
          <a:r>
            <a:rPr lang="en-GB" sz="1200" kern="1200" dirty="0">
              <a:latin typeface="Times New Roman" panose="02020603050405020304" pitchFamily="18" charset="0"/>
              <a:cs typeface="Times New Roman" panose="02020603050405020304" pitchFamily="18" charset="0"/>
            </a:rPr>
            <a:t> Isaac is a 4-year-old child attending a Children’s Centre in London.</a:t>
          </a:r>
          <a:endParaRPr lang="en-US" sz="1200" kern="1200" dirty="0">
            <a:latin typeface="Times New Roman" panose="02020603050405020304" pitchFamily="18" charset="0"/>
            <a:cs typeface="Times New Roman" panose="02020603050405020304" pitchFamily="18" charset="0"/>
          </a:endParaRPr>
        </a:p>
        <a:p>
          <a:pPr marL="114300" lvl="1" indent="-114300" algn="l" defTabSz="533400">
            <a:lnSpc>
              <a:spcPct val="90000"/>
            </a:lnSpc>
            <a:spcBef>
              <a:spcPct val="0"/>
            </a:spcBef>
            <a:spcAft>
              <a:spcPct val="15000"/>
            </a:spcAft>
            <a:buFont typeface="Wingdings" panose="05000000000000000000" pitchFamily="2" charset="2"/>
            <a:buChar char="v"/>
          </a:pPr>
          <a:r>
            <a:rPr lang="en-GB" sz="1200" kern="1200" dirty="0">
              <a:latin typeface="Times New Roman" panose="02020603050405020304" pitchFamily="18" charset="0"/>
              <a:cs typeface="Times New Roman" panose="02020603050405020304" pitchFamily="18" charset="0"/>
            </a:rPr>
            <a:t> Isaac lives with his mother, who experiences post-natal depression.</a:t>
          </a:r>
          <a:endParaRPr lang="en-US" sz="1200" kern="1200" dirty="0">
            <a:latin typeface="Times New Roman" panose="02020603050405020304" pitchFamily="18" charset="0"/>
            <a:cs typeface="Times New Roman" panose="02020603050405020304" pitchFamily="18" charset="0"/>
          </a:endParaRPr>
        </a:p>
        <a:p>
          <a:pPr marL="114300" lvl="1" indent="-114300" algn="l" defTabSz="533400">
            <a:lnSpc>
              <a:spcPct val="90000"/>
            </a:lnSpc>
            <a:spcBef>
              <a:spcPct val="0"/>
            </a:spcBef>
            <a:spcAft>
              <a:spcPct val="15000"/>
            </a:spcAft>
            <a:buFont typeface="Wingdings" panose="05000000000000000000" pitchFamily="2" charset="2"/>
            <a:buChar char="v"/>
          </a:pPr>
          <a:r>
            <a:rPr lang="en-GB" sz="1200" kern="1200" dirty="0">
              <a:latin typeface="Times New Roman" panose="02020603050405020304" pitchFamily="18" charset="0"/>
              <a:cs typeface="Times New Roman" panose="02020603050405020304" pitchFamily="18" charset="0"/>
            </a:rPr>
            <a:t> Isaac’s recent relocation and disrupted childcare arrangements.</a:t>
          </a:r>
          <a:endParaRPr lang="en-US" sz="1200" kern="1200" dirty="0">
            <a:latin typeface="Times New Roman" panose="02020603050405020304" pitchFamily="18" charset="0"/>
            <a:cs typeface="Times New Roman" panose="02020603050405020304" pitchFamily="18" charset="0"/>
          </a:endParaRPr>
        </a:p>
      </dsp:txBody>
      <dsp:txXfrm>
        <a:off x="63474" y="42299"/>
        <a:ext cx="4202803" cy="1359579"/>
      </dsp:txXfrm>
    </dsp:sp>
    <dsp:sp modelId="{87F68BC4-C23A-4DBA-8A36-C064D5971CAD}">
      <dsp:nvSpPr>
        <dsp:cNvPr id="0" name=""/>
        <dsp:cNvSpPr/>
      </dsp:nvSpPr>
      <dsp:spPr>
        <a:xfrm rot="5400000">
          <a:off x="1894093" y="1480281"/>
          <a:ext cx="541566" cy="64987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latin typeface="Times New Roman" panose="02020603050405020304" pitchFamily="18" charset="0"/>
            <a:cs typeface="Times New Roman" panose="02020603050405020304" pitchFamily="18" charset="0"/>
          </a:endParaRPr>
        </a:p>
      </dsp:txBody>
      <dsp:txXfrm rot="-5400000">
        <a:off x="1969913" y="1534437"/>
        <a:ext cx="389927" cy="379096"/>
      </dsp:txXfrm>
    </dsp:sp>
    <dsp:sp modelId="{935EBAEA-D5F3-46E4-9A09-83D1B5865CBD}">
      <dsp:nvSpPr>
        <dsp:cNvPr id="0" name=""/>
        <dsp:cNvSpPr/>
      </dsp:nvSpPr>
      <dsp:spPr>
        <a:xfrm>
          <a:off x="21175" y="2166265"/>
          <a:ext cx="4287401" cy="144417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latin typeface="Times New Roman" panose="02020603050405020304" pitchFamily="18" charset="0"/>
              <a:cs typeface="Times New Roman" panose="02020603050405020304" pitchFamily="18" charset="0"/>
            </a:rPr>
            <a:t>Difficulties observed:</a:t>
          </a:r>
          <a:endParaRPr lang="en-US" sz="1600" kern="1200" dirty="0">
            <a:latin typeface="Times New Roman" panose="02020603050405020304" pitchFamily="18" charset="0"/>
            <a:cs typeface="Times New Roman" panose="02020603050405020304" pitchFamily="18" charset="0"/>
          </a:endParaRPr>
        </a:p>
        <a:p>
          <a:pPr marL="114300" lvl="1" indent="-114300" algn="l" defTabSz="533400">
            <a:lnSpc>
              <a:spcPct val="90000"/>
            </a:lnSpc>
            <a:spcBef>
              <a:spcPct val="0"/>
            </a:spcBef>
            <a:spcAft>
              <a:spcPct val="15000"/>
            </a:spcAft>
            <a:buFont typeface="Wingdings" panose="05000000000000000000" pitchFamily="2" charset="2"/>
            <a:buChar char="v"/>
          </a:pPr>
          <a:r>
            <a:rPr lang="en-GB" sz="1200" kern="1200" dirty="0">
              <a:latin typeface="Times New Roman" panose="02020603050405020304" pitchFamily="18" charset="0"/>
              <a:cs typeface="Times New Roman" panose="02020603050405020304" pitchFamily="18" charset="0"/>
            </a:rPr>
            <a:t> Language delay</a:t>
          </a:r>
          <a:endParaRPr lang="en-US" sz="1200" kern="1200" dirty="0">
            <a:latin typeface="Times New Roman" panose="02020603050405020304" pitchFamily="18" charset="0"/>
            <a:cs typeface="Times New Roman" panose="02020603050405020304" pitchFamily="18" charset="0"/>
          </a:endParaRPr>
        </a:p>
        <a:p>
          <a:pPr marL="114300" lvl="1" indent="-114300" algn="l" defTabSz="533400">
            <a:lnSpc>
              <a:spcPct val="90000"/>
            </a:lnSpc>
            <a:spcBef>
              <a:spcPct val="0"/>
            </a:spcBef>
            <a:spcAft>
              <a:spcPct val="15000"/>
            </a:spcAft>
            <a:buFont typeface="Wingdings" panose="05000000000000000000" pitchFamily="2" charset="2"/>
            <a:buChar char="v"/>
          </a:pPr>
          <a:r>
            <a:rPr lang="en-GB" sz="1200" kern="1200" dirty="0">
              <a:latin typeface="Times New Roman" panose="02020603050405020304" pitchFamily="18" charset="0"/>
              <a:cs typeface="Times New Roman" panose="02020603050405020304" pitchFamily="18" charset="0"/>
            </a:rPr>
            <a:t> Separation distress</a:t>
          </a:r>
          <a:endParaRPr lang="en-US" sz="1200" kern="1200" dirty="0">
            <a:latin typeface="Times New Roman" panose="02020603050405020304" pitchFamily="18" charset="0"/>
            <a:cs typeface="Times New Roman" panose="02020603050405020304" pitchFamily="18" charset="0"/>
          </a:endParaRPr>
        </a:p>
        <a:p>
          <a:pPr marL="114300" lvl="1" indent="-114300" algn="l" defTabSz="533400">
            <a:lnSpc>
              <a:spcPct val="90000"/>
            </a:lnSpc>
            <a:spcBef>
              <a:spcPct val="0"/>
            </a:spcBef>
            <a:spcAft>
              <a:spcPct val="15000"/>
            </a:spcAft>
            <a:buFont typeface="Wingdings" panose="05000000000000000000" pitchFamily="2" charset="2"/>
            <a:buChar char="v"/>
          </a:pPr>
          <a:r>
            <a:rPr lang="en-GB" sz="1200" kern="1200" dirty="0">
              <a:latin typeface="Times New Roman" panose="02020603050405020304" pitchFamily="18" charset="0"/>
              <a:cs typeface="Times New Roman" panose="02020603050405020304" pitchFamily="18" charset="0"/>
            </a:rPr>
            <a:t> Limitation social interaction</a:t>
          </a:r>
          <a:endParaRPr lang="en-US" sz="1200" kern="1200" dirty="0">
            <a:latin typeface="Times New Roman" panose="02020603050405020304" pitchFamily="18" charset="0"/>
            <a:cs typeface="Times New Roman" panose="02020603050405020304" pitchFamily="18" charset="0"/>
          </a:endParaRPr>
        </a:p>
        <a:p>
          <a:pPr marL="114300" lvl="1" indent="-114300" algn="l" defTabSz="533400">
            <a:lnSpc>
              <a:spcPct val="90000"/>
            </a:lnSpc>
            <a:spcBef>
              <a:spcPct val="0"/>
            </a:spcBef>
            <a:spcAft>
              <a:spcPct val="15000"/>
            </a:spcAft>
            <a:buFont typeface="Wingdings" panose="05000000000000000000" pitchFamily="2" charset="2"/>
            <a:buChar char="v"/>
          </a:pPr>
          <a:r>
            <a:rPr lang="en-GB" sz="1200" kern="1200" dirty="0">
              <a:latin typeface="Times New Roman" panose="02020603050405020304" pitchFamily="18" charset="0"/>
              <a:cs typeface="Times New Roman" panose="02020603050405020304" pitchFamily="18" charset="0"/>
            </a:rPr>
            <a:t> Withdrawal from group activities</a:t>
          </a:r>
          <a:endParaRPr lang="en-US" sz="1200" kern="1200" dirty="0">
            <a:latin typeface="Times New Roman" panose="02020603050405020304" pitchFamily="18" charset="0"/>
            <a:cs typeface="Times New Roman" panose="02020603050405020304" pitchFamily="18" charset="0"/>
          </a:endParaRPr>
        </a:p>
        <a:p>
          <a:pPr marL="114300" lvl="1" indent="-114300" algn="l" defTabSz="533400">
            <a:lnSpc>
              <a:spcPct val="90000"/>
            </a:lnSpc>
            <a:spcBef>
              <a:spcPct val="0"/>
            </a:spcBef>
            <a:spcAft>
              <a:spcPct val="15000"/>
            </a:spcAft>
            <a:buFont typeface="Wingdings" panose="05000000000000000000" pitchFamily="2" charset="2"/>
            <a:buChar char="v"/>
          </a:pPr>
          <a:r>
            <a:rPr lang="en-GB" sz="1200" kern="1200" dirty="0">
              <a:latin typeface="Times New Roman" panose="02020603050405020304" pitchFamily="18" charset="0"/>
              <a:cs typeface="Times New Roman" panose="02020603050405020304" pitchFamily="18" charset="0"/>
            </a:rPr>
            <a:t> Sleep difficulties</a:t>
          </a:r>
          <a:endParaRPr lang="en-US" sz="1200" kern="1200" dirty="0">
            <a:latin typeface="Times New Roman" panose="02020603050405020304" pitchFamily="18" charset="0"/>
            <a:cs typeface="Times New Roman" panose="02020603050405020304" pitchFamily="18" charset="0"/>
          </a:endParaRPr>
        </a:p>
      </dsp:txBody>
      <dsp:txXfrm>
        <a:off x="63474" y="2208564"/>
        <a:ext cx="4202803" cy="1359579"/>
      </dsp:txXfrm>
    </dsp:sp>
    <dsp:sp modelId="{F4375F03-BE01-4562-8B68-5DC44140C3D6}">
      <dsp:nvSpPr>
        <dsp:cNvPr id="0" name=""/>
        <dsp:cNvSpPr/>
      </dsp:nvSpPr>
      <dsp:spPr>
        <a:xfrm rot="5400000">
          <a:off x="1894093" y="3646547"/>
          <a:ext cx="541566" cy="64987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latin typeface="Times New Roman" panose="02020603050405020304" pitchFamily="18" charset="0"/>
            <a:cs typeface="Times New Roman" panose="02020603050405020304" pitchFamily="18" charset="0"/>
          </a:endParaRPr>
        </a:p>
      </dsp:txBody>
      <dsp:txXfrm rot="-5400000">
        <a:off x="1969913" y="3700703"/>
        <a:ext cx="389927" cy="379096"/>
      </dsp:txXfrm>
    </dsp:sp>
    <dsp:sp modelId="{83127FD8-8C69-4D2B-A1EE-E50E107BA143}">
      <dsp:nvSpPr>
        <dsp:cNvPr id="0" name=""/>
        <dsp:cNvSpPr/>
      </dsp:nvSpPr>
      <dsp:spPr>
        <a:xfrm>
          <a:off x="21175" y="4332531"/>
          <a:ext cx="4287401" cy="144417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bg1"/>
              </a:solidFill>
              <a:latin typeface="Times New Roman" panose="02020603050405020304" pitchFamily="18" charset="0"/>
              <a:cs typeface="Times New Roman" panose="02020603050405020304" pitchFamily="18" charset="0"/>
            </a:rPr>
            <a:t>Aim:</a:t>
          </a:r>
        </a:p>
        <a:p>
          <a:pPr marL="0" lvl="0" indent="0" algn="l" defTabSz="800100">
            <a:lnSpc>
              <a:spcPct val="90000"/>
            </a:lnSpc>
            <a:spcBef>
              <a:spcPct val="0"/>
            </a:spcBef>
            <a:spcAft>
              <a:spcPct val="35000"/>
            </a:spcAft>
            <a:buNone/>
          </a:pPr>
          <a:r>
            <a:rPr lang="en-GB" sz="1400" kern="1200" dirty="0">
              <a:solidFill>
                <a:schemeClr val="bg1"/>
              </a:solidFill>
              <a:latin typeface="Times New Roman" panose="02020603050405020304" pitchFamily="18" charset="0"/>
              <a:cs typeface="Times New Roman" panose="02020603050405020304" pitchFamily="18" charset="0"/>
            </a:rPr>
            <a:t>To analyse Isaac’s development plan using Vygotsky’s Sociocultural Theory to develop a support plan to improve Isaac’s wellbeing and lifespan development (Vygotsky, 1978).</a:t>
          </a:r>
        </a:p>
      </dsp:txBody>
      <dsp:txXfrm>
        <a:off x="63474" y="4374830"/>
        <a:ext cx="4202803" cy="135957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6D09C6-AE94-48F0-8C28-E5023BCF793F}">
      <dsp:nvSpPr>
        <dsp:cNvPr id="0" name=""/>
        <dsp:cNvSpPr/>
      </dsp:nvSpPr>
      <dsp:spPr>
        <a:xfrm>
          <a:off x="1227" y="326274"/>
          <a:ext cx="2616941" cy="157016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Times New Roman" panose="02020603050405020304" pitchFamily="18" charset="0"/>
              <a:cs typeface="Times New Roman" panose="02020603050405020304" pitchFamily="18" charset="0"/>
            </a:rPr>
            <a:t>Social Interaction: </a:t>
          </a:r>
          <a:r>
            <a:rPr lang="en-US" sz="1600" kern="1200" dirty="0">
              <a:latin typeface="Times New Roman" panose="02020603050405020304" pitchFamily="18" charset="0"/>
              <a:cs typeface="Times New Roman" panose="02020603050405020304" pitchFamily="18" charset="0"/>
            </a:rPr>
            <a:t>Children learn through interactions with more knowledgeable adults and peers.</a:t>
          </a:r>
        </a:p>
        <a:p>
          <a:pPr marL="0" lvl="0" indent="0" algn="ctr" defTabSz="889000">
            <a:lnSpc>
              <a:spcPct val="90000"/>
            </a:lnSpc>
            <a:spcBef>
              <a:spcPct val="0"/>
            </a:spcBef>
            <a:spcAft>
              <a:spcPct val="35000"/>
            </a:spcAft>
            <a:buNone/>
          </a:pPr>
          <a:endParaRPr lang="en-US" sz="1600" kern="1200" dirty="0">
            <a:latin typeface="Times New Roman" panose="02020603050405020304" pitchFamily="18" charset="0"/>
            <a:cs typeface="Times New Roman" panose="02020603050405020304" pitchFamily="18" charset="0"/>
          </a:endParaRPr>
        </a:p>
      </dsp:txBody>
      <dsp:txXfrm>
        <a:off x="47216" y="372263"/>
        <a:ext cx="2524963" cy="1478186"/>
      </dsp:txXfrm>
    </dsp:sp>
    <dsp:sp modelId="{A2602C6A-5430-485A-8213-FF5561E82368}">
      <dsp:nvSpPr>
        <dsp:cNvPr id="0" name=""/>
        <dsp:cNvSpPr/>
      </dsp:nvSpPr>
      <dsp:spPr>
        <a:xfrm>
          <a:off x="2848459" y="786856"/>
          <a:ext cx="554791" cy="649001"/>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latin typeface="Times New Roman" panose="02020603050405020304" pitchFamily="18" charset="0"/>
            <a:cs typeface="Times New Roman" panose="02020603050405020304" pitchFamily="18" charset="0"/>
          </a:endParaRPr>
        </a:p>
      </dsp:txBody>
      <dsp:txXfrm>
        <a:off x="2848459" y="916656"/>
        <a:ext cx="388354" cy="389401"/>
      </dsp:txXfrm>
    </dsp:sp>
    <dsp:sp modelId="{1A526271-E68F-431F-88BE-D4718FAD08AB}">
      <dsp:nvSpPr>
        <dsp:cNvPr id="0" name=""/>
        <dsp:cNvSpPr/>
      </dsp:nvSpPr>
      <dsp:spPr>
        <a:xfrm>
          <a:off x="3664944" y="326274"/>
          <a:ext cx="2616941" cy="1570164"/>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latin typeface="Times New Roman" panose="02020603050405020304" pitchFamily="18" charset="0"/>
              <a:cs typeface="Times New Roman" panose="02020603050405020304" pitchFamily="18" charset="0"/>
            </a:rPr>
            <a:t>(ZPD) Zone of Proximal  Development: </a:t>
          </a:r>
          <a:r>
            <a:rPr lang="en-US" sz="1600" kern="1200" dirty="0">
              <a:latin typeface="Times New Roman" panose="02020603050405020304" pitchFamily="18" charset="0"/>
              <a:cs typeface="Times New Roman" panose="02020603050405020304" pitchFamily="18" charset="0"/>
            </a:rPr>
            <a:t>The gap between what a child can do independently and what they can achieve with support.</a:t>
          </a:r>
        </a:p>
      </dsp:txBody>
      <dsp:txXfrm>
        <a:off x="3710933" y="372263"/>
        <a:ext cx="2524963" cy="1478186"/>
      </dsp:txXfrm>
    </dsp:sp>
    <dsp:sp modelId="{7056277E-7455-4C2A-850D-CFC23CA7B8B8}">
      <dsp:nvSpPr>
        <dsp:cNvPr id="0" name=""/>
        <dsp:cNvSpPr/>
      </dsp:nvSpPr>
      <dsp:spPr>
        <a:xfrm rot="5400000">
          <a:off x="4696019" y="2079625"/>
          <a:ext cx="554791" cy="649001"/>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latin typeface="Times New Roman" panose="02020603050405020304" pitchFamily="18" charset="0"/>
            <a:cs typeface="Times New Roman" panose="02020603050405020304" pitchFamily="18" charset="0"/>
          </a:endParaRPr>
        </a:p>
      </dsp:txBody>
      <dsp:txXfrm rot="-5400000">
        <a:off x="4778715" y="2126730"/>
        <a:ext cx="389401" cy="388354"/>
      </dsp:txXfrm>
    </dsp:sp>
    <dsp:sp modelId="{298950F3-0BAD-490C-9EFB-C8D487F7ACCC}">
      <dsp:nvSpPr>
        <dsp:cNvPr id="0" name=""/>
        <dsp:cNvSpPr/>
      </dsp:nvSpPr>
      <dsp:spPr>
        <a:xfrm>
          <a:off x="3664944" y="2943215"/>
          <a:ext cx="2616941" cy="1570164"/>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Times New Roman" panose="02020603050405020304" pitchFamily="18" charset="0"/>
              <a:cs typeface="Times New Roman" panose="02020603050405020304" pitchFamily="18" charset="0"/>
            </a:rPr>
            <a:t>Scaffolding: </a:t>
          </a:r>
          <a:r>
            <a:rPr lang="en-US" sz="1800" kern="1200" dirty="0">
              <a:latin typeface="Times New Roman" panose="02020603050405020304" pitchFamily="18" charset="0"/>
              <a:cs typeface="Times New Roman" panose="02020603050405020304" pitchFamily="18" charset="0"/>
            </a:rPr>
            <a:t>Temporary support provided by adults and peers to promote learning and development.</a:t>
          </a:r>
        </a:p>
      </dsp:txBody>
      <dsp:txXfrm>
        <a:off x="3710933" y="2989204"/>
        <a:ext cx="2524963" cy="1478186"/>
      </dsp:txXfrm>
    </dsp:sp>
    <dsp:sp modelId="{66D73FF9-CE55-46FA-8E45-51208F10E429}">
      <dsp:nvSpPr>
        <dsp:cNvPr id="0" name=""/>
        <dsp:cNvSpPr/>
      </dsp:nvSpPr>
      <dsp:spPr>
        <a:xfrm rot="10800000">
          <a:off x="2879862" y="3403797"/>
          <a:ext cx="554791" cy="649001"/>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latin typeface="Times New Roman" panose="02020603050405020304" pitchFamily="18" charset="0"/>
            <a:cs typeface="Times New Roman" panose="02020603050405020304" pitchFamily="18" charset="0"/>
          </a:endParaRPr>
        </a:p>
      </dsp:txBody>
      <dsp:txXfrm rot="10800000">
        <a:off x="3046299" y="3533597"/>
        <a:ext cx="388354" cy="389401"/>
      </dsp:txXfrm>
    </dsp:sp>
    <dsp:sp modelId="{8A83215F-CDD4-4EE9-A448-B4C7A9CB8E5C}">
      <dsp:nvSpPr>
        <dsp:cNvPr id="0" name=""/>
        <dsp:cNvSpPr/>
      </dsp:nvSpPr>
      <dsp:spPr>
        <a:xfrm>
          <a:off x="1227" y="2943215"/>
          <a:ext cx="2616941" cy="1570164"/>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Times New Roman" panose="02020603050405020304" pitchFamily="18" charset="0"/>
              <a:cs typeface="Times New Roman" panose="02020603050405020304" pitchFamily="18" charset="0"/>
            </a:rPr>
            <a:t>Language: </a:t>
          </a:r>
          <a:r>
            <a:rPr lang="en-US" sz="1800" kern="1200" dirty="0">
              <a:latin typeface="Times New Roman" panose="02020603050405020304" pitchFamily="18" charset="0"/>
              <a:cs typeface="Times New Roman" panose="02020603050405020304" pitchFamily="18" charset="0"/>
            </a:rPr>
            <a:t>Language is a primary tool for cognitive development.</a:t>
          </a:r>
        </a:p>
      </dsp:txBody>
      <dsp:txXfrm>
        <a:off x="47216" y="2989204"/>
        <a:ext cx="2524963" cy="147818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09T21:23:02.293"/>
    </inkml:context>
    <inkml:brush xml:id="br0">
      <inkml:brushProperty name="width" value="0.1" units="cm"/>
      <inkml:brushProperty name="height" value="0.1" units="cm"/>
      <inkml:brushProperty name="color" value="#008C3A"/>
    </inkml:brush>
  </inkml:definitions>
  <inkml:trace contextRef="#ctx0" brushRef="#br0">0 1 6553,'0'0'0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09T21:23:03.706"/>
    </inkml:context>
    <inkml:brush xml:id="br0">
      <inkml:brushProperty name="width" value="0.1" units="cm"/>
      <inkml:brushProperty name="height" value="0.1" units="cm"/>
      <inkml:brushProperty name="color" value="#008C3A"/>
    </inkml:brush>
  </inkml:definitions>
  <inkml:trace contextRef="#ctx0" brushRef="#br0">0 1 6553,'0'0'0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FFAFF5-EB54-4201-A710-FC25E1446904}" type="datetimeFigureOut">
              <a:rPr lang="en-GB" smtClean="0"/>
              <a:t>19/06/2026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4F2230-1EDA-4F73-B064-917CFB76AEE0}" type="slidenum">
              <a:rPr lang="en-GB" smtClean="0"/>
              <a:t>‹#›</a:t>
            </a:fld>
            <a:endParaRPr lang="en-GB"/>
          </a:p>
        </p:txBody>
      </p:sp>
    </p:spTree>
    <p:extLst>
      <p:ext uri="{BB962C8B-B14F-4D97-AF65-F5344CB8AC3E}">
        <p14:creationId xmlns:p14="http://schemas.microsoft.com/office/powerpoint/2010/main" val="25724945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4F2230-1EDA-4F73-B064-917CFB76AEE0}" type="slidenum">
              <a:rPr lang="en-GB" smtClean="0"/>
              <a:t>5</a:t>
            </a:fld>
            <a:endParaRPr lang="en-GB"/>
          </a:p>
        </p:txBody>
      </p:sp>
    </p:spTree>
    <p:extLst>
      <p:ext uri="{BB962C8B-B14F-4D97-AF65-F5344CB8AC3E}">
        <p14:creationId xmlns:p14="http://schemas.microsoft.com/office/powerpoint/2010/main" val="17629303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4F2230-1EDA-4F73-B064-917CFB76AEE0}" type="slidenum">
              <a:rPr lang="en-GB" smtClean="0"/>
              <a:t>6</a:t>
            </a:fld>
            <a:endParaRPr lang="en-GB"/>
          </a:p>
        </p:txBody>
      </p:sp>
    </p:spTree>
    <p:extLst>
      <p:ext uri="{BB962C8B-B14F-4D97-AF65-F5344CB8AC3E}">
        <p14:creationId xmlns:p14="http://schemas.microsoft.com/office/powerpoint/2010/main" val="27757658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BA686-F163-85C8-E11A-69E6B84DB6D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A840636-8B96-19C6-FDFF-9C2D69B051B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0491419-13B7-A527-0891-3DF997DB1E7E}"/>
              </a:ext>
            </a:extLst>
          </p:cNvPr>
          <p:cNvSpPr>
            <a:spLocks noGrp="1"/>
          </p:cNvSpPr>
          <p:nvPr>
            <p:ph type="dt" sz="half" idx="10"/>
          </p:nvPr>
        </p:nvSpPr>
        <p:spPr/>
        <p:txBody>
          <a:bodyPr/>
          <a:lstStyle/>
          <a:p>
            <a:fld id="{711E5297-13AF-4F0D-80A2-B47CBE4BEC2B}" type="datetimeFigureOut">
              <a:rPr lang="en-GB" smtClean="0"/>
              <a:t>19/06/2026</a:t>
            </a:fld>
            <a:endParaRPr lang="en-GB"/>
          </a:p>
        </p:txBody>
      </p:sp>
      <p:sp>
        <p:nvSpPr>
          <p:cNvPr id="5" name="Footer Placeholder 4">
            <a:extLst>
              <a:ext uri="{FF2B5EF4-FFF2-40B4-BE49-F238E27FC236}">
                <a16:creationId xmlns:a16="http://schemas.microsoft.com/office/drawing/2014/main" id="{45085657-9E56-3AC6-F471-B867D0B078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8DBF22-ADE4-B0CE-7B01-FD6BD72B2F7F}"/>
              </a:ext>
            </a:extLst>
          </p:cNvPr>
          <p:cNvSpPr>
            <a:spLocks noGrp="1"/>
          </p:cNvSpPr>
          <p:nvPr>
            <p:ph type="sldNum" sz="quarter" idx="12"/>
          </p:nvPr>
        </p:nvSpPr>
        <p:spPr/>
        <p:txBody>
          <a:bodyPr/>
          <a:lstStyle/>
          <a:p>
            <a:fld id="{2465CA2E-8A3C-4B10-924B-E0D27D3AA194}" type="slidenum">
              <a:rPr lang="en-GB" smtClean="0"/>
              <a:t>‹#›</a:t>
            </a:fld>
            <a:endParaRPr lang="en-GB"/>
          </a:p>
        </p:txBody>
      </p:sp>
    </p:spTree>
    <p:extLst>
      <p:ext uri="{BB962C8B-B14F-4D97-AF65-F5344CB8AC3E}">
        <p14:creationId xmlns:p14="http://schemas.microsoft.com/office/powerpoint/2010/main" val="20222099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F647B-40A5-6270-9CAC-ACE6991E91D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0EDA31A-F4DC-36AC-9401-9B1B1E716F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1FC2D2-FB26-8E9B-D3A9-57157B2F6A2E}"/>
              </a:ext>
            </a:extLst>
          </p:cNvPr>
          <p:cNvSpPr>
            <a:spLocks noGrp="1"/>
          </p:cNvSpPr>
          <p:nvPr>
            <p:ph type="dt" sz="half" idx="10"/>
          </p:nvPr>
        </p:nvSpPr>
        <p:spPr/>
        <p:txBody>
          <a:bodyPr/>
          <a:lstStyle/>
          <a:p>
            <a:fld id="{711E5297-13AF-4F0D-80A2-B47CBE4BEC2B}" type="datetimeFigureOut">
              <a:rPr lang="en-GB" smtClean="0"/>
              <a:t>19/06/2026</a:t>
            </a:fld>
            <a:endParaRPr lang="en-GB"/>
          </a:p>
        </p:txBody>
      </p:sp>
      <p:sp>
        <p:nvSpPr>
          <p:cNvPr id="5" name="Footer Placeholder 4">
            <a:extLst>
              <a:ext uri="{FF2B5EF4-FFF2-40B4-BE49-F238E27FC236}">
                <a16:creationId xmlns:a16="http://schemas.microsoft.com/office/drawing/2014/main" id="{EC43DC7C-CB0B-7AEC-74CB-739445947A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3997D6-48F3-37BB-5BCA-8552121C2AF3}"/>
              </a:ext>
            </a:extLst>
          </p:cNvPr>
          <p:cNvSpPr>
            <a:spLocks noGrp="1"/>
          </p:cNvSpPr>
          <p:nvPr>
            <p:ph type="sldNum" sz="quarter" idx="12"/>
          </p:nvPr>
        </p:nvSpPr>
        <p:spPr/>
        <p:txBody>
          <a:bodyPr/>
          <a:lstStyle/>
          <a:p>
            <a:fld id="{2465CA2E-8A3C-4B10-924B-E0D27D3AA194}" type="slidenum">
              <a:rPr lang="en-GB" smtClean="0"/>
              <a:t>‹#›</a:t>
            </a:fld>
            <a:endParaRPr lang="en-GB"/>
          </a:p>
        </p:txBody>
      </p:sp>
    </p:spTree>
    <p:extLst>
      <p:ext uri="{BB962C8B-B14F-4D97-AF65-F5344CB8AC3E}">
        <p14:creationId xmlns:p14="http://schemas.microsoft.com/office/powerpoint/2010/main" val="24596250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28224-E436-6912-35A7-85E39192333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258EFEB-612B-65AC-59C4-CFFE22A4870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1B1AE0-05D8-A089-BF39-65A818CD0F8A}"/>
              </a:ext>
            </a:extLst>
          </p:cNvPr>
          <p:cNvSpPr>
            <a:spLocks noGrp="1"/>
          </p:cNvSpPr>
          <p:nvPr>
            <p:ph type="dt" sz="half" idx="10"/>
          </p:nvPr>
        </p:nvSpPr>
        <p:spPr/>
        <p:txBody>
          <a:bodyPr/>
          <a:lstStyle/>
          <a:p>
            <a:fld id="{711E5297-13AF-4F0D-80A2-B47CBE4BEC2B}" type="datetimeFigureOut">
              <a:rPr lang="en-GB" smtClean="0"/>
              <a:t>19/06/2026</a:t>
            </a:fld>
            <a:endParaRPr lang="en-GB"/>
          </a:p>
        </p:txBody>
      </p:sp>
      <p:sp>
        <p:nvSpPr>
          <p:cNvPr id="5" name="Footer Placeholder 4">
            <a:extLst>
              <a:ext uri="{FF2B5EF4-FFF2-40B4-BE49-F238E27FC236}">
                <a16:creationId xmlns:a16="http://schemas.microsoft.com/office/drawing/2014/main" id="{3B2A5838-14DE-DC59-3735-D2947A2F39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633B03-5F67-4257-22E6-AF89F56BE599}"/>
              </a:ext>
            </a:extLst>
          </p:cNvPr>
          <p:cNvSpPr>
            <a:spLocks noGrp="1"/>
          </p:cNvSpPr>
          <p:nvPr>
            <p:ph type="sldNum" sz="quarter" idx="12"/>
          </p:nvPr>
        </p:nvSpPr>
        <p:spPr/>
        <p:txBody>
          <a:bodyPr/>
          <a:lstStyle/>
          <a:p>
            <a:fld id="{2465CA2E-8A3C-4B10-924B-E0D27D3AA194}" type="slidenum">
              <a:rPr lang="en-GB" smtClean="0"/>
              <a:t>‹#›</a:t>
            </a:fld>
            <a:endParaRPr lang="en-GB"/>
          </a:p>
        </p:txBody>
      </p:sp>
    </p:spTree>
    <p:extLst>
      <p:ext uri="{BB962C8B-B14F-4D97-AF65-F5344CB8AC3E}">
        <p14:creationId xmlns:p14="http://schemas.microsoft.com/office/powerpoint/2010/main" val="22432204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1F3CA-F1B7-BA51-9E83-D12CB22D3C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1087857-6B01-EA2B-E262-A9C38C99CA0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7FAEEC9-4B38-A985-8E45-1349784D698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DFD8F65-C412-4B61-9E8E-78DC1CBC01EB}"/>
              </a:ext>
            </a:extLst>
          </p:cNvPr>
          <p:cNvSpPr>
            <a:spLocks noGrp="1"/>
          </p:cNvSpPr>
          <p:nvPr>
            <p:ph type="dt" sz="half" idx="10"/>
          </p:nvPr>
        </p:nvSpPr>
        <p:spPr/>
        <p:txBody>
          <a:bodyPr/>
          <a:lstStyle/>
          <a:p>
            <a:fld id="{711E5297-13AF-4F0D-80A2-B47CBE4BEC2B}" type="datetimeFigureOut">
              <a:rPr lang="en-GB" smtClean="0"/>
              <a:t>19/06/2026</a:t>
            </a:fld>
            <a:endParaRPr lang="en-GB"/>
          </a:p>
        </p:txBody>
      </p:sp>
      <p:sp>
        <p:nvSpPr>
          <p:cNvPr id="6" name="Footer Placeholder 5">
            <a:extLst>
              <a:ext uri="{FF2B5EF4-FFF2-40B4-BE49-F238E27FC236}">
                <a16:creationId xmlns:a16="http://schemas.microsoft.com/office/drawing/2014/main" id="{C0CB2DB5-A562-A91F-5597-1E60B07FDC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EF0AD9-042A-3E13-4833-D604BE1FADD2}"/>
              </a:ext>
            </a:extLst>
          </p:cNvPr>
          <p:cNvSpPr>
            <a:spLocks noGrp="1"/>
          </p:cNvSpPr>
          <p:nvPr>
            <p:ph type="sldNum" sz="quarter" idx="12"/>
          </p:nvPr>
        </p:nvSpPr>
        <p:spPr/>
        <p:txBody>
          <a:bodyPr/>
          <a:lstStyle/>
          <a:p>
            <a:fld id="{2465CA2E-8A3C-4B10-924B-E0D27D3AA194}" type="slidenum">
              <a:rPr lang="en-GB" smtClean="0"/>
              <a:t>‹#›</a:t>
            </a:fld>
            <a:endParaRPr lang="en-GB"/>
          </a:p>
        </p:txBody>
      </p:sp>
    </p:spTree>
    <p:extLst>
      <p:ext uri="{BB962C8B-B14F-4D97-AF65-F5344CB8AC3E}">
        <p14:creationId xmlns:p14="http://schemas.microsoft.com/office/powerpoint/2010/main" val="773271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54363-81A2-8BE8-4618-8C6E8F378F0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CDA4009-F690-5B26-4AC4-5C6ABB6F4D3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6EA9F92-3A5F-D585-B2F0-4A374B85F5B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AF1A937-4CD2-C8D9-28E0-3DE7A5F33E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A5A078-F759-38A9-1A18-2634A20F247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113B5D2-0F9A-84F5-6669-CEDC68501D7A}"/>
              </a:ext>
            </a:extLst>
          </p:cNvPr>
          <p:cNvSpPr>
            <a:spLocks noGrp="1"/>
          </p:cNvSpPr>
          <p:nvPr>
            <p:ph type="dt" sz="half" idx="10"/>
          </p:nvPr>
        </p:nvSpPr>
        <p:spPr/>
        <p:txBody>
          <a:bodyPr/>
          <a:lstStyle/>
          <a:p>
            <a:fld id="{711E5297-13AF-4F0D-80A2-B47CBE4BEC2B}" type="datetimeFigureOut">
              <a:rPr lang="en-GB" smtClean="0"/>
              <a:t>19/06/2026</a:t>
            </a:fld>
            <a:endParaRPr lang="en-GB"/>
          </a:p>
        </p:txBody>
      </p:sp>
      <p:sp>
        <p:nvSpPr>
          <p:cNvPr id="8" name="Footer Placeholder 7">
            <a:extLst>
              <a:ext uri="{FF2B5EF4-FFF2-40B4-BE49-F238E27FC236}">
                <a16:creationId xmlns:a16="http://schemas.microsoft.com/office/drawing/2014/main" id="{0BE326A5-B1E3-2AED-C1A8-265FBA8CFA4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98F2D69-B7C9-ABBD-2542-A64CAB71BBAC}"/>
              </a:ext>
            </a:extLst>
          </p:cNvPr>
          <p:cNvSpPr>
            <a:spLocks noGrp="1"/>
          </p:cNvSpPr>
          <p:nvPr>
            <p:ph type="sldNum" sz="quarter" idx="12"/>
          </p:nvPr>
        </p:nvSpPr>
        <p:spPr/>
        <p:txBody>
          <a:bodyPr/>
          <a:lstStyle/>
          <a:p>
            <a:fld id="{2465CA2E-8A3C-4B10-924B-E0D27D3AA194}" type="slidenum">
              <a:rPr lang="en-GB" smtClean="0"/>
              <a:t>‹#›</a:t>
            </a:fld>
            <a:endParaRPr lang="en-GB"/>
          </a:p>
        </p:txBody>
      </p:sp>
    </p:spTree>
    <p:extLst>
      <p:ext uri="{BB962C8B-B14F-4D97-AF65-F5344CB8AC3E}">
        <p14:creationId xmlns:p14="http://schemas.microsoft.com/office/powerpoint/2010/main" val="12454590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26032-3813-22CC-4BF0-59B722CC2C0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1E0F504-5D1D-A82B-A044-C0D271B24F2E}"/>
              </a:ext>
            </a:extLst>
          </p:cNvPr>
          <p:cNvSpPr>
            <a:spLocks noGrp="1"/>
          </p:cNvSpPr>
          <p:nvPr>
            <p:ph type="dt" sz="half" idx="10"/>
          </p:nvPr>
        </p:nvSpPr>
        <p:spPr/>
        <p:txBody>
          <a:bodyPr/>
          <a:lstStyle/>
          <a:p>
            <a:fld id="{711E5297-13AF-4F0D-80A2-B47CBE4BEC2B}" type="datetimeFigureOut">
              <a:rPr lang="en-GB" smtClean="0"/>
              <a:t>19/06/2026</a:t>
            </a:fld>
            <a:endParaRPr lang="en-GB"/>
          </a:p>
        </p:txBody>
      </p:sp>
      <p:sp>
        <p:nvSpPr>
          <p:cNvPr id="4" name="Footer Placeholder 3">
            <a:extLst>
              <a:ext uri="{FF2B5EF4-FFF2-40B4-BE49-F238E27FC236}">
                <a16:creationId xmlns:a16="http://schemas.microsoft.com/office/drawing/2014/main" id="{37C108A3-34EF-5085-C37F-83EE11A1B97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66216B8-9708-BBC4-9D84-F348C3B230BA}"/>
              </a:ext>
            </a:extLst>
          </p:cNvPr>
          <p:cNvSpPr>
            <a:spLocks noGrp="1"/>
          </p:cNvSpPr>
          <p:nvPr>
            <p:ph type="sldNum" sz="quarter" idx="12"/>
          </p:nvPr>
        </p:nvSpPr>
        <p:spPr/>
        <p:txBody>
          <a:bodyPr/>
          <a:lstStyle/>
          <a:p>
            <a:fld id="{2465CA2E-8A3C-4B10-924B-E0D27D3AA194}" type="slidenum">
              <a:rPr lang="en-GB" smtClean="0"/>
              <a:t>‹#›</a:t>
            </a:fld>
            <a:endParaRPr lang="en-GB"/>
          </a:p>
        </p:txBody>
      </p:sp>
    </p:spTree>
    <p:extLst>
      <p:ext uri="{BB962C8B-B14F-4D97-AF65-F5344CB8AC3E}">
        <p14:creationId xmlns:p14="http://schemas.microsoft.com/office/powerpoint/2010/main" val="9616765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75D2EB6-F221-D960-C48D-A4406947080A}"/>
              </a:ext>
            </a:extLst>
          </p:cNvPr>
          <p:cNvSpPr>
            <a:spLocks noGrp="1"/>
          </p:cNvSpPr>
          <p:nvPr>
            <p:ph type="dt" sz="half" idx="10"/>
          </p:nvPr>
        </p:nvSpPr>
        <p:spPr/>
        <p:txBody>
          <a:bodyPr/>
          <a:lstStyle/>
          <a:p>
            <a:fld id="{711E5297-13AF-4F0D-80A2-B47CBE4BEC2B}" type="datetimeFigureOut">
              <a:rPr lang="en-GB" smtClean="0"/>
              <a:t>19/06/2026</a:t>
            </a:fld>
            <a:endParaRPr lang="en-GB"/>
          </a:p>
        </p:txBody>
      </p:sp>
      <p:sp>
        <p:nvSpPr>
          <p:cNvPr id="3" name="Footer Placeholder 2">
            <a:extLst>
              <a:ext uri="{FF2B5EF4-FFF2-40B4-BE49-F238E27FC236}">
                <a16:creationId xmlns:a16="http://schemas.microsoft.com/office/drawing/2014/main" id="{AD1E4EAB-3E4D-4FEB-59EF-7B14FD86694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6F2DE98-41DC-6480-80FE-16B74FB2AEB4}"/>
              </a:ext>
            </a:extLst>
          </p:cNvPr>
          <p:cNvSpPr>
            <a:spLocks noGrp="1"/>
          </p:cNvSpPr>
          <p:nvPr>
            <p:ph type="sldNum" sz="quarter" idx="12"/>
          </p:nvPr>
        </p:nvSpPr>
        <p:spPr/>
        <p:txBody>
          <a:bodyPr/>
          <a:lstStyle/>
          <a:p>
            <a:fld id="{2465CA2E-8A3C-4B10-924B-E0D27D3AA194}" type="slidenum">
              <a:rPr lang="en-GB" smtClean="0"/>
              <a:t>‹#›</a:t>
            </a:fld>
            <a:endParaRPr lang="en-GB"/>
          </a:p>
        </p:txBody>
      </p:sp>
    </p:spTree>
    <p:extLst>
      <p:ext uri="{BB962C8B-B14F-4D97-AF65-F5344CB8AC3E}">
        <p14:creationId xmlns:p14="http://schemas.microsoft.com/office/powerpoint/2010/main" val="17245674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1EEFE-95AC-0854-5875-431F418DFD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9E5C1A6-9CB1-EE88-1DDF-6F234E1A0DD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907EAD2-B1A1-BE9D-0D56-9DB7A0385D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7ADAD7-796E-EC80-38FB-8DF802C738D1}"/>
              </a:ext>
            </a:extLst>
          </p:cNvPr>
          <p:cNvSpPr>
            <a:spLocks noGrp="1"/>
          </p:cNvSpPr>
          <p:nvPr>
            <p:ph type="dt" sz="half" idx="10"/>
          </p:nvPr>
        </p:nvSpPr>
        <p:spPr/>
        <p:txBody>
          <a:bodyPr/>
          <a:lstStyle/>
          <a:p>
            <a:fld id="{711E5297-13AF-4F0D-80A2-B47CBE4BEC2B}" type="datetimeFigureOut">
              <a:rPr lang="en-GB" smtClean="0"/>
              <a:t>19/06/2026</a:t>
            </a:fld>
            <a:endParaRPr lang="en-GB"/>
          </a:p>
        </p:txBody>
      </p:sp>
      <p:sp>
        <p:nvSpPr>
          <p:cNvPr id="6" name="Footer Placeholder 5">
            <a:extLst>
              <a:ext uri="{FF2B5EF4-FFF2-40B4-BE49-F238E27FC236}">
                <a16:creationId xmlns:a16="http://schemas.microsoft.com/office/drawing/2014/main" id="{EE7DFE18-2719-423D-83BB-2D1637F6D4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2A9A2F-3AF3-40FB-62A2-09118211B1CB}"/>
              </a:ext>
            </a:extLst>
          </p:cNvPr>
          <p:cNvSpPr>
            <a:spLocks noGrp="1"/>
          </p:cNvSpPr>
          <p:nvPr>
            <p:ph type="sldNum" sz="quarter" idx="12"/>
          </p:nvPr>
        </p:nvSpPr>
        <p:spPr/>
        <p:txBody>
          <a:bodyPr/>
          <a:lstStyle/>
          <a:p>
            <a:fld id="{2465CA2E-8A3C-4B10-924B-E0D27D3AA194}" type="slidenum">
              <a:rPr lang="en-GB" smtClean="0"/>
              <a:t>‹#›</a:t>
            </a:fld>
            <a:endParaRPr lang="en-GB"/>
          </a:p>
        </p:txBody>
      </p:sp>
    </p:spTree>
    <p:extLst>
      <p:ext uri="{BB962C8B-B14F-4D97-AF65-F5344CB8AC3E}">
        <p14:creationId xmlns:p14="http://schemas.microsoft.com/office/powerpoint/2010/main" val="36842190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4936B-1863-93AB-2DCA-5BB1ACBDEF1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D74DDD4-A12E-68F0-89E9-5AE7D584792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5927DFB-6399-07CF-1BE4-81A1F3EEF2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CA7B79-7C5B-EF93-09C4-FB819C5BE445}"/>
              </a:ext>
            </a:extLst>
          </p:cNvPr>
          <p:cNvSpPr>
            <a:spLocks noGrp="1"/>
          </p:cNvSpPr>
          <p:nvPr>
            <p:ph type="dt" sz="half" idx="10"/>
          </p:nvPr>
        </p:nvSpPr>
        <p:spPr/>
        <p:txBody>
          <a:bodyPr/>
          <a:lstStyle/>
          <a:p>
            <a:fld id="{711E5297-13AF-4F0D-80A2-B47CBE4BEC2B}" type="datetimeFigureOut">
              <a:rPr lang="en-GB" smtClean="0"/>
              <a:t>19/06/2026</a:t>
            </a:fld>
            <a:endParaRPr lang="en-GB"/>
          </a:p>
        </p:txBody>
      </p:sp>
      <p:sp>
        <p:nvSpPr>
          <p:cNvPr id="6" name="Footer Placeholder 5">
            <a:extLst>
              <a:ext uri="{FF2B5EF4-FFF2-40B4-BE49-F238E27FC236}">
                <a16:creationId xmlns:a16="http://schemas.microsoft.com/office/drawing/2014/main" id="{171A54D6-31FD-BFE4-02C1-782191FBF4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912082-30BE-1083-DC94-FD324F71480D}"/>
              </a:ext>
            </a:extLst>
          </p:cNvPr>
          <p:cNvSpPr>
            <a:spLocks noGrp="1"/>
          </p:cNvSpPr>
          <p:nvPr>
            <p:ph type="sldNum" sz="quarter" idx="12"/>
          </p:nvPr>
        </p:nvSpPr>
        <p:spPr/>
        <p:txBody>
          <a:bodyPr/>
          <a:lstStyle/>
          <a:p>
            <a:fld id="{2465CA2E-8A3C-4B10-924B-E0D27D3AA194}" type="slidenum">
              <a:rPr lang="en-GB" smtClean="0"/>
              <a:t>‹#›</a:t>
            </a:fld>
            <a:endParaRPr lang="en-GB"/>
          </a:p>
        </p:txBody>
      </p:sp>
    </p:spTree>
    <p:extLst>
      <p:ext uri="{BB962C8B-B14F-4D97-AF65-F5344CB8AC3E}">
        <p14:creationId xmlns:p14="http://schemas.microsoft.com/office/powerpoint/2010/main" val="3479435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87C1C-D30C-79CE-C171-03AC03E1E0C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FBB879-C9D8-F07B-2829-CFEB88808AE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A38CE2-7D56-E08B-1530-AC68BF899673}"/>
              </a:ext>
            </a:extLst>
          </p:cNvPr>
          <p:cNvSpPr>
            <a:spLocks noGrp="1"/>
          </p:cNvSpPr>
          <p:nvPr>
            <p:ph type="dt" sz="half" idx="10"/>
          </p:nvPr>
        </p:nvSpPr>
        <p:spPr/>
        <p:txBody>
          <a:bodyPr/>
          <a:lstStyle/>
          <a:p>
            <a:fld id="{711E5297-13AF-4F0D-80A2-B47CBE4BEC2B}" type="datetimeFigureOut">
              <a:rPr lang="en-GB" smtClean="0"/>
              <a:t>19/06/2026</a:t>
            </a:fld>
            <a:endParaRPr lang="en-GB"/>
          </a:p>
        </p:txBody>
      </p:sp>
      <p:sp>
        <p:nvSpPr>
          <p:cNvPr id="5" name="Footer Placeholder 4">
            <a:extLst>
              <a:ext uri="{FF2B5EF4-FFF2-40B4-BE49-F238E27FC236}">
                <a16:creationId xmlns:a16="http://schemas.microsoft.com/office/drawing/2014/main" id="{9B6C5ED7-7CFE-DD77-5CD4-BFA7BEBCE1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CBBB81-4CD8-4B9C-4014-A2E70218234C}"/>
              </a:ext>
            </a:extLst>
          </p:cNvPr>
          <p:cNvSpPr>
            <a:spLocks noGrp="1"/>
          </p:cNvSpPr>
          <p:nvPr>
            <p:ph type="sldNum" sz="quarter" idx="12"/>
          </p:nvPr>
        </p:nvSpPr>
        <p:spPr/>
        <p:txBody>
          <a:bodyPr/>
          <a:lstStyle/>
          <a:p>
            <a:fld id="{2465CA2E-8A3C-4B10-924B-E0D27D3AA194}" type="slidenum">
              <a:rPr lang="en-GB" smtClean="0"/>
              <a:t>‹#›</a:t>
            </a:fld>
            <a:endParaRPr lang="en-GB"/>
          </a:p>
        </p:txBody>
      </p:sp>
    </p:spTree>
    <p:extLst>
      <p:ext uri="{BB962C8B-B14F-4D97-AF65-F5344CB8AC3E}">
        <p14:creationId xmlns:p14="http://schemas.microsoft.com/office/powerpoint/2010/main" val="1464384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53650E-FDB5-898A-766D-BE86DE00509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0EE7304-6338-0E6F-BE55-35E8E5D50FC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EAB57E-01FF-EB6A-6CF1-383ED11BF899}"/>
              </a:ext>
            </a:extLst>
          </p:cNvPr>
          <p:cNvSpPr>
            <a:spLocks noGrp="1"/>
          </p:cNvSpPr>
          <p:nvPr>
            <p:ph type="dt" sz="half" idx="10"/>
          </p:nvPr>
        </p:nvSpPr>
        <p:spPr/>
        <p:txBody>
          <a:bodyPr/>
          <a:lstStyle/>
          <a:p>
            <a:fld id="{711E5297-13AF-4F0D-80A2-B47CBE4BEC2B}" type="datetimeFigureOut">
              <a:rPr lang="en-GB" smtClean="0"/>
              <a:t>19/06/2026</a:t>
            </a:fld>
            <a:endParaRPr lang="en-GB"/>
          </a:p>
        </p:txBody>
      </p:sp>
      <p:sp>
        <p:nvSpPr>
          <p:cNvPr id="5" name="Footer Placeholder 4">
            <a:extLst>
              <a:ext uri="{FF2B5EF4-FFF2-40B4-BE49-F238E27FC236}">
                <a16:creationId xmlns:a16="http://schemas.microsoft.com/office/drawing/2014/main" id="{B3ADBDEC-0A05-8616-916F-B62DFFFC29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257922-932D-7C05-FEEF-D67EF4E6FE38}"/>
              </a:ext>
            </a:extLst>
          </p:cNvPr>
          <p:cNvSpPr>
            <a:spLocks noGrp="1"/>
          </p:cNvSpPr>
          <p:nvPr>
            <p:ph type="sldNum" sz="quarter" idx="12"/>
          </p:nvPr>
        </p:nvSpPr>
        <p:spPr/>
        <p:txBody>
          <a:bodyPr/>
          <a:lstStyle/>
          <a:p>
            <a:fld id="{2465CA2E-8A3C-4B10-924B-E0D27D3AA194}" type="slidenum">
              <a:rPr lang="en-GB" smtClean="0"/>
              <a:t>‹#›</a:t>
            </a:fld>
            <a:endParaRPr lang="en-GB"/>
          </a:p>
        </p:txBody>
      </p:sp>
    </p:spTree>
    <p:extLst>
      <p:ext uri="{BB962C8B-B14F-4D97-AF65-F5344CB8AC3E}">
        <p14:creationId xmlns:p14="http://schemas.microsoft.com/office/powerpoint/2010/main" val="4389226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37F9DD-4437-FE5A-D7FD-5FE604EA67D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41D826-0C54-7A5B-88F2-3E2604C06F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A3861B-7BA8-E6A0-156F-61CF7C77280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11E5297-13AF-4F0D-80A2-B47CBE4BEC2B}" type="datetimeFigureOut">
              <a:rPr lang="en-GB" smtClean="0"/>
              <a:t>19/06/2026</a:t>
            </a:fld>
            <a:endParaRPr lang="en-GB"/>
          </a:p>
        </p:txBody>
      </p:sp>
      <p:sp>
        <p:nvSpPr>
          <p:cNvPr id="5" name="Footer Placeholder 4">
            <a:extLst>
              <a:ext uri="{FF2B5EF4-FFF2-40B4-BE49-F238E27FC236}">
                <a16:creationId xmlns:a16="http://schemas.microsoft.com/office/drawing/2014/main" id="{C1F4A7EA-05DE-E1F9-4827-29F2CACCEE7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D05BA1B-7654-19CF-6755-C15EB4F5BD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465CA2E-8A3C-4B10-924B-E0D27D3AA194}" type="slidenum">
              <a:rPr lang="en-GB" smtClean="0"/>
              <a:t>‹#›</a:t>
            </a:fld>
            <a:endParaRPr lang="en-GB"/>
          </a:p>
        </p:txBody>
      </p:sp>
    </p:spTree>
    <p:extLst>
      <p:ext uri="{BB962C8B-B14F-4D97-AF65-F5344CB8AC3E}">
        <p14:creationId xmlns:p14="http://schemas.microsoft.com/office/powerpoint/2010/main" val="5367946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5.jpeg"/><Relationship Id="rId7" Type="http://schemas.openxmlformats.org/officeDocument/2006/relationships/diagramQuickStyle" Target="../diagrams/quickStyle2.xml"/><Relationship Id="rId2" Type="http://schemas.openxmlformats.org/officeDocument/2006/relationships/hyperlink" Target="https://www.istockphoto.com/photos/sadness-toddler-mixed-race-person-looking-at-camera" TargetMode="External"/><Relationship Id="rId1" Type="http://schemas.openxmlformats.org/officeDocument/2006/relationships/slideLayout" Target="../slideLayouts/slideLayout7.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6.jpeg"/><Relationship Id="rId9" Type="http://schemas.microsoft.com/office/2007/relationships/diagramDrawing" Target="../diagrams/drawing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istockphoto.com/photos/sadness-toddler-mixed-race-person-looking-at-camera" TargetMode="Externa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hyperlink" Target="https://www.exportersvyapar.com/shop/sold?id=top35679007022480" TargetMode="Externa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hyperlink" Target="https://www.istockphoto.com/photos/sadness-toddler-mixed-race-person-looking-at-camera" TargetMode="External"/><Relationship Id="rId7"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hyperlink" Target="https://www.pedagogy4change.org/lev-vygotsky/" TargetMode="External"/><Relationship Id="rId5" Type="http://schemas.openxmlformats.org/officeDocument/2006/relationships/image" Target="../media/image6.jpe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hyperlink" Target="https://www.istockphoto.com/photos/sadness-toddler-mixed-race-person-looking-at-camera" TargetMode="External"/><Relationship Id="rId7"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hyperlink" Target="https://www.thenewhopemhcs.com/postpartum-depression-vs-baby-blues-what-new-mother-needs-to-know/" TargetMode="External"/><Relationship Id="rId5" Type="http://schemas.openxmlformats.org/officeDocument/2006/relationships/image" Target="../media/image6.jpe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istockphoto.com/photos/sadness-toddler-mixed-race-person-looking-at-camera" TargetMode="Externa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hyperlink" Target="https://revisesociology.com/2016/07/28/nature-and-nurture-explanations-of-human-behaviour/" TargetMode="Externa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12.jpeg"/><Relationship Id="rId7" Type="http://schemas.openxmlformats.org/officeDocument/2006/relationships/customXml" Target="../ink/ink1.xml"/><Relationship Id="rId2" Type="http://schemas.openxmlformats.org/officeDocument/2006/relationships/hyperlink" Target="https://www.hope-amc.com/benefits-of-speech-group-therapy/" TargetMode="External"/><Relationship Id="rId1" Type="http://schemas.openxmlformats.org/officeDocument/2006/relationships/slideLayout" Target="../slideLayouts/slideLayout7.xml"/><Relationship Id="rId6" Type="http://schemas.openxmlformats.org/officeDocument/2006/relationships/image" Target="../media/image6.jpeg"/><Relationship Id="rId11" Type="http://schemas.openxmlformats.org/officeDocument/2006/relationships/image" Target="../media/image14.png"/><Relationship Id="rId5" Type="http://schemas.openxmlformats.org/officeDocument/2006/relationships/image" Target="../media/image7.png"/><Relationship Id="rId10" Type="http://schemas.openxmlformats.org/officeDocument/2006/relationships/hyperlink" Target="https://skillsonthehill.com/physical-therapy-treatments/social-skill-group-therapy/" TargetMode="External"/><Relationship Id="rId4" Type="http://schemas.openxmlformats.org/officeDocument/2006/relationships/hyperlink" Target="https://www.istockphoto.com/photos/sadness-toddler-mixed-race-person-looking-at-camera" TargetMode="External"/><Relationship Id="rId9" Type="http://schemas.openxmlformats.org/officeDocument/2006/relationships/customXml" Target="../ink/ink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istockphoto.com/photos/sadness-toddler-mixed-race-person-looking-at-camera" TargetMode="Externa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hyperlink" Target="https://www.cht.nhs.uk/services/clinical-services/childrens-therapy-services/childrens-speech-and-language-therapy" TargetMode="External"/><Relationship Id="rId4" Type="http://schemas.openxmlformats.org/officeDocument/2006/relationships/image" Target="../media/image6.jpe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istockphoto.com/photos/sadness-toddler-mixed-race-person-looking-at-camera" TargetMode="External"/><Relationship Id="rId1" Type="http://schemas.openxmlformats.org/officeDocument/2006/relationships/slideLayout" Target="../slideLayouts/slideLayout7.xml"/><Relationship Id="rId5" Type="http://schemas.openxmlformats.org/officeDocument/2006/relationships/image" Target="../media/image16.jpeg"/><Relationship Id="rId4" Type="http://schemas.openxmlformats.org/officeDocument/2006/relationships/image" Target="../media/image6.jpe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www.simplypsychology.org/vygotsky.html" TargetMode="Externa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hyperlink" Target="https://www.istockphoto.com/photos/sadness-toddler-mixed-race-person-looking-at-camera"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istockphoto.com/photos/sadness-toddler-mixed-race-person-looking-at-camera" TargetMode="Externa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18.png"/><Relationship Id="rId4" Type="http://schemas.openxmlformats.org/officeDocument/2006/relationships/hyperlink" Target="https://www.simplypsychology.org/vygotsky.html"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www.istockphoto.com/photos/sadness-toddler-mixed-race-person-looking-at-camera" TargetMode="External"/><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www.freepik.com/premium-ai-image/book-shelf-with-many-books-it-one-is-titled-word_229074873.htm" TargetMode="External"/><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hyperlink" Target="https://www.freepik.com/premium-ai-image/book-shelf-with-many-books-it-one-is-titled-word_229074873.htm" TargetMode="External"/><Relationship Id="rId1" Type="http://schemas.openxmlformats.org/officeDocument/2006/relationships/slideLayout" Target="../slideLayouts/slideLayout7.xml"/><Relationship Id="rId4" Type="http://schemas.openxmlformats.org/officeDocument/2006/relationships/image" Target="../media/image6.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5AFBE53-781C-A121-9869-4EEBD9D3803E}"/>
              </a:ext>
            </a:extLst>
          </p:cNvPr>
          <p:cNvSpPr txBox="1"/>
          <p:nvPr/>
        </p:nvSpPr>
        <p:spPr>
          <a:xfrm>
            <a:off x="348017" y="649530"/>
            <a:ext cx="4026089" cy="369332"/>
          </a:xfrm>
          <a:prstGeom prst="rect">
            <a:avLst/>
          </a:prstGeom>
          <a:noFill/>
        </p:spPr>
        <p:txBody>
          <a:bodyPr wrap="square" rtlCol="0">
            <a:spAutoFit/>
          </a:bodyPr>
          <a:lstStyle/>
          <a:p>
            <a:pPr>
              <a:spcAft>
                <a:spcPts val="600"/>
              </a:spcAft>
            </a:pPr>
            <a:r>
              <a:rPr lang="en-GB" b="1" dirty="0">
                <a:solidFill>
                  <a:schemeClr val="bg1"/>
                </a:solidFill>
                <a:latin typeface="Times New Roman" panose="02020603050405020304" pitchFamily="18" charset="0"/>
                <a:cs typeface="Times New Roman" panose="02020603050405020304" pitchFamily="18" charset="0"/>
              </a:rPr>
              <a:t>Student Name: </a:t>
            </a:r>
            <a:r>
              <a:rPr lang="en-GB" dirty="0">
                <a:solidFill>
                  <a:schemeClr val="bg1"/>
                </a:solidFill>
                <a:latin typeface="Times New Roman" panose="02020603050405020304" pitchFamily="18" charset="0"/>
                <a:cs typeface="Times New Roman" panose="02020603050405020304" pitchFamily="18" charset="0"/>
              </a:rPr>
              <a:t>Nana Kwame Djan</a:t>
            </a:r>
          </a:p>
        </p:txBody>
      </p:sp>
      <p:sp>
        <p:nvSpPr>
          <p:cNvPr id="3" name="TextBox 2">
            <a:extLst>
              <a:ext uri="{FF2B5EF4-FFF2-40B4-BE49-F238E27FC236}">
                <a16:creationId xmlns:a16="http://schemas.microsoft.com/office/drawing/2014/main" id="{37A94E39-32C0-A137-3D12-9F0883DDBB0B}"/>
              </a:ext>
            </a:extLst>
          </p:cNvPr>
          <p:cNvSpPr txBox="1"/>
          <p:nvPr/>
        </p:nvSpPr>
        <p:spPr>
          <a:xfrm>
            <a:off x="348017" y="1102262"/>
            <a:ext cx="3828197" cy="369332"/>
          </a:xfrm>
          <a:prstGeom prst="rect">
            <a:avLst/>
          </a:prstGeom>
          <a:noFill/>
        </p:spPr>
        <p:txBody>
          <a:bodyPr wrap="square" rtlCol="0">
            <a:spAutoFit/>
          </a:bodyPr>
          <a:lstStyle/>
          <a:p>
            <a:pPr>
              <a:spcAft>
                <a:spcPts val="600"/>
              </a:spcAft>
            </a:pPr>
            <a:r>
              <a:rPr lang="en-GB" b="1" dirty="0">
                <a:solidFill>
                  <a:schemeClr val="bg1"/>
                </a:solidFill>
                <a:latin typeface="Times New Roman" panose="02020603050405020304" pitchFamily="18" charset="0"/>
                <a:cs typeface="Times New Roman" panose="02020603050405020304" pitchFamily="18" charset="0"/>
              </a:rPr>
              <a:t>Student ID Number: </a:t>
            </a:r>
            <a:r>
              <a:rPr lang="en-GB" dirty="0">
                <a:solidFill>
                  <a:schemeClr val="bg1"/>
                </a:solidFill>
                <a:latin typeface="Times New Roman" panose="02020603050405020304" pitchFamily="18" charset="0"/>
                <a:cs typeface="Times New Roman" panose="02020603050405020304" pitchFamily="18" charset="0"/>
              </a:rPr>
              <a:t>250474</a:t>
            </a:r>
          </a:p>
        </p:txBody>
      </p:sp>
      <p:sp>
        <p:nvSpPr>
          <p:cNvPr id="4" name="TextBox 3">
            <a:extLst>
              <a:ext uri="{FF2B5EF4-FFF2-40B4-BE49-F238E27FC236}">
                <a16:creationId xmlns:a16="http://schemas.microsoft.com/office/drawing/2014/main" id="{8D1D4018-9323-97B8-40DF-4E4B593F97EC}"/>
              </a:ext>
            </a:extLst>
          </p:cNvPr>
          <p:cNvSpPr txBox="1"/>
          <p:nvPr/>
        </p:nvSpPr>
        <p:spPr>
          <a:xfrm>
            <a:off x="410572" y="1638395"/>
            <a:ext cx="7799695" cy="369332"/>
          </a:xfrm>
          <a:prstGeom prst="rect">
            <a:avLst/>
          </a:prstGeom>
          <a:noFill/>
        </p:spPr>
        <p:txBody>
          <a:bodyPr wrap="square" rtlCol="0">
            <a:spAutoFit/>
          </a:bodyPr>
          <a:lstStyle/>
          <a:p>
            <a:pPr>
              <a:spcAft>
                <a:spcPts val="600"/>
              </a:spcAft>
            </a:pPr>
            <a:r>
              <a:rPr lang="en-GB" b="1" dirty="0">
                <a:latin typeface="Times New Roman" panose="02020603050405020304" pitchFamily="18" charset="0"/>
                <a:cs typeface="Times New Roman" panose="02020603050405020304" pitchFamily="18" charset="0"/>
              </a:rPr>
              <a:t>Programme: </a:t>
            </a:r>
            <a:r>
              <a:rPr lang="en-GB" dirty="0">
                <a:latin typeface="Times New Roman" panose="02020603050405020304" pitchFamily="18" charset="0"/>
                <a:cs typeface="Times New Roman" panose="02020603050405020304" pitchFamily="18" charset="0"/>
              </a:rPr>
              <a:t>Certificate Of Higher Education Skills For The Workplace (H&amp;SC</a:t>
            </a:r>
          </a:p>
        </p:txBody>
      </p:sp>
      <p:graphicFrame>
        <p:nvGraphicFramePr>
          <p:cNvPr id="24" name="TextBox 5">
            <a:extLst>
              <a:ext uri="{FF2B5EF4-FFF2-40B4-BE49-F238E27FC236}">
                <a16:creationId xmlns:a16="http://schemas.microsoft.com/office/drawing/2014/main" id="{6FDCADE3-2A45-55A3-D2AD-A880B951F271}"/>
              </a:ext>
            </a:extLst>
          </p:cNvPr>
          <p:cNvGraphicFramePr/>
          <p:nvPr>
            <p:extLst>
              <p:ext uri="{D42A27DB-BD31-4B8C-83A1-F6EECF244321}">
                <p14:modId xmlns:p14="http://schemas.microsoft.com/office/powerpoint/2010/main" val="120805605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93705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40+ Sadness Toddler Mixed Race Person Looking At Camera Stock Photos,  Pictures &amp; Royalty-Free Images - iStock">
            <a:hlinkClick r:id="rId2"/>
            <a:extLst>
              <a:ext uri="{FF2B5EF4-FFF2-40B4-BE49-F238E27FC236}">
                <a16:creationId xmlns:a16="http://schemas.microsoft.com/office/drawing/2014/main" id="{87359660-43B2-999B-87D8-E7484964AC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5489" r="4239" b="-1"/>
          <a:stretch>
            <a:fillRect/>
          </a:stretch>
        </p:blipFill>
        <p:spPr bwMode="auto">
          <a:xfrm>
            <a:off x="4902310" y="0"/>
            <a:ext cx="7289690" cy="5720600"/>
          </a:xfrm>
          <a:custGeom>
            <a:avLst/>
            <a:gdLst/>
            <a:ahLst/>
            <a:cxnLst/>
            <a:rect l="l" t="t" r="r" b="b"/>
            <a:pathLst>
              <a:path w="12192000" h="6858000">
                <a:moveTo>
                  <a:pt x="0" y="0"/>
                </a:moveTo>
                <a:lnTo>
                  <a:pt x="12192000" y="0"/>
                </a:lnTo>
                <a:lnTo>
                  <a:pt x="12192000"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grpSp>
        <p:nvGrpSpPr>
          <p:cNvPr id="1043" name="Group 1042">
            <a:extLst>
              <a:ext uri="{FF2B5EF4-FFF2-40B4-BE49-F238E27FC236}">
                <a16:creationId xmlns:a16="http://schemas.microsoft.com/office/drawing/2014/main" id="{63737881-458F-40AD-B72B-B57D267DC4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sp>
          <p:nvSpPr>
            <p:cNvPr id="1032" name="Freeform: Shape 1031">
              <a:extLst>
                <a:ext uri="{FF2B5EF4-FFF2-40B4-BE49-F238E27FC236}">
                  <a16:creationId xmlns:a16="http://schemas.microsoft.com/office/drawing/2014/main" id="{C2967126-346F-41EA-982D-63D8EBB60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33" name="Group 1032">
              <a:extLst>
                <a:ext uri="{FF2B5EF4-FFF2-40B4-BE49-F238E27FC236}">
                  <a16:creationId xmlns:a16="http://schemas.microsoft.com/office/drawing/2014/main" id="{1BCD9601-1F44-4E40-998C-1B256DAE946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034" name="Group 1033">
                <a:extLst>
                  <a:ext uri="{FF2B5EF4-FFF2-40B4-BE49-F238E27FC236}">
                    <a16:creationId xmlns:a16="http://schemas.microsoft.com/office/drawing/2014/main" id="{1A1CA4E9-12FA-47EB-8471-25E8D55152C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044" name="Freeform: Shape 1043">
                  <a:extLst>
                    <a:ext uri="{FF2B5EF4-FFF2-40B4-BE49-F238E27FC236}">
                      <a16:creationId xmlns:a16="http://schemas.microsoft.com/office/drawing/2014/main" id="{E13A9BF0-334C-4457-A635-9CA4877E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45" name="Freeform: Shape 1044">
                  <a:extLst>
                    <a:ext uri="{FF2B5EF4-FFF2-40B4-BE49-F238E27FC236}">
                      <a16:creationId xmlns:a16="http://schemas.microsoft.com/office/drawing/2014/main" id="{FF05821A-8598-44E4-A18C-538D5331E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035" name="Group 1034">
                <a:extLst>
                  <a:ext uri="{FF2B5EF4-FFF2-40B4-BE49-F238E27FC236}">
                    <a16:creationId xmlns:a16="http://schemas.microsoft.com/office/drawing/2014/main" id="{8A4ECC81-E17F-4F87-9A0B-398363A864A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4">
                  <a:alphaModFix amt="57000"/>
                </a:blip>
                <a:tile tx="0" ty="0" sx="100000" sy="100000" flip="none" algn="tl"/>
              </a:blipFill>
              <a:effectLst/>
            </p:grpSpPr>
            <p:sp>
              <p:nvSpPr>
                <p:cNvPr id="1036" name="Freeform: Shape 1035">
                  <a:extLst>
                    <a:ext uri="{FF2B5EF4-FFF2-40B4-BE49-F238E27FC236}">
                      <a16:creationId xmlns:a16="http://schemas.microsoft.com/office/drawing/2014/main" id="{1FBBD7D8-A895-40D0-A53D-DEDF495B2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46" name="Freeform: Shape 1045">
                  <a:extLst>
                    <a:ext uri="{FF2B5EF4-FFF2-40B4-BE49-F238E27FC236}">
                      <a16:creationId xmlns:a16="http://schemas.microsoft.com/office/drawing/2014/main" id="{BA602493-BC70-48CF-BDBA-88A866227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extBox 1">
            <a:extLst>
              <a:ext uri="{FF2B5EF4-FFF2-40B4-BE49-F238E27FC236}">
                <a16:creationId xmlns:a16="http://schemas.microsoft.com/office/drawing/2014/main" id="{BB7A6BA0-8EAD-DB58-111C-A722A4AD5386}"/>
              </a:ext>
            </a:extLst>
          </p:cNvPr>
          <p:cNvSpPr txBox="1"/>
          <p:nvPr/>
        </p:nvSpPr>
        <p:spPr>
          <a:xfrm>
            <a:off x="135297" y="136476"/>
            <a:ext cx="3679252" cy="338554"/>
          </a:xfrm>
          <a:prstGeom prst="rect">
            <a:avLst/>
          </a:prstGeom>
          <a:noFill/>
        </p:spPr>
        <p:txBody>
          <a:bodyPr wrap="square" rtlCol="0">
            <a:spAutoFit/>
          </a:bodyPr>
          <a:lstStyle/>
          <a:p>
            <a:r>
              <a:rPr lang="en-GB" sz="1600" b="1" dirty="0">
                <a:solidFill>
                  <a:schemeClr val="bg1"/>
                </a:solidFill>
                <a:latin typeface="Times New Roman" panose="02020603050405020304" pitchFamily="18" charset="0"/>
                <a:cs typeface="Times New Roman" panose="02020603050405020304" pitchFamily="18" charset="0"/>
              </a:rPr>
              <a:t>INTRODUCTION TO ISAAC’S CASE</a:t>
            </a:r>
          </a:p>
        </p:txBody>
      </p:sp>
      <p:graphicFrame>
        <p:nvGraphicFramePr>
          <p:cNvPr id="1048" name="TextBox 2">
            <a:extLst>
              <a:ext uri="{FF2B5EF4-FFF2-40B4-BE49-F238E27FC236}">
                <a16:creationId xmlns:a16="http://schemas.microsoft.com/office/drawing/2014/main" id="{B1E733FF-52A4-E20E-47F4-E96A72DDCBAC}"/>
              </a:ext>
            </a:extLst>
          </p:cNvPr>
          <p:cNvGraphicFramePr/>
          <p:nvPr>
            <p:extLst>
              <p:ext uri="{D42A27DB-BD31-4B8C-83A1-F6EECF244321}">
                <p14:modId xmlns:p14="http://schemas.microsoft.com/office/powerpoint/2010/main" val="149492491"/>
              </p:ext>
            </p:extLst>
          </p:nvPr>
        </p:nvGraphicFramePr>
        <p:xfrm>
          <a:off x="0" y="791809"/>
          <a:ext cx="4329753" cy="577670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6" name="TextBox 5">
            <a:extLst>
              <a:ext uri="{FF2B5EF4-FFF2-40B4-BE49-F238E27FC236}">
                <a16:creationId xmlns:a16="http://schemas.microsoft.com/office/drawing/2014/main" id="{D86D2724-9061-4261-4EB2-C946EA31617F}"/>
              </a:ext>
            </a:extLst>
          </p:cNvPr>
          <p:cNvSpPr txBox="1"/>
          <p:nvPr/>
        </p:nvSpPr>
        <p:spPr>
          <a:xfrm>
            <a:off x="8328807" y="5468219"/>
            <a:ext cx="4000499" cy="184666"/>
          </a:xfrm>
          <a:prstGeom prst="rect">
            <a:avLst/>
          </a:prstGeom>
          <a:noFill/>
        </p:spPr>
        <p:txBody>
          <a:bodyPr wrap="square">
            <a:spAutoFit/>
          </a:bodyPr>
          <a:lstStyle/>
          <a:p>
            <a:r>
              <a:rPr lang="en-GB" sz="600" dirty="0">
                <a:solidFill>
                  <a:schemeClr val="bg1"/>
                </a:solidFill>
              </a:rPr>
              <a:t>https://www.istockphoto.com/photos/sadness-toddler-mixed-race-person-looking-at-camera</a:t>
            </a:r>
          </a:p>
        </p:txBody>
      </p:sp>
    </p:spTree>
    <p:extLst>
      <p:ext uri="{BB962C8B-B14F-4D97-AF65-F5344CB8AC3E}">
        <p14:creationId xmlns:p14="http://schemas.microsoft.com/office/powerpoint/2010/main" val="19587840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 name="Rectangle 91">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Freeform: Shape 92">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6D2568D3-316F-455A-A6BE-BE82948FEE02}"/>
              </a:ext>
            </a:extLst>
          </p:cNvPr>
          <p:cNvSpPr txBox="1"/>
          <p:nvPr/>
        </p:nvSpPr>
        <p:spPr>
          <a:xfrm>
            <a:off x="-1" y="983846"/>
            <a:ext cx="4801633" cy="655627"/>
          </a:xfrm>
          <a:prstGeom prst="rect">
            <a:avLst/>
          </a:prstGeom>
        </p:spPr>
        <p:txBody>
          <a:bodyPr vert="horz" lIns="91440" tIns="45720" rIns="91440" bIns="45720" rtlCol="0" anchor="t">
            <a:noAutofit/>
          </a:bodyPr>
          <a:lstStyle/>
          <a:p>
            <a:pPr>
              <a:lnSpc>
                <a:spcPct val="90000"/>
              </a:lnSpc>
              <a:spcBef>
                <a:spcPct val="0"/>
              </a:spcBef>
              <a:spcAft>
                <a:spcPts val="600"/>
              </a:spcAft>
            </a:pPr>
            <a:r>
              <a:rPr lang="en-US" sz="2000" b="1">
                <a:solidFill>
                  <a:srgbClr val="FFFFFF"/>
                </a:solidFill>
                <a:latin typeface="Times New Roman"/>
                <a:ea typeface="+mj-ea"/>
                <a:cs typeface="Times New Roman"/>
              </a:rPr>
              <a:t>Using Vygotsky’s</a:t>
            </a:r>
            <a:r>
              <a:rPr lang="en-US" sz="2000" b="1" kern="1200">
                <a:solidFill>
                  <a:srgbClr val="FFFFFF"/>
                </a:solidFill>
                <a:latin typeface="Times New Roman"/>
                <a:ea typeface="+mj-ea"/>
                <a:cs typeface="Times New Roman"/>
              </a:rPr>
              <a:t> Sociocultural Theory to analysis Isaac’s Case Study</a:t>
            </a:r>
          </a:p>
        </p:txBody>
      </p:sp>
      <p:graphicFrame>
        <p:nvGraphicFramePr>
          <p:cNvPr id="94" name="TextBox 68">
            <a:extLst>
              <a:ext uri="{FF2B5EF4-FFF2-40B4-BE49-F238E27FC236}">
                <a16:creationId xmlns:a16="http://schemas.microsoft.com/office/drawing/2014/main" id="{762DEFEB-6FAF-1074-F0BD-1CA5B79065D0}"/>
              </a:ext>
            </a:extLst>
          </p:cNvPr>
          <p:cNvGraphicFramePr/>
          <p:nvPr>
            <p:extLst>
              <p:ext uri="{D42A27DB-BD31-4B8C-83A1-F6EECF244321}">
                <p14:modId xmlns:p14="http://schemas.microsoft.com/office/powerpoint/2010/main" val="3109880982"/>
              </p:ext>
            </p:extLst>
          </p:nvPr>
        </p:nvGraphicFramePr>
        <p:xfrm>
          <a:off x="5586980" y="145646"/>
          <a:ext cx="6283113" cy="48396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6EE5E63E-82F2-4343-53D8-7813D32A93AE}"/>
              </a:ext>
            </a:extLst>
          </p:cNvPr>
          <p:cNvSpPr txBox="1"/>
          <p:nvPr/>
        </p:nvSpPr>
        <p:spPr>
          <a:xfrm>
            <a:off x="230588" y="4028567"/>
            <a:ext cx="4986436" cy="938719"/>
          </a:xfrm>
          <a:prstGeom prst="rect">
            <a:avLst/>
          </a:prstGeom>
          <a:noFill/>
        </p:spPr>
        <p:txBody>
          <a:bodyPr wrap="square" rtlCol="0">
            <a:spAutoFit/>
          </a:bodyPr>
          <a:lstStyle/>
          <a:p>
            <a:r>
              <a:rPr lang="en-GB" sz="1100" b="1">
                <a:latin typeface="Times New Roman" panose="02020603050405020304" pitchFamily="18" charset="0"/>
                <a:cs typeface="Times New Roman" panose="02020603050405020304" pitchFamily="18" charset="0"/>
              </a:rPr>
              <a:t>Developmental Assumptions:</a:t>
            </a:r>
          </a:p>
          <a:p>
            <a:pPr marL="285750" indent="-285750">
              <a:buFont typeface="Wingdings" panose="05000000000000000000" pitchFamily="2" charset="2"/>
              <a:buChar char="v"/>
            </a:pPr>
            <a:r>
              <a:rPr lang="en-GB" sz="1100">
                <a:latin typeface="Times New Roman" panose="02020603050405020304" pitchFamily="18" charset="0"/>
                <a:cs typeface="Times New Roman" panose="02020603050405020304" pitchFamily="18" charset="0"/>
              </a:rPr>
              <a:t>Learning is socially constructed.</a:t>
            </a:r>
          </a:p>
          <a:p>
            <a:pPr marL="285750" indent="-285750">
              <a:buFont typeface="Wingdings" panose="05000000000000000000" pitchFamily="2" charset="2"/>
              <a:buChar char="v"/>
            </a:pPr>
            <a:r>
              <a:rPr lang="en-GB" sz="1100">
                <a:latin typeface="Times New Roman" panose="02020603050405020304" pitchFamily="18" charset="0"/>
                <a:cs typeface="Times New Roman" panose="02020603050405020304" pitchFamily="18" charset="0"/>
              </a:rPr>
              <a:t>Culture influences child development</a:t>
            </a:r>
          </a:p>
          <a:p>
            <a:pPr marL="285750" indent="-285750">
              <a:buFont typeface="Wingdings" panose="05000000000000000000" pitchFamily="2" charset="2"/>
              <a:buChar char="v"/>
            </a:pPr>
            <a:r>
              <a:rPr lang="en-GB" sz="1100">
                <a:latin typeface="Times New Roman" panose="02020603050405020304" pitchFamily="18" charset="0"/>
                <a:cs typeface="Times New Roman" panose="02020603050405020304" pitchFamily="18" charset="0"/>
              </a:rPr>
              <a:t>Cognitive development occurs through thoughtful language and guided participation which is scaffolding.</a:t>
            </a:r>
          </a:p>
        </p:txBody>
      </p:sp>
      <p:sp>
        <p:nvSpPr>
          <p:cNvPr id="7" name="TextBox 6">
            <a:extLst>
              <a:ext uri="{FF2B5EF4-FFF2-40B4-BE49-F238E27FC236}">
                <a16:creationId xmlns:a16="http://schemas.microsoft.com/office/drawing/2014/main" id="{7353BF09-0DF1-BC04-0DAD-4A7A37D306FF}"/>
              </a:ext>
            </a:extLst>
          </p:cNvPr>
          <p:cNvSpPr txBox="1"/>
          <p:nvPr/>
        </p:nvSpPr>
        <p:spPr>
          <a:xfrm>
            <a:off x="7654484" y="5004352"/>
            <a:ext cx="1802129" cy="338554"/>
          </a:xfrm>
          <a:prstGeom prst="rect">
            <a:avLst/>
          </a:prstGeom>
          <a:noFill/>
        </p:spPr>
        <p:txBody>
          <a:bodyPr wrap="square" lIns="91440" tIns="45720" rIns="91440" bIns="45720" rtlCol="0" anchor="t">
            <a:spAutoFit/>
          </a:bodyPr>
          <a:lstStyle/>
          <a:p>
            <a:r>
              <a:rPr lang="en-GB" sz="1600" b="1">
                <a:latin typeface="Times New Roman" panose="02020603050405020304" pitchFamily="18" charset="0"/>
                <a:cs typeface="Times New Roman" panose="02020603050405020304" pitchFamily="18" charset="0"/>
              </a:rPr>
              <a:t>(Vygotsky, 1987).</a:t>
            </a:r>
          </a:p>
        </p:txBody>
      </p:sp>
      <p:sp>
        <p:nvSpPr>
          <p:cNvPr id="17" name="TextBox 16">
            <a:extLst>
              <a:ext uri="{FF2B5EF4-FFF2-40B4-BE49-F238E27FC236}">
                <a16:creationId xmlns:a16="http://schemas.microsoft.com/office/drawing/2014/main" id="{8A273C33-9C86-D688-4C57-9DF82495296F}"/>
              </a:ext>
            </a:extLst>
          </p:cNvPr>
          <p:cNvSpPr txBox="1"/>
          <p:nvPr/>
        </p:nvSpPr>
        <p:spPr>
          <a:xfrm>
            <a:off x="154637" y="5628026"/>
            <a:ext cx="6976745" cy="600164"/>
          </a:xfrm>
          <a:prstGeom prst="rect">
            <a:avLst/>
          </a:prstGeom>
          <a:noFill/>
        </p:spPr>
        <p:txBody>
          <a:bodyPr wrap="square" rtlCol="0">
            <a:spAutoFit/>
          </a:bodyPr>
          <a:lstStyle/>
          <a:p>
            <a:r>
              <a:rPr lang="en-GB" sz="1100">
                <a:latin typeface="Times New Roman" panose="02020603050405020304" pitchFamily="18" charset="0"/>
                <a:cs typeface="Times New Roman" panose="02020603050405020304" pitchFamily="18" charset="0"/>
              </a:rPr>
              <a:t>Early childhood experiences have a significant influence on children’s social, emotional and cognitive development </a:t>
            </a:r>
            <a:r>
              <a:rPr lang="en-GB" sz="1100" b="1">
                <a:latin typeface="Times New Roman" panose="02020603050405020304" pitchFamily="18" charset="0"/>
                <a:cs typeface="Times New Roman" panose="02020603050405020304" pitchFamily="18" charset="0"/>
              </a:rPr>
              <a:t>(Britto </a:t>
            </a:r>
            <a:r>
              <a:rPr lang="en-GB" sz="1100" b="1" i="1">
                <a:latin typeface="Times New Roman" panose="02020603050405020304" pitchFamily="18" charset="0"/>
                <a:cs typeface="Times New Roman" panose="02020603050405020304" pitchFamily="18" charset="0"/>
              </a:rPr>
              <a:t>et al</a:t>
            </a:r>
            <a:r>
              <a:rPr lang="en-GB" sz="1100" b="1">
                <a:latin typeface="Times New Roman" panose="02020603050405020304" pitchFamily="18" charset="0"/>
                <a:cs typeface="Times New Roman" panose="02020603050405020304" pitchFamily="18" charset="0"/>
              </a:rPr>
              <a:t>., 2017).</a:t>
            </a:r>
          </a:p>
          <a:p>
            <a:endParaRPr lang="en-GB" sz="1100">
              <a:latin typeface="Times New Roman" panose="02020603050405020304" pitchFamily="18" charset="0"/>
              <a:cs typeface="Times New Roman" panose="02020603050405020304" pitchFamily="18" charset="0"/>
            </a:endParaRPr>
          </a:p>
        </p:txBody>
      </p:sp>
      <p:sp>
        <p:nvSpPr>
          <p:cNvPr id="22" name="TextBox 21">
            <a:extLst>
              <a:ext uri="{FF2B5EF4-FFF2-40B4-BE49-F238E27FC236}">
                <a16:creationId xmlns:a16="http://schemas.microsoft.com/office/drawing/2014/main" id="{8ECD664E-DAAE-3E79-630A-79834CB77C97}"/>
              </a:ext>
            </a:extLst>
          </p:cNvPr>
          <p:cNvSpPr txBox="1"/>
          <p:nvPr/>
        </p:nvSpPr>
        <p:spPr>
          <a:xfrm>
            <a:off x="5691116" y="2380807"/>
            <a:ext cx="4592472" cy="461665"/>
          </a:xfrm>
          <a:prstGeom prst="rect">
            <a:avLst/>
          </a:prstGeom>
          <a:noFill/>
        </p:spPr>
        <p:txBody>
          <a:bodyPr wrap="square" rtlCol="0">
            <a:spAutoFit/>
          </a:bodyPr>
          <a:lstStyle/>
          <a:p>
            <a:r>
              <a:rPr lang="en-GB" sz="2400" b="1" dirty="0">
                <a:latin typeface="Times New Roman" panose="02020603050405020304" pitchFamily="18" charset="0"/>
                <a:cs typeface="Times New Roman" panose="02020603050405020304" pitchFamily="18" charset="0"/>
              </a:rPr>
              <a:t>Isaac, Mother and Sociocultural</a:t>
            </a:r>
          </a:p>
        </p:txBody>
      </p:sp>
      <p:sp>
        <p:nvSpPr>
          <p:cNvPr id="2" name="TextBox 1">
            <a:extLst>
              <a:ext uri="{FF2B5EF4-FFF2-40B4-BE49-F238E27FC236}">
                <a16:creationId xmlns:a16="http://schemas.microsoft.com/office/drawing/2014/main" id="{DDF6ECD3-30C0-4880-77F0-A5262D37EDBF}"/>
              </a:ext>
            </a:extLst>
          </p:cNvPr>
          <p:cNvSpPr txBox="1"/>
          <p:nvPr/>
        </p:nvSpPr>
        <p:spPr>
          <a:xfrm>
            <a:off x="7519343" y="4716676"/>
            <a:ext cx="240622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Diagram from PowerPoint template</a:t>
            </a:r>
          </a:p>
        </p:txBody>
      </p:sp>
      <p:sp>
        <p:nvSpPr>
          <p:cNvPr id="14" name="TextBox 13">
            <a:extLst>
              <a:ext uri="{FF2B5EF4-FFF2-40B4-BE49-F238E27FC236}">
                <a16:creationId xmlns:a16="http://schemas.microsoft.com/office/drawing/2014/main" id="{8036768B-DB76-176D-042A-02C4C5B90DFB}"/>
              </a:ext>
            </a:extLst>
          </p:cNvPr>
          <p:cNvSpPr txBox="1"/>
          <p:nvPr/>
        </p:nvSpPr>
        <p:spPr>
          <a:xfrm>
            <a:off x="453584" y="4871002"/>
            <a:ext cx="1802129" cy="261610"/>
          </a:xfrm>
          <a:prstGeom prst="rect">
            <a:avLst/>
          </a:prstGeom>
          <a:noFill/>
        </p:spPr>
        <p:txBody>
          <a:bodyPr wrap="square" lIns="91440" tIns="45720" rIns="91440" bIns="45720" rtlCol="0" anchor="t">
            <a:spAutoFit/>
          </a:bodyPr>
          <a:lstStyle/>
          <a:p>
            <a:r>
              <a:rPr lang="en-GB" sz="1100" b="1">
                <a:latin typeface="Times New Roman" panose="02020603050405020304" pitchFamily="18" charset="0"/>
                <a:cs typeface="Times New Roman" panose="02020603050405020304" pitchFamily="18" charset="0"/>
              </a:rPr>
              <a:t>(Vygotsky, 1987).</a:t>
            </a:r>
          </a:p>
        </p:txBody>
      </p:sp>
    </p:spTree>
    <p:extLst>
      <p:ext uri="{BB962C8B-B14F-4D97-AF65-F5344CB8AC3E}">
        <p14:creationId xmlns:p14="http://schemas.microsoft.com/office/powerpoint/2010/main" val="18877617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9977DD5B-B60B-ECB9-B1E7-742E68B8533A}"/>
              </a:ext>
            </a:extLst>
          </p:cNvPr>
          <p:cNvPicPr>
            <a:picLocks noChangeAspect="1"/>
          </p:cNvPicPr>
          <p:nvPr/>
        </p:nvPicPr>
        <p:blipFill>
          <a:blip r:embed="rId3"/>
          <a:srcRect l="15489" r="4239" b="-1"/>
          <a:stretch>
            <a:fillRect/>
          </a:stretch>
        </p:blipFill>
        <p:spPr>
          <a:xfrm>
            <a:off x="6418168" y="-198117"/>
            <a:ext cx="5773776" cy="4765250"/>
          </a:xfrm>
          <a:custGeom>
            <a:avLst/>
            <a:gdLst/>
            <a:ahLst/>
            <a:cxnLst/>
            <a:rect l="l" t="t" r="r" b="b"/>
            <a:pathLst>
              <a:path w="12192000" h="6858000">
                <a:moveTo>
                  <a:pt x="0" y="0"/>
                </a:moveTo>
                <a:lnTo>
                  <a:pt x="12192000" y="0"/>
                </a:lnTo>
                <a:lnTo>
                  <a:pt x="12192000" y="6858000"/>
                </a:lnTo>
                <a:lnTo>
                  <a:pt x="0" y="6858000"/>
                </a:lnTo>
                <a:close/>
              </a:path>
            </a:pathLst>
          </a:custGeom>
        </p:spPr>
      </p:pic>
      <p:grpSp>
        <p:nvGrpSpPr>
          <p:cNvPr id="8" name="Group 7">
            <a:extLst>
              <a:ext uri="{FF2B5EF4-FFF2-40B4-BE49-F238E27FC236}">
                <a16:creationId xmlns:a16="http://schemas.microsoft.com/office/drawing/2014/main" id="{63737881-458F-40AD-B72B-B57D267DC4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sp>
          <p:nvSpPr>
            <p:cNvPr id="9" name="Freeform: Shape 8">
              <a:extLst>
                <a:ext uri="{FF2B5EF4-FFF2-40B4-BE49-F238E27FC236}">
                  <a16:creationId xmlns:a16="http://schemas.microsoft.com/office/drawing/2014/main" id="{C2967126-346F-41EA-982D-63D8EBB60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 name="Group 9">
              <a:extLst>
                <a:ext uri="{FF2B5EF4-FFF2-40B4-BE49-F238E27FC236}">
                  <a16:creationId xmlns:a16="http://schemas.microsoft.com/office/drawing/2014/main" id="{1BCD9601-1F44-4E40-998C-1B256DAE946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1" name="Group 10">
                <a:extLst>
                  <a:ext uri="{FF2B5EF4-FFF2-40B4-BE49-F238E27FC236}">
                    <a16:creationId xmlns:a16="http://schemas.microsoft.com/office/drawing/2014/main" id="{1A1CA4E9-12FA-47EB-8471-25E8D55152C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5" name="Freeform: Shape 14">
                  <a:extLst>
                    <a:ext uri="{FF2B5EF4-FFF2-40B4-BE49-F238E27FC236}">
                      <a16:creationId xmlns:a16="http://schemas.microsoft.com/office/drawing/2014/main" id="{E13A9BF0-334C-4457-A635-9CA4877E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FF05821A-8598-44E4-A18C-538D5331E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8A4ECC81-E17F-4F87-9A0B-398363A864A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4">
                  <a:alphaModFix amt="57000"/>
                </a:blip>
                <a:tile tx="0" ty="0" sx="100000" sy="100000" flip="none" algn="tl"/>
              </a:blipFill>
              <a:effectLst/>
            </p:grpSpPr>
            <p:sp>
              <p:nvSpPr>
                <p:cNvPr id="13" name="Freeform: Shape 12">
                  <a:extLst>
                    <a:ext uri="{FF2B5EF4-FFF2-40B4-BE49-F238E27FC236}">
                      <a16:creationId xmlns:a16="http://schemas.microsoft.com/office/drawing/2014/main" id="{1FBBD7D8-A895-40D0-A53D-DEDF495B2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A602493-BC70-48CF-BDBA-88A866227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4" name="TextBox 3">
            <a:extLst>
              <a:ext uri="{FF2B5EF4-FFF2-40B4-BE49-F238E27FC236}">
                <a16:creationId xmlns:a16="http://schemas.microsoft.com/office/drawing/2014/main" id="{85A0DDA1-EF63-2D0C-6536-D70928CA7A6B}"/>
              </a:ext>
            </a:extLst>
          </p:cNvPr>
          <p:cNvSpPr txBox="1"/>
          <p:nvPr/>
        </p:nvSpPr>
        <p:spPr>
          <a:xfrm>
            <a:off x="152400" y="585574"/>
            <a:ext cx="3780430" cy="523220"/>
          </a:xfrm>
          <a:prstGeom prst="rect">
            <a:avLst/>
          </a:prstGeom>
          <a:noFill/>
        </p:spPr>
        <p:txBody>
          <a:bodyPr wrap="square" lIns="91440" tIns="45720" rIns="91440" bIns="45720" rtlCol="0" anchor="t">
            <a:spAutoFit/>
          </a:bodyPr>
          <a:lstStyle/>
          <a:p>
            <a:r>
              <a:rPr lang="en-GB" sz="1400" b="1">
                <a:solidFill>
                  <a:schemeClr val="bg1"/>
                </a:solidFill>
                <a:latin typeface="Times New Roman"/>
                <a:cs typeface="Times New Roman"/>
              </a:rPr>
              <a:t>Why Vygotsky’s Theory Relevant to Isaac Situation</a:t>
            </a:r>
          </a:p>
        </p:txBody>
      </p:sp>
      <p:sp>
        <p:nvSpPr>
          <p:cNvPr id="6" name="TextBox 5">
            <a:extLst>
              <a:ext uri="{FF2B5EF4-FFF2-40B4-BE49-F238E27FC236}">
                <a16:creationId xmlns:a16="http://schemas.microsoft.com/office/drawing/2014/main" id="{226DC521-DF49-F664-7827-E3DD1BD5B493}"/>
              </a:ext>
            </a:extLst>
          </p:cNvPr>
          <p:cNvSpPr txBox="1"/>
          <p:nvPr/>
        </p:nvSpPr>
        <p:spPr>
          <a:xfrm>
            <a:off x="144772" y="2179429"/>
            <a:ext cx="3161986" cy="1600438"/>
          </a:xfrm>
          <a:prstGeom prst="rect">
            <a:avLst/>
          </a:prstGeom>
          <a:noFill/>
        </p:spPr>
        <p:txBody>
          <a:bodyPr wrap="square" lIns="91440" tIns="45720" rIns="91440" bIns="45720" rtlCol="0" anchor="t">
            <a:spAutoFit/>
          </a:bodyPr>
          <a:lstStyle/>
          <a:p>
            <a:r>
              <a:rPr lang="en-GB" sz="1400" b="1">
                <a:solidFill>
                  <a:schemeClr val="bg1"/>
                </a:solidFill>
                <a:latin typeface="Times New Roman" panose="02020603050405020304" pitchFamily="18" charset="0"/>
                <a:cs typeface="Times New Roman" panose="02020603050405020304" pitchFamily="18" charset="0"/>
              </a:rPr>
              <a:t>Key Relevant to Early  Childhood</a:t>
            </a:r>
          </a:p>
          <a:p>
            <a:pPr marL="285750" indent="-285750">
              <a:buFont typeface="Wingdings" panose="05000000000000000000" pitchFamily="2" charset="2"/>
              <a:buChar char="v"/>
            </a:pPr>
            <a:r>
              <a:rPr lang="en-GB" sz="1400">
                <a:solidFill>
                  <a:schemeClr val="bg1"/>
                </a:solidFill>
                <a:latin typeface="Times New Roman" panose="02020603050405020304" pitchFamily="18" charset="0"/>
                <a:cs typeface="Times New Roman" panose="02020603050405020304" pitchFamily="18" charset="0"/>
              </a:rPr>
              <a:t>Early learning depends on social relationships.</a:t>
            </a:r>
          </a:p>
          <a:p>
            <a:pPr marL="285750" indent="-285750">
              <a:buFont typeface="Wingdings" panose="05000000000000000000" pitchFamily="2" charset="2"/>
              <a:buChar char="v"/>
            </a:pPr>
            <a:r>
              <a:rPr lang="en-GB" sz="1400">
                <a:solidFill>
                  <a:schemeClr val="bg1"/>
                </a:solidFill>
                <a:latin typeface="Times New Roman" panose="02020603050405020304" pitchFamily="18" charset="0"/>
                <a:cs typeface="Times New Roman" panose="02020603050405020304" pitchFamily="18" charset="0"/>
              </a:rPr>
              <a:t>Communication skills develop through interaction.</a:t>
            </a:r>
          </a:p>
          <a:p>
            <a:pPr marL="285750" indent="-285750">
              <a:buFont typeface="Wingdings" panose="05000000000000000000" pitchFamily="2" charset="2"/>
              <a:buChar char="v"/>
            </a:pPr>
            <a:r>
              <a:rPr lang="en-GB" sz="1400">
                <a:solidFill>
                  <a:schemeClr val="bg1"/>
                </a:solidFill>
                <a:latin typeface="Times New Roman"/>
                <a:cs typeface="Times New Roman"/>
              </a:rPr>
              <a:t>Emotional security affect involvement in learning</a:t>
            </a:r>
          </a:p>
        </p:txBody>
      </p:sp>
      <p:sp>
        <p:nvSpPr>
          <p:cNvPr id="7" name="TextBox 6">
            <a:extLst>
              <a:ext uri="{FF2B5EF4-FFF2-40B4-BE49-F238E27FC236}">
                <a16:creationId xmlns:a16="http://schemas.microsoft.com/office/drawing/2014/main" id="{BAEE2672-38DC-6E75-07D0-9AE7C8D58B07}"/>
              </a:ext>
            </a:extLst>
          </p:cNvPr>
          <p:cNvSpPr txBox="1"/>
          <p:nvPr/>
        </p:nvSpPr>
        <p:spPr>
          <a:xfrm>
            <a:off x="149131" y="4495511"/>
            <a:ext cx="3479814" cy="1815882"/>
          </a:xfrm>
          <a:prstGeom prst="rect">
            <a:avLst/>
          </a:prstGeom>
          <a:noFill/>
        </p:spPr>
        <p:txBody>
          <a:bodyPr wrap="square" lIns="91440" tIns="45720" rIns="91440" bIns="45720" rtlCol="0" anchor="t">
            <a:spAutoFit/>
          </a:bodyPr>
          <a:lstStyle/>
          <a:p>
            <a:r>
              <a:rPr lang="en-GB" sz="1400" b="1">
                <a:solidFill>
                  <a:srgbClr val="FFC000"/>
                </a:solidFill>
                <a:latin typeface="Times New Roman"/>
                <a:ea typeface="+mn-lt"/>
                <a:cs typeface="Times New Roman"/>
              </a:rPr>
              <a:t>Application to Isaac's circumstances:</a:t>
            </a:r>
            <a:r>
              <a:rPr lang="en-GB" sz="1400">
                <a:solidFill>
                  <a:srgbClr val="FFC000"/>
                </a:solidFill>
                <a:latin typeface="Times New Roman"/>
                <a:ea typeface="+mn-lt"/>
                <a:cs typeface="Times New Roman"/>
              </a:rPr>
              <a:t> </a:t>
            </a:r>
            <a:endParaRPr lang="en-US">
              <a:solidFill>
                <a:srgbClr val="000000"/>
              </a:solidFill>
              <a:latin typeface="Aptos" panose="02110004020202020204"/>
              <a:ea typeface="+mn-lt"/>
              <a:cs typeface="Times New Roman"/>
            </a:endParaRPr>
          </a:p>
          <a:p>
            <a:r>
              <a:rPr lang="en-GB" sz="1400">
                <a:solidFill>
                  <a:srgbClr val="FFC000"/>
                </a:solidFill>
                <a:latin typeface="Times New Roman"/>
                <a:ea typeface="+mn-lt"/>
                <a:cs typeface="Times New Roman"/>
              </a:rPr>
              <a:t>Isaac can only engage in social situations Isaac struggles to engage with friends due to his early challenges accessing day care. There might be few opportunities for scaffolding and supervised learning because of Isaac's mother's mental health problems. (Vygotsky, 1978; NHS England, 2023).</a:t>
            </a:r>
            <a:r>
              <a:rPr lang="en-GB" sz="1400">
                <a:solidFill>
                  <a:srgbClr val="FFC000"/>
                </a:solidFill>
                <a:ea typeface="+mn-lt"/>
                <a:cs typeface="+mn-lt"/>
              </a:rPr>
              <a:t> </a:t>
            </a:r>
            <a:endParaRPr lang="en-US"/>
          </a:p>
        </p:txBody>
      </p:sp>
      <p:pic>
        <p:nvPicPr>
          <p:cNvPr id="20" name="Picture 19">
            <a:hlinkClick r:id="rId5"/>
            <a:extLst>
              <a:ext uri="{FF2B5EF4-FFF2-40B4-BE49-F238E27FC236}">
                <a16:creationId xmlns:a16="http://schemas.microsoft.com/office/drawing/2014/main" id="{43F9F3D2-94E6-41D4-63C9-444498348EF8}"/>
              </a:ext>
            </a:extLst>
          </p:cNvPr>
          <p:cNvPicPr>
            <a:picLocks noChangeAspect="1"/>
          </p:cNvPicPr>
          <p:nvPr/>
        </p:nvPicPr>
        <p:blipFill>
          <a:blip r:embed="rId6"/>
          <a:stretch>
            <a:fillRect/>
          </a:stretch>
        </p:blipFill>
        <p:spPr>
          <a:xfrm>
            <a:off x="4155127" y="290047"/>
            <a:ext cx="3242708" cy="4053385"/>
          </a:xfrm>
          <a:prstGeom prst="rect">
            <a:avLst/>
          </a:prstGeom>
        </p:spPr>
      </p:pic>
      <p:sp>
        <p:nvSpPr>
          <p:cNvPr id="21" name="TextBox 20">
            <a:extLst>
              <a:ext uri="{FF2B5EF4-FFF2-40B4-BE49-F238E27FC236}">
                <a16:creationId xmlns:a16="http://schemas.microsoft.com/office/drawing/2014/main" id="{D13E78AD-580B-EB8C-30A9-6A15F0AC9C05}"/>
              </a:ext>
            </a:extLst>
          </p:cNvPr>
          <p:cNvSpPr txBox="1"/>
          <p:nvPr/>
        </p:nvSpPr>
        <p:spPr>
          <a:xfrm>
            <a:off x="8635882" y="4554401"/>
            <a:ext cx="4000499" cy="184666"/>
          </a:xfrm>
          <a:prstGeom prst="rect">
            <a:avLst/>
          </a:prstGeom>
          <a:noFill/>
        </p:spPr>
        <p:txBody>
          <a:bodyPr wrap="square">
            <a:spAutoFit/>
          </a:bodyPr>
          <a:lstStyle/>
          <a:p>
            <a:r>
              <a:rPr lang="en-GB" sz="600" dirty="0">
                <a:solidFill>
                  <a:schemeClr val="bg1"/>
                </a:solidFill>
              </a:rPr>
              <a:t>https://www.istockphoto.com/photos/sadness-toddler-mixed-race-person-looking-at-camera</a:t>
            </a:r>
          </a:p>
        </p:txBody>
      </p:sp>
      <p:sp>
        <p:nvSpPr>
          <p:cNvPr id="23" name="TextBox 22">
            <a:extLst>
              <a:ext uri="{FF2B5EF4-FFF2-40B4-BE49-F238E27FC236}">
                <a16:creationId xmlns:a16="http://schemas.microsoft.com/office/drawing/2014/main" id="{B9DF58A2-46BB-CA2B-EE70-47326A6EDD7B}"/>
              </a:ext>
            </a:extLst>
          </p:cNvPr>
          <p:cNvSpPr txBox="1"/>
          <p:nvPr/>
        </p:nvSpPr>
        <p:spPr>
          <a:xfrm>
            <a:off x="4134641" y="4288149"/>
            <a:ext cx="3286611" cy="215444"/>
          </a:xfrm>
          <a:prstGeom prst="rect">
            <a:avLst/>
          </a:prstGeom>
          <a:noFill/>
        </p:spPr>
        <p:txBody>
          <a:bodyPr wrap="square">
            <a:spAutoFit/>
          </a:bodyPr>
          <a:lstStyle/>
          <a:p>
            <a:r>
              <a:rPr lang="en-GB" sz="800" dirty="0"/>
              <a:t>https://www.exportersvyapar.com/shop/sold?id=top35679007022480</a:t>
            </a:r>
          </a:p>
        </p:txBody>
      </p:sp>
      <p:sp>
        <p:nvSpPr>
          <p:cNvPr id="24" name="TextBox 23">
            <a:extLst>
              <a:ext uri="{FF2B5EF4-FFF2-40B4-BE49-F238E27FC236}">
                <a16:creationId xmlns:a16="http://schemas.microsoft.com/office/drawing/2014/main" id="{AEC11B2A-EC5E-8BA7-943C-C26D0F95E168}"/>
              </a:ext>
            </a:extLst>
          </p:cNvPr>
          <p:cNvSpPr txBox="1"/>
          <p:nvPr/>
        </p:nvSpPr>
        <p:spPr>
          <a:xfrm>
            <a:off x="8903684" y="4344637"/>
            <a:ext cx="4000499" cy="184666"/>
          </a:xfrm>
          <a:prstGeom prst="rect">
            <a:avLst/>
          </a:prstGeom>
          <a:noFill/>
        </p:spPr>
        <p:txBody>
          <a:bodyPr wrap="square">
            <a:spAutoFit/>
          </a:bodyPr>
          <a:lstStyle/>
          <a:p>
            <a:r>
              <a:rPr lang="en-GB" sz="600" dirty="0">
                <a:solidFill>
                  <a:schemeClr val="bg1"/>
                </a:solidFill>
              </a:rPr>
              <a:t>https://www.istockphoto.com/photos/sadness-toddler-mixed-race-person-looking-at-camera</a:t>
            </a:r>
          </a:p>
        </p:txBody>
      </p:sp>
      <p:sp>
        <p:nvSpPr>
          <p:cNvPr id="2" name="TextBox 1">
            <a:extLst>
              <a:ext uri="{FF2B5EF4-FFF2-40B4-BE49-F238E27FC236}">
                <a16:creationId xmlns:a16="http://schemas.microsoft.com/office/drawing/2014/main" id="{3AA4BBB4-8F34-F87B-0B5C-09A4EA01046C}"/>
              </a:ext>
            </a:extLst>
          </p:cNvPr>
          <p:cNvSpPr txBox="1"/>
          <p:nvPr/>
        </p:nvSpPr>
        <p:spPr>
          <a:xfrm>
            <a:off x="5191125" y="5238750"/>
            <a:ext cx="6096000" cy="10776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100">
                <a:solidFill>
                  <a:srgbClr val="000000"/>
                </a:solidFill>
                <a:latin typeface="Times New Roman"/>
                <a:ea typeface="+mn-lt"/>
                <a:cs typeface="Times New Roman"/>
              </a:rPr>
              <a:t>Haslip and Gullo (2018) cite research by Vygotsky that suggests </a:t>
            </a:r>
            <a:r>
              <a:rPr lang="en-US" sz="1100" b="0" i="0" u="none" strike="noStrike">
                <a:solidFill>
                  <a:srgbClr val="000000"/>
                </a:solidFill>
                <a:latin typeface="Times New Roman"/>
                <a:ea typeface="+mn-lt"/>
                <a:cs typeface="Times New Roman"/>
              </a:rPr>
              <a:t>learning </a:t>
            </a:r>
            <a:r>
              <a:rPr lang="en-US" sz="1100">
                <a:solidFill>
                  <a:srgbClr val="000000"/>
                </a:solidFill>
                <a:latin typeface="Times New Roman"/>
                <a:ea typeface="+mn-lt"/>
                <a:cs typeface="Times New Roman"/>
              </a:rPr>
              <a:t>is fundamentally about </a:t>
            </a:r>
            <a:r>
              <a:rPr lang="en-US" sz="1100" b="0" i="0" u="none" strike="noStrike">
                <a:solidFill>
                  <a:srgbClr val="000000"/>
                </a:solidFill>
                <a:latin typeface="Times New Roman"/>
                <a:ea typeface="+mn-lt"/>
                <a:cs typeface="Times New Roman"/>
              </a:rPr>
              <a:t>social support, </a:t>
            </a:r>
            <a:r>
              <a:rPr lang="en-US" sz="1100">
                <a:solidFill>
                  <a:srgbClr val="000000"/>
                </a:solidFill>
                <a:latin typeface="Times New Roman"/>
                <a:ea typeface="+mn-lt"/>
                <a:cs typeface="Times New Roman"/>
              </a:rPr>
              <a:t>suggesting </a:t>
            </a:r>
            <a:r>
              <a:rPr lang="en-US" sz="1100" b="0" i="0" u="none" strike="noStrike">
                <a:solidFill>
                  <a:srgbClr val="000000"/>
                </a:solidFill>
                <a:latin typeface="Times New Roman"/>
                <a:ea typeface="+mn-lt"/>
                <a:cs typeface="Times New Roman"/>
              </a:rPr>
              <a:t>that </a:t>
            </a:r>
            <a:r>
              <a:rPr lang="en-US" sz="1100">
                <a:solidFill>
                  <a:srgbClr val="000000"/>
                </a:solidFill>
                <a:latin typeface="Times New Roman"/>
                <a:ea typeface="+mn-lt"/>
                <a:cs typeface="Times New Roman"/>
              </a:rPr>
              <a:t>Isaac's restricted opportunities </a:t>
            </a:r>
            <a:r>
              <a:rPr lang="en-US" sz="1100" b="0" i="0" u="none" strike="noStrike">
                <a:solidFill>
                  <a:srgbClr val="000000"/>
                </a:solidFill>
                <a:latin typeface="Times New Roman"/>
                <a:ea typeface="+mn-lt"/>
                <a:cs typeface="Times New Roman"/>
              </a:rPr>
              <a:t>for </a:t>
            </a:r>
            <a:r>
              <a:rPr lang="en-US" sz="1100">
                <a:solidFill>
                  <a:srgbClr val="000000"/>
                </a:solidFill>
                <a:latin typeface="Times New Roman"/>
                <a:ea typeface="+mn-lt"/>
                <a:cs typeface="Times New Roman"/>
              </a:rPr>
              <a:t>long-term interactions could impact </a:t>
            </a:r>
            <a:r>
              <a:rPr lang="en-US" sz="1100" b="0" i="0" u="none" strike="noStrike">
                <a:solidFill>
                  <a:srgbClr val="000000"/>
                </a:solidFill>
                <a:latin typeface="Times New Roman"/>
                <a:ea typeface="+mn-lt"/>
                <a:cs typeface="Times New Roman"/>
              </a:rPr>
              <a:t>his development</a:t>
            </a:r>
            <a:r>
              <a:rPr lang="en-US" sz="1100">
                <a:solidFill>
                  <a:srgbClr val="000000"/>
                </a:solidFill>
                <a:latin typeface="Times New Roman"/>
                <a:ea typeface="+mn-lt"/>
                <a:cs typeface="Times New Roman"/>
              </a:rPr>
              <a:t> and learning</a:t>
            </a:r>
            <a:r>
              <a:rPr lang="en-US" sz="1100" b="0" i="0" u="none" strike="noStrike">
                <a:solidFill>
                  <a:srgbClr val="000000"/>
                </a:solidFill>
                <a:latin typeface="Times New Roman"/>
                <a:ea typeface="+mn-lt"/>
                <a:cs typeface="Times New Roman"/>
              </a:rPr>
              <a:t>. </a:t>
            </a:r>
            <a:r>
              <a:rPr lang="en-US" sz="1100">
                <a:solidFill>
                  <a:srgbClr val="000000"/>
                </a:solidFill>
                <a:latin typeface="Times New Roman"/>
                <a:ea typeface="+mn-lt"/>
                <a:cs typeface="Times New Roman"/>
              </a:rPr>
              <a:t>Additional </a:t>
            </a:r>
            <a:r>
              <a:rPr lang="en-US" sz="1100" b="0" i="0" u="none" strike="noStrike">
                <a:solidFill>
                  <a:srgbClr val="000000"/>
                </a:solidFill>
                <a:latin typeface="Times New Roman"/>
                <a:ea typeface="+mn-lt"/>
                <a:cs typeface="Times New Roman"/>
              </a:rPr>
              <a:t>research </a:t>
            </a:r>
            <a:r>
              <a:rPr lang="en-US" sz="1100">
                <a:solidFill>
                  <a:srgbClr val="000000"/>
                </a:solidFill>
                <a:latin typeface="Times New Roman"/>
                <a:ea typeface="+mn-lt"/>
                <a:cs typeface="Times New Roman"/>
              </a:rPr>
              <a:t>suggests that </a:t>
            </a:r>
            <a:r>
              <a:rPr lang="en-US" sz="1100" b="0" i="0" u="none" strike="noStrike">
                <a:solidFill>
                  <a:srgbClr val="000000"/>
                </a:solidFill>
                <a:latin typeface="Times New Roman"/>
                <a:ea typeface="+mn-lt"/>
                <a:cs typeface="Times New Roman"/>
              </a:rPr>
              <a:t>nurturing </a:t>
            </a:r>
            <a:r>
              <a:rPr lang="en-US" sz="1100">
                <a:solidFill>
                  <a:srgbClr val="000000"/>
                </a:solidFill>
                <a:latin typeface="Times New Roman"/>
                <a:ea typeface="+mn-lt"/>
                <a:cs typeface="Times New Roman"/>
              </a:rPr>
              <a:t>interactions can positively impact Isaac's </a:t>
            </a:r>
            <a:r>
              <a:rPr lang="en-US" sz="1100" b="0" i="0" u="none" strike="noStrike">
                <a:solidFill>
                  <a:srgbClr val="000000"/>
                </a:solidFill>
                <a:latin typeface="Times New Roman"/>
                <a:ea typeface="+mn-lt"/>
                <a:cs typeface="Times New Roman"/>
              </a:rPr>
              <a:t>development (Britto et al., 2017).</a:t>
            </a:r>
            <a:r>
              <a:rPr lang="en-US" sz="1100">
                <a:latin typeface="Times New Roman"/>
                <a:ea typeface="+mn-lt"/>
                <a:cs typeface="Times New Roman"/>
              </a:rPr>
              <a:t> </a:t>
            </a:r>
            <a:endParaRPr lang="en-US">
              <a:latin typeface="Times New Roman"/>
              <a:cs typeface="Times New Roman"/>
            </a:endParaRPr>
          </a:p>
        </p:txBody>
      </p:sp>
    </p:spTree>
    <p:extLst>
      <p:ext uri="{BB962C8B-B14F-4D97-AF65-F5344CB8AC3E}">
        <p14:creationId xmlns:p14="http://schemas.microsoft.com/office/powerpoint/2010/main" val="17242985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hlinkClick r:id="rId3"/>
            <a:extLst>
              <a:ext uri="{FF2B5EF4-FFF2-40B4-BE49-F238E27FC236}">
                <a16:creationId xmlns:a16="http://schemas.microsoft.com/office/drawing/2014/main" id="{CA4691E5-27B3-CF48-B99A-D42249C61869}"/>
              </a:ext>
            </a:extLst>
          </p:cNvPr>
          <p:cNvPicPr>
            <a:picLocks noChangeAspect="1"/>
          </p:cNvPicPr>
          <p:nvPr/>
        </p:nvPicPr>
        <p:blipFill>
          <a:blip r:embed="rId4"/>
          <a:srcRect l="15489" r="4239" b="-1"/>
          <a:stretch>
            <a:fillRect/>
          </a:stretch>
        </p:blipFill>
        <p:spPr>
          <a:xfrm>
            <a:off x="7226490" y="10"/>
            <a:ext cx="4965509" cy="4098165"/>
          </a:xfrm>
          <a:custGeom>
            <a:avLst/>
            <a:gdLst/>
            <a:ahLst/>
            <a:cxnLst/>
            <a:rect l="l" t="t" r="r" b="b"/>
            <a:pathLst>
              <a:path w="12192000" h="6858000">
                <a:moveTo>
                  <a:pt x="0" y="0"/>
                </a:moveTo>
                <a:lnTo>
                  <a:pt x="12192000" y="0"/>
                </a:lnTo>
                <a:lnTo>
                  <a:pt x="12192000" y="6858000"/>
                </a:lnTo>
                <a:lnTo>
                  <a:pt x="0" y="6858000"/>
                </a:lnTo>
                <a:close/>
              </a:path>
            </a:pathLst>
          </a:custGeom>
        </p:spPr>
      </p:pic>
      <p:grpSp>
        <p:nvGrpSpPr>
          <p:cNvPr id="8" name="Group 7">
            <a:extLst>
              <a:ext uri="{FF2B5EF4-FFF2-40B4-BE49-F238E27FC236}">
                <a16:creationId xmlns:a16="http://schemas.microsoft.com/office/drawing/2014/main" id="{63737881-458F-40AD-B72B-B57D267DC4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sp>
          <p:nvSpPr>
            <p:cNvPr id="9" name="Freeform: Shape 8">
              <a:extLst>
                <a:ext uri="{FF2B5EF4-FFF2-40B4-BE49-F238E27FC236}">
                  <a16:creationId xmlns:a16="http://schemas.microsoft.com/office/drawing/2014/main" id="{C2967126-346F-41EA-982D-63D8EBB60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 name="Group 9">
              <a:extLst>
                <a:ext uri="{FF2B5EF4-FFF2-40B4-BE49-F238E27FC236}">
                  <a16:creationId xmlns:a16="http://schemas.microsoft.com/office/drawing/2014/main" id="{1BCD9601-1F44-4E40-998C-1B256DAE946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1" name="Group 10">
                <a:extLst>
                  <a:ext uri="{FF2B5EF4-FFF2-40B4-BE49-F238E27FC236}">
                    <a16:creationId xmlns:a16="http://schemas.microsoft.com/office/drawing/2014/main" id="{1A1CA4E9-12FA-47EB-8471-25E8D55152C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5" name="Freeform: Shape 14">
                  <a:extLst>
                    <a:ext uri="{FF2B5EF4-FFF2-40B4-BE49-F238E27FC236}">
                      <a16:creationId xmlns:a16="http://schemas.microsoft.com/office/drawing/2014/main" id="{E13A9BF0-334C-4457-A635-9CA4877E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FF05821A-8598-44E4-A18C-538D5331E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8A4ECC81-E17F-4F87-9A0B-398363A864A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5">
                  <a:alphaModFix amt="57000"/>
                </a:blip>
                <a:tile tx="0" ty="0" sx="100000" sy="100000" flip="none" algn="tl"/>
              </a:blipFill>
              <a:effectLst/>
            </p:grpSpPr>
            <p:sp>
              <p:nvSpPr>
                <p:cNvPr id="13" name="Freeform: Shape 12">
                  <a:extLst>
                    <a:ext uri="{FF2B5EF4-FFF2-40B4-BE49-F238E27FC236}">
                      <a16:creationId xmlns:a16="http://schemas.microsoft.com/office/drawing/2014/main" id="{1FBBD7D8-A895-40D0-A53D-DEDF495B2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A602493-BC70-48CF-BDBA-88A866227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4" name="TextBox 3">
            <a:extLst>
              <a:ext uri="{FF2B5EF4-FFF2-40B4-BE49-F238E27FC236}">
                <a16:creationId xmlns:a16="http://schemas.microsoft.com/office/drawing/2014/main" id="{E2428AA9-7C89-7975-E473-DD30ECFFEC41}"/>
              </a:ext>
            </a:extLst>
          </p:cNvPr>
          <p:cNvSpPr txBox="1"/>
          <p:nvPr/>
        </p:nvSpPr>
        <p:spPr>
          <a:xfrm>
            <a:off x="1848" y="1209249"/>
            <a:ext cx="3952610" cy="4666919"/>
          </a:xfrm>
          <a:prstGeom prst="rect">
            <a:avLst/>
          </a:prstGeom>
          <a:noFill/>
        </p:spPr>
        <p:txBody>
          <a:bodyPr wrap="square" lIns="91440" tIns="45720" rIns="91440" bIns="45720" rtlCol="0" anchor="t">
            <a:spAutoFit/>
          </a:bodyPr>
          <a:lstStyle/>
          <a:p>
            <a:r>
              <a:rPr lang="en-GB" sz="1400" b="1">
                <a:solidFill>
                  <a:schemeClr val="bg1"/>
                </a:solidFill>
                <a:latin typeface="Times New Roman"/>
                <a:cs typeface="Times New Roman"/>
              </a:rPr>
              <a:t>Impact of Disruption Child and Social:</a:t>
            </a:r>
          </a:p>
          <a:p>
            <a:endParaRPr lang="en-GB">
              <a:solidFill>
                <a:srgbClr val="000000"/>
              </a:solidFill>
              <a:latin typeface="Aptos" panose="02110004020202020204"/>
              <a:cs typeface="Times New Roman" panose="02020603050405020304" pitchFamily="18" charset="0"/>
            </a:endParaRPr>
          </a:p>
          <a:p>
            <a:pPr>
              <a:lnSpc>
                <a:spcPct val="150000"/>
              </a:lnSpc>
            </a:pPr>
            <a:r>
              <a:rPr lang="en-GB" sz="1400" b="1">
                <a:solidFill>
                  <a:schemeClr val="bg1"/>
                </a:solidFill>
                <a:ea typeface="+mn-lt"/>
                <a:cs typeface="+mn-lt"/>
              </a:rPr>
              <a:t>Vygotsky Analysis of Interaction. </a:t>
            </a:r>
          </a:p>
          <a:p>
            <a:pPr>
              <a:lnSpc>
                <a:spcPct val="150000"/>
              </a:lnSpc>
            </a:pPr>
            <a:r>
              <a:rPr lang="en-GB" sz="1200">
                <a:solidFill>
                  <a:schemeClr val="bg1"/>
                </a:solidFill>
                <a:ea typeface="+mn-lt"/>
                <a:cs typeface="+mn-lt"/>
              </a:rPr>
              <a:t>Frequent day care changes may have decreased: </a:t>
            </a:r>
            <a:endParaRPr lang="en-GB">
              <a:solidFill>
                <a:schemeClr val="bg1"/>
              </a:solidFill>
              <a:ea typeface="+mn-lt"/>
              <a:cs typeface="+mn-lt"/>
            </a:endParaRPr>
          </a:p>
          <a:p>
            <a:pPr>
              <a:lnSpc>
                <a:spcPct val="150000"/>
              </a:lnSpc>
            </a:pPr>
            <a:r>
              <a:rPr lang="en-GB" sz="1200">
                <a:solidFill>
                  <a:schemeClr val="bg1"/>
                </a:solidFill>
                <a:ea typeface="+mn-lt"/>
                <a:cs typeface="+mn-lt"/>
              </a:rPr>
              <a:t>Provide consistent adult guidance. </a:t>
            </a:r>
            <a:endParaRPr lang="en-GB">
              <a:solidFill>
                <a:schemeClr val="bg1"/>
              </a:solidFill>
              <a:ea typeface="+mn-lt"/>
              <a:cs typeface="+mn-lt"/>
            </a:endParaRPr>
          </a:p>
          <a:p>
            <a:pPr>
              <a:lnSpc>
                <a:spcPct val="150000"/>
              </a:lnSpc>
            </a:pPr>
            <a:r>
              <a:rPr lang="en-GB" sz="1200">
                <a:solidFill>
                  <a:schemeClr val="bg1"/>
                </a:solidFill>
                <a:ea typeface="+mn-lt"/>
                <a:cs typeface="+mn-lt"/>
              </a:rPr>
              <a:t>Interactions with peers that are consistent are great opportunities for learning through collaboration </a:t>
            </a:r>
            <a:endParaRPr lang="en-GB">
              <a:solidFill>
                <a:schemeClr val="bg1"/>
              </a:solidFill>
            </a:endParaRPr>
          </a:p>
          <a:p>
            <a:pPr>
              <a:lnSpc>
                <a:spcPct val="150000"/>
              </a:lnSpc>
            </a:pPr>
            <a:endParaRPr lang="en-GB"/>
          </a:p>
          <a:p>
            <a:pPr>
              <a:lnSpc>
                <a:spcPct val="150000"/>
              </a:lnSpc>
            </a:pPr>
            <a:r>
              <a:rPr lang="en-GB" sz="1400" b="1">
                <a:solidFill>
                  <a:schemeClr val="bg1"/>
                </a:solidFill>
                <a:ea typeface="+mn-lt"/>
                <a:cs typeface="+mn-lt"/>
              </a:rPr>
              <a:t>In Isaac's case, lack of interaction can lead to:</a:t>
            </a:r>
          </a:p>
          <a:p>
            <a:pPr>
              <a:lnSpc>
                <a:spcPct val="150000"/>
              </a:lnSpc>
            </a:pPr>
            <a:r>
              <a:rPr lang="en-GB" sz="1200">
                <a:solidFill>
                  <a:schemeClr val="bg1"/>
                </a:solidFill>
                <a:ea typeface="+mn-lt"/>
                <a:cs typeface="+mn-lt"/>
              </a:rPr>
              <a:t>delayed social skills. </a:t>
            </a:r>
            <a:endParaRPr lang="en-GB">
              <a:solidFill>
                <a:schemeClr val="bg1"/>
              </a:solidFill>
              <a:ea typeface="+mn-lt"/>
              <a:cs typeface="+mn-lt"/>
            </a:endParaRPr>
          </a:p>
          <a:p>
            <a:pPr>
              <a:lnSpc>
                <a:spcPct val="150000"/>
              </a:lnSpc>
            </a:pPr>
            <a:r>
              <a:rPr lang="en-GB" sz="1200">
                <a:solidFill>
                  <a:schemeClr val="bg1"/>
                </a:solidFill>
                <a:ea typeface="+mn-lt"/>
                <a:cs typeface="+mn-lt"/>
              </a:rPr>
              <a:t>Difficulty engaging in community activities. </a:t>
            </a:r>
            <a:endParaRPr lang="en-GB">
              <a:solidFill>
                <a:schemeClr val="bg1"/>
              </a:solidFill>
              <a:ea typeface="+mn-lt"/>
              <a:cs typeface="+mn-lt"/>
            </a:endParaRPr>
          </a:p>
          <a:p>
            <a:pPr>
              <a:lnSpc>
                <a:spcPct val="150000"/>
              </a:lnSpc>
            </a:pPr>
            <a:r>
              <a:rPr lang="en-GB" sz="1200">
                <a:solidFill>
                  <a:schemeClr val="bg1"/>
                </a:solidFill>
                <a:ea typeface="+mn-lt"/>
                <a:cs typeface="+mn-lt"/>
              </a:rPr>
              <a:t>A decrease in confidence. </a:t>
            </a:r>
            <a:endParaRPr lang="en-GB">
              <a:solidFill>
                <a:schemeClr val="bg1"/>
              </a:solidFill>
            </a:endParaRPr>
          </a:p>
          <a:p>
            <a:endParaRPr lang="en-GB"/>
          </a:p>
          <a:p>
            <a:pPr>
              <a:lnSpc>
                <a:spcPct val="150000"/>
              </a:lnSpc>
            </a:pPr>
            <a:r>
              <a:rPr lang="en-GB" sz="1200">
                <a:solidFill>
                  <a:schemeClr val="bg1"/>
                </a:solidFill>
                <a:ea typeface="+mn-lt"/>
                <a:cs typeface="+mn-lt"/>
              </a:rPr>
              <a:t>Vygotsky (1978) found that lack of social connection can limit development within Isaac's zone of proximal development. </a:t>
            </a:r>
            <a:endParaRPr lang="en-GB"/>
          </a:p>
        </p:txBody>
      </p:sp>
      <p:sp>
        <p:nvSpPr>
          <p:cNvPr id="5" name="TextBox 4">
            <a:extLst>
              <a:ext uri="{FF2B5EF4-FFF2-40B4-BE49-F238E27FC236}">
                <a16:creationId xmlns:a16="http://schemas.microsoft.com/office/drawing/2014/main" id="{108D8946-37C7-E56A-50E4-CC79280B584F}"/>
              </a:ext>
            </a:extLst>
          </p:cNvPr>
          <p:cNvSpPr txBox="1"/>
          <p:nvPr/>
        </p:nvSpPr>
        <p:spPr>
          <a:xfrm>
            <a:off x="4455852" y="4964183"/>
            <a:ext cx="7620000" cy="823687"/>
          </a:xfrm>
          <a:prstGeom prst="rect">
            <a:avLst/>
          </a:prstGeom>
          <a:noFill/>
        </p:spPr>
        <p:txBody>
          <a:bodyPr wrap="square" lIns="91440" tIns="45720" rIns="91440" bIns="45720" rtlCol="0" anchor="t">
            <a:spAutoFit/>
          </a:bodyPr>
          <a:lstStyle/>
          <a:p>
            <a:pPr>
              <a:lnSpc>
                <a:spcPct val="150000"/>
              </a:lnSpc>
            </a:pPr>
            <a:r>
              <a:rPr lang="en-GB" sz="1100">
                <a:latin typeface="Times New Roman"/>
                <a:ea typeface="+mn-lt"/>
                <a:cs typeface="Times New Roman"/>
              </a:rPr>
              <a:t>Additional research indicates that social interaction and continuity of care are critical factors in the development and well-being of children such as Isaac (Bakken et al., 2017).Further study suggests that children with early childhood instability, such as Isaac, may face issues in social involvement and confidence throughout their lives (Britto et al, 2017). </a:t>
            </a:r>
            <a:endParaRPr lang="en-US">
              <a:latin typeface="Times New Roman"/>
              <a:cs typeface="Times New Roman"/>
            </a:endParaRPr>
          </a:p>
        </p:txBody>
      </p:sp>
      <p:pic>
        <p:nvPicPr>
          <p:cNvPr id="7" name="Picture 6">
            <a:hlinkClick r:id="rId6"/>
            <a:extLst>
              <a:ext uri="{FF2B5EF4-FFF2-40B4-BE49-F238E27FC236}">
                <a16:creationId xmlns:a16="http://schemas.microsoft.com/office/drawing/2014/main" id="{7A81B3FD-00DA-3E5D-A6C9-42BCF5210DFD}"/>
              </a:ext>
            </a:extLst>
          </p:cNvPr>
          <p:cNvPicPr>
            <a:picLocks noChangeAspect="1"/>
          </p:cNvPicPr>
          <p:nvPr/>
        </p:nvPicPr>
        <p:blipFill>
          <a:blip r:embed="rId7"/>
          <a:stretch>
            <a:fillRect/>
          </a:stretch>
        </p:blipFill>
        <p:spPr>
          <a:xfrm>
            <a:off x="4267200" y="-37310"/>
            <a:ext cx="2781869" cy="4172804"/>
          </a:xfrm>
          <a:prstGeom prst="rect">
            <a:avLst/>
          </a:prstGeom>
        </p:spPr>
      </p:pic>
      <p:sp>
        <p:nvSpPr>
          <p:cNvPr id="17" name="TextBox 16">
            <a:extLst>
              <a:ext uri="{FF2B5EF4-FFF2-40B4-BE49-F238E27FC236}">
                <a16:creationId xmlns:a16="http://schemas.microsoft.com/office/drawing/2014/main" id="{C14C87E3-DFC6-2BF8-1696-50B48C6FD3C1}"/>
              </a:ext>
            </a:extLst>
          </p:cNvPr>
          <p:cNvSpPr txBox="1"/>
          <p:nvPr/>
        </p:nvSpPr>
        <p:spPr>
          <a:xfrm>
            <a:off x="8839202" y="3823665"/>
            <a:ext cx="4000499" cy="184666"/>
          </a:xfrm>
          <a:prstGeom prst="rect">
            <a:avLst/>
          </a:prstGeom>
          <a:noFill/>
        </p:spPr>
        <p:txBody>
          <a:bodyPr wrap="square">
            <a:spAutoFit/>
          </a:bodyPr>
          <a:lstStyle/>
          <a:p>
            <a:r>
              <a:rPr lang="en-GB" sz="600" dirty="0">
                <a:solidFill>
                  <a:schemeClr val="bg1"/>
                </a:solidFill>
              </a:rPr>
              <a:t>https://www.istockphoto.com/photos/sadness-toddler-mixed-race-person-looking-at-camera</a:t>
            </a:r>
          </a:p>
        </p:txBody>
      </p:sp>
      <p:sp>
        <p:nvSpPr>
          <p:cNvPr id="19" name="TextBox 18">
            <a:extLst>
              <a:ext uri="{FF2B5EF4-FFF2-40B4-BE49-F238E27FC236}">
                <a16:creationId xmlns:a16="http://schemas.microsoft.com/office/drawing/2014/main" id="{0E111BE4-47AF-7AF7-1B4F-16074FC0111D}"/>
              </a:ext>
            </a:extLst>
          </p:cNvPr>
          <p:cNvSpPr txBox="1"/>
          <p:nvPr/>
        </p:nvSpPr>
        <p:spPr>
          <a:xfrm>
            <a:off x="4250995" y="4074824"/>
            <a:ext cx="2716187" cy="230832"/>
          </a:xfrm>
          <a:prstGeom prst="rect">
            <a:avLst/>
          </a:prstGeom>
          <a:noFill/>
        </p:spPr>
        <p:txBody>
          <a:bodyPr wrap="square">
            <a:spAutoFit/>
          </a:bodyPr>
          <a:lstStyle/>
          <a:p>
            <a:r>
              <a:rPr lang="en-GB" sz="900" dirty="0"/>
              <a:t>https://www.pedagogy4change.org/lev-vygotsky/</a:t>
            </a:r>
          </a:p>
        </p:txBody>
      </p:sp>
    </p:spTree>
    <p:extLst>
      <p:ext uri="{BB962C8B-B14F-4D97-AF65-F5344CB8AC3E}">
        <p14:creationId xmlns:p14="http://schemas.microsoft.com/office/powerpoint/2010/main" val="8719673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hlinkClick r:id="rId3"/>
            <a:extLst>
              <a:ext uri="{FF2B5EF4-FFF2-40B4-BE49-F238E27FC236}">
                <a16:creationId xmlns:a16="http://schemas.microsoft.com/office/drawing/2014/main" id="{21E92E03-7CA5-1078-BFA8-70A84DFE75E8}"/>
              </a:ext>
            </a:extLst>
          </p:cNvPr>
          <p:cNvPicPr>
            <a:picLocks noChangeAspect="1"/>
          </p:cNvPicPr>
          <p:nvPr/>
        </p:nvPicPr>
        <p:blipFill>
          <a:blip r:embed="rId4"/>
          <a:srcRect l="15489" r="4239" b="-1"/>
          <a:stretch>
            <a:fillRect/>
          </a:stretch>
        </p:blipFill>
        <p:spPr>
          <a:xfrm>
            <a:off x="8148910" y="121635"/>
            <a:ext cx="4043090" cy="3336868"/>
          </a:xfrm>
          <a:custGeom>
            <a:avLst/>
            <a:gdLst/>
            <a:ahLst/>
            <a:cxnLst/>
            <a:rect l="l" t="t" r="r" b="b"/>
            <a:pathLst>
              <a:path w="12192000" h="6858000">
                <a:moveTo>
                  <a:pt x="0" y="0"/>
                </a:moveTo>
                <a:lnTo>
                  <a:pt x="12192000" y="0"/>
                </a:lnTo>
                <a:lnTo>
                  <a:pt x="12192000" y="6858000"/>
                </a:lnTo>
                <a:lnTo>
                  <a:pt x="0" y="6858000"/>
                </a:lnTo>
                <a:close/>
              </a:path>
            </a:pathLst>
          </a:custGeom>
        </p:spPr>
      </p:pic>
      <p:grpSp>
        <p:nvGrpSpPr>
          <p:cNvPr id="8" name="Group 7">
            <a:extLst>
              <a:ext uri="{FF2B5EF4-FFF2-40B4-BE49-F238E27FC236}">
                <a16:creationId xmlns:a16="http://schemas.microsoft.com/office/drawing/2014/main" id="{63737881-458F-40AD-B72B-B57D267DC4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sp>
          <p:nvSpPr>
            <p:cNvPr id="9" name="Freeform: Shape 8">
              <a:extLst>
                <a:ext uri="{FF2B5EF4-FFF2-40B4-BE49-F238E27FC236}">
                  <a16:creationId xmlns:a16="http://schemas.microsoft.com/office/drawing/2014/main" id="{C2967126-346F-41EA-982D-63D8EBB60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 name="Group 9">
              <a:extLst>
                <a:ext uri="{FF2B5EF4-FFF2-40B4-BE49-F238E27FC236}">
                  <a16:creationId xmlns:a16="http://schemas.microsoft.com/office/drawing/2014/main" id="{1BCD9601-1F44-4E40-998C-1B256DAE946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1" name="Group 10">
                <a:extLst>
                  <a:ext uri="{FF2B5EF4-FFF2-40B4-BE49-F238E27FC236}">
                    <a16:creationId xmlns:a16="http://schemas.microsoft.com/office/drawing/2014/main" id="{1A1CA4E9-12FA-47EB-8471-25E8D55152C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5" name="Freeform: Shape 14">
                  <a:extLst>
                    <a:ext uri="{FF2B5EF4-FFF2-40B4-BE49-F238E27FC236}">
                      <a16:creationId xmlns:a16="http://schemas.microsoft.com/office/drawing/2014/main" id="{E13A9BF0-334C-4457-A635-9CA4877E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FF05821A-8598-44E4-A18C-538D5331E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8A4ECC81-E17F-4F87-9A0B-398363A864A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5">
                  <a:alphaModFix amt="57000"/>
                </a:blip>
                <a:tile tx="0" ty="0" sx="100000" sy="100000" flip="none" algn="tl"/>
              </a:blipFill>
              <a:effectLst/>
            </p:grpSpPr>
            <p:sp>
              <p:nvSpPr>
                <p:cNvPr id="13" name="Freeform: Shape 12">
                  <a:extLst>
                    <a:ext uri="{FF2B5EF4-FFF2-40B4-BE49-F238E27FC236}">
                      <a16:creationId xmlns:a16="http://schemas.microsoft.com/office/drawing/2014/main" id="{1FBBD7D8-A895-40D0-A53D-DEDF495B2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A602493-BC70-48CF-BDBA-88A866227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pic>
        <p:nvPicPr>
          <p:cNvPr id="5" name="Picture 4">
            <a:hlinkClick r:id="rId6"/>
            <a:extLst>
              <a:ext uri="{FF2B5EF4-FFF2-40B4-BE49-F238E27FC236}">
                <a16:creationId xmlns:a16="http://schemas.microsoft.com/office/drawing/2014/main" id="{FF5A8C94-A4C9-217E-097D-2B5AC7BC734F}"/>
              </a:ext>
            </a:extLst>
          </p:cNvPr>
          <p:cNvPicPr>
            <a:picLocks noChangeAspect="1"/>
          </p:cNvPicPr>
          <p:nvPr/>
        </p:nvPicPr>
        <p:blipFill>
          <a:blip r:embed="rId7"/>
          <a:stretch>
            <a:fillRect/>
          </a:stretch>
        </p:blipFill>
        <p:spPr>
          <a:xfrm>
            <a:off x="4124978" y="150114"/>
            <a:ext cx="3871108" cy="3336880"/>
          </a:xfrm>
          <a:prstGeom prst="rect">
            <a:avLst/>
          </a:prstGeom>
        </p:spPr>
      </p:pic>
      <p:sp>
        <p:nvSpPr>
          <p:cNvPr id="17" name="TextBox 16">
            <a:extLst>
              <a:ext uri="{FF2B5EF4-FFF2-40B4-BE49-F238E27FC236}">
                <a16:creationId xmlns:a16="http://schemas.microsoft.com/office/drawing/2014/main" id="{2F37FFEE-05C3-2649-0C0A-C018B70FE312}"/>
              </a:ext>
            </a:extLst>
          </p:cNvPr>
          <p:cNvSpPr txBox="1"/>
          <p:nvPr/>
        </p:nvSpPr>
        <p:spPr>
          <a:xfrm>
            <a:off x="206310" y="1759312"/>
            <a:ext cx="3384645" cy="2662267"/>
          </a:xfrm>
          <a:prstGeom prst="rect">
            <a:avLst/>
          </a:prstGeom>
          <a:noFill/>
        </p:spPr>
        <p:txBody>
          <a:bodyPr wrap="square" lIns="91440" tIns="45720" rIns="91440" bIns="45720" rtlCol="0" anchor="t">
            <a:spAutoFit/>
          </a:bodyPr>
          <a:lstStyle/>
          <a:p>
            <a:endParaRPr lang="en-GB" sz="1600" dirty="0">
              <a:solidFill>
                <a:srgbClr val="92D050"/>
              </a:solidFill>
              <a:latin typeface="Times New Roman" panose="02020603050405020304" pitchFamily="18" charset="0"/>
              <a:cs typeface="Times New Roman" panose="02020603050405020304" pitchFamily="18" charset="0"/>
            </a:endParaRPr>
          </a:p>
          <a:p>
            <a:r>
              <a:rPr lang="en-GB" sz="1600">
                <a:solidFill>
                  <a:srgbClr val="92D050"/>
                </a:solidFill>
                <a:latin typeface="Times New Roman"/>
                <a:cs typeface="Times New Roman"/>
              </a:rPr>
              <a:t>Maternal mental health</a:t>
            </a:r>
            <a:r>
              <a:rPr lang="en-GB" sz="1100">
                <a:solidFill>
                  <a:srgbClr val="92D050"/>
                </a:solidFill>
                <a:latin typeface="Times New Roman"/>
                <a:cs typeface="Times New Roman"/>
              </a:rPr>
              <a:t> </a:t>
            </a:r>
          </a:p>
          <a:p>
            <a:r>
              <a:rPr lang="en-GB" sz="1100" dirty="0">
                <a:solidFill>
                  <a:schemeClr val="bg1"/>
                </a:solidFill>
                <a:latin typeface="Times New Roman" panose="02020603050405020304" pitchFamily="18" charset="0"/>
                <a:cs typeface="Times New Roman" panose="02020603050405020304" pitchFamily="18" charset="0"/>
              </a:rPr>
              <a:t>(Johnson and Padilla, 2019)</a:t>
            </a:r>
          </a:p>
          <a:p>
            <a:endParaRPr lang="en-GB" sz="1100" dirty="0">
              <a:solidFill>
                <a:srgbClr val="92D050"/>
              </a:solidFill>
              <a:latin typeface="Times New Roman" panose="02020603050405020304" pitchFamily="18" charset="0"/>
              <a:cs typeface="Times New Roman" panose="02020603050405020304" pitchFamily="18" charset="0"/>
            </a:endParaRPr>
          </a:p>
          <a:p>
            <a:r>
              <a:rPr lang="en-GB" sz="1400">
                <a:solidFill>
                  <a:srgbClr val="92D050"/>
                </a:solidFill>
                <a:latin typeface="Times New Roman"/>
                <a:cs typeface="Times New Roman"/>
              </a:rPr>
              <a:t>Attachment and secure relationships</a:t>
            </a:r>
            <a:r>
              <a:rPr lang="en-GB" sz="1100">
                <a:solidFill>
                  <a:srgbClr val="92D050"/>
                </a:solidFill>
                <a:latin typeface="Times New Roman"/>
                <a:cs typeface="Times New Roman"/>
              </a:rPr>
              <a:t> </a:t>
            </a:r>
          </a:p>
          <a:p>
            <a:r>
              <a:rPr lang="en-GB" sz="1100">
                <a:solidFill>
                  <a:schemeClr val="bg1"/>
                </a:solidFill>
                <a:latin typeface="Times New Roman"/>
                <a:cs typeface="Times New Roman"/>
              </a:rPr>
              <a:t>(Rodway and Spencer, 2025; Music 2024).</a:t>
            </a:r>
          </a:p>
          <a:p>
            <a:endParaRPr lang="en-GB" sz="1100" dirty="0">
              <a:solidFill>
                <a:srgbClr val="92D050"/>
              </a:solidFill>
              <a:latin typeface="Times New Roman" panose="02020603050405020304" pitchFamily="18" charset="0"/>
              <a:cs typeface="Times New Roman" panose="02020603050405020304" pitchFamily="18" charset="0"/>
            </a:endParaRPr>
          </a:p>
          <a:p>
            <a:r>
              <a:rPr lang="en-GB" sz="1400" dirty="0">
                <a:solidFill>
                  <a:srgbClr val="92D050"/>
                </a:solidFill>
                <a:latin typeface="Times New Roman" panose="02020603050405020304" pitchFamily="18" charset="0"/>
                <a:cs typeface="Times New Roman" panose="02020603050405020304" pitchFamily="18" charset="0"/>
              </a:rPr>
              <a:t>Learning through observation and role modelling </a:t>
            </a:r>
          </a:p>
          <a:p>
            <a:r>
              <a:rPr lang="en-GB" sz="1100">
                <a:solidFill>
                  <a:schemeClr val="bg1"/>
                </a:solidFill>
                <a:latin typeface="Times New Roman"/>
                <a:cs typeface="Times New Roman"/>
              </a:rPr>
              <a:t>(Horsburgh and Ippolito, 2018).</a:t>
            </a:r>
          </a:p>
          <a:p>
            <a:endParaRPr lang="en-GB" sz="1100" dirty="0">
              <a:solidFill>
                <a:srgbClr val="92D050"/>
              </a:solidFill>
              <a:latin typeface="Times New Roman" panose="02020603050405020304" pitchFamily="18" charset="0"/>
              <a:cs typeface="Times New Roman" panose="02020603050405020304" pitchFamily="18" charset="0"/>
            </a:endParaRPr>
          </a:p>
          <a:p>
            <a:r>
              <a:rPr lang="en-GB" sz="1600" dirty="0">
                <a:solidFill>
                  <a:srgbClr val="92D050"/>
                </a:solidFill>
                <a:latin typeface="Times New Roman" panose="02020603050405020304" pitchFamily="18" charset="0"/>
                <a:cs typeface="Times New Roman" panose="02020603050405020304" pitchFamily="18" charset="0"/>
              </a:rPr>
              <a:t>Emotional and cognitive development</a:t>
            </a:r>
          </a:p>
          <a:p>
            <a:r>
              <a:rPr lang="en-GB" sz="1100">
                <a:solidFill>
                  <a:schemeClr val="bg1"/>
                </a:solidFill>
                <a:latin typeface="Times New Roman"/>
                <a:cs typeface="Times New Roman"/>
              </a:rPr>
              <a:t> (Horsburgh and Ippolito, 2018; Music, 2024)</a:t>
            </a:r>
            <a:endParaRPr lang="en-GB" sz="1050">
              <a:solidFill>
                <a:schemeClr val="bg1"/>
              </a:solidFill>
              <a:latin typeface="Times New Roman"/>
              <a:cs typeface="Times New Roman"/>
            </a:endParaRPr>
          </a:p>
        </p:txBody>
      </p:sp>
      <p:sp>
        <p:nvSpPr>
          <p:cNvPr id="26" name="TextBox 25">
            <a:extLst>
              <a:ext uri="{FF2B5EF4-FFF2-40B4-BE49-F238E27FC236}">
                <a16:creationId xmlns:a16="http://schemas.microsoft.com/office/drawing/2014/main" id="{7CF9371A-0ED4-96CA-070F-D01492B4178A}"/>
              </a:ext>
            </a:extLst>
          </p:cNvPr>
          <p:cNvSpPr txBox="1"/>
          <p:nvPr/>
        </p:nvSpPr>
        <p:spPr>
          <a:xfrm>
            <a:off x="8867894" y="3244334"/>
            <a:ext cx="4000499" cy="184666"/>
          </a:xfrm>
          <a:prstGeom prst="rect">
            <a:avLst/>
          </a:prstGeom>
          <a:noFill/>
        </p:spPr>
        <p:txBody>
          <a:bodyPr wrap="square">
            <a:spAutoFit/>
          </a:bodyPr>
          <a:lstStyle/>
          <a:p>
            <a:r>
              <a:rPr lang="en-GB" sz="600" dirty="0">
                <a:solidFill>
                  <a:schemeClr val="bg1"/>
                </a:solidFill>
              </a:rPr>
              <a:t>https://www.istockphoto.com/photos/sadness-toddler-mixed-race-person-looking-at-camera</a:t>
            </a:r>
          </a:p>
        </p:txBody>
      </p:sp>
      <p:sp>
        <p:nvSpPr>
          <p:cNvPr id="39" name="TextBox 38">
            <a:extLst>
              <a:ext uri="{FF2B5EF4-FFF2-40B4-BE49-F238E27FC236}">
                <a16:creationId xmlns:a16="http://schemas.microsoft.com/office/drawing/2014/main" id="{116B02D3-8FF9-823E-B9F1-8D79945AE1FC}"/>
              </a:ext>
            </a:extLst>
          </p:cNvPr>
          <p:cNvSpPr txBox="1"/>
          <p:nvPr/>
        </p:nvSpPr>
        <p:spPr>
          <a:xfrm>
            <a:off x="4119503" y="3471940"/>
            <a:ext cx="4115246" cy="184666"/>
          </a:xfrm>
          <a:prstGeom prst="rect">
            <a:avLst/>
          </a:prstGeom>
          <a:noFill/>
        </p:spPr>
        <p:txBody>
          <a:bodyPr wrap="square">
            <a:spAutoFit/>
          </a:bodyPr>
          <a:lstStyle/>
          <a:p>
            <a:r>
              <a:rPr lang="en-GB" sz="600" dirty="0"/>
              <a:t>https://www.thenewhopemhcs.com/postpartum-depression-vs-baby-blues-what-new-mother-needs-to-know/</a:t>
            </a:r>
          </a:p>
        </p:txBody>
      </p:sp>
      <p:sp>
        <p:nvSpPr>
          <p:cNvPr id="2" name="TextBox 1">
            <a:extLst>
              <a:ext uri="{FF2B5EF4-FFF2-40B4-BE49-F238E27FC236}">
                <a16:creationId xmlns:a16="http://schemas.microsoft.com/office/drawing/2014/main" id="{AF722FF7-39F3-17CF-3727-3278A09F44CE}"/>
              </a:ext>
            </a:extLst>
          </p:cNvPr>
          <p:cNvSpPr txBox="1"/>
          <p:nvPr/>
        </p:nvSpPr>
        <p:spPr>
          <a:xfrm>
            <a:off x="4859294" y="4299378"/>
            <a:ext cx="6759301" cy="158543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1100">
                <a:latin typeface="Times New Roman"/>
                <a:ea typeface="+mn-lt"/>
                <a:cs typeface="Times New Roman"/>
              </a:rPr>
              <a:t>Social connection and support affect children's growth, said Vygotsky. In the instance of Isaac, Jonson and Padilla (2019) draw attention to the importance of maternal wellbeing, while Rodway and Spencer (2025) and Music (2024) highlight the significance of solid relationships as a basis for cognitive development. In support of Vygotsky's theory, Horsburgh and Ippolito (2018) demonstrates that children get their learning from promising role modules. As a result, guided learning, healthy role models, and supportive relationships should be highlighted in Isaac's development plan (Vygotsky, 1977). </a:t>
            </a:r>
            <a:endParaRPr lang="en-US">
              <a:latin typeface="Times New Roman"/>
              <a:cs typeface="Times New Roman"/>
            </a:endParaRPr>
          </a:p>
        </p:txBody>
      </p:sp>
    </p:spTree>
    <p:extLst>
      <p:ext uri="{BB962C8B-B14F-4D97-AF65-F5344CB8AC3E}">
        <p14:creationId xmlns:p14="http://schemas.microsoft.com/office/powerpoint/2010/main" val="12062513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EE92F98D-683B-4C01-3E26-5F293DB381D1}"/>
              </a:ext>
            </a:extLst>
          </p:cNvPr>
          <p:cNvPicPr>
            <a:picLocks noChangeAspect="1"/>
          </p:cNvPicPr>
          <p:nvPr/>
        </p:nvPicPr>
        <p:blipFill>
          <a:blip r:embed="rId3"/>
          <a:srcRect l="15489" r="4239" b="-1"/>
          <a:stretch>
            <a:fillRect/>
          </a:stretch>
        </p:blipFill>
        <p:spPr>
          <a:xfrm>
            <a:off x="7942766" y="-64852"/>
            <a:ext cx="4121424" cy="3401519"/>
          </a:xfrm>
          <a:custGeom>
            <a:avLst/>
            <a:gdLst/>
            <a:ahLst/>
            <a:cxnLst/>
            <a:rect l="l" t="t" r="r" b="b"/>
            <a:pathLst>
              <a:path w="12192000" h="6858000">
                <a:moveTo>
                  <a:pt x="0" y="0"/>
                </a:moveTo>
                <a:lnTo>
                  <a:pt x="12192000" y="0"/>
                </a:lnTo>
                <a:lnTo>
                  <a:pt x="12192000" y="6858000"/>
                </a:lnTo>
                <a:lnTo>
                  <a:pt x="0" y="6858000"/>
                </a:lnTo>
                <a:close/>
              </a:path>
            </a:pathLst>
          </a:custGeom>
        </p:spPr>
      </p:pic>
      <p:grpSp>
        <p:nvGrpSpPr>
          <p:cNvPr id="8" name="Group 7">
            <a:extLst>
              <a:ext uri="{FF2B5EF4-FFF2-40B4-BE49-F238E27FC236}">
                <a16:creationId xmlns:a16="http://schemas.microsoft.com/office/drawing/2014/main" id="{63737881-458F-40AD-B72B-B57D267DC4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sp>
          <p:nvSpPr>
            <p:cNvPr id="9" name="Freeform: Shape 8">
              <a:extLst>
                <a:ext uri="{FF2B5EF4-FFF2-40B4-BE49-F238E27FC236}">
                  <a16:creationId xmlns:a16="http://schemas.microsoft.com/office/drawing/2014/main" id="{C2967126-346F-41EA-982D-63D8EBB60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 name="Group 9">
              <a:extLst>
                <a:ext uri="{FF2B5EF4-FFF2-40B4-BE49-F238E27FC236}">
                  <a16:creationId xmlns:a16="http://schemas.microsoft.com/office/drawing/2014/main" id="{1BCD9601-1F44-4E40-998C-1B256DAE946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1" name="Group 10">
                <a:extLst>
                  <a:ext uri="{FF2B5EF4-FFF2-40B4-BE49-F238E27FC236}">
                    <a16:creationId xmlns:a16="http://schemas.microsoft.com/office/drawing/2014/main" id="{1A1CA4E9-12FA-47EB-8471-25E8D55152C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5" name="Freeform: Shape 14">
                  <a:extLst>
                    <a:ext uri="{FF2B5EF4-FFF2-40B4-BE49-F238E27FC236}">
                      <a16:creationId xmlns:a16="http://schemas.microsoft.com/office/drawing/2014/main" id="{E13A9BF0-334C-4457-A635-9CA4877E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FF05821A-8598-44E4-A18C-538D5331E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8A4ECC81-E17F-4F87-9A0B-398363A864A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4">
                  <a:alphaModFix amt="57000"/>
                </a:blip>
                <a:tile tx="0" ty="0" sx="100000" sy="100000" flip="none" algn="tl"/>
              </a:blipFill>
              <a:effectLst/>
            </p:grpSpPr>
            <p:sp>
              <p:nvSpPr>
                <p:cNvPr id="13" name="Freeform: Shape 12">
                  <a:extLst>
                    <a:ext uri="{FF2B5EF4-FFF2-40B4-BE49-F238E27FC236}">
                      <a16:creationId xmlns:a16="http://schemas.microsoft.com/office/drawing/2014/main" id="{1FBBD7D8-A895-40D0-A53D-DEDF495B2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A602493-BC70-48CF-BDBA-88A866227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4" name="TextBox 3">
            <a:extLst>
              <a:ext uri="{FF2B5EF4-FFF2-40B4-BE49-F238E27FC236}">
                <a16:creationId xmlns:a16="http://schemas.microsoft.com/office/drawing/2014/main" id="{8A500F87-4A3D-7114-44DB-6CEE6C84DE11}"/>
              </a:ext>
            </a:extLst>
          </p:cNvPr>
          <p:cNvSpPr txBox="1"/>
          <p:nvPr/>
        </p:nvSpPr>
        <p:spPr>
          <a:xfrm>
            <a:off x="203983" y="827328"/>
            <a:ext cx="3583978" cy="5309146"/>
          </a:xfrm>
          <a:prstGeom prst="rect">
            <a:avLst/>
          </a:prstGeom>
          <a:noFill/>
        </p:spPr>
        <p:txBody>
          <a:bodyPr wrap="square" lIns="91440" tIns="45720" rIns="91440" bIns="45720" rtlCol="0" anchor="t">
            <a:spAutoFit/>
          </a:bodyPr>
          <a:lstStyle/>
          <a:p>
            <a:pPr>
              <a:lnSpc>
                <a:spcPct val="150000"/>
              </a:lnSpc>
            </a:pPr>
            <a:r>
              <a:rPr lang="en-GB" sz="1400" b="1">
                <a:solidFill>
                  <a:schemeClr val="bg1"/>
                </a:solidFill>
                <a:latin typeface="Times New Roman"/>
                <a:ea typeface="+mn-lt"/>
                <a:cs typeface="Times New Roman"/>
              </a:rPr>
              <a:t>Factors of Nature and Nurture</a:t>
            </a:r>
            <a:r>
              <a:rPr lang="en-GB" sz="1400">
                <a:solidFill>
                  <a:schemeClr val="bg1"/>
                </a:solidFill>
                <a:latin typeface="Times New Roman"/>
                <a:ea typeface="+mn-lt"/>
                <a:cs typeface="Times New Roman"/>
              </a:rPr>
              <a:t> </a:t>
            </a:r>
            <a:endParaRPr lang="en-US">
              <a:solidFill>
                <a:schemeClr val="bg1"/>
              </a:solidFill>
              <a:latin typeface="Times New Roman"/>
              <a:ea typeface="+mn-lt"/>
              <a:cs typeface="Times New Roman"/>
            </a:endParaRPr>
          </a:p>
          <a:p>
            <a:pPr>
              <a:lnSpc>
                <a:spcPct val="150000"/>
              </a:lnSpc>
            </a:pPr>
            <a:endParaRPr lang="en-US">
              <a:latin typeface="Times New Roman"/>
              <a:cs typeface="Times New Roman"/>
            </a:endParaRPr>
          </a:p>
          <a:p>
            <a:pPr>
              <a:lnSpc>
                <a:spcPct val="150000"/>
              </a:lnSpc>
            </a:pPr>
            <a:r>
              <a:rPr lang="en-GB" sz="1400" b="1">
                <a:solidFill>
                  <a:schemeClr val="bg1"/>
                </a:solidFill>
                <a:latin typeface="Times New Roman"/>
                <a:ea typeface="+mn-lt"/>
                <a:cs typeface="Times New Roman"/>
              </a:rPr>
              <a:t>Nature: Biological Influence</a:t>
            </a:r>
            <a:r>
              <a:rPr lang="en-GB" sz="1400">
                <a:solidFill>
                  <a:schemeClr val="bg1"/>
                </a:solidFill>
                <a:latin typeface="Times New Roman"/>
                <a:ea typeface="+mn-lt"/>
                <a:cs typeface="Times New Roman"/>
              </a:rPr>
              <a:t> </a:t>
            </a:r>
            <a:endParaRPr lang="en-GB">
              <a:solidFill>
                <a:schemeClr val="bg1"/>
              </a:solidFill>
              <a:latin typeface="Times New Roman"/>
              <a:ea typeface="+mn-lt"/>
              <a:cs typeface="Times New Roman"/>
            </a:endParaRPr>
          </a:p>
          <a:p>
            <a:pPr>
              <a:lnSpc>
                <a:spcPct val="150000"/>
              </a:lnSpc>
            </a:pPr>
            <a:r>
              <a:rPr lang="en-GB" sz="1400">
                <a:solidFill>
                  <a:schemeClr val="bg1"/>
                </a:solidFill>
                <a:latin typeface="Times New Roman"/>
                <a:ea typeface="+mn-lt"/>
                <a:cs typeface="Times New Roman"/>
              </a:rPr>
              <a:t>Temperament </a:t>
            </a:r>
            <a:endParaRPr lang="en-GB">
              <a:solidFill>
                <a:schemeClr val="bg1"/>
              </a:solidFill>
              <a:latin typeface="Times New Roman"/>
              <a:ea typeface="+mn-lt"/>
              <a:cs typeface="Times New Roman"/>
            </a:endParaRPr>
          </a:p>
          <a:p>
            <a:pPr>
              <a:lnSpc>
                <a:spcPct val="150000"/>
              </a:lnSpc>
            </a:pPr>
            <a:r>
              <a:rPr lang="en-GB" sz="1400">
                <a:solidFill>
                  <a:schemeClr val="bg1"/>
                </a:solidFill>
                <a:latin typeface="Times New Roman"/>
                <a:ea typeface="+mn-lt"/>
                <a:cs typeface="Times New Roman"/>
              </a:rPr>
              <a:t>Brain development </a:t>
            </a:r>
            <a:endParaRPr lang="en-GB">
              <a:solidFill>
                <a:schemeClr val="bg1"/>
              </a:solidFill>
              <a:latin typeface="Times New Roman"/>
              <a:ea typeface="+mn-lt"/>
              <a:cs typeface="Times New Roman"/>
            </a:endParaRPr>
          </a:p>
          <a:p>
            <a:pPr>
              <a:lnSpc>
                <a:spcPct val="150000"/>
              </a:lnSpc>
            </a:pPr>
            <a:r>
              <a:rPr lang="en-GB" sz="1400">
                <a:solidFill>
                  <a:schemeClr val="bg1"/>
                </a:solidFill>
                <a:latin typeface="Times New Roman"/>
                <a:ea typeface="+mn-lt"/>
                <a:cs typeface="Times New Roman"/>
              </a:rPr>
              <a:t>Individual resilience </a:t>
            </a:r>
            <a:endParaRPr lang="en-GB">
              <a:solidFill>
                <a:schemeClr val="bg1"/>
              </a:solidFill>
              <a:latin typeface="Times New Roman"/>
              <a:cs typeface="Times New Roman"/>
            </a:endParaRPr>
          </a:p>
          <a:p>
            <a:pPr>
              <a:lnSpc>
                <a:spcPct val="150000"/>
              </a:lnSpc>
            </a:pPr>
            <a:endParaRPr lang="en-GB">
              <a:latin typeface="Times New Roman"/>
              <a:cs typeface="Times New Roman"/>
            </a:endParaRPr>
          </a:p>
          <a:p>
            <a:pPr>
              <a:lnSpc>
                <a:spcPct val="150000"/>
              </a:lnSpc>
            </a:pPr>
            <a:r>
              <a:rPr lang="en-GB" sz="1400" b="1">
                <a:solidFill>
                  <a:schemeClr val="bg1"/>
                </a:solidFill>
                <a:latin typeface="Times New Roman"/>
                <a:ea typeface="+mn-lt"/>
                <a:cs typeface="Times New Roman"/>
              </a:rPr>
              <a:t>Nurture: Environmental factors include  </a:t>
            </a:r>
            <a:endParaRPr lang="en-GB" b="1">
              <a:solidFill>
                <a:schemeClr val="bg1"/>
              </a:solidFill>
              <a:latin typeface="Times New Roman"/>
              <a:ea typeface="+mn-lt"/>
              <a:cs typeface="Times New Roman"/>
            </a:endParaRPr>
          </a:p>
          <a:p>
            <a:pPr>
              <a:lnSpc>
                <a:spcPct val="150000"/>
              </a:lnSpc>
            </a:pPr>
            <a:r>
              <a:rPr lang="en-GB" sz="1400">
                <a:solidFill>
                  <a:schemeClr val="bg1"/>
                </a:solidFill>
                <a:latin typeface="Times New Roman"/>
                <a:ea typeface="+mn-lt"/>
                <a:cs typeface="Times New Roman"/>
              </a:rPr>
              <a:t>Parenting qualities </a:t>
            </a:r>
            <a:endParaRPr lang="en-GB">
              <a:solidFill>
                <a:schemeClr val="bg1"/>
              </a:solidFill>
              <a:latin typeface="Times New Roman"/>
              <a:ea typeface="+mn-lt"/>
              <a:cs typeface="Times New Roman"/>
            </a:endParaRPr>
          </a:p>
          <a:p>
            <a:pPr>
              <a:lnSpc>
                <a:spcPct val="150000"/>
              </a:lnSpc>
            </a:pPr>
            <a:r>
              <a:rPr lang="en-GB" sz="1400">
                <a:solidFill>
                  <a:schemeClr val="bg1"/>
                </a:solidFill>
                <a:latin typeface="Times New Roman"/>
                <a:ea typeface="+mn-lt"/>
                <a:cs typeface="Times New Roman"/>
              </a:rPr>
              <a:t>Social relationships </a:t>
            </a:r>
            <a:endParaRPr lang="en-GB">
              <a:solidFill>
                <a:schemeClr val="bg1"/>
              </a:solidFill>
              <a:latin typeface="Times New Roman"/>
              <a:ea typeface="+mn-lt"/>
              <a:cs typeface="Times New Roman"/>
            </a:endParaRPr>
          </a:p>
          <a:p>
            <a:pPr>
              <a:lnSpc>
                <a:spcPct val="150000"/>
              </a:lnSpc>
            </a:pPr>
            <a:r>
              <a:rPr lang="en-GB" sz="1400">
                <a:solidFill>
                  <a:schemeClr val="bg1"/>
                </a:solidFill>
                <a:latin typeface="Times New Roman"/>
                <a:ea typeface="+mn-lt"/>
                <a:cs typeface="Times New Roman"/>
              </a:rPr>
              <a:t>Experiences in childcare Vygotsky (1977) discusses community support. </a:t>
            </a:r>
            <a:endParaRPr lang="en-GB">
              <a:solidFill>
                <a:schemeClr val="bg1"/>
              </a:solidFill>
              <a:latin typeface="Times New Roman"/>
              <a:cs typeface="Times New Roman"/>
            </a:endParaRPr>
          </a:p>
          <a:p>
            <a:pPr>
              <a:lnSpc>
                <a:spcPct val="150000"/>
              </a:lnSpc>
            </a:pPr>
            <a:endParaRPr lang="en-GB">
              <a:latin typeface="Times New Roman"/>
              <a:cs typeface="Times New Roman"/>
            </a:endParaRPr>
          </a:p>
          <a:p>
            <a:endParaRPr lang="en-GB"/>
          </a:p>
          <a:p>
            <a:endParaRPr lang="en-GB" sz="1200" b="1">
              <a:solidFill>
                <a:schemeClr val="bg1"/>
              </a:solidFill>
              <a:latin typeface="Times New Roman" panose="02020603050405020304" pitchFamily="18" charset="0"/>
              <a:cs typeface="Times New Roman" panose="02020603050405020304" pitchFamily="18" charset="0"/>
            </a:endParaRPr>
          </a:p>
          <a:p>
            <a:endParaRPr lang="en-GB" b="1" dirty="0">
              <a:solidFill>
                <a:schemeClr val="bg1"/>
              </a:solidFill>
              <a:latin typeface="Times New Roman" panose="02020603050405020304" pitchFamily="18" charset="0"/>
              <a:cs typeface="Times New Roman" panose="02020603050405020304" pitchFamily="18" charset="0"/>
            </a:endParaRPr>
          </a:p>
        </p:txBody>
      </p:sp>
      <p:pic>
        <p:nvPicPr>
          <p:cNvPr id="6" name="Picture 5">
            <a:hlinkClick r:id="rId5"/>
            <a:extLst>
              <a:ext uri="{FF2B5EF4-FFF2-40B4-BE49-F238E27FC236}">
                <a16:creationId xmlns:a16="http://schemas.microsoft.com/office/drawing/2014/main" id="{EC1D84A4-2486-A731-7685-7F0D43DF8C3A}"/>
              </a:ext>
            </a:extLst>
          </p:cNvPr>
          <p:cNvPicPr>
            <a:picLocks noChangeAspect="1"/>
          </p:cNvPicPr>
          <p:nvPr/>
        </p:nvPicPr>
        <p:blipFill>
          <a:blip r:embed="rId6"/>
          <a:stretch>
            <a:fillRect/>
          </a:stretch>
        </p:blipFill>
        <p:spPr>
          <a:xfrm>
            <a:off x="4059614" y="88593"/>
            <a:ext cx="4121424" cy="3401521"/>
          </a:xfrm>
          <a:prstGeom prst="rect">
            <a:avLst/>
          </a:prstGeom>
        </p:spPr>
      </p:pic>
      <p:sp>
        <p:nvSpPr>
          <p:cNvPr id="19" name="TextBox 18">
            <a:extLst>
              <a:ext uri="{FF2B5EF4-FFF2-40B4-BE49-F238E27FC236}">
                <a16:creationId xmlns:a16="http://schemas.microsoft.com/office/drawing/2014/main" id="{EB1F283F-1A00-2B41-B1CA-F5D07D0B05B0}"/>
              </a:ext>
            </a:extLst>
          </p:cNvPr>
          <p:cNvSpPr txBox="1"/>
          <p:nvPr/>
        </p:nvSpPr>
        <p:spPr>
          <a:xfrm>
            <a:off x="8977076" y="3244334"/>
            <a:ext cx="4000499" cy="184666"/>
          </a:xfrm>
          <a:prstGeom prst="rect">
            <a:avLst/>
          </a:prstGeom>
          <a:noFill/>
        </p:spPr>
        <p:txBody>
          <a:bodyPr wrap="square">
            <a:spAutoFit/>
          </a:bodyPr>
          <a:lstStyle/>
          <a:p>
            <a:r>
              <a:rPr lang="en-GB" sz="600" dirty="0">
                <a:solidFill>
                  <a:schemeClr val="bg1"/>
                </a:solidFill>
              </a:rPr>
              <a:t>https://www.istockphoto.com/photos/sadness-toddler-mixed-race-person-looking-at-camera</a:t>
            </a:r>
          </a:p>
        </p:txBody>
      </p:sp>
      <p:sp>
        <p:nvSpPr>
          <p:cNvPr id="22" name="TextBox 21">
            <a:extLst>
              <a:ext uri="{FF2B5EF4-FFF2-40B4-BE49-F238E27FC236}">
                <a16:creationId xmlns:a16="http://schemas.microsoft.com/office/drawing/2014/main" id="{CBEF2078-50C0-D9FC-85EC-A4A7CD920208}"/>
              </a:ext>
            </a:extLst>
          </p:cNvPr>
          <p:cNvSpPr txBox="1"/>
          <p:nvPr/>
        </p:nvSpPr>
        <p:spPr>
          <a:xfrm>
            <a:off x="4609107" y="4810285"/>
            <a:ext cx="7158249" cy="823687"/>
          </a:xfrm>
          <a:prstGeom prst="rect">
            <a:avLst/>
          </a:prstGeom>
          <a:noFill/>
        </p:spPr>
        <p:txBody>
          <a:bodyPr wrap="square" lIns="91440" tIns="45720" rIns="91440" bIns="45720" anchor="t">
            <a:spAutoFit/>
          </a:bodyPr>
          <a:lstStyle/>
          <a:p>
            <a:pPr>
              <a:lnSpc>
                <a:spcPct val="150000"/>
              </a:lnSpc>
            </a:pPr>
            <a:r>
              <a:rPr lang="en-GB" sz="1100" b="1">
                <a:latin typeface="Times New Roman"/>
                <a:cs typeface="Times New Roman"/>
              </a:rPr>
              <a:t>Isaac’s Development:</a:t>
            </a:r>
            <a:endParaRPr lang="en-US"/>
          </a:p>
          <a:p>
            <a:pPr>
              <a:lnSpc>
                <a:spcPct val="150000"/>
              </a:lnSpc>
            </a:pPr>
            <a:r>
              <a:rPr lang="en-GB" sz="1100">
                <a:latin typeface="Times New Roman"/>
                <a:cs typeface="Times New Roman"/>
              </a:rPr>
              <a:t>Although biological factors may influence his behaviour, Vygotsky emphasises the importance of environmental experiences and social learning </a:t>
            </a:r>
            <a:r>
              <a:rPr lang="en-GB" sz="1100" b="1">
                <a:latin typeface="Times New Roman"/>
                <a:cs typeface="Times New Roman"/>
              </a:rPr>
              <a:t>(Vygotsky, 1977; Foundational Models of Development, 2018).</a:t>
            </a:r>
          </a:p>
        </p:txBody>
      </p:sp>
      <p:sp>
        <p:nvSpPr>
          <p:cNvPr id="24" name="TextBox 23">
            <a:extLst>
              <a:ext uri="{FF2B5EF4-FFF2-40B4-BE49-F238E27FC236}">
                <a16:creationId xmlns:a16="http://schemas.microsoft.com/office/drawing/2014/main" id="{E2B0EAC6-10FC-BAAE-A202-844929A05B50}"/>
              </a:ext>
            </a:extLst>
          </p:cNvPr>
          <p:cNvSpPr txBox="1"/>
          <p:nvPr/>
        </p:nvSpPr>
        <p:spPr>
          <a:xfrm>
            <a:off x="8357441" y="3069483"/>
            <a:ext cx="4000499" cy="184666"/>
          </a:xfrm>
          <a:prstGeom prst="rect">
            <a:avLst/>
          </a:prstGeom>
          <a:noFill/>
        </p:spPr>
        <p:txBody>
          <a:bodyPr wrap="square">
            <a:spAutoFit/>
          </a:bodyPr>
          <a:lstStyle/>
          <a:p>
            <a:r>
              <a:rPr lang="en-GB" sz="600" dirty="0">
                <a:solidFill>
                  <a:schemeClr val="bg1"/>
                </a:solidFill>
              </a:rPr>
              <a:t>https://www.istockphoto.com/photos/sadness-toddler-mixed-race-person-looking-at-camera</a:t>
            </a:r>
          </a:p>
        </p:txBody>
      </p:sp>
      <p:sp>
        <p:nvSpPr>
          <p:cNvPr id="27" name="TextBox 26">
            <a:extLst>
              <a:ext uri="{FF2B5EF4-FFF2-40B4-BE49-F238E27FC236}">
                <a16:creationId xmlns:a16="http://schemas.microsoft.com/office/drawing/2014/main" id="{5F6A3C19-7B01-534A-369B-BC205426A02B}"/>
              </a:ext>
            </a:extLst>
          </p:cNvPr>
          <p:cNvSpPr txBox="1"/>
          <p:nvPr/>
        </p:nvSpPr>
        <p:spPr>
          <a:xfrm>
            <a:off x="4161606" y="3377484"/>
            <a:ext cx="3938340" cy="201223"/>
          </a:xfrm>
          <a:prstGeom prst="rect">
            <a:avLst/>
          </a:prstGeom>
          <a:noFill/>
        </p:spPr>
        <p:txBody>
          <a:bodyPr wrap="square">
            <a:spAutoFit/>
          </a:bodyPr>
          <a:lstStyle/>
          <a:p>
            <a:r>
              <a:rPr lang="en-GB" sz="700" dirty="0"/>
              <a:t>https://revisesociology.com/2016/07/28/nature-and-nurture-explanations-of-human-behaviour/</a:t>
            </a:r>
          </a:p>
        </p:txBody>
      </p:sp>
    </p:spTree>
    <p:extLst>
      <p:ext uri="{BB962C8B-B14F-4D97-AF65-F5344CB8AC3E}">
        <p14:creationId xmlns:p14="http://schemas.microsoft.com/office/powerpoint/2010/main" val="10198983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2DAA6C16-BF9B-4A3E-BC70-EE6015D4F9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Speech Group Therapy: Social Growth Through Speech">
            <a:hlinkClick r:id="rId2"/>
            <a:extLst>
              <a:ext uri="{FF2B5EF4-FFF2-40B4-BE49-F238E27FC236}">
                <a16:creationId xmlns:a16="http://schemas.microsoft.com/office/drawing/2014/main" id="{B2B5E68F-C68C-4917-1516-5ED7571E37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1" b="11308"/>
          <a:stretch>
            <a:fillRect/>
          </a:stretch>
        </p:blipFill>
        <p:spPr bwMode="auto">
          <a:xfrm>
            <a:off x="476476" y="-1"/>
            <a:ext cx="5390860" cy="3514247"/>
          </a:xfrm>
          <a:custGeom>
            <a:avLst/>
            <a:gdLst/>
            <a:ahLst/>
            <a:cxnLst/>
            <a:rect l="l" t="t" r="r" b="b"/>
            <a:pathLst>
              <a:path w="6000749" h="3911828">
                <a:moveTo>
                  <a:pt x="0" y="0"/>
                </a:moveTo>
                <a:lnTo>
                  <a:pt x="6000749" y="0"/>
                </a:lnTo>
                <a:lnTo>
                  <a:pt x="6000749" y="3767827"/>
                </a:lnTo>
                <a:lnTo>
                  <a:pt x="5572124" y="3740378"/>
                </a:lnTo>
                <a:lnTo>
                  <a:pt x="0" y="3911828"/>
                </a:lnTo>
                <a:close/>
              </a:path>
            </a:pathLst>
          </a:custGeom>
          <a:noFill/>
          <a:extLst>
            <a:ext uri="{909E8E84-426E-40DD-AFC4-6F175D3DCCD1}">
              <a14:hiddenFill xmlns:a14="http://schemas.microsoft.com/office/drawing/2010/main">
                <a:solidFill>
                  <a:srgbClr val="FFFFFF"/>
                </a:solidFill>
              </a14:hiddenFill>
            </a:ext>
          </a:extLst>
        </p:spPr>
      </p:pic>
      <p:pic>
        <p:nvPicPr>
          <p:cNvPr id="3" name="Picture 2">
            <a:hlinkClick r:id="rId4"/>
            <a:extLst>
              <a:ext uri="{FF2B5EF4-FFF2-40B4-BE49-F238E27FC236}">
                <a16:creationId xmlns:a16="http://schemas.microsoft.com/office/drawing/2014/main" id="{DAF5FA62-3E43-1934-187D-12C52966A6E0}"/>
              </a:ext>
            </a:extLst>
          </p:cNvPr>
          <p:cNvPicPr>
            <a:picLocks noChangeAspect="1"/>
          </p:cNvPicPr>
          <p:nvPr/>
        </p:nvPicPr>
        <p:blipFill>
          <a:blip r:embed="rId5"/>
          <a:srcRect l="314" r="-1" b="-1"/>
          <a:stretch>
            <a:fillRect/>
          </a:stretch>
        </p:blipFill>
        <p:spPr>
          <a:xfrm>
            <a:off x="6191245" y="-1"/>
            <a:ext cx="6000750" cy="3988028"/>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p:spPr>
      </p:pic>
      <p:grpSp>
        <p:nvGrpSpPr>
          <p:cNvPr id="2057" name="Group 2056">
            <a:extLst>
              <a:ext uri="{FF2B5EF4-FFF2-40B4-BE49-F238E27FC236}">
                <a16:creationId xmlns:a16="http://schemas.microsoft.com/office/drawing/2014/main" id="{A4AE1828-51FD-4AD7-BCF6-9AF5C696CE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2058" name="Freeform: Shape 2057">
              <a:extLst>
                <a:ext uri="{FF2B5EF4-FFF2-40B4-BE49-F238E27FC236}">
                  <a16:creationId xmlns:a16="http://schemas.microsoft.com/office/drawing/2014/main" id="{8542C7CD-02BE-4ADE-8D2F-DFB759D71A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59" name="Freeform: Shape 2058">
              <a:extLst>
                <a:ext uri="{FF2B5EF4-FFF2-40B4-BE49-F238E27FC236}">
                  <a16:creationId xmlns:a16="http://schemas.microsoft.com/office/drawing/2014/main" id="{840A04EE-8E37-4C28-B09B-A9593A4AA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6">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5" name="TextBox 4">
            <a:extLst>
              <a:ext uri="{FF2B5EF4-FFF2-40B4-BE49-F238E27FC236}">
                <a16:creationId xmlns:a16="http://schemas.microsoft.com/office/drawing/2014/main" id="{F1F15391-EECA-DCA6-208E-4CD86DB5ABBB}"/>
              </a:ext>
            </a:extLst>
          </p:cNvPr>
          <p:cNvSpPr txBox="1"/>
          <p:nvPr/>
        </p:nvSpPr>
        <p:spPr>
          <a:xfrm>
            <a:off x="125428" y="4483376"/>
            <a:ext cx="6092957" cy="2294491"/>
          </a:xfrm>
          <a:prstGeom prst="rect">
            <a:avLst/>
          </a:prstGeom>
        </p:spPr>
        <p:txBody>
          <a:bodyPr vert="horz" lIns="91440" tIns="45720" rIns="91440" bIns="45720" rtlCol="0" anchor="t">
            <a:noAutofit/>
          </a:bodyPr>
          <a:lstStyle/>
          <a:p>
            <a:r>
              <a:rPr lang="en-US" sz="1200" b="1">
                <a:solidFill>
                  <a:schemeClr val="bg1">
                    <a:alpha val="80000"/>
                  </a:schemeClr>
                </a:solidFill>
                <a:latin typeface="Times New Roman"/>
                <a:ea typeface="+mn-lt"/>
                <a:cs typeface="Times New Roman"/>
              </a:rPr>
              <a:t>Language-Rich Environment Support Plan. </a:t>
            </a:r>
            <a:endParaRPr lang="en-US" sz="1200" b="1">
              <a:solidFill>
                <a:schemeClr val="bg1">
                  <a:alpha val="80000"/>
                </a:schemeClr>
              </a:solidFill>
              <a:latin typeface="Times New Roman"/>
              <a:cs typeface="Times New Roman"/>
            </a:endParaRPr>
          </a:p>
          <a:p>
            <a:endParaRPr lang="en-US">
              <a:latin typeface="Times New Roman"/>
              <a:cs typeface="Times New Roman"/>
            </a:endParaRPr>
          </a:p>
          <a:p>
            <a:r>
              <a:rPr lang="en-US" sz="1200" b="1">
                <a:solidFill>
                  <a:schemeClr val="bg1">
                    <a:alpha val="80000"/>
                  </a:schemeClr>
                </a:solidFill>
                <a:latin typeface="Times New Roman"/>
                <a:ea typeface="+mn-lt"/>
                <a:cs typeface="Times New Roman"/>
              </a:rPr>
              <a:t>Vygotsky's Theory-Informed Strategy:  </a:t>
            </a:r>
          </a:p>
          <a:p>
            <a:r>
              <a:rPr lang="en-US" sz="1100">
                <a:solidFill>
                  <a:schemeClr val="bg1">
                    <a:alpha val="80000"/>
                  </a:schemeClr>
                </a:solidFill>
                <a:latin typeface="Times New Roman"/>
                <a:ea typeface="+mn-lt"/>
                <a:cs typeface="Times New Roman"/>
              </a:rPr>
              <a:t>Isaac requires storytelling, singing, reading, small group interactions, and play. </a:t>
            </a:r>
            <a:endParaRPr lang="en-US">
              <a:solidFill>
                <a:schemeClr val="bg1">
                  <a:alpha val="80000"/>
                </a:schemeClr>
              </a:solidFill>
              <a:latin typeface="Times New Roman"/>
              <a:cs typeface="Times New Roman"/>
            </a:endParaRPr>
          </a:p>
          <a:p>
            <a:endParaRPr lang="en-US">
              <a:latin typeface="Times New Roman"/>
              <a:cs typeface="Times New Roman"/>
            </a:endParaRPr>
          </a:p>
          <a:p>
            <a:pPr>
              <a:lnSpc>
                <a:spcPct val="90000"/>
              </a:lnSpc>
              <a:spcAft>
                <a:spcPts val="600"/>
              </a:spcAft>
            </a:pPr>
            <a:r>
              <a:rPr lang="en-US" sz="1200" b="1">
                <a:solidFill>
                  <a:schemeClr val="bg1">
                    <a:alpha val="80000"/>
                  </a:schemeClr>
                </a:solidFill>
                <a:latin typeface="Times New Roman"/>
                <a:ea typeface="+mn-lt"/>
                <a:cs typeface="Times New Roman"/>
              </a:rPr>
              <a:t>Vygotsky's Theory Expected Improved Results: </a:t>
            </a:r>
          </a:p>
          <a:p>
            <a:pPr>
              <a:lnSpc>
                <a:spcPct val="90000"/>
              </a:lnSpc>
              <a:spcAft>
                <a:spcPts val="600"/>
              </a:spcAft>
            </a:pPr>
            <a:r>
              <a:rPr lang="en-US" sz="1100">
                <a:solidFill>
                  <a:schemeClr val="bg1">
                    <a:alpha val="80000"/>
                  </a:schemeClr>
                </a:solidFill>
                <a:latin typeface="Times New Roman"/>
                <a:ea typeface="+mn-lt"/>
                <a:cs typeface="Times New Roman"/>
              </a:rPr>
              <a:t>According to Vygotsky (1978) and the Department for Education (2024), Isaac can enhance his vocabulary, communication skills, and confidence.</a:t>
            </a:r>
            <a:r>
              <a:rPr lang="en-US" sz="1100">
                <a:solidFill>
                  <a:schemeClr val="bg1">
                    <a:alpha val="80000"/>
                  </a:schemeClr>
                </a:solidFill>
                <a:ea typeface="+mn-lt"/>
                <a:cs typeface="+mn-lt"/>
              </a:rPr>
              <a:t> </a:t>
            </a:r>
            <a:endParaRPr lang="en-US">
              <a:solidFill>
                <a:schemeClr val="bg1">
                  <a:alpha val="80000"/>
                </a:schemeClr>
              </a:solidFill>
            </a:endParaRPr>
          </a:p>
        </p:txBody>
      </p:sp>
      <mc:AlternateContent xmlns:mc="http://schemas.openxmlformats.org/markup-compatibility/2006">
        <mc:Choice xmlns:p14="http://schemas.microsoft.com/office/powerpoint/2010/main" Requires="p14">
          <p:contentPart p14:bwMode="auto" r:id="rId7">
            <p14:nvContentPartPr>
              <p14:cNvPr id="18" name="Ink 17">
                <a:extLst>
                  <a:ext uri="{FF2B5EF4-FFF2-40B4-BE49-F238E27FC236}">
                    <a16:creationId xmlns:a16="http://schemas.microsoft.com/office/drawing/2014/main" id="{2539FA36-2913-D99B-96D3-2D872502F752}"/>
                  </a:ext>
                </a:extLst>
              </p14:cNvPr>
              <p14:cNvContentPartPr/>
              <p14:nvPr/>
            </p14:nvContentPartPr>
            <p14:xfrm>
              <a:off x="6957579" y="4539929"/>
              <a:ext cx="360" cy="360"/>
            </p14:xfrm>
          </p:contentPart>
        </mc:Choice>
        <mc:Fallback>
          <p:pic>
            <p:nvPicPr>
              <p:cNvPr id="18" name="Ink 17">
                <a:extLst>
                  <a:ext uri="{FF2B5EF4-FFF2-40B4-BE49-F238E27FC236}">
                    <a16:creationId xmlns:a16="http://schemas.microsoft.com/office/drawing/2014/main" id="{2539FA36-2913-D99B-96D3-2D872502F752}"/>
                  </a:ext>
                </a:extLst>
              </p:cNvPr>
              <p:cNvPicPr/>
              <p:nvPr/>
            </p:nvPicPr>
            <p:blipFill>
              <a:blip r:embed="rId8"/>
              <a:stretch>
                <a:fillRect/>
              </a:stretch>
            </p:blipFill>
            <p:spPr>
              <a:xfrm>
                <a:off x="6939579" y="4521929"/>
                <a:ext cx="36000" cy="3600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19" name="Ink 18">
                <a:extLst>
                  <a:ext uri="{FF2B5EF4-FFF2-40B4-BE49-F238E27FC236}">
                    <a16:creationId xmlns:a16="http://schemas.microsoft.com/office/drawing/2014/main" id="{12707B6C-296F-5C94-638E-CC148953F2A8}"/>
                  </a:ext>
                </a:extLst>
              </p14:cNvPr>
              <p14:cNvContentPartPr/>
              <p14:nvPr/>
            </p14:nvContentPartPr>
            <p14:xfrm>
              <a:off x="6273579" y="4389089"/>
              <a:ext cx="360" cy="360"/>
            </p14:xfrm>
          </p:contentPart>
        </mc:Choice>
        <mc:Fallback>
          <p:pic>
            <p:nvPicPr>
              <p:cNvPr id="19" name="Ink 18">
                <a:extLst>
                  <a:ext uri="{FF2B5EF4-FFF2-40B4-BE49-F238E27FC236}">
                    <a16:creationId xmlns:a16="http://schemas.microsoft.com/office/drawing/2014/main" id="{12707B6C-296F-5C94-638E-CC148953F2A8}"/>
                  </a:ext>
                </a:extLst>
              </p:cNvPr>
              <p:cNvPicPr/>
              <p:nvPr/>
            </p:nvPicPr>
            <p:blipFill>
              <a:blip r:embed="rId8"/>
              <a:stretch>
                <a:fillRect/>
              </a:stretch>
            </p:blipFill>
            <p:spPr>
              <a:xfrm>
                <a:off x="6255579" y="4371089"/>
                <a:ext cx="36000" cy="36000"/>
              </a:xfrm>
              <a:prstGeom prst="rect">
                <a:avLst/>
              </a:prstGeom>
            </p:spPr>
          </p:pic>
        </mc:Fallback>
      </mc:AlternateContent>
      <p:sp>
        <p:nvSpPr>
          <p:cNvPr id="20" name="Rectangle 19">
            <a:extLst>
              <a:ext uri="{FF2B5EF4-FFF2-40B4-BE49-F238E27FC236}">
                <a16:creationId xmlns:a16="http://schemas.microsoft.com/office/drawing/2014/main" id="{24628BA9-31DA-617E-E709-CE51F6A2BD25}"/>
              </a:ext>
            </a:extLst>
          </p:cNvPr>
          <p:cNvSpPr/>
          <p:nvPr/>
        </p:nvSpPr>
        <p:spPr>
          <a:xfrm>
            <a:off x="6433461" y="4086704"/>
            <a:ext cx="93967" cy="270481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6" name="Picture 25">
            <a:hlinkClick r:id="rId10"/>
            <a:extLst>
              <a:ext uri="{FF2B5EF4-FFF2-40B4-BE49-F238E27FC236}">
                <a16:creationId xmlns:a16="http://schemas.microsoft.com/office/drawing/2014/main" id="{4A131D12-3F20-4403-AC29-610370742DF5}"/>
              </a:ext>
            </a:extLst>
          </p:cNvPr>
          <p:cNvPicPr>
            <a:picLocks noChangeAspect="1"/>
          </p:cNvPicPr>
          <p:nvPr/>
        </p:nvPicPr>
        <p:blipFill>
          <a:blip r:embed="rId11"/>
          <a:stretch>
            <a:fillRect/>
          </a:stretch>
        </p:blipFill>
        <p:spPr>
          <a:xfrm>
            <a:off x="6527428" y="4286160"/>
            <a:ext cx="5664572" cy="2212723"/>
          </a:xfrm>
          <a:prstGeom prst="rect">
            <a:avLst/>
          </a:prstGeom>
        </p:spPr>
      </p:pic>
      <p:sp>
        <p:nvSpPr>
          <p:cNvPr id="27" name="TextBox 26">
            <a:extLst>
              <a:ext uri="{FF2B5EF4-FFF2-40B4-BE49-F238E27FC236}">
                <a16:creationId xmlns:a16="http://schemas.microsoft.com/office/drawing/2014/main" id="{4C382758-8A43-EBF1-B766-50DED72F8918}"/>
              </a:ext>
            </a:extLst>
          </p:cNvPr>
          <p:cNvSpPr txBox="1"/>
          <p:nvPr/>
        </p:nvSpPr>
        <p:spPr>
          <a:xfrm>
            <a:off x="8867894" y="3632595"/>
            <a:ext cx="4000499" cy="184666"/>
          </a:xfrm>
          <a:prstGeom prst="rect">
            <a:avLst/>
          </a:prstGeom>
          <a:noFill/>
        </p:spPr>
        <p:txBody>
          <a:bodyPr wrap="square">
            <a:spAutoFit/>
          </a:bodyPr>
          <a:lstStyle/>
          <a:p>
            <a:r>
              <a:rPr lang="en-GB" sz="600" dirty="0">
                <a:solidFill>
                  <a:schemeClr val="bg1"/>
                </a:solidFill>
              </a:rPr>
              <a:t>https://www.istockphoto.com/photos/sadness-toddler-mixed-race-person-looking-at-camera</a:t>
            </a:r>
          </a:p>
        </p:txBody>
      </p:sp>
      <p:sp>
        <p:nvSpPr>
          <p:cNvPr id="29" name="TextBox 28">
            <a:extLst>
              <a:ext uri="{FF2B5EF4-FFF2-40B4-BE49-F238E27FC236}">
                <a16:creationId xmlns:a16="http://schemas.microsoft.com/office/drawing/2014/main" id="{46B3B416-05E3-4478-C0B2-D75332E55FB4}"/>
              </a:ext>
            </a:extLst>
          </p:cNvPr>
          <p:cNvSpPr txBox="1"/>
          <p:nvPr/>
        </p:nvSpPr>
        <p:spPr>
          <a:xfrm>
            <a:off x="1334069" y="3468769"/>
            <a:ext cx="4432110" cy="230832"/>
          </a:xfrm>
          <a:prstGeom prst="rect">
            <a:avLst/>
          </a:prstGeom>
          <a:noFill/>
        </p:spPr>
        <p:txBody>
          <a:bodyPr wrap="square">
            <a:spAutoFit/>
          </a:bodyPr>
          <a:lstStyle/>
          <a:p>
            <a:r>
              <a:rPr lang="en-GB" sz="900" dirty="0">
                <a:solidFill>
                  <a:schemeClr val="bg1"/>
                </a:solidFill>
              </a:rPr>
              <a:t>https://www.hope-amc.com/benefits-of-speech-group-therapy/</a:t>
            </a:r>
          </a:p>
        </p:txBody>
      </p:sp>
      <p:sp>
        <p:nvSpPr>
          <p:cNvPr id="35" name="TextBox 34">
            <a:extLst>
              <a:ext uri="{FF2B5EF4-FFF2-40B4-BE49-F238E27FC236}">
                <a16:creationId xmlns:a16="http://schemas.microsoft.com/office/drawing/2014/main" id="{0D2A85D8-C0EF-E94A-2995-E4CA1BF8695C}"/>
              </a:ext>
            </a:extLst>
          </p:cNvPr>
          <p:cNvSpPr txBox="1"/>
          <p:nvPr/>
        </p:nvSpPr>
        <p:spPr>
          <a:xfrm>
            <a:off x="6957579" y="6529783"/>
            <a:ext cx="5094027" cy="215444"/>
          </a:xfrm>
          <a:prstGeom prst="rect">
            <a:avLst/>
          </a:prstGeom>
          <a:noFill/>
        </p:spPr>
        <p:txBody>
          <a:bodyPr wrap="square">
            <a:spAutoFit/>
          </a:bodyPr>
          <a:lstStyle/>
          <a:p>
            <a:r>
              <a:rPr lang="en-GB" sz="800" dirty="0">
                <a:solidFill>
                  <a:schemeClr val="bg1"/>
                </a:solidFill>
              </a:rPr>
              <a:t>https://skillsonthehill.com/physical-therapy-treatments/social-skill-group-therapy/</a:t>
            </a:r>
          </a:p>
        </p:txBody>
      </p:sp>
    </p:spTree>
    <p:extLst>
      <p:ext uri="{BB962C8B-B14F-4D97-AF65-F5344CB8AC3E}">
        <p14:creationId xmlns:p14="http://schemas.microsoft.com/office/powerpoint/2010/main" val="3427912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92EEFD60-8A19-56D5-FE78-85625C2F402E}"/>
              </a:ext>
            </a:extLst>
          </p:cNvPr>
          <p:cNvPicPr>
            <a:picLocks noChangeAspect="1"/>
          </p:cNvPicPr>
          <p:nvPr/>
        </p:nvPicPr>
        <p:blipFill>
          <a:blip r:embed="rId3"/>
          <a:srcRect l="15489" r="4239" b="-1"/>
          <a:stretch>
            <a:fillRect/>
          </a:stretch>
        </p:blipFill>
        <p:spPr>
          <a:xfrm>
            <a:off x="8193845" y="10"/>
            <a:ext cx="3998154" cy="3299781"/>
          </a:xfrm>
          <a:custGeom>
            <a:avLst/>
            <a:gdLst/>
            <a:ahLst/>
            <a:cxnLst/>
            <a:rect l="l" t="t" r="r" b="b"/>
            <a:pathLst>
              <a:path w="12192000" h="6858000">
                <a:moveTo>
                  <a:pt x="0" y="0"/>
                </a:moveTo>
                <a:lnTo>
                  <a:pt x="12192000" y="0"/>
                </a:lnTo>
                <a:lnTo>
                  <a:pt x="12192000" y="6858000"/>
                </a:lnTo>
                <a:lnTo>
                  <a:pt x="0" y="6858000"/>
                </a:lnTo>
                <a:close/>
              </a:path>
            </a:pathLst>
          </a:custGeom>
        </p:spPr>
      </p:pic>
      <p:grpSp>
        <p:nvGrpSpPr>
          <p:cNvPr id="8" name="Group 7">
            <a:extLst>
              <a:ext uri="{FF2B5EF4-FFF2-40B4-BE49-F238E27FC236}">
                <a16:creationId xmlns:a16="http://schemas.microsoft.com/office/drawing/2014/main" id="{63737881-458F-40AD-B72B-B57D267DC4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sp>
          <p:nvSpPr>
            <p:cNvPr id="9" name="Freeform: Shape 8">
              <a:extLst>
                <a:ext uri="{FF2B5EF4-FFF2-40B4-BE49-F238E27FC236}">
                  <a16:creationId xmlns:a16="http://schemas.microsoft.com/office/drawing/2014/main" id="{C2967126-346F-41EA-982D-63D8EBB60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 name="Group 9">
              <a:extLst>
                <a:ext uri="{FF2B5EF4-FFF2-40B4-BE49-F238E27FC236}">
                  <a16:creationId xmlns:a16="http://schemas.microsoft.com/office/drawing/2014/main" id="{1BCD9601-1F44-4E40-998C-1B256DAE946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1" name="Group 10">
                <a:extLst>
                  <a:ext uri="{FF2B5EF4-FFF2-40B4-BE49-F238E27FC236}">
                    <a16:creationId xmlns:a16="http://schemas.microsoft.com/office/drawing/2014/main" id="{1A1CA4E9-12FA-47EB-8471-25E8D55152C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5" name="Freeform: Shape 14">
                  <a:extLst>
                    <a:ext uri="{FF2B5EF4-FFF2-40B4-BE49-F238E27FC236}">
                      <a16:creationId xmlns:a16="http://schemas.microsoft.com/office/drawing/2014/main" id="{E13A9BF0-334C-4457-A635-9CA4877E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FF05821A-8598-44E4-A18C-538D5331E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8A4ECC81-E17F-4F87-9A0B-398363A864A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4">
                  <a:alphaModFix amt="57000"/>
                </a:blip>
                <a:tile tx="0" ty="0" sx="100000" sy="100000" flip="none" algn="tl"/>
              </a:blipFill>
              <a:effectLst/>
            </p:grpSpPr>
            <p:sp>
              <p:nvSpPr>
                <p:cNvPr id="13" name="Freeform: Shape 12">
                  <a:extLst>
                    <a:ext uri="{FF2B5EF4-FFF2-40B4-BE49-F238E27FC236}">
                      <a16:creationId xmlns:a16="http://schemas.microsoft.com/office/drawing/2014/main" id="{1FBBD7D8-A895-40D0-A53D-DEDF495B2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A602493-BC70-48CF-BDBA-88A866227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4" name="TextBox 3">
            <a:extLst>
              <a:ext uri="{FF2B5EF4-FFF2-40B4-BE49-F238E27FC236}">
                <a16:creationId xmlns:a16="http://schemas.microsoft.com/office/drawing/2014/main" id="{5CD037D5-BA0B-5892-7F66-AA121A4ABB83}"/>
              </a:ext>
            </a:extLst>
          </p:cNvPr>
          <p:cNvSpPr txBox="1"/>
          <p:nvPr/>
        </p:nvSpPr>
        <p:spPr>
          <a:xfrm>
            <a:off x="97962" y="1255078"/>
            <a:ext cx="3800902" cy="4640116"/>
          </a:xfrm>
          <a:prstGeom prst="rect">
            <a:avLst/>
          </a:prstGeom>
          <a:noFill/>
        </p:spPr>
        <p:txBody>
          <a:bodyPr wrap="square" lIns="91440" tIns="45720" rIns="91440" bIns="45720" rtlCol="0" anchor="t">
            <a:spAutoFit/>
          </a:bodyPr>
          <a:lstStyle/>
          <a:p>
            <a:r>
              <a:rPr lang="en-GB" sz="1200" b="1">
                <a:solidFill>
                  <a:schemeClr val="bg1"/>
                </a:solidFill>
                <a:latin typeface="Times New Roman"/>
                <a:ea typeface="+mn-lt"/>
                <a:cs typeface="Times New Roman"/>
              </a:rPr>
              <a:t>The support plan includes play-based learning and emotional support. </a:t>
            </a:r>
            <a:endParaRPr lang="en-US" sz="1200" b="1">
              <a:solidFill>
                <a:schemeClr val="bg1"/>
              </a:solidFill>
              <a:latin typeface="Times New Roman"/>
              <a:cs typeface="Times New Roman"/>
            </a:endParaRPr>
          </a:p>
          <a:p>
            <a:endParaRPr lang="en-US" sz="2000" b="1">
              <a:latin typeface="Times New Roman"/>
              <a:cs typeface="Times New Roman"/>
            </a:endParaRPr>
          </a:p>
          <a:p>
            <a:pPr>
              <a:lnSpc>
                <a:spcPct val="150000"/>
              </a:lnSpc>
            </a:pPr>
            <a:r>
              <a:rPr lang="en-GB" sz="1100">
                <a:solidFill>
                  <a:schemeClr val="bg1"/>
                </a:solidFill>
                <a:latin typeface="Times New Roman"/>
                <a:ea typeface="+mn-lt"/>
                <a:cs typeface="Times New Roman"/>
              </a:rPr>
              <a:t>In accordance with Vygotsky's theory, children acquire knowledge and grow through the process of playing together with their peers and an adult who provides scaffolding, and this is exactly what Isaac requires. </a:t>
            </a:r>
            <a:endParaRPr lang="en-GB">
              <a:solidFill>
                <a:schemeClr val="bg1"/>
              </a:solidFill>
              <a:latin typeface="Times New Roman"/>
              <a:cs typeface="Times New Roman"/>
            </a:endParaRPr>
          </a:p>
          <a:p>
            <a:pPr>
              <a:lnSpc>
                <a:spcPct val="150000"/>
              </a:lnSpc>
            </a:pPr>
            <a:endParaRPr lang="en-GB">
              <a:latin typeface="Times New Roman"/>
              <a:cs typeface="Times New Roman"/>
            </a:endParaRPr>
          </a:p>
          <a:p>
            <a:pPr>
              <a:lnSpc>
                <a:spcPct val="150000"/>
              </a:lnSpc>
            </a:pPr>
            <a:r>
              <a:rPr lang="en-GB" sz="1100">
                <a:solidFill>
                  <a:schemeClr val="bg1"/>
                </a:solidFill>
                <a:latin typeface="Times New Roman"/>
                <a:ea typeface="+mn-lt"/>
                <a:cs typeface="Times New Roman"/>
              </a:rPr>
              <a:t>Thus, Isaac's recovery approach requires play-based learning. Role-playing activities Play cooperative games with peers. </a:t>
            </a:r>
            <a:endParaRPr lang="en-GB">
              <a:solidFill>
                <a:schemeClr val="bg1"/>
              </a:solidFill>
              <a:latin typeface="Times New Roman"/>
              <a:cs typeface="Times New Roman"/>
            </a:endParaRPr>
          </a:p>
          <a:p>
            <a:endParaRPr lang="en-GB">
              <a:latin typeface="Times New Roman"/>
              <a:cs typeface="Times New Roman"/>
            </a:endParaRPr>
          </a:p>
          <a:p>
            <a:pPr>
              <a:lnSpc>
                <a:spcPct val="150000"/>
              </a:lnSpc>
            </a:pPr>
            <a:r>
              <a:rPr lang="en-GB" sz="1100">
                <a:solidFill>
                  <a:schemeClr val="bg1"/>
                </a:solidFill>
                <a:latin typeface="Times New Roman"/>
                <a:ea typeface="+mn-lt"/>
                <a:cs typeface="Times New Roman"/>
              </a:rPr>
              <a:t>A peer buddy system can increase confidence and foster group activity. </a:t>
            </a:r>
            <a:endParaRPr lang="en-GB">
              <a:solidFill>
                <a:schemeClr val="bg1"/>
              </a:solidFill>
              <a:latin typeface="Times New Roman"/>
              <a:cs typeface="Times New Roman"/>
            </a:endParaRPr>
          </a:p>
          <a:p>
            <a:pPr>
              <a:lnSpc>
                <a:spcPct val="150000"/>
              </a:lnSpc>
            </a:pPr>
            <a:endParaRPr lang="en-GB">
              <a:latin typeface="Times New Roman"/>
              <a:cs typeface="Times New Roman"/>
            </a:endParaRPr>
          </a:p>
          <a:p>
            <a:pPr>
              <a:lnSpc>
                <a:spcPct val="150000"/>
              </a:lnSpc>
            </a:pPr>
            <a:r>
              <a:rPr lang="en-GB" sz="1100">
                <a:solidFill>
                  <a:schemeClr val="bg1"/>
                </a:solidFill>
                <a:latin typeface="Times New Roman"/>
                <a:ea typeface="+mn-lt"/>
                <a:cs typeface="Times New Roman"/>
              </a:rPr>
              <a:t>Tools for emotional regulation include visual play cards and predictable routines. According to Vygotsky (1978), there are plans for gradual separation and integration. </a:t>
            </a:r>
            <a:endParaRPr lang="en-GB">
              <a:solidFill>
                <a:schemeClr val="bg1"/>
              </a:solidFill>
              <a:latin typeface="Times New Roman"/>
              <a:cs typeface="Times New Roman"/>
            </a:endParaRPr>
          </a:p>
        </p:txBody>
      </p:sp>
      <p:pic>
        <p:nvPicPr>
          <p:cNvPr id="6" name="Picture 5">
            <a:hlinkClick r:id="rId5"/>
            <a:extLst>
              <a:ext uri="{FF2B5EF4-FFF2-40B4-BE49-F238E27FC236}">
                <a16:creationId xmlns:a16="http://schemas.microsoft.com/office/drawing/2014/main" id="{29F98E7C-1069-BBB0-BEB9-137D10764059}"/>
              </a:ext>
            </a:extLst>
          </p:cNvPr>
          <p:cNvPicPr>
            <a:picLocks noChangeAspect="1"/>
          </p:cNvPicPr>
          <p:nvPr/>
        </p:nvPicPr>
        <p:blipFill>
          <a:blip r:embed="rId6"/>
          <a:stretch>
            <a:fillRect/>
          </a:stretch>
        </p:blipFill>
        <p:spPr>
          <a:xfrm>
            <a:off x="3998156" y="0"/>
            <a:ext cx="4550238" cy="3299781"/>
          </a:xfrm>
          <a:prstGeom prst="rect">
            <a:avLst/>
          </a:prstGeom>
        </p:spPr>
      </p:pic>
      <p:sp>
        <p:nvSpPr>
          <p:cNvPr id="17" name="TextBox 16">
            <a:extLst>
              <a:ext uri="{FF2B5EF4-FFF2-40B4-BE49-F238E27FC236}">
                <a16:creationId xmlns:a16="http://schemas.microsoft.com/office/drawing/2014/main" id="{5AD1930B-D531-B6EC-2484-217AC4A2F5FB}"/>
              </a:ext>
            </a:extLst>
          </p:cNvPr>
          <p:cNvSpPr txBox="1"/>
          <p:nvPr/>
        </p:nvSpPr>
        <p:spPr>
          <a:xfrm>
            <a:off x="8837467" y="3115115"/>
            <a:ext cx="4000499" cy="184666"/>
          </a:xfrm>
          <a:prstGeom prst="rect">
            <a:avLst/>
          </a:prstGeom>
          <a:noFill/>
        </p:spPr>
        <p:txBody>
          <a:bodyPr wrap="square">
            <a:spAutoFit/>
          </a:bodyPr>
          <a:lstStyle/>
          <a:p>
            <a:r>
              <a:rPr lang="en-GB" sz="600" dirty="0">
                <a:solidFill>
                  <a:schemeClr val="bg1"/>
                </a:solidFill>
              </a:rPr>
              <a:t>https://www.istockphoto.com/photos/sadness-toddler-mixed-race-person-looking-at-camera</a:t>
            </a:r>
          </a:p>
        </p:txBody>
      </p:sp>
      <p:sp>
        <p:nvSpPr>
          <p:cNvPr id="19" name="TextBox 18">
            <a:extLst>
              <a:ext uri="{FF2B5EF4-FFF2-40B4-BE49-F238E27FC236}">
                <a16:creationId xmlns:a16="http://schemas.microsoft.com/office/drawing/2014/main" id="{B8D024D7-32CD-E0A0-6540-573B23FA9981}"/>
              </a:ext>
            </a:extLst>
          </p:cNvPr>
          <p:cNvSpPr txBox="1"/>
          <p:nvPr/>
        </p:nvSpPr>
        <p:spPr>
          <a:xfrm>
            <a:off x="4433593" y="3132599"/>
            <a:ext cx="3926220" cy="169277"/>
          </a:xfrm>
          <a:prstGeom prst="rect">
            <a:avLst/>
          </a:prstGeom>
          <a:noFill/>
        </p:spPr>
        <p:txBody>
          <a:bodyPr wrap="square">
            <a:spAutoFit/>
          </a:bodyPr>
          <a:lstStyle/>
          <a:p>
            <a:r>
              <a:rPr lang="en-GB" sz="500" dirty="0"/>
              <a:t>https://www.cht.nhs.uk/services/clinical-services/childrens-therapy-services/childrens-speech-and-language-therapy</a:t>
            </a:r>
          </a:p>
        </p:txBody>
      </p:sp>
      <p:sp>
        <p:nvSpPr>
          <p:cNvPr id="22" name="TextBox 21">
            <a:extLst>
              <a:ext uri="{FF2B5EF4-FFF2-40B4-BE49-F238E27FC236}">
                <a16:creationId xmlns:a16="http://schemas.microsoft.com/office/drawing/2014/main" id="{FF0D98F6-0305-86DC-6D67-955288889F3D}"/>
              </a:ext>
            </a:extLst>
          </p:cNvPr>
          <p:cNvSpPr txBox="1"/>
          <p:nvPr/>
        </p:nvSpPr>
        <p:spPr>
          <a:xfrm>
            <a:off x="4582429" y="3998256"/>
            <a:ext cx="6950801" cy="2560766"/>
          </a:xfrm>
          <a:prstGeom prst="rect">
            <a:avLst/>
          </a:prstGeom>
          <a:noFill/>
        </p:spPr>
        <p:txBody>
          <a:bodyPr wrap="square" lIns="91440" tIns="45720" rIns="91440" bIns="45720" anchor="t">
            <a:spAutoFit/>
          </a:bodyPr>
          <a:lstStyle/>
          <a:p>
            <a:pPr>
              <a:lnSpc>
                <a:spcPct val="150000"/>
              </a:lnSpc>
              <a:spcBef>
                <a:spcPts val="1200"/>
              </a:spcBef>
              <a:spcAft>
                <a:spcPts val="1200"/>
              </a:spcAft>
            </a:pPr>
            <a:r>
              <a:rPr lang="en-GB" sz="1100">
                <a:solidFill>
                  <a:srgbClr val="000000"/>
                </a:solidFill>
                <a:latin typeface="Times New Roman"/>
                <a:ea typeface="+mn-lt"/>
                <a:cs typeface="Times New Roman"/>
              </a:rPr>
              <a:t>More study backs up </a:t>
            </a:r>
            <a:r>
              <a:rPr lang="en-GB" sz="1100" b="0" i="0" u="none" strike="noStrike">
                <a:solidFill>
                  <a:srgbClr val="000000"/>
                </a:solidFill>
                <a:effectLst/>
                <a:latin typeface="Times New Roman"/>
                <a:ea typeface="+mn-lt"/>
                <a:cs typeface="Times New Roman"/>
              </a:rPr>
              <a:t>Vygotsky's </a:t>
            </a:r>
            <a:r>
              <a:rPr lang="en-GB" sz="1100">
                <a:solidFill>
                  <a:srgbClr val="000000"/>
                </a:solidFill>
                <a:latin typeface="Times New Roman"/>
                <a:ea typeface="+mn-lt"/>
                <a:cs typeface="Times New Roman"/>
              </a:rPr>
              <a:t>idea </a:t>
            </a:r>
            <a:r>
              <a:rPr lang="en-GB" sz="1100" b="0" i="0" u="none" strike="noStrike">
                <a:solidFill>
                  <a:srgbClr val="000000"/>
                </a:solidFill>
                <a:effectLst/>
                <a:latin typeface="Times New Roman"/>
                <a:ea typeface="+mn-lt"/>
                <a:cs typeface="Times New Roman"/>
              </a:rPr>
              <a:t>that </a:t>
            </a:r>
            <a:r>
              <a:rPr lang="en-GB" sz="1100">
                <a:solidFill>
                  <a:srgbClr val="000000"/>
                </a:solidFill>
                <a:latin typeface="Times New Roman"/>
                <a:ea typeface="+mn-lt"/>
                <a:cs typeface="Times New Roman"/>
              </a:rPr>
              <a:t>kids </a:t>
            </a:r>
            <a:r>
              <a:rPr lang="en-GB" sz="1100" b="0" i="0" u="none" strike="noStrike">
                <a:solidFill>
                  <a:srgbClr val="000000"/>
                </a:solidFill>
                <a:effectLst/>
                <a:latin typeface="Times New Roman"/>
                <a:ea typeface="+mn-lt"/>
                <a:cs typeface="Times New Roman"/>
              </a:rPr>
              <a:t>learn </a:t>
            </a:r>
            <a:r>
              <a:rPr lang="en-GB" sz="1100">
                <a:solidFill>
                  <a:srgbClr val="000000"/>
                </a:solidFill>
                <a:latin typeface="Times New Roman"/>
                <a:ea typeface="+mn-lt"/>
                <a:cs typeface="Times New Roman"/>
              </a:rPr>
              <a:t>best when they are with other kids </a:t>
            </a:r>
            <a:r>
              <a:rPr lang="en-GB" sz="1100" b="0" i="0" u="none" strike="noStrike">
                <a:solidFill>
                  <a:srgbClr val="000000"/>
                </a:solidFill>
                <a:effectLst/>
                <a:latin typeface="Times New Roman"/>
                <a:ea typeface="+mn-lt"/>
                <a:cs typeface="Times New Roman"/>
              </a:rPr>
              <a:t>and </a:t>
            </a:r>
            <a:r>
              <a:rPr lang="en-GB" sz="1100">
                <a:solidFill>
                  <a:srgbClr val="000000"/>
                </a:solidFill>
                <a:latin typeface="Times New Roman"/>
                <a:ea typeface="+mn-lt"/>
                <a:cs typeface="Times New Roman"/>
              </a:rPr>
              <a:t>are </a:t>
            </a:r>
            <a:r>
              <a:rPr lang="en-GB" sz="1100" b="0" i="0" u="none" strike="noStrike">
                <a:solidFill>
                  <a:srgbClr val="000000"/>
                </a:solidFill>
                <a:effectLst/>
                <a:latin typeface="Times New Roman"/>
                <a:ea typeface="+mn-lt"/>
                <a:cs typeface="Times New Roman"/>
              </a:rPr>
              <a:t>guided. </a:t>
            </a:r>
            <a:r>
              <a:rPr lang="en-GB" sz="1100">
                <a:solidFill>
                  <a:srgbClr val="000000"/>
                </a:solidFill>
                <a:latin typeface="Times New Roman"/>
                <a:ea typeface="+mn-lt"/>
                <a:cs typeface="Times New Roman"/>
              </a:rPr>
              <a:t>In early childhood contexts, guided learning and scaffolding from adults can enhance Isaac's developmental outcomes, while language-rich </a:t>
            </a:r>
            <a:r>
              <a:rPr lang="en-GB" sz="1100" b="0" i="0" u="none" strike="noStrike">
                <a:solidFill>
                  <a:srgbClr val="000000"/>
                </a:solidFill>
                <a:effectLst/>
                <a:latin typeface="Times New Roman"/>
                <a:ea typeface="+mn-lt"/>
                <a:cs typeface="Times New Roman"/>
              </a:rPr>
              <a:t>interactions can </a:t>
            </a:r>
            <a:r>
              <a:rPr lang="en-GB" sz="1100">
                <a:solidFill>
                  <a:srgbClr val="000000"/>
                </a:solidFill>
                <a:latin typeface="Times New Roman"/>
                <a:ea typeface="+mn-lt"/>
                <a:cs typeface="Times New Roman"/>
              </a:rPr>
              <a:t>facilitate his </a:t>
            </a:r>
            <a:r>
              <a:rPr lang="en-GB" sz="1100" b="0" i="0" u="none" strike="noStrike">
                <a:solidFill>
                  <a:srgbClr val="000000"/>
                </a:solidFill>
                <a:effectLst/>
                <a:latin typeface="Times New Roman"/>
                <a:ea typeface="+mn-lt"/>
                <a:cs typeface="Times New Roman"/>
              </a:rPr>
              <a:t>cognitive development </a:t>
            </a:r>
            <a:r>
              <a:rPr lang="en-GB" sz="1100">
                <a:solidFill>
                  <a:srgbClr val="000000"/>
                </a:solidFill>
                <a:latin typeface="Times New Roman"/>
                <a:ea typeface="+mn-lt"/>
                <a:cs typeface="Times New Roman"/>
              </a:rPr>
              <a:t>and communication </a:t>
            </a:r>
            <a:r>
              <a:rPr lang="en-GB" sz="1100" i="0" u="none" strike="noStrike">
                <a:solidFill>
                  <a:srgbClr val="000000"/>
                </a:solidFill>
                <a:effectLst/>
                <a:latin typeface="Times New Roman"/>
                <a:ea typeface="+mn-lt"/>
                <a:cs typeface="Times New Roman"/>
              </a:rPr>
              <a:t>(Britto et al., 2017</a:t>
            </a:r>
            <a:r>
              <a:rPr lang="en-GB" sz="1100">
                <a:solidFill>
                  <a:srgbClr val="000000"/>
                </a:solidFill>
                <a:latin typeface="Times New Roman"/>
                <a:ea typeface="+mn-lt"/>
                <a:cs typeface="Times New Roman"/>
              </a:rPr>
              <a:t>; </a:t>
            </a:r>
            <a:r>
              <a:rPr lang="en-GB" sz="1100" i="0" u="none" strike="noStrike" err="1">
                <a:solidFill>
                  <a:srgbClr val="000000"/>
                </a:solidFill>
                <a:effectLst/>
                <a:latin typeface="Times New Roman"/>
                <a:ea typeface="+mn-lt"/>
                <a:cs typeface="Times New Roman"/>
              </a:rPr>
              <a:t>Puinean</a:t>
            </a:r>
            <a:r>
              <a:rPr lang="en-GB" sz="1100" i="0" u="none" strike="noStrike">
                <a:solidFill>
                  <a:srgbClr val="000000"/>
                </a:solidFill>
                <a:effectLst/>
                <a:latin typeface="Times New Roman"/>
                <a:ea typeface="+mn-lt"/>
                <a:cs typeface="Times New Roman"/>
              </a:rPr>
              <a:t> et al., 2022)</a:t>
            </a:r>
            <a:r>
              <a:rPr lang="en-GB" sz="1100" b="0" i="0" u="none" strike="noStrike">
                <a:solidFill>
                  <a:srgbClr val="000000"/>
                </a:solidFill>
                <a:effectLst/>
                <a:latin typeface="Times New Roman"/>
                <a:ea typeface="+mn-lt"/>
                <a:cs typeface="Times New Roman"/>
              </a:rPr>
              <a:t>. </a:t>
            </a:r>
            <a:r>
              <a:rPr lang="en-GB" sz="1100">
                <a:solidFill>
                  <a:srgbClr val="000000"/>
                </a:solidFill>
                <a:latin typeface="Times New Roman"/>
                <a:ea typeface="+mn-lt"/>
                <a:cs typeface="Times New Roman"/>
              </a:rPr>
              <a:t>In order to improve </a:t>
            </a:r>
            <a:r>
              <a:rPr lang="en-GB" sz="1100" b="0" i="0" u="none" strike="noStrike">
                <a:solidFill>
                  <a:srgbClr val="000000"/>
                </a:solidFill>
                <a:effectLst/>
                <a:latin typeface="Times New Roman"/>
                <a:ea typeface="+mn-lt"/>
                <a:cs typeface="Times New Roman"/>
              </a:rPr>
              <a:t>Isaac's </a:t>
            </a:r>
            <a:r>
              <a:rPr lang="en-GB" sz="1100">
                <a:solidFill>
                  <a:srgbClr val="000000"/>
                </a:solidFill>
                <a:latin typeface="Times New Roman"/>
                <a:ea typeface="+mn-lt"/>
                <a:cs typeface="Times New Roman"/>
              </a:rPr>
              <a:t>learning and development in accordance with Vygotsky's theory, his </a:t>
            </a:r>
            <a:r>
              <a:rPr lang="en-GB" sz="1100" b="0" i="0" u="none" strike="noStrike">
                <a:solidFill>
                  <a:srgbClr val="000000"/>
                </a:solidFill>
                <a:effectLst/>
                <a:latin typeface="Times New Roman"/>
                <a:ea typeface="+mn-lt"/>
                <a:cs typeface="Times New Roman"/>
              </a:rPr>
              <a:t>development plan should </a:t>
            </a:r>
            <a:r>
              <a:rPr lang="en-GB" sz="1100">
                <a:solidFill>
                  <a:srgbClr val="000000"/>
                </a:solidFill>
                <a:latin typeface="Times New Roman"/>
                <a:ea typeface="+mn-lt"/>
                <a:cs typeface="Times New Roman"/>
              </a:rPr>
              <a:t>incorporate </a:t>
            </a:r>
            <a:r>
              <a:rPr lang="en-GB" sz="1100" b="0" i="0" u="none" strike="noStrike">
                <a:solidFill>
                  <a:srgbClr val="000000"/>
                </a:solidFill>
                <a:effectLst/>
                <a:latin typeface="Times New Roman"/>
                <a:ea typeface="+mn-lt"/>
                <a:cs typeface="Times New Roman"/>
              </a:rPr>
              <a:t>regular communication, </a:t>
            </a:r>
            <a:r>
              <a:rPr lang="en-GB" sz="1100">
                <a:solidFill>
                  <a:srgbClr val="000000"/>
                </a:solidFill>
                <a:latin typeface="Times New Roman"/>
                <a:ea typeface="+mn-lt"/>
                <a:cs typeface="Times New Roman"/>
              </a:rPr>
              <a:t>constructive </a:t>
            </a:r>
            <a:r>
              <a:rPr lang="en-GB" sz="1100" b="0" i="0" u="none" strike="noStrike">
                <a:solidFill>
                  <a:srgbClr val="000000"/>
                </a:solidFill>
                <a:effectLst/>
                <a:latin typeface="Times New Roman"/>
                <a:ea typeface="+mn-lt"/>
                <a:cs typeface="Times New Roman"/>
              </a:rPr>
              <a:t>social interactions, and </a:t>
            </a:r>
            <a:r>
              <a:rPr lang="en-GB" sz="1100">
                <a:solidFill>
                  <a:srgbClr val="000000"/>
                </a:solidFill>
                <a:latin typeface="Times New Roman"/>
                <a:ea typeface="+mn-lt"/>
                <a:cs typeface="Times New Roman"/>
              </a:rPr>
              <a:t>organised </a:t>
            </a:r>
            <a:r>
              <a:rPr lang="en-GB" sz="1100" b="0" i="0" u="none" strike="noStrike">
                <a:solidFill>
                  <a:srgbClr val="000000"/>
                </a:solidFill>
                <a:effectLst/>
                <a:latin typeface="Times New Roman"/>
                <a:ea typeface="+mn-lt"/>
                <a:cs typeface="Times New Roman"/>
              </a:rPr>
              <a:t>adult support </a:t>
            </a:r>
            <a:r>
              <a:rPr lang="en-GB" sz="1100" i="0" u="none" strike="noStrike">
                <a:solidFill>
                  <a:srgbClr val="000000"/>
                </a:solidFill>
                <a:effectLst/>
                <a:latin typeface="Times New Roman"/>
                <a:ea typeface="+mn-lt"/>
                <a:cs typeface="Times New Roman"/>
              </a:rPr>
              <a:t>(Vygotsky, 1977)</a:t>
            </a:r>
            <a:r>
              <a:rPr lang="en-GB" sz="1100" b="0" i="0" u="none" strike="noStrike">
                <a:solidFill>
                  <a:srgbClr val="000000"/>
                </a:solidFill>
                <a:effectLst/>
                <a:latin typeface="Times New Roman"/>
                <a:ea typeface="+mn-lt"/>
                <a:cs typeface="Times New Roman"/>
              </a:rPr>
              <a:t>.</a:t>
            </a:r>
            <a:r>
              <a:rPr lang="en-GB" sz="1100">
                <a:solidFill>
                  <a:srgbClr val="000000"/>
                </a:solidFill>
                <a:ea typeface="+mn-lt"/>
                <a:cs typeface="+mn-lt"/>
              </a:rPr>
              <a:t> </a:t>
            </a:r>
            <a:endParaRPr lang="en-GB"/>
          </a:p>
          <a:p>
            <a:pPr>
              <a:lnSpc>
                <a:spcPct val="150000"/>
              </a:lnSpc>
              <a:buNone/>
            </a:pPr>
            <a:br>
              <a:rPr lang="en-GB" dirty="0"/>
            </a:br>
            <a:endParaRPr lang="en-GB"/>
          </a:p>
        </p:txBody>
      </p:sp>
    </p:spTree>
    <p:extLst>
      <p:ext uri="{BB962C8B-B14F-4D97-AF65-F5344CB8AC3E}">
        <p14:creationId xmlns:p14="http://schemas.microsoft.com/office/powerpoint/2010/main" val="35515289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B7637A29-3475-137B-3E40-141E39A2F963}"/>
              </a:ext>
            </a:extLst>
          </p:cNvPr>
          <p:cNvPicPr>
            <a:picLocks noChangeAspect="1"/>
          </p:cNvPicPr>
          <p:nvPr/>
        </p:nvPicPr>
        <p:blipFill>
          <a:blip r:embed="rId3"/>
          <a:srcRect l="15489" r="4239" b="-1"/>
          <a:stretch>
            <a:fillRect/>
          </a:stretch>
        </p:blipFill>
        <p:spPr>
          <a:xfrm>
            <a:off x="8278810" y="0"/>
            <a:ext cx="3853078" cy="3180046"/>
          </a:xfrm>
          <a:custGeom>
            <a:avLst/>
            <a:gdLst/>
            <a:ahLst/>
            <a:cxnLst/>
            <a:rect l="l" t="t" r="r" b="b"/>
            <a:pathLst>
              <a:path w="12192000" h="6858000">
                <a:moveTo>
                  <a:pt x="0" y="0"/>
                </a:moveTo>
                <a:lnTo>
                  <a:pt x="12192000" y="0"/>
                </a:lnTo>
                <a:lnTo>
                  <a:pt x="12192000" y="6858000"/>
                </a:lnTo>
                <a:lnTo>
                  <a:pt x="0" y="6858000"/>
                </a:lnTo>
                <a:close/>
              </a:path>
            </a:pathLst>
          </a:custGeom>
          <a:effectLst>
            <a:outerShdw blurRad="76200" dir="13500000" sy="23000" kx="1200000" algn="br" rotWithShape="0">
              <a:prstClr val="black">
                <a:alpha val="20000"/>
              </a:prstClr>
            </a:outerShdw>
          </a:effectLst>
        </p:spPr>
      </p:pic>
      <p:grpSp>
        <p:nvGrpSpPr>
          <p:cNvPr id="8" name="Group 7">
            <a:extLst>
              <a:ext uri="{FF2B5EF4-FFF2-40B4-BE49-F238E27FC236}">
                <a16:creationId xmlns:a16="http://schemas.microsoft.com/office/drawing/2014/main" id="{63737881-458F-40AD-B72B-B57D267DC4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sp>
          <p:nvSpPr>
            <p:cNvPr id="9" name="Freeform: Shape 8">
              <a:extLst>
                <a:ext uri="{FF2B5EF4-FFF2-40B4-BE49-F238E27FC236}">
                  <a16:creationId xmlns:a16="http://schemas.microsoft.com/office/drawing/2014/main" id="{C2967126-346F-41EA-982D-63D8EBB60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 name="Group 9">
              <a:extLst>
                <a:ext uri="{FF2B5EF4-FFF2-40B4-BE49-F238E27FC236}">
                  <a16:creationId xmlns:a16="http://schemas.microsoft.com/office/drawing/2014/main" id="{1BCD9601-1F44-4E40-998C-1B256DAE946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1" name="Group 10">
                <a:extLst>
                  <a:ext uri="{FF2B5EF4-FFF2-40B4-BE49-F238E27FC236}">
                    <a16:creationId xmlns:a16="http://schemas.microsoft.com/office/drawing/2014/main" id="{1A1CA4E9-12FA-47EB-8471-25E8D55152C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5" name="Freeform: Shape 14">
                  <a:extLst>
                    <a:ext uri="{FF2B5EF4-FFF2-40B4-BE49-F238E27FC236}">
                      <a16:creationId xmlns:a16="http://schemas.microsoft.com/office/drawing/2014/main" id="{E13A9BF0-334C-4457-A635-9CA4877E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FF05821A-8598-44E4-A18C-538D5331E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8A4ECC81-E17F-4F87-9A0B-398363A864A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4">
                  <a:alphaModFix amt="57000"/>
                </a:blip>
                <a:tile tx="0" ty="0" sx="100000" sy="100000" flip="none" algn="tl"/>
              </a:blipFill>
              <a:effectLst/>
            </p:grpSpPr>
            <p:sp>
              <p:nvSpPr>
                <p:cNvPr id="13" name="Freeform: Shape 12">
                  <a:extLst>
                    <a:ext uri="{FF2B5EF4-FFF2-40B4-BE49-F238E27FC236}">
                      <a16:creationId xmlns:a16="http://schemas.microsoft.com/office/drawing/2014/main" id="{1FBBD7D8-A895-40D0-A53D-DEDF495B2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A602493-BC70-48CF-BDBA-88A866227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pic>
        <p:nvPicPr>
          <p:cNvPr id="3074" name="Picture 2" descr="Multi-Agency Practice - MARAM Animation Series">
            <a:extLst>
              <a:ext uri="{FF2B5EF4-FFF2-40B4-BE49-F238E27FC236}">
                <a16:creationId xmlns:a16="http://schemas.microsoft.com/office/drawing/2014/main" id="{60A4F121-48F6-7932-7105-728C267C38A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79910" y="245660"/>
            <a:ext cx="4352221" cy="2423833"/>
          </a:xfrm>
          <a:prstGeom prst="rect">
            <a:avLst/>
          </a:prstGeom>
          <a:noFill/>
          <a:ln>
            <a:solidFill>
              <a:schemeClr val="bg2">
                <a:lumMod val="10000"/>
              </a:schemeClr>
            </a:solidFill>
          </a:ln>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1BB414D-6CAF-57EA-D5A3-DF5B59030412}"/>
              </a:ext>
            </a:extLst>
          </p:cNvPr>
          <p:cNvSpPr txBox="1"/>
          <p:nvPr/>
        </p:nvSpPr>
        <p:spPr>
          <a:xfrm>
            <a:off x="200023" y="445685"/>
            <a:ext cx="3587228" cy="5970865"/>
          </a:xfrm>
          <a:prstGeom prst="rect">
            <a:avLst/>
          </a:prstGeom>
          <a:noFill/>
        </p:spPr>
        <p:txBody>
          <a:bodyPr wrap="square" lIns="91440" tIns="45720" rIns="91440" bIns="45720" rtlCol="0" anchor="t">
            <a:spAutoFit/>
          </a:bodyPr>
          <a:lstStyle/>
          <a:p>
            <a:r>
              <a:rPr lang="en-GB" sz="1100">
                <a:solidFill>
                  <a:schemeClr val="bg1"/>
                </a:solidFill>
                <a:latin typeface="Times New Roman"/>
                <a:ea typeface="+mn-lt"/>
                <a:cs typeface="Times New Roman"/>
              </a:rPr>
              <a:t>Working with multiple agencies and providing parental support to Isaac and his mother </a:t>
            </a:r>
            <a:endParaRPr lang="en-US" sz="1100">
              <a:solidFill>
                <a:schemeClr val="bg1"/>
              </a:solidFill>
              <a:latin typeface="Times New Roman"/>
              <a:cs typeface="Times New Roman"/>
            </a:endParaRPr>
          </a:p>
          <a:p>
            <a:endParaRPr lang="en-US" sz="1100">
              <a:latin typeface="Times New Roman"/>
              <a:cs typeface="Times New Roman"/>
            </a:endParaRPr>
          </a:p>
          <a:p>
            <a:endParaRPr lang="en-US" sz="1100">
              <a:latin typeface="Times New Roman"/>
              <a:cs typeface="Times New Roman"/>
            </a:endParaRPr>
          </a:p>
          <a:p>
            <a:r>
              <a:rPr lang="en-GB" sz="1100">
                <a:solidFill>
                  <a:schemeClr val="bg1"/>
                </a:solidFill>
                <a:latin typeface="Times New Roman"/>
                <a:ea typeface="+mn-lt"/>
                <a:cs typeface="Times New Roman"/>
              </a:rPr>
              <a:t>Collaborating with multiple agencies: </a:t>
            </a:r>
            <a:endParaRPr lang="en-GB" sz="1100">
              <a:solidFill>
                <a:schemeClr val="bg1"/>
              </a:solidFill>
              <a:latin typeface="Times New Roman"/>
              <a:cs typeface="Times New Roman"/>
            </a:endParaRPr>
          </a:p>
          <a:p>
            <a:endParaRPr lang="en-GB" sz="1100">
              <a:latin typeface="Times New Roman"/>
              <a:cs typeface="Times New Roman"/>
            </a:endParaRPr>
          </a:p>
          <a:p>
            <a:r>
              <a:rPr lang="en-GB" sz="1100">
                <a:solidFill>
                  <a:schemeClr val="bg1"/>
                </a:solidFill>
                <a:latin typeface="Times New Roman"/>
                <a:ea typeface="+mn-lt"/>
                <a:cs typeface="Times New Roman"/>
              </a:rPr>
              <a:t>Health Visitors in the Community </a:t>
            </a:r>
          </a:p>
          <a:p>
            <a:endParaRPr lang="en-GB" sz="1100">
              <a:latin typeface="Times New Roman"/>
              <a:cs typeface="Times New Roman"/>
            </a:endParaRPr>
          </a:p>
          <a:p>
            <a:r>
              <a:rPr lang="en-GB" sz="1100">
                <a:solidFill>
                  <a:schemeClr val="bg1"/>
                </a:solidFill>
                <a:latin typeface="Times New Roman"/>
                <a:ea typeface="+mn-lt"/>
                <a:cs typeface="Times New Roman"/>
              </a:rPr>
              <a:t>Language and Speech Therapists </a:t>
            </a:r>
            <a:endParaRPr lang="en-GB" sz="1100">
              <a:solidFill>
                <a:schemeClr val="bg1"/>
              </a:solidFill>
              <a:latin typeface="Times New Roman"/>
              <a:cs typeface="Times New Roman"/>
            </a:endParaRPr>
          </a:p>
          <a:p>
            <a:endParaRPr lang="en-GB" sz="1100">
              <a:latin typeface="Times New Roman"/>
              <a:cs typeface="Times New Roman"/>
            </a:endParaRPr>
          </a:p>
          <a:p>
            <a:r>
              <a:rPr lang="en-GB" sz="1100">
                <a:solidFill>
                  <a:schemeClr val="bg1"/>
                </a:solidFill>
                <a:latin typeface="Times New Roman"/>
                <a:ea typeface="+mn-lt"/>
                <a:cs typeface="Times New Roman"/>
              </a:rPr>
              <a:t>Family Support Workers </a:t>
            </a:r>
            <a:endParaRPr lang="en-GB" sz="1100">
              <a:solidFill>
                <a:schemeClr val="bg1"/>
              </a:solidFill>
              <a:latin typeface="Times New Roman"/>
              <a:cs typeface="Times New Roman"/>
            </a:endParaRPr>
          </a:p>
          <a:p>
            <a:endParaRPr lang="en-GB" sz="1100">
              <a:latin typeface="Times New Roman"/>
              <a:cs typeface="Times New Roman"/>
            </a:endParaRPr>
          </a:p>
          <a:p>
            <a:r>
              <a:rPr lang="en-GB" sz="1100">
                <a:solidFill>
                  <a:schemeClr val="bg1"/>
                </a:solidFill>
                <a:latin typeface="Times New Roman"/>
                <a:ea typeface="+mn-lt"/>
                <a:cs typeface="Times New Roman"/>
              </a:rPr>
              <a:t>Early Years Professionals </a:t>
            </a:r>
            <a:endParaRPr lang="en-GB" sz="1100">
              <a:solidFill>
                <a:schemeClr val="bg1"/>
              </a:solidFill>
              <a:latin typeface="Times New Roman"/>
              <a:cs typeface="Times New Roman"/>
            </a:endParaRPr>
          </a:p>
          <a:p>
            <a:endParaRPr lang="en-GB" sz="1100">
              <a:latin typeface="Times New Roman"/>
              <a:cs typeface="Times New Roman"/>
            </a:endParaRPr>
          </a:p>
          <a:p>
            <a:r>
              <a:rPr lang="en-GB" sz="1100">
                <a:solidFill>
                  <a:schemeClr val="bg1"/>
                </a:solidFill>
                <a:latin typeface="Times New Roman"/>
                <a:ea typeface="+mn-lt"/>
                <a:cs typeface="Times New Roman"/>
              </a:rPr>
              <a:t>Safeguarding </a:t>
            </a:r>
            <a:endParaRPr lang="en-GB" sz="1100">
              <a:solidFill>
                <a:schemeClr val="bg1"/>
              </a:solidFill>
              <a:latin typeface="Times New Roman"/>
              <a:cs typeface="Times New Roman"/>
            </a:endParaRPr>
          </a:p>
          <a:p>
            <a:endParaRPr lang="en-GB" sz="1100">
              <a:latin typeface="Times New Roman"/>
              <a:cs typeface="Times New Roman"/>
            </a:endParaRPr>
          </a:p>
          <a:p>
            <a:endParaRPr lang="en-GB" sz="1100">
              <a:latin typeface="Times New Roman"/>
              <a:cs typeface="Times New Roman"/>
            </a:endParaRPr>
          </a:p>
          <a:p>
            <a:r>
              <a:rPr lang="en-GB" sz="1100">
                <a:solidFill>
                  <a:schemeClr val="bg1"/>
                </a:solidFill>
                <a:latin typeface="Times New Roman"/>
                <a:ea typeface="+mn-lt"/>
                <a:cs typeface="Times New Roman"/>
              </a:rPr>
              <a:t>Support for Mother </a:t>
            </a:r>
            <a:endParaRPr lang="en-GB" sz="1100">
              <a:solidFill>
                <a:schemeClr val="bg1"/>
              </a:solidFill>
              <a:latin typeface="Times New Roman"/>
              <a:cs typeface="Times New Roman"/>
            </a:endParaRPr>
          </a:p>
          <a:p>
            <a:endParaRPr lang="en-GB" sz="1100">
              <a:latin typeface="Times New Roman"/>
              <a:cs typeface="Times New Roman"/>
            </a:endParaRPr>
          </a:p>
          <a:p>
            <a:r>
              <a:rPr lang="en-GB" sz="1100">
                <a:solidFill>
                  <a:schemeClr val="bg1"/>
                </a:solidFill>
                <a:latin typeface="Times New Roman"/>
                <a:ea typeface="+mn-lt"/>
                <a:cs typeface="Times New Roman"/>
              </a:rPr>
              <a:t>Parenting program </a:t>
            </a:r>
            <a:endParaRPr lang="en-GB" sz="1100">
              <a:solidFill>
                <a:schemeClr val="bg1"/>
              </a:solidFill>
              <a:latin typeface="Times New Roman"/>
              <a:cs typeface="Times New Roman"/>
            </a:endParaRPr>
          </a:p>
          <a:p>
            <a:endParaRPr lang="en-GB" sz="1100">
              <a:latin typeface="Times New Roman"/>
              <a:cs typeface="Times New Roman"/>
            </a:endParaRPr>
          </a:p>
          <a:p>
            <a:r>
              <a:rPr lang="en-GB" sz="1100">
                <a:solidFill>
                  <a:schemeClr val="bg1"/>
                </a:solidFill>
                <a:latin typeface="Times New Roman"/>
                <a:ea typeface="+mn-lt"/>
                <a:cs typeface="Times New Roman"/>
              </a:rPr>
              <a:t>Mental Health Support </a:t>
            </a:r>
            <a:endParaRPr lang="en-GB" sz="1100">
              <a:solidFill>
                <a:schemeClr val="bg1"/>
              </a:solidFill>
              <a:latin typeface="Times New Roman"/>
              <a:cs typeface="Times New Roman"/>
            </a:endParaRPr>
          </a:p>
          <a:p>
            <a:endParaRPr lang="en-GB" sz="1100">
              <a:latin typeface="Times New Roman"/>
              <a:cs typeface="Times New Roman"/>
            </a:endParaRPr>
          </a:p>
          <a:p>
            <a:r>
              <a:rPr lang="en-GB" sz="1100">
                <a:solidFill>
                  <a:schemeClr val="bg1"/>
                </a:solidFill>
                <a:latin typeface="Times New Roman"/>
                <a:ea typeface="+mn-lt"/>
                <a:cs typeface="Times New Roman"/>
              </a:rPr>
              <a:t>Community groups </a:t>
            </a:r>
            <a:endParaRPr lang="en-GB" sz="1100">
              <a:solidFill>
                <a:schemeClr val="bg1"/>
              </a:solidFill>
              <a:latin typeface="Times New Roman"/>
              <a:cs typeface="Times New Roman"/>
            </a:endParaRPr>
          </a:p>
          <a:p>
            <a:endParaRPr lang="en-GB" sz="1100">
              <a:latin typeface="Times New Roman"/>
              <a:cs typeface="Times New Roman"/>
            </a:endParaRPr>
          </a:p>
          <a:p>
            <a:endParaRPr lang="en-GB" sz="1100">
              <a:latin typeface="Times New Roman"/>
              <a:cs typeface="Times New Roman"/>
            </a:endParaRPr>
          </a:p>
          <a:p>
            <a:r>
              <a:rPr lang="en-GB" sz="1100">
                <a:solidFill>
                  <a:schemeClr val="bg1"/>
                </a:solidFill>
                <a:latin typeface="Times New Roman"/>
                <a:ea typeface="+mn-lt"/>
                <a:cs typeface="Times New Roman"/>
              </a:rPr>
              <a:t>According to the UK government (2024) and NHS England (2023), when many agencies work together, Isaac's social environment, learning opportunities, and overall development will be greatly improved. </a:t>
            </a:r>
          </a:p>
          <a:p>
            <a:endParaRPr lang="en-GB" sz="1100">
              <a:latin typeface="Times New Roman"/>
              <a:cs typeface="Times New Roman"/>
            </a:endParaRPr>
          </a:p>
          <a:p>
            <a:endParaRPr lang="en-GB" sz="1100">
              <a:latin typeface="Times New Roman"/>
              <a:cs typeface="Times New Roman"/>
            </a:endParaRPr>
          </a:p>
          <a:p>
            <a:endParaRPr lang="en-GB" sz="1100" b="1">
              <a:solidFill>
                <a:schemeClr val="bg1"/>
              </a:solidFill>
              <a:latin typeface="Times New Roman" panose="02020603050405020304" pitchFamily="18" charset="0"/>
              <a:cs typeface="Times New Roman" panose="02020603050405020304" pitchFamily="18" charset="0"/>
            </a:endParaRPr>
          </a:p>
          <a:p>
            <a:endParaRPr lang="en-GB" b="1" dirty="0">
              <a:solidFill>
                <a:schemeClr val="bg1"/>
              </a:solidFill>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A65FE62E-A8DF-FD3F-6527-7B676FA8F21A}"/>
              </a:ext>
            </a:extLst>
          </p:cNvPr>
          <p:cNvSpPr txBox="1"/>
          <p:nvPr/>
        </p:nvSpPr>
        <p:spPr>
          <a:xfrm>
            <a:off x="8356103" y="3045742"/>
            <a:ext cx="4000499" cy="184666"/>
          </a:xfrm>
          <a:prstGeom prst="rect">
            <a:avLst/>
          </a:prstGeom>
          <a:noFill/>
        </p:spPr>
        <p:txBody>
          <a:bodyPr wrap="square">
            <a:spAutoFit/>
          </a:bodyPr>
          <a:lstStyle/>
          <a:p>
            <a:r>
              <a:rPr lang="en-GB" sz="600" dirty="0">
                <a:solidFill>
                  <a:schemeClr val="bg1"/>
                </a:solidFill>
              </a:rPr>
              <a:t>https://www.istockphoto.com/photos/sadness-toddler-mixed-race-person-looking-at-camera</a:t>
            </a:r>
          </a:p>
        </p:txBody>
      </p:sp>
      <p:sp>
        <p:nvSpPr>
          <p:cNvPr id="19" name="TextBox 18">
            <a:extLst>
              <a:ext uri="{FF2B5EF4-FFF2-40B4-BE49-F238E27FC236}">
                <a16:creationId xmlns:a16="http://schemas.microsoft.com/office/drawing/2014/main" id="{9C763E7E-157F-CA1E-3DF9-5BC6E25B4D76}"/>
              </a:ext>
            </a:extLst>
          </p:cNvPr>
          <p:cNvSpPr txBox="1"/>
          <p:nvPr/>
        </p:nvSpPr>
        <p:spPr>
          <a:xfrm>
            <a:off x="4572000" y="2669673"/>
            <a:ext cx="4217158" cy="246221"/>
          </a:xfrm>
          <a:prstGeom prst="rect">
            <a:avLst/>
          </a:prstGeom>
          <a:noFill/>
        </p:spPr>
        <p:txBody>
          <a:bodyPr wrap="square">
            <a:spAutoFit/>
          </a:bodyPr>
          <a:lstStyle/>
          <a:p>
            <a:r>
              <a:rPr lang="en-GB" sz="1000" dirty="0"/>
              <a:t>https://www.youtube.com/watch?v=7zwNjMYwV2Y</a:t>
            </a:r>
          </a:p>
        </p:txBody>
      </p:sp>
      <p:sp>
        <p:nvSpPr>
          <p:cNvPr id="2" name="TextBox 1">
            <a:extLst>
              <a:ext uri="{FF2B5EF4-FFF2-40B4-BE49-F238E27FC236}">
                <a16:creationId xmlns:a16="http://schemas.microsoft.com/office/drawing/2014/main" id="{7259CAE1-D6EF-6C57-73EB-8C0A0BDCDA8A}"/>
              </a:ext>
            </a:extLst>
          </p:cNvPr>
          <p:cNvSpPr txBox="1"/>
          <p:nvPr/>
        </p:nvSpPr>
        <p:spPr>
          <a:xfrm>
            <a:off x="5229225" y="4238625"/>
            <a:ext cx="6096000" cy="9387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Times New Roman"/>
                <a:cs typeface="Times New Roman"/>
              </a:rPr>
              <a:t>Collaboration among health providers in supporting Isaac's holistic development enhances his longevity and family lifestyle (</a:t>
            </a:r>
            <a:r>
              <a:rPr lang="en-US" sz="1100" err="1">
                <a:latin typeface="Times New Roman"/>
                <a:cs typeface="Times New Roman"/>
              </a:rPr>
              <a:t>Punien</a:t>
            </a:r>
            <a:r>
              <a:rPr lang="en-US" sz="1100">
                <a:latin typeface="Times New Roman"/>
                <a:cs typeface="Times New Roman"/>
              </a:rPr>
              <a:t> et al., 2022).​ </a:t>
            </a:r>
            <a:br>
              <a:rPr lang="en-US" sz="1100">
                <a:latin typeface="Times New Roman"/>
                <a:cs typeface="Times New Roman"/>
              </a:rPr>
            </a:br>
            <a:r>
              <a:rPr lang="en-US" sz="1100">
                <a:latin typeface="Times New Roman"/>
                <a:cs typeface="Times New Roman"/>
              </a:rPr>
              <a:t>Using professional help and coaching can enhance the quality of support provided to children and families, as seen in the example of Isaac (Elek, Page, and Eadie, 2025).​</a:t>
            </a:r>
          </a:p>
          <a:p>
            <a:pPr algn="ctr"/>
            <a:endParaRPr lang="en-GB" sz="1100">
              <a:latin typeface="Times New Roman"/>
              <a:cs typeface="Times New Roman"/>
            </a:endParaRPr>
          </a:p>
        </p:txBody>
      </p:sp>
    </p:spTree>
    <p:extLst>
      <p:ext uri="{BB962C8B-B14F-4D97-AF65-F5344CB8AC3E}">
        <p14:creationId xmlns:p14="http://schemas.microsoft.com/office/powerpoint/2010/main" val="3823568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1AB72BDD-C721-9995-AEE8-42BDC5E6A2EB}"/>
              </a:ext>
            </a:extLst>
          </p:cNvPr>
          <p:cNvSpPr txBox="1"/>
          <p:nvPr/>
        </p:nvSpPr>
        <p:spPr>
          <a:xfrm>
            <a:off x="208967" y="282801"/>
            <a:ext cx="5947112" cy="88264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800" b="1" i="0" u="none" strike="noStrike" dirty="0">
                <a:solidFill>
                  <a:schemeClr val="bg1"/>
                </a:solidFill>
                <a:effectLst/>
                <a:latin typeface="Times New Roman" panose="02020603050405020304" pitchFamily="18" charset="0"/>
                <a:ea typeface="+mj-ea"/>
                <a:cs typeface="Times New Roman" panose="02020603050405020304" pitchFamily="18" charset="0"/>
              </a:rPr>
              <a:t>Critical Evaluation of Vygotsky's Theory in Isaac’s Case</a:t>
            </a:r>
            <a:endParaRPr lang="en-US" sz="2800" b="1" dirty="0">
              <a:solidFill>
                <a:schemeClr val="bg1"/>
              </a:solidFill>
              <a:effectLst/>
              <a:latin typeface="Times New Roman" panose="02020603050405020304" pitchFamily="18" charset="0"/>
              <a:ea typeface="+mj-ea"/>
              <a:cs typeface="Times New Roman" panose="02020603050405020304" pitchFamily="18" charset="0"/>
            </a:endParaRPr>
          </a:p>
        </p:txBody>
      </p:sp>
      <p:sp>
        <p:nvSpPr>
          <p:cNvPr id="17" name="TextBox 16">
            <a:extLst>
              <a:ext uri="{FF2B5EF4-FFF2-40B4-BE49-F238E27FC236}">
                <a16:creationId xmlns:a16="http://schemas.microsoft.com/office/drawing/2014/main" id="{BC985E9A-7711-B426-830B-748350F17D17}"/>
              </a:ext>
            </a:extLst>
          </p:cNvPr>
          <p:cNvSpPr txBox="1"/>
          <p:nvPr/>
        </p:nvSpPr>
        <p:spPr>
          <a:xfrm>
            <a:off x="205293" y="1560278"/>
            <a:ext cx="6936472" cy="4345361"/>
          </a:xfrm>
          <a:prstGeom prst="rect">
            <a:avLst/>
          </a:prstGeom>
        </p:spPr>
        <p:txBody>
          <a:bodyPr vert="horz" lIns="91440" tIns="45720" rIns="91440" bIns="45720" rtlCol="0" anchor="t">
            <a:normAutofit fontScale="92500" lnSpcReduction="10000"/>
          </a:bodyPr>
          <a:lstStyle/>
          <a:p>
            <a:pPr fontAlgn="base">
              <a:buFont typeface="Wingdings" panose="05000000000000000000" pitchFamily="2" charset="2"/>
              <a:buChar char="v"/>
            </a:pPr>
            <a:r>
              <a:rPr lang="en-US" sz="1100">
                <a:solidFill>
                  <a:schemeClr val="bg1"/>
                </a:solidFill>
                <a:latin typeface="Times New Roman"/>
                <a:ea typeface="+mn-lt"/>
                <a:cs typeface="Times New Roman"/>
              </a:rPr>
              <a:t>The theory of Vygotsky emphasises the significance of social interaction in children's learning and development. Positive connections with parents, carers, teachers, and peers can aid Isaac's cognitive, language, and social development (Haslip and Gullo, 2018). </a:t>
            </a:r>
            <a:endParaRPr lang="en-US" sz="1100">
              <a:solidFill>
                <a:schemeClr val="bg1"/>
              </a:solidFill>
              <a:latin typeface="Times New Roman"/>
              <a:cs typeface="Times New Roman"/>
            </a:endParaRPr>
          </a:p>
          <a:p>
            <a:pPr>
              <a:buFont typeface="Wingdings" panose="05000000000000000000" pitchFamily="2" charset="2"/>
              <a:buChar char="v"/>
            </a:pPr>
            <a:endParaRPr lang="en-US" sz="1100">
              <a:solidFill>
                <a:schemeClr val="bg1"/>
              </a:solidFill>
              <a:latin typeface="Times New Roman" panose="02020603050405020304" pitchFamily="18" charset="0"/>
              <a:cs typeface="Times New Roman" panose="02020603050405020304" pitchFamily="18" charset="0"/>
            </a:endParaRPr>
          </a:p>
          <a:p>
            <a:pPr>
              <a:buFont typeface="Wingdings" panose="05000000000000000000" pitchFamily="2" charset="2"/>
              <a:buChar char="v"/>
            </a:pPr>
            <a:r>
              <a:rPr lang="en-US" sz="1100">
                <a:solidFill>
                  <a:schemeClr val="bg1"/>
                </a:solidFill>
                <a:latin typeface="Times New Roman"/>
                <a:ea typeface="+mn-lt"/>
                <a:cs typeface="Times New Roman"/>
              </a:rPr>
              <a:t>Isaac benefits from the Zone of Proximal Development (ZPD) paradigm, which enhances learning through scaffolding from adults or competent peers (Foundational Models of Development, 2018). </a:t>
            </a:r>
            <a:endParaRPr lang="en-US" sz="1100">
              <a:solidFill>
                <a:schemeClr val="bg1"/>
              </a:solidFill>
              <a:latin typeface="Times New Roman"/>
              <a:cs typeface="Times New Roman"/>
            </a:endParaRPr>
          </a:p>
          <a:p>
            <a:pPr>
              <a:buFont typeface="Wingdings" panose="05000000000000000000" pitchFamily="2" charset="2"/>
              <a:buChar char="v"/>
            </a:pPr>
            <a:endParaRPr lang="en-US" sz="1100">
              <a:latin typeface="Times New Roman"/>
              <a:cs typeface="Times New Roman"/>
            </a:endParaRPr>
          </a:p>
          <a:p>
            <a:pPr>
              <a:buFont typeface="Wingdings" panose="05000000000000000000" pitchFamily="2" charset="2"/>
              <a:buChar char="v"/>
            </a:pPr>
            <a:r>
              <a:rPr lang="en-US" sz="1100">
                <a:solidFill>
                  <a:schemeClr val="bg1"/>
                </a:solidFill>
                <a:latin typeface="Times New Roman"/>
                <a:ea typeface="+mn-lt"/>
                <a:cs typeface="Times New Roman"/>
              </a:rPr>
              <a:t>The theory priorities language in learning. Regular conversation, storytelling, and guided discussions can enhance Isaac's language and thinking skills. (2018) Haslip and Gullo. </a:t>
            </a:r>
            <a:endParaRPr lang="en-US" sz="1100">
              <a:solidFill>
                <a:schemeClr val="bg1"/>
              </a:solidFill>
              <a:latin typeface="Times New Roman"/>
              <a:cs typeface="Times New Roman"/>
            </a:endParaRPr>
          </a:p>
          <a:p>
            <a:pPr>
              <a:buFont typeface="Wingdings" panose="05000000000000000000" pitchFamily="2" charset="2"/>
              <a:buChar char="v"/>
            </a:pPr>
            <a:endParaRPr lang="en-US" sz="1100">
              <a:latin typeface="Times New Roman"/>
              <a:cs typeface="Times New Roman"/>
            </a:endParaRPr>
          </a:p>
          <a:p>
            <a:pPr marL="57150" indent="-285750">
              <a:lnSpc>
                <a:spcPct val="90000"/>
              </a:lnSpc>
              <a:spcBef>
                <a:spcPts val="1200"/>
              </a:spcBef>
              <a:spcAft>
                <a:spcPts val="1200"/>
              </a:spcAft>
              <a:buFont typeface="Wingdings" panose="05000000000000000000" pitchFamily="2" charset="2"/>
              <a:buChar char="v"/>
            </a:pPr>
            <a:r>
              <a:rPr lang="en-US" sz="1100">
                <a:solidFill>
                  <a:schemeClr val="bg1"/>
                </a:solidFill>
                <a:latin typeface="Times New Roman"/>
                <a:ea typeface="+mn-lt"/>
                <a:cs typeface="Times New Roman"/>
              </a:rPr>
              <a:t>Vygotsky's emphasis on culture and community is crucial in various locations like London, where Isaac can benefit from diverse cultural experiences and social interactions (Britto et al., 2017). </a:t>
            </a:r>
          </a:p>
          <a:p>
            <a:pPr>
              <a:lnSpc>
                <a:spcPct val="90000"/>
              </a:lnSpc>
              <a:spcBef>
                <a:spcPts val="1200"/>
              </a:spcBef>
              <a:spcAft>
                <a:spcPts val="1200"/>
              </a:spcAft>
            </a:pPr>
            <a:r>
              <a:rPr lang="en-US" sz="1400" b="1">
                <a:solidFill>
                  <a:schemeClr val="bg1"/>
                </a:solidFill>
                <a:latin typeface="Times New Roman"/>
                <a:cs typeface="Times New Roman"/>
              </a:rPr>
              <a:t>Limitations</a:t>
            </a:r>
          </a:p>
          <a:p>
            <a:pPr marL="285750" indent="-285750">
              <a:buFont typeface="Wingdings" panose="05000000000000000000" pitchFamily="2" charset="2"/>
              <a:buChar char="v"/>
            </a:pPr>
            <a:r>
              <a:rPr lang="en-GB" sz="1100">
                <a:solidFill>
                  <a:srgbClr val="FFC000"/>
                </a:solidFill>
                <a:latin typeface="Times New Roman"/>
                <a:cs typeface="Times New Roman"/>
              </a:rPr>
              <a:t>According to Foundational Models of growth (2018), the theory may overlook biological aspects including heredity, temperament, and health issues that could impact Isaac's growth. </a:t>
            </a:r>
          </a:p>
          <a:p>
            <a:pPr marL="285750" indent="-285750">
              <a:buFont typeface="Wingdings" panose="05000000000000000000" pitchFamily="2" charset="2"/>
              <a:buChar char="v"/>
            </a:pPr>
            <a:endParaRPr lang="en-GB" sz="1100">
              <a:solidFill>
                <a:srgbClr val="FFC000"/>
              </a:solidFill>
              <a:latin typeface="Times New Roman"/>
              <a:cs typeface="Times New Roman"/>
            </a:endParaRPr>
          </a:p>
          <a:p>
            <a:pPr marL="285750" indent="-285750">
              <a:buFont typeface="Wingdings" panose="05000000000000000000" pitchFamily="2" charset="2"/>
              <a:buChar char="v"/>
            </a:pPr>
            <a:r>
              <a:rPr lang="en-GB" sz="1100">
                <a:solidFill>
                  <a:srgbClr val="FFC000"/>
                </a:solidFill>
                <a:latin typeface="Times New Roman"/>
                <a:cs typeface="Times New Roman"/>
              </a:rPr>
              <a:t>According to Foundational Models of Development (2018), children like Isaac may respond differently to the same social and educational assistance due to lower emphasis on individual variations. </a:t>
            </a:r>
          </a:p>
          <a:p>
            <a:pPr marL="285750" indent="-285750">
              <a:buFont typeface="Wingdings" panose="05000000000000000000" pitchFamily="2" charset="2"/>
              <a:buChar char="v"/>
            </a:pPr>
            <a:endParaRPr lang="en-GB" sz="1100">
              <a:solidFill>
                <a:srgbClr val="FFC000"/>
              </a:solidFill>
              <a:latin typeface="Times New Roman"/>
              <a:cs typeface="Times New Roman"/>
            </a:endParaRPr>
          </a:p>
          <a:p>
            <a:pPr marL="285750" indent="-285750">
              <a:buFont typeface="Wingdings" panose="05000000000000000000" pitchFamily="2" charset="2"/>
              <a:buChar char="v"/>
            </a:pPr>
            <a:r>
              <a:rPr lang="en-GB" sz="1100">
                <a:solidFill>
                  <a:srgbClr val="FFC000"/>
                </a:solidFill>
                <a:latin typeface="Times New Roman"/>
                <a:cs typeface="Times New Roman"/>
              </a:rPr>
              <a:t>The Zone of Proximal Development is challenging to identify and evaluate in practice (Foundational Models of Development,2018). </a:t>
            </a:r>
          </a:p>
          <a:p>
            <a:pPr marL="285750" indent="-285750">
              <a:buFont typeface="Wingdings" panose="05000000000000000000" pitchFamily="2" charset="2"/>
              <a:buChar char="v"/>
            </a:pPr>
            <a:endParaRPr lang="en-GB" sz="1100">
              <a:solidFill>
                <a:srgbClr val="FFC000"/>
              </a:solidFill>
              <a:latin typeface="Times New Roman"/>
              <a:cs typeface="Times New Roman"/>
            </a:endParaRPr>
          </a:p>
          <a:p>
            <a:pPr marL="285750" indent="-285750">
              <a:spcBef>
                <a:spcPts val="1200"/>
              </a:spcBef>
              <a:spcAft>
                <a:spcPts val="1200"/>
              </a:spcAft>
              <a:buFont typeface="Wingdings" panose="05000000000000000000" pitchFamily="2" charset="2"/>
              <a:buChar char="v"/>
            </a:pPr>
            <a:r>
              <a:rPr lang="en-GB" sz="1100">
                <a:solidFill>
                  <a:srgbClr val="FFC000"/>
                </a:solidFill>
                <a:latin typeface="Times New Roman"/>
                <a:cs typeface="Times New Roman"/>
              </a:rPr>
              <a:t>While Vygotsky's theory emphasises social factors, it may not fully explain cognitive development as well as stage-based theories like Piaget's (Nagy and Griffiths, 1982). </a:t>
            </a:r>
          </a:p>
          <a:p>
            <a:pPr marL="57150" indent="-285750">
              <a:lnSpc>
                <a:spcPct val="90000"/>
              </a:lnSpc>
              <a:spcBef>
                <a:spcPts val="1200"/>
              </a:spcBef>
              <a:spcAft>
                <a:spcPts val="1200"/>
              </a:spcAft>
              <a:buFont typeface="Wingdings" panose="05000000000000000000" pitchFamily="2" charset="2"/>
              <a:buChar char="v"/>
            </a:pPr>
            <a:endParaRPr lang="en-US" sz="1100">
              <a:solidFill>
                <a:schemeClr val="bg1"/>
              </a:solidFill>
              <a:latin typeface="Times New Roman"/>
              <a:cs typeface="Times New Roman"/>
            </a:endParaRPr>
          </a:p>
        </p:txBody>
      </p:sp>
      <p:grpSp>
        <p:nvGrpSpPr>
          <p:cNvPr id="49" name="Graphic 4">
            <a:extLst>
              <a:ext uri="{FF2B5EF4-FFF2-40B4-BE49-F238E27FC236}">
                <a16:creationId xmlns:a16="http://schemas.microsoft.com/office/drawing/2014/main" id="{D92F9A1A-77F4-4E16-958B-64BB489FFE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22349" y="739986"/>
            <a:ext cx="975169" cy="975171"/>
            <a:chOff x="5829300" y="3162300"/>
            <a:chExt cx="532256" cy="532257"/>
          </a:xfrm>
          <a:solidFill>
            <a:schemeClr val="bg1"/>
          </a:solidFill>
        </p:grpSpPr>
        <p:sp>
          <p:nvSpPr>
            <p:cNvPr id="34" name="Freeform: Shape 33">
              <a:extLst>
                <a:ext uri="{FF2B5EF4-FFF2-40B4-BE49-F238E27FC236}">
                  <a16:creationId xmlns:a16="http://schemas.microsoft.com/office/drawing/2014/main" id="{819A42ED-6B91-49E6-9BDB-6339893E9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3B732C3B-202D-4B4E-9C2B-283338B2A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E38433EC-2142-4B86-B9BA-25AFE26299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2F3A02D8-E8AA-47DC-B215-ED01D604E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B1A156CC-0ACD-4554-947F-A9FD30B6AB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BBACA1F0-7581-48CC-BB3D-29D84E66B1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48C34CDB-6796-4AA3-9001-DA5B717D7C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79D783F9-0F69-4135-9961-9BAB1C1A6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4FFBBC22-B7E4-49E9-9BD1-36B5F62991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1E179D1A-1F7F-41FF-A993-7DB78E9EB3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8565B3A8-B9D8-4EA9-B3DA-DDB2A574BB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8891E65D-798E-4741-A582-606A91528E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A8BAB8E0-D711-471F-8EB7-6F8C42092B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pic>
        <p:nvPicPr>
          <p:cNvPr id="4" name="Picture 3">
            <a:hlinkClick r:id="rId2"/>
            <a:extLst>
              <a:ext uri="{FF2B5EF4-FFF2-40B4-BE49-F238E27FC236}">
                <a16:creationId xmlns:a16="http://schemas.microsoft.com/office/drawing/2014/main" id="{6BA74D21-F86D-1F64-B7F9-E0AF1A797937}"/>
              </a:ext>
            </a:extLst>
          </p:cNvPr>
          <p:cNvPicPr>
            <a:picLocks noChangeAspect="1"/>
          </p:cNvPicPr>
          <p:nvPr/>
        </p:nvPicPr>
        <p:blipFill>
          <a:blip r:embed="rId3"/>
          <a:srcRect b="1796"/>
          <a:stretch>
            <a:fillRect/>
          </a:stretch>
        </p:blipFill>
        <p:spPr>
          <a:xfrm>
            <a:off x="8175009" y="3592174"/>
            <a:ext cx="3664141" cy="2671762"/>
          </a:xfrm>
          <a:prstGeom prst="rect">
            <a:avLst/>
          </a:prstGeom>
        </p:spPr>
      </p:pic>
      <p:pic>
        <p:nvPicPr>
          <p:cNvPr id="3" name="Picture 2">
            <a:hlinkClick r:id="rId4"/>
            <a:extLst>
              <a:ext uri="{FF2B5EF4-FFF2-40B4-BE49-F238E27FC236}">
                <a16:creationId xmlns:a16="http://schemas.microsoft.com/office/drawing/2014/main" id="{41F075EC-06BB-7FF1-938C-0CDE7833EE73}"/>
              </a:ext>
            </a:extLst>
          </p:cNvPr>
          <p:cNvPicPr>
            <a:picLocks noChangeAspect="1"/>
          </p:cNvPicPr>
          <p:nvPr/>
        </p:nvPicPr>
        <p:blipFill>
          <a:blip r:embed="rId5"/>
          <a:srcRect l="9247" r="-1" b="-1"/>
          <a:stretch>
            <a:fillRect/>
          </a:stretch>
        </p:blipFill>
        <p:spPr>
          <a:xfrm>
            <a:off x="8127242" y="326346"/>
            <a:ext cx="3735553" cy="2726963"/>
          </a:xfrm>
          <a:prstGeom prst="rect">
            <a:avLst/>
          </a:prstGeom>
        </p:spPr>
      </p:pic>
      <p:sp>
        <p:nvSpPr>
          <p:cNvPr id="48" name="Oval 47">
            <a:extLst>
              <a:ext uri="{FF2B5EF4-FFF2-40B4-BE49-F238E27FC236}">
                <a16:creationId xmlns:a16="http://schemas.microsoft.com/office/drawing/2014/main" id="{C4C270DE-0BEB-4372-B440-7EADA6FAFA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3877" y="4618784"/>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Oval 49">
            <a:extLst>
              <a:ext uri="{FF2B5EF4-FFF2-40B4-BE49-F238E27FC236}">
                <a16:creationId xmlns:a16="http://schemas.microsoft.com/office/drawing/2014/main" id="{757ACA0C-8702-4043-8D4D-582EAEDF1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3877" y="4618784"/>
            <a:ext cx="365021" cy="36502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0" name="TextBox 19">
            <a:extLst>
              <a:ext uri="{FF2B5EF4-FFF2-40B4-BE49-F238E27FC236}">
                <a16:creationId xmlns:a16="http://schemas.microsoft.com/office/drawing/2014/main" id="{E45D8776-B78F-D9A0-FA85-D7A17DC0B670}"/>
              </a:ext>
            </a:extLst>
          </p:cNvPr>
          <p:cNvSpPr txBox="1"/>
          <p:nvPr/>
        </p:nvSpPr>
        <p:spPr>
          <a:xfrm>
            <a:off x="345223" y="1302332"/>
            <a:ext cx="1883627" cy="258532"/>
          </a:xfrm>
          <a:prstGeom prst="rect">
            <a:avLst/>
          </a:prstGeom>
          <a:noFill/>
        </p:spPr>
        <p:txBody>
          <a:bodyPr wrap="square" lIns="91440" tIns="45720" rIns="91440" bIns="45720" anchor="t">
            <a:spAutoFit/>
          </a:bodyPr>
          <a:lstStyle/>
          <a:p>
            <a:pPr marL="228600">
              <a:lnSpc>
                <a:spcPct val="90000"/>
              </a:lnSpc>
              <a:spcBef>
                <a:spcPts val="1400"/>
              </a:spcBef>
              <a:spcAft>
                <a:spcPts val="400"/>
              </a:spcAft>
            </a:pPr>
            <a:r>
              <a:rPr lang="en-US" sz="1200" b="1" i="0" u="none" strike="noStrike">
                <a:solidFill>
                  <a:schemeClr val="bg1"/>
                </a:solidFill>
                <a:effectLst/>
                <a:latin typeface="Times New Roman"/>
                <a:cs typeface="Times New Roman"/>
              </a:rPr>
              <a:t>Strengths</a:t>
            </a:r>
            <a:endParaRPr lang="en-US" sz="1200" b="1">
              <a:solidFill>
                <a:schemeClr val="bg1"/>
              </a:solidFill>
              <a:effectLst/>
              <a:latin typeface="Times New Roman"/>
              <a:cs typeface="Times New Roman"/>
            </a:endParaRPr>
          </a:p>
        </p:txBody>
      </p:sp>
      <p:sp>
        <p:nvSpPr>
          <p:cNvPr id="23" name="TextBox 22">
            <a:extLst>
              <a:ext uri="{FF2B5EF4-FFF2-40B4-BE49-F238E27FC236}">
                <a16:creationId xmlns:a16="http://schemas.microsoft.com/office/drawing/2014/main" id="{96291EB7-A716-A541-2C7E-A0B3E4777E2B}"/>
              </a:ext>
            </a:extLst>
          </p:cNvPr>
          <p:cNvSpPr txBox="1"/>
          <p:nvPr/>
        </p:nvSpPr>
        <p:spPr>
          <a:xfrm>
            <a:off x="8405316" y="6263936"/>
            <a:ext cx="3659305" cy="261610"/>
          </a:xfrm>
          <a:prstGeom prst="rect">
            <a:avLst/>
          </a:prstGeom>
          <a:noFill/>
        </p:spPr>
        <p:txBody>
          <a:bodyPr wrap="square">
            <a:spAutoFit/>
          </a:bodyPr>
          <a:lstStyle/>
          <a:p>
            <a:r>
              <a:rPr lang="en-GB" sz="1100" dirty="0">
                <a:solidFill>
                  <a:schemeClr val="bg1"/>
                </a:solidFill>
              </a:rPr>
              <a:t>https://www.simplypsychology.org/vygotsky.html</a:t>
            </a:r>
          </a:p>
        </p:txBody>
      </p:sp>
      <p:sp>
        <p:nvSpPr>
          <p:cNvPr id="28" name="TextBox 27">
            <a:extLst>
              <a:ext uri="{FF2B5EF4-FFF2-40B4-BE49-F238E27FC236}">
                <a16:creationId xmlns:a16="http://schemas.microsoft.com/office/drawing/2014/main" id="{F82F81C6-CDFB-38AA-1F37-595CA1A9E31D}"/>
              </a:ext>
            </a:extLst>
          </p:cNvPr>
          <p:cNvSpPr txBox="1"/>
          <p:nvPr/>
        </p:nvSpPr>
        <p:spPr>
          <a:xfrm>
            <a:off x="8356103" y="3045742"/>
            <a:ext cx="4000499" cy="184666"/>
          </a:xfrm>
          <a:prstGeom prst="rect">
            <a:avLst/>
          </a:prstGeom>
          <a:noFill/>
        </p:spPr>
        <p:txBody>
          <a:bodyPr wrap="square">
            <a:spAutoFit/>
          </a:bodyPr>
          <a:lstStyle/>
          <a:p>
            <a:r>
              <a:rPr lang="en-GB" sz="600" dirty="0">
                <a:solidFill>
                  <a:schemeClr val="bg1"/>
                </a:solidFill>
              </a:rPr>
              <a:t>https://www.istockphoto.com/photos/sadness-toddler-mixed-race-person-looking-at-camera</a:t>
            </a:r>
          </a:p>
        </p:txBody>
      </p:sp>
    </p:spTree>
    <p:extLst>
      <p:ext uri="{BB962C8B-B14F-4D97-AF65-F5344CB8AC3E}">
        <p14:creationId xmlns:p14="http://schemas.microsoft.com/office/powerpoint/2010/main" val="37735416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EE70AE2-832E-4D1F-A983-946F2217D1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42C0AC56-3D5A-F9C0-CF85-7DBF599778DF}"/>
              </a:ext>
            </a:extLst>
          </p:cNvPr>
          <p:cNvSpPr txBox="1"/>
          <p:nvPr/>
        </p:nvSpPr>
        <p:spPr>
          <a:xfrm>
            <a:off x="5957397" y="1204841"/>
            <a:ext cx="4257668" cy="382028"/>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2000" b="1" i="0" u="none" strike="noStrike" kern="1200">
                <a:solidFill>
                  <a:schemeClr val="bg1"/>
                </a:solidFill>
                <a:effectLst/>
                <a:latin typeface="Times New Roman"/>
                <a:ea typeface="+mj-ea"/>
                <a:cs typeface="Times New Roman"/>
              </a:rPr>
              <a:t>Critical Evaluation in Isaac Case</a:t>
            </a:r>
            <a:endParaRPr lang="en-US" sz="2000" kern="1200">
              <a:solidFill>
                <a:schemeClr val="bg1"/>
              </a:solidFill>
              <a:latin typeface="Times New Roman"/>
              <a:ea typeface="+mj-ea"/>
              <a:cs typeface="Times New Roman"/>
            </a:endParaRPr>
          </a:p>
        </p:txBody>
      </p:sp>
      <p:pic>
        <p:nvPicPr>
          <p:cNvPr id="2" name="Picture 1">
            <a:hlinkClick r:id="rId2"/>
            <a:extLst>
              <a:ext uri="{FF2B5EF4-FFF2-40B4-BE49-F238E27FC236}">
                <a16:creationId xmlns:a16="http://schemas.microsoft.com/office/drawing/2014/main" id="{61BEF6AD-D8D1-6489-BF5A-51FCEEAB2AD0}"/>
              </a:ext>
            </a:extLst>
          </p:cNvPr>
          <p:cNvPicPr>
            <a:picLocks noChangeAspect="1"/>
          </p:cNvPicPr>
          <p:nvPr/>
        </p:nvPicPr>
        <p:blipFill>
          <a:blip r:embed="rId3"/>
          <a:srcRect l="9247" r="-1" b="-1"/>
          <a:stretch>
            <a:fillRect/>
          </a:stretch>
        </p:blipFill>
        <p:spPr>
          <a:xfrm>
            <a:off x="-7809" y="1"/>
            <a:ext cx="4566747" cy="3333749"/>
          </a:xfrm>
          <a:custGeom>
            <a:avLst/>
            <a:gdLst/>
            <a:ahLst/>
            <a:cxnLst/>
            <a:rect l="l" t="t" r="r" b="b"/>
            <a:pathLst>
              <a:path w="4566747" h="3333749">
                <a:moveTo>
                  <a:pt x="3726625" y="1508457"/>
                </a:moveTo>
                <a:lnTo>
                  <a:pt x="3698531" y="1596213"/>
                </a:lnTo>
                <a:cubicBezTo>
                  <a:pt x="3696054" y="1604978"/>
                  <a:pt x="3697579" y="1615836"/>
                  <a:pt x="3700436" y="1624980"/>
                </a:cubicBezTo>
                <a:cubicBezTo>
                  <a:pt x="3710152" y="1656223"/>
                  <a:pt x="3734537" y="1676036"/>
                  <a:pt x="3757017" y="1697753"/>
                </a:cubicBezTo>
                <a:cubicBezTo>
                  <a:pt x="3766924" y="1707279"/>
                  <a:pt x="3773972" y="1720423"/>
                  <a:pt x="3779686" y="1733188"/>
                </a:cubicBezTo>
                <a:cubicBezTo>
                  <a:pt x="3794357" y="1766335"/>
                  <a:pt x="3807501" y="1800246"/>
                  <a:pt x="3821407" y="1833775"/>
                </a:cubicBezTo>
                <a:cubicBezTo>
                  <a:pt x="3822741" y="1837013"/>
                  <a:pt x="3826170" y="1839679"/>
                  <a:pt x="3829028" y="1842158"/>
                </a:cubicBezTo>
                <a:cubicBezTo>
                  <a:pt x="3859129" y="1866922"/>
                  <a:pt x="3889418" y="1891497"/>
                  <a:pt x="3919519" y="1916454"/>
                </a:cubicBezTo>
                <a:cubicBezTo>
                  <a:pt x="3925233" y="1921216"/>
                  <a:pt x="3929425" y="1928076"/>
                  <a:pt x="3934949" y="1933219"/>
                </a:cubicBezTo>
                <a:cubicBezTo>
                  <a:pt x="3942569" y="1940459"/>
                  <a:pt x="3949810" y="1949603"/>
                  <a:pt x="3958954" y="1953413"/>
                </a:cubicBezTo>
                <a:cubicBezTo>
                  <a:pt x="3987719" y="1965224"/>
                  <a:pt x="4000103" y="1987894"/>
                  <a:pt x="4005437" y="2016469"/>
                </a:cubicBezTo>
                <a:cubicBezTo>
                  <a:pt x="4010390" y="2042570"/>
                  <a:pt x="4014582" y="2068669"/>
                  <a:pt x="4020296" y="2094578"/>
                </a:cubicBezTo>
                <a:cubicBezTo>
                  <a:pt x="4027154" y="2126201"/>
                  <a:pt x="4034584" y="2157636"/>
                  <a:pt x="4042967" y="2188879"/>
                </a:cubicBezTo>
                <a:cubicBezTo>
                  <a:pt x="4046587" y="2202404"/>
                  <a:pt x="4050777" y="2216692"/>
                  <a:pt x="4058207" y="2228314"/>
                </a:cubicBezTo>
                <a:cubicBezTo>
                  <a:pt x="4078782" y="2260890"/>
                  <a:pt x="4092688" y="2295753"/>
                  <a:pt x="4087164" y="2334044"/>
                </a:cubicBezTo>
                <a:cubicBezTo>
                  <a:pt x="4082782" y="2364715"/>
                  <a:pt x="4094022" y="2390434"/>
                  <a:pt x="4111549" y="2409485"/>
                </a:cubicBezTo>
                <a:cubicBezTo>
                  <a:pt x="4119503" y="2418154"/>
                  <a:pt x="4125016" y="2426976"/>
                  <a:pt x="4128650" y="2435912"/>
                </a:cubicBezTo>
                <a:lnTo>
                  <a:pt x="4134481" y="2463017"/>
                </a:lnTo>
                <a:lnTo>
                  <a:pt x="4134480" y="2463032"/>
                </a:lnTo>
                <a:lnTo>
                  <a:pt x="4125839" y="2518261"/>
                </a:lnTo>
                <a:lnTo>
                  <a:pt x="4125838" y="2518263"/>
                </a:lnTo>
                <a:cubicBezTo>
                  <a:pt x="4123171" y="2527789"/>
                  <a:pt x="4122027" y="2536457"/>
                  <a:pt x="4122194" y="2545005"/>
                </a:cubicBezTo>
                <a:lnTo>
                  <a:pt x="4122194" y="2545006"/>
                </a:lnTo>
                <a:cubicBezTo>
                  <a:pt x="4122360" y="2553555"/>
                  <a:pt x="4123837" y="2561985"/>
                  <a:pt x="4126408" y="2571034"/>
                </a:cubicBezTo>
                <a:cubicBezTo>
                  <a:pt x="4138410" y="2612945"/>
                  <a:pt x="4170987" y="2640950"/>
                  <a:pt x="4199562" y="2668001"/>
                </a:cubicBezTo>
                <a:cubicBezTo>
                  <a:pt x="4223947" y="2691054"/>
                  <a:pt x="4237663" y="2716963"/>
                  <a:pt x="4247952" y="2745348"/>
                </a:cubicBezTo>
                <a:lnTo>
                  <a:pt x="4247953" y="2745351"/>
                </a:lnTo>
                <a:lnTo>
                  <a:pt x="4253873" y="2778005"/>
                </a:lnTo>
                <a:lnTo>
                  <a:pt x="4253453" y="2785439"/>
                </a:lnTo>
                <a:lnTo>
                  <a:pt x="4243374" y="2811779"/>
                </a:lnTo>
                <a:lnTo>
                  <a:pt x="4243370" y="2811786"/>
                </a:lnTo>
                <a:lnTo>
                  <a:pt x="4243372" y="2811786"/>
                </a:lnTo>
                <a:lnTo>
                  <a:pt x="4243374" y="2811779"/>
                </a:lnTo>
                <a:lnTo>
                  <a:pt x="4253024" y="2793022"/>
                </a:lnTo>
                <a:lnTo>
                  <a:pt x="4253453" y="2785439"/>
                </a:lnTo>
                <a:lnTo>
                  <a:pt x="4254653" y="2782304"/>
                </a:lnTo>
                <a:lnTo>
                  <a:pt x="4253873" y="2778005"/>
                </a:lnTo>
                <a:lnTo>
                  <a:pt x="4254283" y="2770756"/>
                </a:lnTo>
                <a:lnTo>
                  <a:pt x="4247953" y="2745351"/>
                </a:lnTo>
                <a:lnTo>
                  <a:pt x="4247952" y="2745347"/>
                </a:lnTo>
                <a:cubicBezTo>
                  <a:pt x="4237663" y="2716962"/>
                  <a:pt x="4223947" y="2691053"/>
                  <a:pt x="4199562" y="2668000"/>
                </a:cubicBezTo>
                <a:cubicBezTo>
                  <a:pt x="4170987" y="2640949"/>
                  <a:pt x="4138410" y="2612944"/>
                  <a:pt x="4126408" y="2571033"/>
                </a:cubicBezTo>
                <a:lnTo>
                  <a:pt x="4122194" y="2545006"/>
                </a:lnTo>
                <a:lnTo>
                  <a:pt x="4125838" y="2518264"/>
                </a:lnTo>
                <a:lnTo>
                  <a:pt x="4125839" y="2518261"/>
                </a:lnTo>
                <a:lnTo>
                  <a:pt x="4132419" y="2490550"/>
                </a:lnTo>
                <a:lnTo>
                  <a:pt x="4134480" y="2463032"/>
                </a:lnTo>
                <a:lnTo>
                  <a:pt x="4134482" y="2463018"/>
                </a:lnTo>
                <a:lnTo>
                  <a:pt x="4134481" y="2463017"/>
                </a:lnTo>
                <a:lnTo>
                  <a:pt x="4134482" y="2463017"/>
                </a:lnTo>
                <a:cubicBezTo>
                  <a:pt x="4133600" y="2444776"/>
                  <a:pt x="4127457" y="2426821"/>
                  <a:pt x="4111549" y="2409484"/>
                </a:cubicBezTo>
                <a:cubicBezTo>
                  <a:pt x="4094022" y="2390433"/>
                  <a:pt x="4082782" y="2364714"/>
                  <a:pt x="4087164" y="2334043"/>
                </a:cubicBezTo>
                <a:cubicBezTo>
                  <a:pt x="4092688" y="2295752"/>
                  <a:pt x="4078782" y="2260889"/>
                  <a:pt x="4058207" y="2228313"/>
                </a:cubicBezTo>
                <a:cubicBezTo>
                  <a:pt x="4050777" y="2216691"/>
                  <a:pt x="4046587" y="2202403"/>
                  <a:pt x="4042967" y="2188878"/>
                </a:cubicBezTo>
                <a:cubicBezTo>
                  <a:pt x="4034584" y="2157635"/>
                  <a:pt x="4027154" y="2126200"/>
                  <a:pt x="4020296" y="2094577"/>
                </a:cubicBezTo>
                <a:cubicBezTo>
                  <a:pt x="4014582" y="2068668"/>
                  <a:pt x="4010390" y="2042569"/>
                  <a:pt x="4005437" y="2016468"/>
                </a:cubicBezTo>
                <a:cubicBezTo>
                  <a:pt x="4000103" y="1987893"/>
                  <a:pt x="3987719" y="1965223"/>
                  <a:pt x="3958954" y="1953412"/>
                </a:cubicBezTo>
                <a:cubicBezTo>
                  <a:pt x="3949810" y="1949602"/>
                  <a:pt x="3942569" y="1940458"/>
                  <a:pt x="3934949" y="1933218"/>
                </a:cubicBezTo>
                <a:cubicBezTo>
                  <a:pt x="3929425" y="1928075"/>
                  <a:pt x="3925233" y="1921215"/>
                  <a:pt x="3919519" y="1916453"/>
                </a:cubicBezTo>
                <a:cubicBezTo>
                  <a:pt x="3889418" y="1891496"/>
                  <a:pt x="3859129" y="1866921"/>
                  <a:pt x="3829028" y="1842157"/>
                </a:cubicBezTo>
                <a:cubicBezTo>
                  <a:pt x="3826170" y="1839678"/>
                  <a:pt x="3822741" y="1837012"/>
                  <a:pt x="3821407" y="1833774"/>
                </a:cubicBezTo>
                <a:cubicBezTo>
                  <a:pt x="3807501" y="1800245"/>
                  <a:pt x="3794358" y="1766334"/>
                  <a:pt x="3779686" y="1733187"/>
                </a:cubicBezTo>
                <a:cubicBezTo>
                  <a:pt x="3773972" y="1720422"/>
                  <a:pt x="3766924" y="1707278"/>
                  <a:pt x="3757018" y="1697752"/>
                </a:cubicBezTo>
                <a:cubicBezTo>
                  <a:pt x="3734538" y="1676035"/>
                  <a:pt x="3710152" y="1656222"/>
                  <a:pt x="3700436" y="1624979"/>
                </a:cubicBezTo>
                <a:cubicBezTo>
                  <a:pt x="3697580" y="1615835"/>
                  <a:pt x="3696055" y="1604977"/>
                  <a:pt x="3698532" y="1596212"/>
                </a:cubicBezTo>
                <a:close/>
                <a:moveTo>
                  <a:pt x="3745230" y="1459072"/>
                </a:moveTo>
                <a:lnTo>
                  <a:pt x="3745229" y="1459073"/>
                </a:lnTo>
                <a:lnTo>
                  <a:pt x="3736012" y="1481571"/>
                </a:lnTo>
                <a:close/>
                <a:moveTo>
                  <a:pt x="3764423" y="1268757"/>
                </a:moveTo>
                <a:cubicBezTo>
                  <a:pt x="3764875" y="1275401"/>
                  <a:pt x="3766447" y="1281688"/>
                  <a:pt x="3769590" y="1286069"/>
                </a:cubicBezTo>
                <a:cubicBezTo>
                  <a:pt x="3784163" y="1306929"/>
                  <a:pt x="3790403" y="1328552"/>
                  <a:pt x="3791927" y="1350627"/>
                </a:cubicBezTo>
                <a:lnTo>
                  <a:pt x="3786333" y="1413839"/>
                </a:lnTo>
                <a:lnTo>
                  <a:pt x="3791928" y="1350626"/>
                </a:lnTo>
                <a:cubicBezTo>
                  <a:pt x="3790403" y="1328551"/>
                  <a:pt x="3784164" y="1306929"/>
                  <a:pt x="3769590" y="1286068"/>
                </a:cubicBezTo>
                <a:close/>
                <a:moveTo>
                  <a:pt x="3706152" y="773034"/>
                </a:moveTo>
                <a:lnTo>
                  <a:pt x="3706152" y="773035"/>
                </a:lnTo>
                <a:cubicBezTo>
                  <a:pt x="3708438" y="800276"/>
                  <a:pt x="3711676" y="827329"/>
                  <a:pt x="3714152" y="854379"/>
                </a:cubicBezTo>
                <a:cubicBezTo>
                  <a:pt x="3716438" y="878956"/>
                  <a:pt x="3717200" y="903722"/>
                  <a:pt x="3745205" y="915343"/>
                </a:cubicBezTo>
                <a:cubicBezTo>
                  <a:pt x="3749587" y="917059"/>
                  <a:pt x="3752825" y="922773"/>
                  <a:pt x="3755683" y="927155"/>
                </a:cubicBezTo>
                <a:cubicBezTo>
                  <a:pt x="3799691" y="994785"/>
                  <a:pt x="3798547" y="1030980"/>
                  <a:pt x="3752063" y="1097087"/>
                </a:cubicBezTo>
                <a:cubicBezTo>
                  <a:pt x="3747301" y="1103945"/>
                  <a:pt x="3743871" y="1118613"/>
                  <a:pt x="3747681" y="1123185"/>
                </a:cubicBezTo>
                <a:cubicBezTo>
                  <a:pt x="3763493" y="1142617"/>
                  <a:pt x="3770542" y="1162953"/>
                  <a:pt x="3772400" y="1184028"/>
                </a:cubicBezTo>
                <a:cubicBezTo>
                  <a:pt x="3770542" y="1162953"/>
                  <a:pt x="3763494" y="1142616"/>
                  <a:pt x="3747682" y="1123184"/>
                </a:cubicBezTo>
                <a:cubicBezTo>
                  <a:pt x="3743872" y="1118612"/>
                  <a:pt x="3747302" y="1103944"/>
                  <a:pt x="3752064" y="1097086"/>
                </a:cubicBezTo>
                <a:cubicBezTo>
                  <a:pt x="3798548" y="1030979"/>
                  <a:pt x="3799692" y="994784"/>
                  <a:pt x="3755684" y="927154"/>
                </a:cubicBezTo>
                <a:cubicBezTo>
                  <a:pt x="3752826" y="922772"/>
                  <a:pt x="3749588" y="917058"/>
                  <a:pt x="3745206" y="915342"/>
                </a:cubicBezTo>
                <a:cubicBezTo>
                  <a:pt x="3717200" y="903721"/>
                  <a:pt x="3716438" y="878955"/>
                  <a:pt x="3714152" y="854378"/>
                </a:cubicBezTo>
                <a:close/>
                <a:moveTo>
                  <a:pt x="3761553" y="517850"/>
                </a:moveTo>
                <a:lnTo>
                  <a:pt x="3752635" y="556047"/>
                </a:lnTo>
                <a:cubicBezTo>
                  <a:pt x="3750539" y="564048"/>
                  <a:pt x="3745015" y="572622"/>
                  <a:pt x="3746157" y="580050"/>
                </a:cubicBezTo>
                <a:cubicBezTo>
                  <a:pt x="3749491" y="601578"/>
                  <a:pt x="3747062" y="622200"/>
                  <a:pt x="3742776" y="642537"/>
                </a:cubicBezTo>
                <a:lnTo>
                  <a:pt x="3730253" y="694927"/>
                </a:lnTo>
                <a:lnTo>
                  <a:pt x="3742777" y="642536"/>
                </a:lnTo>
                <a:cubicBezTo>
                  <a:pt x="3747063" y="622200"/>
                  <a:pt x="3749492" y="601577"/>
                  <a:pt x="3746158" y="580049"/>
                </a:cubicBezTo>
                <a:cubicBezTo>
                  <a:pt x="3745016" y="572621"/>
                  <a:pt x="3750540" y="564047"/>
                  <a:pt x="3752636" y="556046"/>
                </a:cubicBezTo>
                <a:close/>
                <a:moveTo>
                  <a:pt x="3760066" y="313532"/>
                </a:moveTo>
                <a:lnTo>
                  <a:pt x="3760065" y="313533"/>
                </a:lnTo>
                <a:cubicBezTo>
                  <a:pt x="3755873" y="316389"/>
                  <a:pt x="3758159" y="330298"/>
                  <a:pt x="3759493" y="338870"/>
                </a:cubicBezTo>
                <a:lnTo>
                  <a:pt x="3759499" y="338898"/>
                </a:lnTo>
                <a:lnTo>
                  <a:pt x="3769400" y="395639"/>
                </a:lnTo>
                <a:lnTo>
                  <a:pt x="3765590" y="367327"/>
                </a:lnTo>
                <a:lnTo>
                  <a:pt x="3759499" y="338898"/>
                </a:lnTo>
                <a:lnTo>
                  <a:pt x="3759494" y="338869"/>
                </a:lnTo>
                <a:cubicBezTo>
                  <a:pt x="3758827" y="334583"/>
                  <a:pt x="3757922" y="328963"/>
                  <a:pt x="3757708" y="324057"/>
                </a:cubicBezTo>
                <a:close/>
                <a:moveTo>
                  <a:pt x="3782393" y="281567"/>
                </a:moveTo>
                <a:lnTo>
                  <a:pt x="3777498" y="295414"/>
                </a:lnTo>
                <a:lnTo>
                  <a:pt x="3777499" y="295414"/>
                </a:lnTo>
                <a:close/>
                <a:moveTo>
                  <a:pt x="3769073" y="24485"/>
                </a:moveTo>
                <a:lnTo>
                  <a:pt x="3766810" y="74128"/>
                </a:lnTo>
                <a:cubicBezTo>
                  <a:pt x="3767733" y="91491"/>
                  <a:pt x="3770043" y="108702"/>
                  <a:pt x="3772734" y="125860"/>
                </a:cubicBezTo>
                <a:lnTo>
                  <a:pt x="3777129" y="153387"/>
                </a:lnTo>
                <a:lnTo>
                  <a:pt x="3785402" y="228943"/>
                </a:lnTo>
                <a:lnTo>
                  <a:pt x="3780943" y="177270"/>
                </a:lnTo>
                <a:lnTo>
                  <a:pt x="3777129" y="153387"/>
                </a:lnTo>
                <a:lnTo>
                  <a:pt x="3776930" y="151568"/>
                </a:lnTo>
                <a:cubicBezTo>
                  <a:pt x="3772700" y="125875"/>
                  <a:pt x="3768195" y="100173"/>
                  <a:pt x="3766811" y="74128"/>
                </a:cubicBezTo>
                <a:close/>
                <a:moveTo>
                  <a:pt x="3766492" y="0"/>
                </a:moveTo>
                <a:lnTo>
                  <a:pt x="3769210" y="21485"/>
                </a:lnTo>
                <a:lnTo>
                  <a:pt x="3766492" y="0"/>
                </a:lnTo>
                <a:lnTo>
                  <a:pt x="4230600" y="0"/>
                </a:lnTo>
                <a:lnTo>
                  <a:pt x="4229473" y="2816"/>
                </a:lnTo>
                <a:cubicBezTo>
                  <a:pt x="4221091" y="21485"/>
                  <a:pt x="4218423" y="43011"/>
                  <a:pt x="4215374" y="63586"/>
                </a:cubicBezTo>
                <a:cubicBezTo>
                  <a:pt x="4209850" y="101307"/>
                  <a:pt x="4206420" y="139218"/>
                  <a:pt x="4201468" y="176938"/>
                </a:cubicBezTo>
                <a:cubicBezTo>
                  <a:pt x="4200324" y="184940"/>
                  <a:pt x="4198230" y="194084"/>
                  <a:pt x="4193466" y="200181"/>
                </a:cubicBezTo>
                <a:cubicBezTo>
                  <a:pt x="4161461" y="241900"/>
                  <a:pt x="4152508" y="292578"/>
                  <a:pt x="4155554" y="340773"/>
                </a:cubicBezTo>
                <a:cubicBezTo>
                  <a:pt x="4157843" y="378685"/>
                  <a:pt x="4159557" y="415834"/>
                  <a:pt x="4156319" y="453363"/>
                </a:cubicBezTo>
                <a:cubicBezTo>
                  <a:pt x="4156127" y="456221"/>
                  <a:pt x="4156509" y="460031"/>
                  <a:pt x="4158033" y="462125"/>
                </a:cubicBezTo>
                <a:cubicBezTo>
                  <a:pt x="4168129" y="475080"/>
                  <a:pt x="4168891" y="488606"/>
                  <a:pt x="4170605" y="505181"/>
                </a:cubicBezTo>
                <a:cubicBezTo>
                  <a:pt x="4173083" y="528614"/>
                  <a:pt x="4171367" y="550140"/>
                  <a:pt x="4167177" y="571859"/>
                </a:cubicBezTo>
                <a:cubicBezTo>
                  <a:pt x="4164129" y="587671"/>
                  <a:pt x="4157843" y="603672"/>
                  <a:pt x="4149840" y="617771"/>
                </a:cubicBezTo>
                <a:cubicBezTo>
                  <a:pt x="4138600" y="637391"/>
                  <a:pt x="4134220" y="656254"/>
                  <a:pt x="4149078" y="674922"/>
                </a:cubicBezTo>
                <a:cubicBezTo>
                  <a:pt x="4164891" y="695115"/>
                  <a:pt x="4159367" y="717976"/>
                  <a:pt x="4159937" y="740267"/>
                </a:cubicBezTo>
                <a:cubicBezTo>
                  <a:pt x="4160129" y="749981"/>
                  <a:pt x="4159747" y="760269"/>
                  <a:pt x="4162223" y="769604"/>
                </a:cubicBezTo>
                <a:cubicBezTo>
                  <a:pt x="4169273" y="796654"/>
                  <a:pt x="4179941" y="822755"/>
                  <a:pt x="4184703" y="850188"/>
                </a:cubicBezTo>
                <a:cubicBezTo>
                  <a:pt x="4187370" y="865429"/>
                  <a:pt x="4182607" y="882383"/>
                  <a:pt x="4179179" y="898197"/>
                </a:cubicBezTo>
                <a:cubicBezTo>
                  <a:pt x="4175559" y="914199"/>
                  <a:pt x="4170035" y="930010"/>
                  <a:pt x="4164319" y="945443"/>
                </a:cubicBezTo>
                <a:cubicBezTo>
                  <a:pt x="4160509" y="955919"/>
                  <a:pt x="4156889" y="967349"/>
                  <a:pt x="4150030" y="975732"/>
                </a:cubicBezTo>
                <a:cubicBezTo>
                  <a:pt x="4134410" y="994784"/>
                  <a:pt x="4131742" y="1014405"/>
                  <a:pt x="4139934" y="1036886"/>
                </a:cubicBezTo>
                <a:cubicBezTo>
                  <a:pt x="4141268" y="1040314"/>
                  <a:pt x="4141268" y="1044314"/>
                  <a:pt x="4141458" y="1048124"/>
                </a:cubicBezTo>
                <a:cubicBezTo>
                  <a:pt x="4145458" y="1109090"/>
                  <a:pt x="4147936" y="1170050"/>
                  <a:pt x="4154032" y="1230632"/>
                </a:cubicBezTo>
                <a:cubicBezTo>
                  <a:pt x="4156509" y="1255205"/>
                  <a:pt x="4167367" y="1278828"/>
                  <a:pt x="4174225" y="1303023"/>
                </a:cubicBezTo>
                <a:cubicBezTo>
                  <a:pt x="4175559" y="1307977"/>
                  <a:pt x="4177655" y="1313503"/>
                  <a:pt x="4176701" y="1318455"/>
                </a:cubicBezTo>
                <a:cubicBezTo>
                  <a:pt x="4167177" y="1372367"/>
                  <a:pt x="4181083" y="1422853"/>
                  <a:pt x="4199372" y="1472574"/>
                </a:cubicBezTo>
                <a:cubicBezTo>
                  <a:pt x="4201279" y="1477716"/>
                  <a:pt x="4200706" y="1484003"/>
                  <a:pt x="4200324" y="1489719"/>
                </a:cubicBezTo>
                <a:cubicBezTo>
                  <a:pt x="4198992" y="1505723"/>
                  <a:pt x="4192324" y="1523058"/>
                  <a:pt x="4196324" y="1537536"/>
                </a:cubicBezTo>
                <a:cubicBezTo>
                  <a:pt x="4207374" y="1576018"/>
                  <a:pt x="4220709" y="1614119"/>
                  <a:pt x="4237473" y="1650316"/>
                </a:cubicBezTo>
                <a:cubicBezTo>
                  <a:pt x="4254428" y="1687085"/>
                  <a:pt x="4268716" y="1721184"/>
                  <a:pt x="4251572" y="1763286"/>
                </a:cubicBezTo>
                <a:cubicBezTo>
                  <a:pt x="4244331" y="1781193"/>
                  <a:pt x="4249477" y="1804815"/>
                  <a:pt x="4251380" y="1825392"/>
                </a:cubicBezTo>
                <a:cubicBezTo>
                  <a:pt x="4252904" y="1840440"/>
                  <a:pt x="4261479" y="1854919"/>
                  <a:pt x="4261479" y="1869779"/>
                </a:cubicBezTo>
                <a:cubicBezTo>
                  <a:pt x="4261479" y="1909407"/>
                  <a:pt x="4271574" y="1944648"/>
                  <a:pt x="4292149" y="1978939"/>
                </a:cubicBezTo>
                <a:cubicBezTo>
                  <a:pt x="4300149" y="1992278"/>
                  <a:pt x="4294815" y="2013042"/>
                  <a:pt x="4296911" y="2030377"/>
                </a:cubicBezTo>
                <a:cubicBezTo>
                  <a:pt x="4299387" y="2048667"/>
                  <a:pt x="4301673" y="2067524"/>
                  <a:pt x="4307200" y="2085053"/>
                </a:cubicBezTo>
                <a:cubicBezTo>
                  <a:pt x="4321679" y="2130392"/>
                  <a:pt x="4338061" y="2175162"/>
                  <a:pt x="4353301" y="2220311"/>
                </a:cubicBezTo>
                <a:cubicBezTo>
                  <a:pt x="4365876" y="2257458"/>
                  <a:pt x="4355969" y="2294038"/>
                  <a:pt x="4350635" y="2330805"/>
                </a:cubicBezTo>
                <a:cubicBezTo>
                  <a:pt x="4347205" y="2353858"/>
                  <a:pt x="4339013" y="2375382"/>
                  <a:pt x="4351205" y="2401291"/>
                </a:cubicBezTo>
                <a:cubicBezTo>
                  <a:pt x="4362828" y="2426058"/>
                  <a:pt x="4360159" y="2457491"/>
                  <a:pt x="4366446" y="2485306"/>
                </a:cubicBezTo>
                <a:cubicBezTo>
                  <a:pt x="4371780" y="2508741"/>
                  <a:pt x="4380354" y="2531408"/>
                  <a:pt x="4388736" y="2554078"/>
                </a:cubicBezTo>
                <a:cubicBezTo>
                  <a:pt x="4400167" y="2584941"/>
                  <a:pt x="4412167" y="2615420"/>
                  <a:pt x="4406453" y="2649142"/>
                </a:cubicBezTo>
                <a:cubicBezTo>
                  <a:pt x="4399976" y="2687435"/>
                  <a:pt x="4424359" y="2713722"/>
                  <a:pt x="4440554" y="2743825"/>
                </a:cubicBezTo>
                <a:cubicBezTo>
                  <a:pt x="4451602" y="2764589"/>
                  <a:pt x="4459795" y="2787258"/>
                  <a:pt x="4466653" y="2809929"/>
                </a:cubicBezTo>
                <a:cubicBezTo>
                  <a:pt x="4475608" y="2840218"/>
                  <a:pt x="4480941" y="2871461"/>
                  <a:pt x="4489704" y="2901942"/>
                </a:cubicBezTo>
                <a:cubicBezTo>
                  <a:pt x="4502848" y="2948046"/>
                  <a:pt x="4513136" y="2994721"/>
                  <a:pt x="4505896" y="3042727"/>
                </a:cubicBezTo>
                <a:cubicBezTo>
                  <a:pt x="4502658" y="3064826"/>
                  <a:pt x="4502848" y="3085402"/>
                  <a:pt x="4507612" y="3107499"/>
                </a:cubicBezTo>
                <a:cubicBezTo>
                  <a:pt x="4515422" y="3143694"/>
                  <a:pt x="4516375" y="3180843"/>
                  <a:pt x="4545521" y="3209992"/>
                </a:cubicBezTo>
                <a:cubicBezTo>
                  <a:pt x="4555810" y="3220279"/>
                  <a:pt x="4558476" y="3238757"/>
                  <a:pt x="4563810" y="3253808"/>
                </a:cubicBezTo>
                <a:cubicBezTo>
                  <a:pt x="4570098" y="3271144"/>
                  <a:pt x="4566858" y="3283907"/>
                  <a:pt x="4548570" y="3293243"/>
                </a:cubicBezTo>
                <a:cubicBezTo>
                  <a:pt x="4540379" y="3297433"/>
                  <a:pt x="4532377" y="3309436"/>
                  <a:pt x="4531043" y="3318770"/>
                </a:cubicBezTo>
                <a:lnTo>
                  <a:pt x="4531438" y="3333749"/>
                </a:lnTo>
                <a:lnTo>
                  <a:pt x="4144407" y="3333749"/>
                </a:lnTo>
                <a:lnTo>
                  <a:pt x="4145031" y="3329060"/>
                </a:lnTo>
                <a:cubicBezTo>
                  <a:pt x="4154413" y="3276480"/>
                  <a:pt x="4167749" y="3224567"/>
                  <a:pt x="4180703" y="3172654"/>
                </a:cubicBezTo>
                <a:cubicBezTo>
                  <a:pt x="4188705" y="3140649"/>
                  <a:pt x="4192943" y="3109025"/>
                  <a:pt x="4193158" y="3077401"/>
                </a:cubicBezTo>
                <a:lnTo>
                  <a:pt x="4193158" y="3077400"/>
                </a:lnTo>
                <a:cubicBezTo>
                  <a:pt x="4193372" y="3045776"/>
                  <a:pt x="4189562" y="3014152"/>
                  <a:pt x="4181465" y="2982147"/>
                </a:cubicBezTo>
                <a:lnTo>
                  <a:pt x="4177881" y="2947862"/>
                </a:lnTo>
                <a:lnTo>
                  <a:pt x="4177882" y="2947858"/>
                </a:lnTo>
                <a:lnTo>
                  <a:pt x="4185787" y="2903549"/>
                </a:lnTo>
                <a:lnTo>
                  <a:pt x="4202421" y="2848793"/>
                </a:lnTo>
                <a:cubicBezTo>
                  <a:pt x="4203753" y="2844316"/>
                  <a:pt x="4207039" y="2839982"/>
                  <a:pt x="4211111" y="2836172"/>
                </a:cubicBezTo>
                <a:lnTo>
                  <a:pt x="4211111" y="2836171"/>
                </a:lnTo>
                <a:lnTo>
                  <a:pt x="4202421" y="2848792"/>
                </a:lnTo>
                <a:cubicBezTo>
                  <a:pt x="4197420" y="2865009"/>
                  <a:pt x="4191562" y="2881306"/>
                  <a:pt x="4186816" y="2897784"/>
                </a:cubicBezTo>
                <a:lnTo>
                  <a:pt x="4185787" y="2903549"/>
                </a:lnTo>
                <a:lnTo>
                  <a:pt x="4182513" y="2914327"/>
                </a:lnTo>
                <a:lnTo>
                  <a:pt x="4177882" y="2947858"/>
                </a:lnTo>
                <a:lnTo>
                  <a:pt x="4177881" y="2947861"/>
                </a:lnTo>
                <a:lnTo>
                  <a:pt x="4177881" y="2947862"/>
                </a:lnTo>
                <a:cubicBezTo>
                  <a:pt x="4177512" y="2959156"/>
                  <a:pt x="4178512" y="2970575"/>
                  <a:pt x="4181465" y="2982148"/>
                </a:cubicBezTo>
                <a:lnTo>
                  <a:pt x="4193158" y="3077401"/>
                </a:lnTo>
                <a:lnTo>
                  <a:pt x="4180703" y="3172653"/>
                </a:lnTo>
                <a:cubicBezTo>
                  <a:pt x="4167749" y="3224566"/>
                  <a:pt x="4154413" y="3276479"/>
                  <a:pt x="4145031" y="3329059"/>
                </a:cubicBezTo>
                <a:lnTo>
                  <a:pt x="4144407" y="3333749"/>
                </a:lnTo>
                <a:lnTo>
                  <a:pt x="0" y="3333749"/>
                </a:lnTo>
                <a:lnTo>
                  <a:pt x="0" y="1"/>
                </a:lnTo>
                <a:close/>
              </a:path>
            </a:pathLst>
          </a:custGeom>
        </p:spPr>
      </p:pic>
      <p:pic>
        <p:nvPicPr>
          <p:cNvPr id="8" name="Picture 7">
            <a:hlinkClick r:id="rId4"/>
            <a:extLst>
              <a:ext uri="{FF2B5EF4-FFF2-40B4-BE49-F238E27FC236}">
                <a16:creationId xmlns:a16="http://schemas.microsoft.com/office/drawing/2014/main" id="{D6743D1E-EC27-9E5F-C1C7-640A0F86AB8C}"/>
              </a:ext>
            </a:extLst>
          </p:cNvPr>
          <p:cNvPicPr>
            <a:picLocks noChangeAspect="1"/>
          </p:cNvPicPr>
          <p:nvPr/>
        </p:nvPicPr>
        <p:blipFill>
          <a:blip r:embed="rId5"/>
          <a:srcRect r="227" b="-2"/>
          <a:stretch>
            <a:fillRect/>
          </a:stretch>
        </p:blipFill>
        <p:spPr>
          <a:xfrm>
            <a:off x="0" y="3429000"/>
            <a:ext cx="4264146" cy="3109270"/>
          </a:xfrm>
          <a:custGeom>
            <a:avLst/>
            <a:gdLst/>
            <a:ahLst/>
            <a:cxnLst/>
            <a:rect l="l" t="t" r="r" b="b"/>
            <a:pathLst>
              <a:path w="4572002" h="3333748">
                <a:moveTo>
                  <a:pt x="4246239" y="3218303"/>
                </a:moveTo>
                <a:lnTo>
                  <a:pt x="4265716" y="3287810"/>
                </a:lnTo>
                <a:lnTo>
                  <a:pt x="4260942" y="3252548"/>
                </a:lnTo>
                <a:close/>
                <a:moveTo>
                  <a:pt x="4247000" y="3138292"/>
                </a:moveTo>
                <a:lnTo>
                  <a:pt x="4235549" y="3158775"/>
                </a:lnTo>
                <a:lnTo>
                  <a:pt x="4232403" y="3178724"/>
                </a:lnTo>
                <a:lnTo>
                  <a:pt x="4232403" y="3178725"/>
                </a:lnTo>
                <a:cubicBezTo>
                  <a:pt x="4232807" y="3191917"/>
                  <a:pt x="4237951" y="3204967"/>
                  <a:pt x="4246239" y="3218301"/>
                </a:cubicBezTo>
                <a:lnTo>
                  <a:pt x="4246239" y="3218300"/>
                </a:lnTo>
                <a:lnTo>
                  <a:pt x="4232403" y="3178724"/>
                </a:lnTo>
                <a:close/>
                <a:moveTo>
                  <a:pt x="4214994" y="3040368"/>
                </a:moveTo>
                <a:lnTo>
                  <a:pt x="4214994" y="3040369"/>
                </a:lnTo>
                <a:cubicBezTo>
                  <a:pt x="4225281" y="3051227"/>
                  <a:pt x="4231378" y="3057895"/>
                  <a:pt x="4237473" y="3064374"/>
                </a:cubicBezTo>
                <a:lnTo>
                  <a:pt x="4254095" y="3100973"/>
                </a:lnTo>
                <a:lnTo>
                  <a:pt x="4247001" y="3138289"/>
                </a:lnTo>
                <a:lnTo>
                  <a:pt x="4247000" y="3138289"/>
                </a:lnTo>
                <a:lnTo>
                  <a:pt x="4247000" y="3138290"/>
                </a:lnTo>
                <a:lnTo>
                  <a:pt x="4247001" y="3138289"/>
                </a:lnTo>
                <a:lnTo>
                  <a:pt x="4254085" y="3121300"/>
                </a:lnTo>
                <a:lnTo>
                  <a:pt x="4254095" y="3100973"/>
                </a:lnTo>
                <a:lnTo>
                  <a:pt x="4254095" y="3100972"/>
                </a:lnTo>
                <a:cubicBezTo>
                  <a:pt x="4251999" y="3087090"/>
                  <a:pt x="4245951" y="3073326"/>
                  <a:pt x="4237473" y="3064373"/>
                </a:cubicBezTo>
                <a:close/>
                <a:moveTo>
                  <a:pt x="4295315" y="2914729"/>
                </a:moveTo>
                <a:lnTo>
                  <a:pt x="4275384" y="2939588"/>
                </a:lnTo>
                <a:lnTo>
                  <a:pt x="4275382" y="2939597"/>
                </a:lnTo>
                <a:lnTo>
                  <a:pt x="4261588" y="2988760"/>
                </a:lnTo>
                <a:lnTo>
                  <a:pt x="4242781" y="3021942"/>
                </a:lnTo>
                <a:lnTo>
                  <a:pt x="4242781" y="3021943"/>
                </a:lnTo>
                <a:lnTo>
                  <a:pt x="4259119" y="2997552"/>
                </a:lnTo>
                <a:lnTo>
                  <a:pt x="4261588" y="2988760"/>
                </a:lnTo>
                <a:lnTo>
                  <a:pt x="4264397" y="2983800"/>
                </a:lnTo>
                <a:lnTo>
                  <a:pt x="4275382" y="2939597"/>
                </a:lnTo>
                <a:lnTo>
                  <a:pt x="4275384" y="2939589"/>
                </a:lnTo>
                <a:cubicBezTo>
                  <a:pt x="4278336" y="2927398"/>
                  <a:pt x="4285814" y="2919825"/>
                  <a:pt x="4295315" y="2914729"/>
                </a:cubicBezTo>
                <a:close/>
                <a:moveTo>
                  <a:pt x="4381314" y="2840517"/>
                </a:moveTo>
                <a:lnTo>
                  <a:pt x="4380007" y="2863658"/>
                </a:lnTo>
                <a:lnTo>
                  <a:pt x="4377352" y="2869133"/>
                </a:lnTo>
                <a:lnTo>
                  <a:pt x="4370589" y="2883080"/>
                </a:lnTo>
                <a:lnTo>
                  <a:pt x="4370589" y="2883081"/>
                </a:lnTo>
                <a:lnTo>
                  <a:pt x="4377352" y="2869133"/>
                </a:lnTo>
                <a:lnTo>
                  <a:pt x="4380009" y="2863658"/>
                </a:lnTo>
                <a:close/>
                <a:moveTo>
                  <a:pt x="4142220" y="697139"/>
                </a:moveTo>
                <a:lnTo>
                  <a:pt x="4142220" y="697140"/>
                </a:lnTo>
                <a:cubicBezTo>
                  <a:pt x="4142982" y="707809"/>
                  <a:pt x="4143172" y="719621"/>
                  <a:pt x="4147936" y="728763"/>
                </a:cubicBezTo>
                <a:cubicBezTo>
                  <a:pt x="4160129" y="753150"/>
                  <a:pt x="4175749" y="775819"/>
                  <a:pt x="4187752" y="800394"/>
                </a:cubicBezTo>
                <a:lnTo>
                  <a:pt x="4196706" y="839639"/>
                </a:lnTo>
                <a:lnTo>
                  <a:pt x="4195944" y="957752"/>
                </a:lnTo>
                <a:cubicBezTo>
                  <a:pt x="4193276" y="1022524"/>
                  <a:pt x="4192704" y="1088248"/>
                  <a:pt x="4135934" y="1134922"/>
                </a:cubicBezTo>
                <a:cubicBezTo>
                  <a:pt x="4131362" y="1138734"/>
                  <a:pt x="4128694" y="1146924"/>
                  <a:pt x="4127932" y="1153403"/>
                </a:cubicBezTo>
                <a:cubicBezTo>
                  <a:pt x="4124313" y="1183312"/>
                  <a:pt x="4123931" y="1213983"/>
                  <a:pt x="4118025" y="1243512"/>
                </a:cubicBezTo>
                <a:cubicBezTo>
                  <a:pt x="4115644" y="1255323"/>
                  <a:pt x="4114835" y="1266134"/>
                  <a:pt x="4116716" y="1276231"/>
                </a:cubicBezTo>
                <a:lnTo>
                  <a:pt x="4116716" y="1276232"/>
                </a:lnTo>
                <a:cubicBezTo>
                  <a:pt x="4118597" y="1286329"/>
                  <a:pt x="4123170" y="1295712"/>
                  <a:pt x="4131552" y="1304665"/>
                </a:cubicBezTo>
                <a:lnTo>
                  <a:pt x="4153733" y="1339092"/>
                </a:lnTo>
                <a:lnTo>
                  <a:pt x="4161262" y="1365023"/>
                </a:lnTo>
                <a:lnTo>
                  <a:pt x="4159557" y="1387916"/>
                </a:lnTo>
                <a:cubicBezTo>
                  <a:pt x="4157842" y="1395726"/>
                  <a:pt x="4157485" y="1402870"/>
                  <a:pt x="4158155" y="1409553"/>
                </a:cubicBezTo>
                <a:lnTo>
                  <a:pt x="4158155" y="1409554"/>
                </a:lnTo>
                <a:lnTo>
                  <a:pt x="4158157" y="1409558"/>
                </a:lnTo>
                <a:lnTo>
                  <a:pt x="4162914" y="1428421"/>
                </a:lnTo>
                <a:lnTo>
                  <a:pt x="4165707" y="1433202"/>
                </a:lnTo>
                <a:lnTo>
                  <a:pt x="4166985" y="1437204"/>
                </a:lnTo>
                <a:cubicBezTo>
                  <a:pt x="4171496" y="1445845"/>
                  <a:pt x="4177202" y="1454141"/>
                  <a:pt x="4182989" y="1462786"/>
                </a:cubicBezTo>
                <a:cubicBezTo>
                  <a:pt x="4194228" y="1479550"/>
                  <a:pt x="4208326" y="1498601"/>
                  <a:pt x="4209468" y="1517270"/>
                </a:cubicBezTo>
                <a:lnTo>
                  <a:pt x="4209470" y="1517276"/>
                </a:lnTo>
                <a:lnTo>
                  <a:pt x="4214091" y="1540538"/>
                </a:lnTo>
                <a:lnTo>
                  <a:pt x="4216265" y="1546333"/>
                </a:lnTo>
                <a:lnTo>
                  <a:pt x="4216684" y="1548124"/>
                </a:lnTo>
                <a:lnTo>
                  <a:pt x="4222588" y="1563192"/>
                </a:lnTo>
                <a:lnTo>
                  <a:pt x="4235615" y="1608968"/>
                </a:lnTo>
                <a:lnTo>
                  <a:pt x="4235616" y="1608973"/>
                </a:lnTo>
                <a:lnTo>
                  <a:pt x="4228901" y="1641861"/>
                </a:lnTo>
                <a:lnTo>
                  <a:pt x="4228901" y="1641862"/>
                </a:lnTo>
                <a:cubicBezTo>
                  <a:pt x="4228140" y="1643386"/>
                  <a:pt x="4228711" y="1645529"/>
                  <a:pt x="4229592" y="1647839"/>
                </a:cubicBezTo>
                <a:lnTo>
                  <a:pt x="4232139" y="1654816"/>
                </a:lnTo>
                <a:lnTo>
                  <a:pt x="4231973" y="1705181"/>
                </a:lnTo>
                <a:lnTo>
                  <a:pt x="4224302" y="1719363"/>
                </a:lnTo>
                <a:lnTo>
                  <a:pt x="4208516" y="1748544"/>
                </a:lnTo>
                <a:cubicBezTo>
                  <a:pt x="4196871" y="1761189"/>
                  <a:pt x="4189165" y="1774343"/>
                  <a:pt x="4184613" y="1788036"/>
                </a:cubicBezTo>
                <a:lnTo>
                  <a:pt x="4183557" y="1797099"/>
                </a:lnTo>
                <a:lnTo>
                  <a:pt x="4181083" y="1801911"/>
                </a:lnTo>
                <a:lnTo>
                  <a:pt x="4179637" y="1830762"/>
                </a:lnTo>
                <a:lnTo>
                  <a:pt x="4179637" y="1830763"/>
                </a:lnTo>
                <a:cubicBezTo>
                  <a:pt x="4180286" y="1840631"/>
                  <a:pt x="4181989" y="1850751"/>
                  <a:pt x="4184513" y="1861133"/>
                </a:cubicBezTo>
                <a:cubicBezTo>
                  <a:pt x="4187752" y="1874470"/>
                  <a:pt x="4190038" y="1887806"/>
                  <a:pt x="4192704" y="1901331"/>
                </a:cubicBezTo>
                <a:cubicBezTo>
                  <a:pt x="4196514" y="1919619"/>
                  <a:pt x="4200516" y="1938100"/>
                  <a:pt x="4204326" y="1956386"/>
                </a:cubicBezTo>
                <a:lnTo>
                  <a:pt x="4208850" y="1983416"/>
                </a:lnTo>
                <a:lnTo>
                  <a:pt x="4198231" y="2007440"/>
                </a:lnTo>
                <a:lnTo>
                  <a:pt x="4198230" y="2007441"/>
                </a:lnTo>
                <a:cubicBezTo>
                  <a:pt x="4191181" y="2013348"/>
                  <a:pt x="4187989" y="2018397"/>
                  <a:pt x="4188085" y="2023326"/>
                </a:cubicBezTo>
                <a:lnTo>
                  <a:pt x="4188085" y="2023327"/>
                </a:lnTo>
                <a:cubicBezTo>
                  <a:pt x="4188180" y="2028256"/>
                  <a:pt x="4191562" y="2033066"/>
                  <a:pt x="4197658" y="2038495"/>
                </a:cubicBezTo>
                <a:cubicBezTo>
                  <a:pt x="4240331" y="2076216"/>
                  <a:pt x="4267003" y="2121938"/>
                  <a:pt x="4268906" y="2180232"/>
                </a:cubicBezTo>
                <a:cubicBezTo>
                  <a:pt x="4269288" y="2192234"/>
                  <a:pt x="4271954" y="2204427"/>
                  <a:pt x="4274812" y="2216237"/>
                </a:cubicBezTo>
                <a:cubicBezTo>
                  <a:pt x="4276527" y="2223477"/>
                  <a:pt x="4278434" y="2232242"/>
                  <a:pt x="4283577" y="2236622"/>
                </a:cubicBezTo>
                <a:cubicBezTo>
                  <a:pt x="4322821" y="2270723"/>
                  <a:pt x="4350063" y="2313206"/>
                  <a:pt x="4371972" y="2359500"/>
                </a:cubicBezTo>
                <a:lnTo>
                  <a:pt x="4371974" y="2359504"/>
                </a:lnTo>
                <a:lnTo>
                  <a:pt x="4389877" y="2411694"/>
                </a:lnTo>
                <a:lnTo>
                  <a:pt x="4389878" y="2411698"/>
                </a:lnTo>
                <a:lnTo>
                  <a:pt x="4386259" y="2469038"/>
                </a:lnTo>
                <a:lnTo>
                  <a:pt x="4386258" y="2469039"/>
                </a:lnTo>
                <a:cubicBezTo>
                  <a:pt x="4385116" y="2480279"/>
                  <a:pt x="4385307" y="2493233"/>
                  <a:pt x="4379783" y="2502188"/>
                </a:cubicBezTo>
                <a:cubicBezTo>
                  <a:pt x="4362445" y="2530573"/>
                  <a:pt x="4343777" y="2558006"/>
                  <a:pt x="4323582" y="2584486"/>
                </a:cubicBezTo>
                <a:cubicBezTo>
                  <a:pt x="4314914" y="2595822"/>
                  <a:pt x="4309961" y="2602632"/>
                  <a:pt x="4309891" y="2609062"/>
                </a:cubicBezTo>
                <a:lnTo>
                  <a:pt x="4309891" y="2609063"/>
                </a:lnTo>
                <a:lnTo>
                  <a:pt x="4313591" y="2618938"/>
                </a:lnTo>
                <a:lnTo>
                  <a:pt x="4325486" y="2631348"/>
                </a:lnTo>
                <a:lnTo>
                  <a:pt x="4325488" y="2631351"/>
                </a:lnTo>
                <a:cubicBezTo>
                  <a:pt x="4347777" y="2651546"/>
                  <a:pt x="4359397" y="2676693"/>
                  <a:pt x="4364159" y="2704505"/>
                </a:cubicBezTo>
                <a:lnTo>
                  <a:pt x="4381496" y="2837288"/>
                </a:lnTo>
                <a:lnTo>
                  <a:pt x="4381496" y="2837287"/>
                </a:lnTo>
                <a:cubicBezTo>
                  <a:pt x="4377876" y="2792899"/>
                  <a:pt x="4371590" y="2748512"/>
                  <a:pt x="4364159" y="2704504"/>
                </a:cubicBezTo>
                <a:cubicBezTo>
                  <a:pt x="4359397" y="2676692"/>
                  <a:pt x="4347777" y="2651545"/>
                  <a:pt x="4325488" y="2631350"/>
                </a:cubicBezTo>
                <a:lnTo>
                  <a:pt x="4325486" y="2631348"/>
                </a:lnTo>
                <a:lnTo>
                  <a:pt x="4309891" y="2609063"/>
                </a:lnTo>
                <a:lnTo>
                  <a:pt x="4323582" y="2584487"/>
                </a:lnTo>
                <a:cubicBezTo>
                  <a:pt x="4343777" y="2558007"/>
                  <a:pt x="4362445" y="2530574"/>
                  <a:pt x="4379783" y="2502189"/>
                </a:cubicBezTo>
                <a:cubicBezTo>
                  <a:pt x="4385307" y="2493234"/>
                  <a:pt x="4385116" y="2480280"/>
                  <a:pt x="4386258" y="2469040"/>
                </a:cubicBezTo>
                <a:lnTo>
                  <a:pt x="4386259" y="2469038"/>
                </a:lnTo>
                <a:lnTo>
                  <a:pt x="4389711" y="2440225"/>
                </a:lnTo>
                <a:lnTo>
                  <a:pt x="4389878" y="2411698"/>
                </a:lnTo>
                <a:lnTo>
                  <a:pt x="4389878" y="2411697"/>
                </a:lnTo>
                <a:lnTo>
                  <a:pt x="4389877" y="2411694"/>
                </a:lnTo>
                <a:lnTo>
                  <a:pt x="4382997" y="2385099"/>
                </a:lnTo>
                <a:lnTo>
                  <a:pt x="4371974" y="2359504"/>
                </a:lnTo>
                <a:lnTo>
                  <a:pt x="4371972" y="2359499"/>
                </a:lnTo>
                <a:cubicBezTo>
                  <a:pt x="4350063" y="2313205"/>
                  <a:pt x="4322821" y="2270722"/>
                  <a:pt x="4283577" y="2236621"/>
                </a:cubicBezTo>
                <a:cubicBezTo>
                  <a:pt x="4278434" y="2232241"/>
                  <a:pt x="4276527" y="2223476"/>
                  <a:pt x="4274812" y="2216236"/>
                </a:cubicBezTo>
                <a:cubicBezTo>
                  <a:pt x="4271954" y="2204426"/>
                  <a:pt x="4269288" y="2192233"/>
                  <a:pt x="4268906" y="2180231"/>
                </a:cubicBezTo>
                <a:cubicBezTo>
                  <a:pt x="4267003" y="2121937"/>
                  <a:pt x="4240331" y="2076215"/>
                  <a:pt x="4197658" y="2038494"/>
                </a:cubicBezTo>
                <a:lnTo>
                  <a:pt x="4188085" y="2023326"/>
                </a:lnTo>
                <a:lnTo>
                  <a:pt x="4198230" y="2007442"/>
                </a:lnTo>
                <a:lnTo>
                  <a:pt x="4198231" y="2007440"/>
                </a:lnTo>
                <a:lnTo>
                  <a:pt x="4206630" y="1996170"/>
                </a:lnTo>
                <a:lnTo>
                  <a:pt x="4208850" y="1983416"/>
                </a:lnTo>
                <a:lnTo>
                  <a:pt x="4208850" y="1983415"/>
                </a:lnTo>
                <a:cubicBezTo>
                  <a:pt x="4208803" y="1974580"/>
                  <a:pt x="4206232" y="1965245"/>
                  <a:pt x="4204326" y="1956385"/>
                </a:cubicBezTo>
                <a:cubicBezTo>
                  <a:pt x="4200516" y="1938099"/>
                  <a:pt x="4196514" y="1919618"/>
                  <a:pt x="4192704" y="1901330"/>
                </a:cubicBezTo>
                <a:cubicBezTo>
                  <a:pt x="4190038" y="1887805"/>
                  <a:pt x="4187752" y="1874469"/>
                  <a:pt x="4184513" y="1861132"/>
                </a:cubicBezTo>
                <a:lnTo>
                  <a:pt x="4179637" y="1830762"/>
                </a:lnTo>
                <a:lnTo>
                  <a:pt x="4183557" y="1797099"/>
                </a:lnTo>
                <a:lnTo>
                  <a:pt x="4208516" y="1748545"/>
                </a:lnTo>
                <a:lnTo>
                  <a:pt x="4224302" y="1719363"/>
                </a:lnTo>
                <a:lnTo>
                  <a:pt x="4231973" y="1705182"/>
                </a:lnTo>
                <a:cubicBezTo>
                  <a:pt x="4235807" y="1689346"/>
                  <a:pt x="4235759" y="1672343"/>
                  <a:pt x="4232139" y="1654816"/>
                </a:cubicBezTo>
                <a:lnTo>
                  <a:pt x="4232139" y="1654815"/>
                </a:lnTo>
                <a:cubicBezTo>
                  <a:pt x="4231663" y="1652624"/>
                  <a:pt x="4230473" y="1650148"/>
                  <a:pt x="4229592" y="1647838"/>
                </a:cubicBezTo>
                <a:lnTo>
                  <a:pt x="4228901" y="1641862"/>
                </a:lnTo>
                <a:lnTo>
                  <a:pt x="4235616" y="1608973"/>
                </a:lnTo>
                <a:lnTo>
                  <a:pt x="4235616" y="1608972"/>
                </a:lnTo>
                <a:lnTo>
                  <a:pt x="4235615" y="1608968"/>
                </a:lnTo>
                <a:lnTo>
                  <a:pt x="4228472" y="1578209"/>
                </a:lnTo>
                <a:lnTo>
                  <a:pt x="4222588" y="1563192"/>
                </a:lnTo>
                <a:lnTo>
                  <a:pt x="4222582" y="1563171"/>
                </a:lnTo>
                <a:lnTo>
                  <a:pt x="4216265" y="1546333"/>
                </a:lnTo>
                <a:lnTo>
                  <a:pt x="4209470" y="1517276"/>
                </a:lnTo>
                <a:lnTo>
                  <a:pt x="4209468" y="1517269"/>
                </a:lnTo>
                <a:cubicBezTo>
                  <a:pt x="4208326" y="1498600"/>
                  <a:pt x="4194228" y="1479549"/>
                  <a:pt x="4182989" y="1462785"/>
                </a:cubicBezTo>
                <a:lnTo>
                  <a:pt x="4165707" y="1433202"/>
                </a:lnTo>
                <a:lnTo>
                  <a:pt x="4158157" y="1409558"/>
                </a:lnTo>
                <a:lnTo>
                  <a:pt x="4158155" y="1409553"/>
                </a:lnTo>
                <a:lnTo>
                  <a:pt x="4159557" y="1387917"/>
                </a:lnTo>
                <a:cubicBezTo>
                  <a:pt x="4161319" y="1380107"/>
                  <a:pt x="4161831" y="1372462"/>
                  <a:pt x="4161262" y="1365024"/>
                </a:cubicBezTo>
                <a:lnTo>
                  <a:pt x="4161262" y="1365023"/>
                </a:lnTo>
                <a:lnTo>
                  <a:pt x="4156484" y="1343362"/>
                </a:lnTo>
                <a:lnTo>
                  <a:pt x="4153733" y="1339092"/>
                </a:lnTo>
                <a:lnTo>
                  <a:pt x="4151983" y="1333065"/>
                </a:lnTo>
                <a:cubicBezTo>
                  <a:pt x="4146840" y="1322962"/>
                  <a:pt x="4139839" y="1313451"/>
                  <a:pt x="4131552" y="1304664"/>
                </a:cubicBezTo>
                <a:lnTo>
                  <a:pt x="4116716" y="1276231"/>
                </a:lnTo>
                <a:lnTo>
                  <a:pt x="4118025" y="1243513"/>
                </a:lnTo>
                <a:cubicBezTo>
                  <a:pt x="4123931" y="1213984"/>
                  <a:pt x="4124313" y="1183313"/>
                  <a:pt x="4127932" y="1153404"/>
                </a:cubicBezTo>
                <a:cubicBezTo>
                  <a:pt x="4128694" y="1146925"/>
                  <a:pt x="4131362" y="1138735"/>
                  <a:pt x="4135934" y="1134923"/>
                </a:cubicBezTo>
                <a:cubicBezTo>
                  <a:pt x="4192704" y="1088249"/>
                  <a:pt x="4193276" y="1022525"/>
                  <a:pt x="4195944" y="957753"/>
                </a:cubicBezTo>
                <a:cubicBezTo>
                  <a:pt x="4197658" y="918510"/>
                  <a:pt x="4197658" y="879074"/>
                  <a:pt x="4196706" y="839639"/>
                </a:cubicBezTo>
                <a:lnTo>
                  <a:pt x="4196706" y="839638"/>
                </a:lnTo>
                <a:cubicBezTo>
                  <a:pt x="4196514" y="826302"/>
                  <a:pt x="4193466" y="812205"/>
                  <a:pt x="4187752" y="800393"/>
                </a:cubicBezTo>
                <a:cubicBezTo>
                  <a:pt x="4175749" y="775818"/>
                  <a:pt x="4160129" y="753149"/>
                  <a:pt x="4147936" y="728762"/>
                </a:cubicBezTo>
                <a:close/>
                <a:moveTo>
                  <a:pt x="4138410" y="641131"/>
                </a:moveTo>
                <a:lnTo>
                  <a:pt x="4138410" y="641132"/>
                </a:lnTo>
                <a:lnTo>
                  <a:pt x="4142315" y="668136"/>
                </a:lnTo>
                <a:lnTo>
                  <a:pt x="4142315" y="668135"/>
                </a:lnTo>
                <a:cubicBezTo>
                  <a:pt x="4142411" y="658515"/>
                  <a:pt x="4141839" y="649228"/>
                  <a:pt x="4138410" y="641131"/>
                </a:cubicBezTo>
                <a:close/>
                <a:moveTo>
                  <a:pt x="4126028" y="361086"/>
                </a:moveTo>
                <a:lnTo>
                  <a:pt x="4126028" y="361087"/>
                </a:lnTo>
                <a:cubicBezTo>
                  <a:pt x="4135744" y="373470"/>
                  <a:pt x="4143150" y="386067"/>
                  <a:pt x="4148409" y="398873"/>
                </a:cubicBezTo>
                <a:lnTo>
                  <a:pt x="4157913" y="437908"/>
                </a:lnTo>
                <a:lnTo>
                  <a:pt x="4142221" y="519586"/>
                </a:lnTo>
                <a:lnTo>
                  <a:pt x="4142220" y="519587"/>
                </a:lnTo>
                <a:cubicBezTo>
                  <a:pt x="4133457" y="539590"/>
                  <a:pt x="4128075" y="559450"/>
                  <a:pt x="4127099" y="579573"/>
                </a:cubicBezTo>
                <a:lnTo>
                  <a:pt x="4127099" y="579574"/>
                </a:lnTo>
                <a:lnTo>
                  <a:pt x="4129066" y="610003"/>
                </a:lnTo>
                <a:lnTo>
                  <a:pt x="4138410" y="641130"/>
                </a:lnTo>
                <a:lnTo>
                  <a:pt x="4127099" y="579574"/>
                </a:lnTo>
                <a:lnTo>
                  <a:pt x="4142220" y="519588"/>
                </a:lnTo>
                <a:lnTo>
                  <a:pt x="4142221" y="519586"/>
                </a:lnTo>
                <a:lnTo>
                  <a:pt x="4155523" y="478158"/>
                </a:lnTo>
                <a:lnTo>
                  <a:pt x="4157913" y="437908"/>
                </a:lnTo>
                <a:lnTo>
                  <a:pt x="4157913" y="437907"/>
                </a:lnTo>
                <a:cubicBezTo>
                  <a:pt x="4155651" y="411475"/>
                  <a:pt x="4145460" y="385852"/>
                  <a:pt x="4126028" y="361086"/>
                </a:cubicBezTo>
                <a:close/>
                <a:moveTo>
                  <a:pt x="4140787" y="146291"/>
                </a:moveTo>
                <a:lnTo>
                  <a:pt x="4143220" y="155912"/>
                </a:lnTo>
                <a:lnTo>
                  <a:pt x="4139172" y="210585"/>
                </a:lnTo>
                <a:lnTo>
                  <a:pt x="4139172" y="210586"/>
                </a:lnTo>
                <a:cubicBezTo>
                  <a:pt x="4138220" y="217064"/>
                  <a:pt x="4136886" y="224874"/>
                  <a:pt x="4139554" y="230401"/>
                </a:cubicBezTo>
                <a:lnTo>
                  <a:pt x="4145911" y="265524"/>
                </a:lnTo>
                <a:lnTo>
                  <a:pt x="4130980" y="298220"/>
                </a:lnTo>
                <a:cubicBezTo>
                  <a:pt x="4123932" y="307650"/>
                  <a:pt x="4118312" y="317794"/>
                  <a:pt x="4116645" y="328367"/>
                </a:cubicBezTo>
                <a:lnTo>
                  <a:pt x="4116645" y="328368"/>
                </a:lnTo>
                <a:lnTo>
                  <a:pt x="4117425" y="344512"/>
                </a:lnTo>
                <a:lnTo>
                  <a:pt x="4126028" y="361085"/>
                </a:lnTo>
                <a:lnTo>
                  <a:pt x="4116645" y="328368"/>
                </a:lnTo>
                <a:lnTo>
                  <a:pt x="4130980" y="298221"/>
                </a:lnTo>
                <a:cubicBezTo>
                  <a:pt x="4139172" y="287362"/>
                  <a:pt x="4144316" y="276645"/>
                  <a:pt x="4145911" y="265525"/>
                </a:cubicBezTo>
                <a:lnTo>
                  <a:pt x="4145911" y="265524"/>
                </a:lnTo>
                <a:cubicBezTo>
                  <a:pt x="4147507" y="254403"/>
                  <a:pt x="4145554" y="242878"/>
                  <a:pt x="4139554" y="230400"/>
                </a:cubicBezTo>
                <a:lnTo>
                  <a:pt x="4139172" y="210586"/>
                </a:lnTo>
                <a:lnTo>
                  <a:pt x="4143220" y="155912"/>
                </a:lnTo>
                <a:lnTo>
                  <a:pt x="4143220" y="155911"/>
                </a:lnTo>
                <a:close/>
                <a:moveTo>
                  <a:pt x="0" y="0"/>
                </a:moveTo>
                <a:lnTo>
                  <a:pt x="4123005" y="0"/>
                </a:lnTo>
                <a:lnTo>
                  <a:pt x="4110977" y="20461"/>
                </a:lnTo>
                <a:cubicBezTo>
                  <a:pt x="4100119" y="35416"/>
                  <a:pt x="4094260" y="42559"/>
                  <a:pt x="4093355" y="50156"/>
                </a:cubicBezTo>
                <a:lnTo>
                  <a:pt x="4093356" y="50156"/>
                </a:lnTo>
                <a:lnTo>
                  <a:pt x="4093355" y="50157"/>
                </a:lnTo>
                <a:cubicBezTo>
                  <a:pt x="4092450" y="57753"/>
                  <a:pt x="4096499" y="65802"/>
                  <a:pt x="4105453" y="82566"/>
                </a:cubicBezTo>
                <a:cubicBezTo>
                  <a:pt x="4109835" y="90568"/>
                  <a:pt x="4112501" y="100474"/>
                  <a:pt x="4118979" y="106381"/>
                </a:cubicBezTo>
                <a:lnTo>
                  <a:pt x="4134873" y="127702"/>
                </a:lnTo>
                <a:lnTo>
                  <a:pt x="4118979" y="106380"/>
                </a:lnTo>
                <a:cubicBezTo>
                  <a:pt x="4112501" y="100473"/>
                  <a:pt x="4109835" y="90567"/>
                  <a:pt x="4105453" y="82565"/>
                </a:cubicBezTo>
                <a:cubicBezTo>
                  <a:pt x="4100976" y="74183"/>
                  <a:pt x="4097725" y="67980"/>
                  <a:pt x="4095707" y="62922"/>
                </a:cubicBezTo>
                <a:lnTo>
                  <a:pt x="4093356" y="50156"/>
                </a:lnTo>
                <a:lnTo>
                  <a:pt x="4098434" y="38069"/>
                </a:lnTo>
                <a:cubicBezTo>
                  <a:pt x="4101369" y="33464"/>
                  <a:pt x="4105548" y="27939"/>
                  <a:pt x="4110977" y="20462"/>
                </a:cubicBezTo>
                <a:lnTo>
                  <a:pt x="4123006" y="0"/>
                </a:lnTo>
                <a:lnTo>
                  <a:pt x="4569127" y="0"/>
                </a:lnTo>
                <a:lnTo>
                  <a:pt x="4572002" y="22365"/>
                </a:lnTo>
                <a:cubicBezTo>
                  <a:pt x="4572002" y="47894"/>
                  <a:pt x="4565907" y="73230"/>
                  <a:pt x="4563620" y="98949"/>
                </a:cubicBezTo>
                <a:cubicBezTo>
                  <a:pt x="4561716" y="118952"/>
                  <a:pt x="4562478" y="139337"/>
                  <a:pt x="4560192" y="159339"/>
                </a:cubicBezTo>
                <a:cubicBezTo>
                  <a:pt x="4558476" y="175724"/>
                  <a:pt x="4554096" y="191916"/>
                  <a:pt x="4550476" y="208109"/>
                </a:cubicBezTo>
                <a:cubicBezTo>
                  <a:pt x="4549142" y="214015"/>
                  <a:pt x="4543997" y="219921"/>
                  <a:pt x="4544759" y="225254"/>
                </a:cubicBezTo>
                <a:cubicBezTo>
                  <a:pt x="4552952" y="278215"/>
                  <a:pt x="4516375" y="316317"/>
                  <a:pt x="4500183" y="361086"/>
                </a:cubicBezTo>
                <a:cubicBezTo>
                  <a:pt x="4483035" y="408142"/>
                  <a:pt x="4456747" y="453673"/>
                  <a:pt x="4464557" y="506251"/>
                </a:cubicBezTo>
                <a:cubicBezTo>
                  <a:pt x="4469319" y="538066"/>
                  <a:pt x="4480369" y="568737"/>
                  <a:pt x="4487039" y="600362"/>
                </a:cubicBezTo>
                <a:cubicBezTo>
                  <a:pt x="4489325" y="611602"/>
                  <a:pt x="4488942" y="624175"/>
                  <a:pt x="4486656" y="635415"/>
                </a:cubicBezTo>
                <a:cubicBezTo>
                  <a:pt x="4476177" y="689709"/>
                  <a:pt x="4474653" y="743241"/>
                  <a:pt x="4491800" y="796585"/>
                </a:cubicBezTo>
                <a:cubicBezTo>
                  <a:pt x="4494658" y="805727"/>
                  <a:pt x="4497324" y="815443"/>
                  <a:pt x="4497324" y="824970"/>
                </a:cubicBezTo>
                <a:cubicBezTo>
                  <a:pt x="4497324" y="877167"/>
                  <a:pt x="4493324" y="928413"/>
                  <a:pt x="4474653" y="978327"/>
                </a:cubicBezTo>
                <a:cubicBezTo>
                  <a:pt x="4468367" y="995091"/>
                  <a:pt x="4472367" y="1015476"/>
                  <a:pt x="4470843" y="1033955"/>
                </a:cubicBezTo>
                <a:cubicBezTo>
                  <a:pt x="4469511" y="1051099"/>
                  <a:pt x="4468939" y="1068626"/>
                  <a:pt x="4464557" y="1085200"/>
                </a:cubicBezTo>
                <a:cubicBezTo>
                  <a:pt x="4458082" y="1109395"/>
                  <a:pt x="4457319" y="1131874"/>
                  <a:pt x="4463033" y="1156831"/>
                </a:cubicBezTo>
                <a:cubicBezTo>
                  <a:pt x="4468367" y="1180643"/>
                  <a:pt x="4465702" y="1206362"/>
                  <a:pt x="4465891" y="1231129"/>
                </a:cubicBezTo>
                <a:cubicBezTo>
                  <a:pt x="4466081" y="1258752"/>
                  <a:pt x="4466271" y="1286375"/>
                  <a:pt x="4465319" y="1313998"/>
                </a:cubicBezTo>
                <a:cubicBezTo>
                  <a:pt x="4464939" y="1325048"/>
                  <a:pt x="4457319" y="1337621"/>
                  <a:pt x="4460367" y="1346767"/>
                </a:cubicBezTo>
                <a:cubicBezTo>
                  <a:pt x="4470653" y="1376294"/>
                  <a:pt x="4458271" y="1405823"/>
                  <a:pt x="4463795" y="1435350"/>
                </a:cubicBezTo>
                <a:cubicBezTo>
                  <a:pt x="4466653" y="1449830"/>
                  <a:pt x="4458843" y="1466213"/>
                  <a:pt x="4458082" y="1481834"/>
                </a:cubicBezTo>
                <a:cubicBezTo>
                  <a:pt x="4456747" y="1507362"/>
                  <a:pt x="4457319" y="1532889"/>
                  <a:pt x="4456938" y="1558418"/>
                </a:cubicBezTo>
                <a:cubicBezTo>
                  <a:pt x="4456747" y="1566800"/>
                  <a:pt x="4455985" y="1574993"/>
                  <a:pt x="4455602" y="1583375"/>
                </a:cubicBezTo>
                <a:cubicBezTo>
                  <a:pt x="4455222" y="1590805"/>
                  <a:pt x="4453508" y="1598615"/>
                  <a:pt x="4454840" y="1605664"/>
                </a:cubicBezTo>
                <a:cubicBezTo>
                  <a:pt x="4459605" y="1631193"/>
                  <a:pt x="4467415" y="1656339"/>
                  <a:pt x="4470463" y="1682056"/>
                </a:cubicBezTo>
                <a:cubicBezTo>
                  <a:pt x="4473129" y="1704345"/>
                  <a:pt x="4469511" y="1727398"/>
                  <a:pt x="4471415" y="1749877"/>
                </a:cubicBezTo>
                <a:cubicBezTo>
                  <a:pt x="4474653" y="1789502"/>
                  <a:pt x="4480369" y="1829127"/>
                  <a:pt x="4483989" y="1868753"/>
                </a:cubicBezTo>
                <a:cubicBezTo>
                  <a:pt x="4484751" y="1877327"/>
                  <a:pt x="4479988" y="1886279"/>
                  <a:pt x="4479607" y="1895043"/>
                </a:cubicBezTo>
                <a:cubicBezTo>
                  <a:pt x="4478655" y="1922476"/>
                  <a:pt x="4478463" y="1949909"/>
                  <a:pt x="4477893" y="1977342"/>
                </a:cubicBezTo>
                <a:cubicBezTo>
                  <a:pt x="4477702" y="1992963"/>
                  <a:pt x="4478273" y="2008775"/>
                  <a:pt x="4476559" y="2024208"/>
                </a:cubicBezTo>
                <a:cubicBezTo>
                  <a:pt x="4474273" y="2044590"/>
                  <a:pt x="4470843" y="2063069"/>
                  <a:pt x="4485703" y="2082120"/>
                </a:cubicBezTo>
                <a:cubicBezTo>
                  <a:pt x="4508754" y="2111459"/>
                  <a:pt x="4499800" y="2148798"/>
                  <a:pt x="4505134" y="2182707"/>
                </a:cubicBezTo>
                <a:cubicBezTo>
                  <a:pt x="4506468" y="2191471"/>
                  <a:pt x="4506658" y="2200426"/>
                  <a:pt x="4508182" y="2209188"/>
                </a:cubicBezTo>
                <a:cubicBezTo>
                  <a:pt x="4511040" y="2225382"/>
                  <a:pt x="4514278" y="2241383"/>
                  <a:pt x="4517519" y="2257578"/>
                </a:cubicBezTo>
                <a:cubicBezTo>
                  <a:pt x="4518089" y="2260434"/>
                  <a:pt x="4518282" y="2263672"/>
                  <a:pt x="4519233" y="2266340"/>
                </a:cubicBezTo>
                <a:cubicBezTo>
                  <a:pt x="4527233" y="2290917"/>
                  <a:pt x="4536377" y="2315109"/>
                  <a:pt x="4542855" y="2340066"/>
                </a:cubicBezTo>
                <a:cubicBezTo>
                  <a:pt x="4546094" y="2352259"/>
                  <a:pt x="4546476" y="2365785"/>
                  <a:pt x="4544759" y="2378358"/>
                </a:cubicBezTo>
                <a:cubicBezTo>
                  <a:pt x="4539807" y="2415125"/>
                  <a:pt x="4537711" y="2451512"/>
                  <a:pt x="4544951" y="2488471"/>
                </a:cubicBezTo>
                <a:cubicBezTo>
                  <a:pt x="4547808" y="2503140"/>
                  <a:pt x="4543045" y="2519524"/>
                  <a:pt x="4541332" y="2535145"/>
                </a:cubicBezTo>
                <a:cubicBezTo>
                  <a:pt x="4536759" y="2572484"/>
                  <a:pt x="4531805" y="2609823"/>
                  <a:pt x="4527425" y="2647353"/>
                </a:cubicBezTo>
                <a:cubicBezTo>
                  <a:pt x="4524757" y="2670785"/>
                  <a:pt x="4523233" y="2694408"/>
                  <a:pt x="4520567" y="2717841"/>
                </a:cubicBezTo>
                <a:cubicBezTo>
                  <a:pt x="4517327" y="2744892"/>
                  <a:pt x="4512374" y="2771753"/>
                  <a:pt x="4509706" y="2798806"/>
                </a:cubicBezTo>
                <a:cubicBezTo>
                  <a:pt x="4506658" y="2829667"/>
                  <a:pt x="4506088" y="2860720"/>
                  <a:pt x="4502848" y="2891581"/>
                </a:cubicBezTo>
                <a:cubicBezTo>
                  <a:pt x="4496562" y="2947973"/>
                  <a:pt x="4489132" y="3004172"/>
                  <a:pt x="4482084" y="3060560"/>
                </a:cubicBezTo>
                <a:cubicBezTo>
                  <a:pt x="4475225" y="3115236"/>
                  <a:pt x="4469129" y="3169912"/>
                  <a:pt x="4460557" y="3224206"/>
                </a:cubicBezTo>
                <a:cubicBezTo>
                  <a:pt x="4456938" y="3247067"/>
                  <a:pt x="4447030" y="3268783"/>
                  <a:pt x="4441506" y="3291264"/>
                </a:cubicBezTo>
                <a:lnTo>
                  <a:pt x="4431807" y="3333748"/>
                </a:lnTo>
                <a:lnTo>
                  <a:pt x="4259554" y="3333748"/>
                </a:lnTo>
                <a:lnTo>
                  <a:pt x="0" y="3333748"/>
                </a:lnTo>
                <a:close/>
              </a:path>
            </a:pathLst>
          </a:custGeom>
        </p:spPr>
      </p:pic>
      <p:grpSp>
        <p:nvGrpSpPr>
          <p:cNvPr id="15" name="Group 14">
            <a:extLst>
              <a:ext uri="{FF2B5EF4-FFF2-40B4-BE49-F238E27FC236}">
                <a16:creationId xmlns:a16="http://schemas.microsoft.com/office/drawing/2014/main" id="{7594B485-3656-43C7-AB7B-F237101E328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6" y="-1"/>
            <a:ext cx="874716" cy="6858001"/>
            <a:chOff x="3697286" y="0"/>
            <a:chExt cx="874716" cy="6858001"/>
          </a:xfrm>
        </p:grpSpPr>
        <p:sp>
          <p:nvSpPr>
            <p:cNvPr id="16" name="Freeform: Shape 15">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a:outerShdw blurRad="381000" dist="152400" algn="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6">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6" name="TextBox 5">
            <a:extLst>
              <a:ext uri="{FF2B5EF4-FFF2-40B4-BE49-F238E27FC236}">
                <a16:creationId xmlns:a16="http://schemas.microsoft.com/office/drawing/2014/main" id="{8A943D18-E442-05D4-FCAF-7EB28ECF2055}"/>
              </a:ext>
            </a:extLst>
          </p:cNvPr>
          <p:cNvSpPr txBox="1"/>
          <p:nvPr/>
        </p:nvSpPr>
        <p:spPr>
          <a:xfrm>
            <a:off x="4785822" y="1993710"/>
            <a:ext cx="6913077" cy="1970396"/>
          </a:xfrm>
          <a:prstGeom prst="rect">
            <a:avLst/>
          </a:prstGeom>
        </p:spPr>
        <p:txBody>
          <a:bodyPr vert="horz" lIns="91440" tIns="45720" rIns="91440" bIns="45720" rtlCol="0" anchor="t">
            <a:normAutofit fontScale="92500"/>
          </a:bodyPr>
          <a:lstStyle/>
          <a:p>
            <a:pPr marL="228600">
              <a:lnSpc>
                <a:spcPct val="150000"/>
              </a:lnSpc>
              <a:spcBef>
                <a:spcPts val="1200"/>
              </a:spcBef>
              <a:spcAft>
                <a:spcPts val="1200"/>
              </a:spcAft>
            </a:pPr>
            <a:r>
              <a:rPr lang="en-US" sz="1100">
                <a:solidFill>
                  <a:schemeClr val="bg1">
                    <a:alpha val="80000"/>
                  </a:schemeClr>
                </a:solidFill>
                <a:latin typeface="Times New Roman"/>
                <a:ea typeface="+mn-lt"/>
                <a:cs typeface="Times New Roman"/>
              </a:rPr>
              <a:t>In Isaac case, Vygotsky's</a:t>
            </a:r>
            <a:r>
              <a:rPr lang="en-US" sz="1100" b="0" i="0" u="none" strike="noStrike">
                <a:solidFill>
                  <a:schemeClr val="bg1">
                    <a:alpha val="80000"/>
                  </a:schemeClr>
                </a:solidFill>
                <a:effectLst/>
                <a:latin typeface="Times New Roman"/>
                <a:ea typeface="+mn-lt"/>
                <a:cs typeface="Times New Roman"/>
              </a:rPr>
              <a:t> theory </a:t>
            </a:r>
            <a:r>
              <a:rPr lang="en-US" sz="1100">
                <a:solidFill>
                  <a:schemeClr val="bg1">
                    <a:alpha val="80000"/>
                  </a:schemeClr>
                </a:solidFill>
                <a:latin typeface="Times New Roman"/>
                <a:ea typeface="+mn-lt"/>
                <a:cs typeface="Times New Roman"/>
              </a:rPr>
              <a:t>offers </a:t>
            </a:r>
            <a:r>
              <a:rPr lang="en-US" sz="1100" b="0" i="0" u="none" strike="noStrike">
                <a:solidFill>
                  <a:schemeClr val="bg1">
                    <a:alpha val="80000"/>
                  </a:schemeClr>
                </a:solidFill>
                <a:effectLst/>
                <a:latin typeface="Times New Roman"/>
                <a:ea typeface="+mn-lt"/>
                <a:cs typeface="Times New Roman"/>
              </a:rPr>
              <a:t>a </a:t>
            </a:r>
            <a:r>
              <a:rPr lang="en-US" sz="1100">
                <a:solidFill>
                  <a:schemeClr val="bg1">
                    <a:alpha val="80000"/>
                  </a:schemeClr>
                </a:solidFill>
                <a:latin typeface="Times New Roman"/>
                <a:ea typeface="+mn-lt"/>
                <a:cs typeface="Times New Roman"/>
              </a:rPr>
              <a:t>helpful </a:t>
            </a:r>
            <a:r>
              <a:rPr lang="en-US" sz="1100" b="0" i="0" u="none" strike="noStrike">
                <a:solidFill>
                  <a:schemeClr val="bg1">
                    <a:alpha val="80000"/>
                  </a:schemeClr>
                </a:solidFill>
                <a:effectLst/>
                <a:latin typeface="Times New Roman"/>
                <a:ea typeface="+mn-lt"/>
                <a:cs typeface="Times New Roman"/>
              </a:rPr>
              <a:t>framework for </a:t>
            </a:r>
            <a:r>
              <a:rPr lang="en-US" sz="1100">
                <a:solidFill>
                  <a:schemeClr val="bg1">
                    <a:alpha val="80000"/>
                  </a:schemeClr>
                </a:solidFill>
                <a:latin typeface="Times New Roman"/>
                <a:ea typeface="+mn-lt"/>
                <a:cs typeface="Times New Roman"/>
              </a:rPr>
              <a:t>comprehending the ways in which </a:t>
            </a:r>
            <a:r>
              <a:rPr lang="en-US" sz="1100" b="0" i="0" u="none" strike="noStrike">
                <a:solidFill>
                  <a:schemeClr val="bg1">
                    <a:alpha val="80000"/>
                  </a:schemeClr>
                </a:solidFill>
                <a:effectLst/>
                <a:latin typeface="Times New Roman"/>
                <a:ea typeface="+mn-lt"/>
                <a:cs typeface="Times New Roman"/>
              </a:rPr>
              <a:t>supportive relationships and </a:t>
            </a:r>
            <a:r>
              <a:rPr lang="en-US" sz="1100">
                <a:solidFill>
                  <a:schemeClr val="bg1">
                    <a:alpha val="80000"/>
                  </a:schemeClr>
                </a:solidFill>
                <a:latin typeface="Times New Roman"/>
                <a:ea typeface="+mn-lt"/>
                <a:cs typeface="Times New Roman"/>
              </a:rPr>
              <a:t>directed </a:t>
            </a:r>
            <a:r>
              <a:rPr lang="en-US" sz="1100" b="0" i="0" u="none" strike="noStrike">
                <a:solidFill>
                  <a:schemeClr val="bg1">
                    <a:alpha val="80000"/>
                  </a:schemeClr>
                </a:solidFill>
                <a:effectLst/>
                <a:latin typeface="Times New Roman"/>
                <a:ea typeface="+mn-lt"/>
                <a:cs typeface="Times New Roman"/>
              </a:rPr>
              <a:t>learning can </a:t>
            </a:r>
            <a:r>
              <a:rPr lang="en-US" sz="1100">
                <a:solidFill>
                  <a:schemeClr val="bg1">
                    <a:alpha val="80000"/>
                  </a:schemeClr>
                </a:solidFill>
                <a:latin typeface="Times New Roman"/>
                <a:ea typeface="+mn-lt"/>
                <a:cs typeface="Times New Roman"/>
              </a:rPr>
              <a:t>contribute to the growth of an individual</a:t>
            </a:r>
            <a:r>
              <a:rPr lang="en-US" sz="1100" b="0" i="0" u="none" strike="noStrike">
                <a:solidFill>
                  <a:schemeClr val="bg1">
                    <a:alpha val="80000"/>
                  </a:schemeClr>
                </a:solidFill>
                <a:effectLst/>
                <a:latin typeface="Times New Roman"/>
                <a:ea typeface="+mn-lt"/>
                <a:cs typeface="Times New Roman"/>
              </a:rPr>
              <a:t>. However, practitioners should </a:t>
            </a:r>
            <a:r>
              <a:rPr lang="en-US" sz="1100">
                <a:solidFill>
                  <a:schemeClr val="bg1">
                    <a:alpha val="80000"/>
                  </a:schemeClr>
                </a:solidFill>
                <a:latin typeface="Times New Roman"/>
                <a:ea typeface="+mn-lt"/>
                <a:cs typeface="Times New Roman"/>
              </a:rPr>
              <a:t>take into account </a:t>
            </a:r>
            <a:r>
              <a:rPr lang="en-US" sz="1100" b="0" i="0" u="none" strike="noStrike">
                <a:solidFill>
                  <a:schemeClr val="bg1">
                    <a:alpha val="80000"/>
                  </a:schemeClr>
                </a:solidFill>
                <a:effectLst/>
                <a:latin typeface="Times New Roman"/>
                <a:ea typeface="+mn-lt"/>
                <a:cs typeface="Times New Roman"/>
              </a:rPr>
              <a:t>biological, emotional</a:t>
            </a:r>
            <a:r>
              <a:rPr lang="en-US" sz="1100">
                <a:solidFill>
                  <a:schemeClr val="bg1">
                    <a:alpha val="80000"/>
                  </a:schemeClr>
                </a:solidFill>
                <a:latin typeface="Times New Roman"/>
                <a:ea typeface="+mn-lt"/>
                <a:cs typeface="Times New Roman"/>
              </a:rPr>
              <a:t>,</a:t>
            </a:r>
            <a:r>
              <a:rPr lang="en-US" sz="1100" b="0" i="0" u="none" strike="noStrike">
                <a:solidFill>
                  <a:schemeClr val="bg1">
                    <a:alpha val="80000"/>
                  </a:schemeClr>
                </a:solidFill>
                <a:effectLst/>
                <a:latin typeface="Times New Roman"/>
                <a:ea typeface="+mn-lt"/>
                <a:cs typeface="Times New Roman"/>
              </a:rPr>
              <a:t> and </a:t>
            </a:r>
            <a:r>
              <a:rPr lang="en-US" sz="1100">
                <a:solidFill>
                  <a:schemeClr val="bg1">
                    <a:alpha val="80000"/>
                  </a:schemeClr>
                </a:solidFill>
                <a:latin typeface="Times New Roman"/>
                <a:ea typeface="+mn-lt"/>
                <a:cs typeface="Times New Roman"/>
              </a:rPr>
              <a:t>personality elements </a:t>
            </a:r>
            <a:r>
              <a:rPr lang="en-US" sz="1100" b="0" i="0" u="none" strike="noStrike">
                <a:solidFill>
                  <a:schemeClr val="bg1">
                    <a:alpha val="80000"/>
                  </a:schemeClr>
                </a:solidFill>
                <a:effectLst/>
                <a:latin typeface="Times New Roman"/>
                <a:ea typeface="+mn-lt"/>
                <a:cs typeface="Times New Roman"/>
              </a:rPr>
              <a:t>that may </a:t>
            </a:r>
            <a:r>
              <a:rPr lang="en-US" sz="1100">
                <a:solidFill>
                  <a:schemeClr val="bg1">
                    <a:alpha val="80000"/>
                  </a:schemeClr>
                </a:solidFill>
                <a:latin typeface="Times New Roman"/>
                <a:ea typeface="+mn-lt"/>
                <a:cs typeface="Times New Roman"/>
              </a:rPr>
              <a:t>influence </a:t>
            </a:r>
            <a:r>
              <a:rPr lang="en-US" sz="1100" b="0" i="0" u="none" strike="noStrike">
                <a:solidFill>
                  <a:schemeClr val="bg1">
                    <a:alpha val="80000"/>
                  </a:schemeClr>
                </a:solidFill>
                <a:effectLst/>
                <a:latin typeface="Times New Roman"/>
                <a:ea typeface="+mn-lt"/>
                <a:cs typeface="Times New Roman"/>
              </a:rPr>
              <a:t>his </a:t>
            </a:r>
            <a:r>
              <a:rPr lang="en-US" sz="1100">
                <a:solidFill>
                  <a:schemeClr val="bg1">
                    <a:alpha val="80000"/>
                  </a:schemeClr>
                </a:solidFill>
                <a:latin typeface="Times New Roman"/>
                <a:ea typeface="+mn-lt"/>
                <a:cs typeface="Times New Roman"/>
              </a:rPr>
              <a:t>success</a:t>
            </a:r>
            <a:r>
              <a:rPr lang="en-US" sz="1100" b="0" i="0" u="none" strike="noStrike">
                <a:solidFill>
                  <a:schemeClr val="bg1">
                    <a:alpha val="80000"/>
                  </a:schemeClr>
                </a:solidFill>
                <a:effectLst/>
                <a:latin typeface="Times New Roman"/>
                <a:ea typeface="+mn-lt"/>
                <a:cs typeface="Times New Roman"/>
              </a:rPr>
              <a:t>. </a:t>
            </a:r>
            <a:r>
              <a:rPr lang="en-US" sz="1100">
                <a:solidFill>
                  <a:schemeClr val="bg1">
                    <a:alpha val="80000"/>
                  </a:schemeClr>
                </a:solidFill>
                <a:latin typeface="Times New Roman"/>
                <a:ea typeface="+mn-lt"/>
                <a:cs typeface="Times New Roman"/>
              </a:rPr>
              <a:t>On top of that</a:t>
            </a:r>
            <a:r>
              <a:rPr lang="en-US" sz="1100" b="0" i="0" u="none" strike="noStrike">
                <a:solidFill>
                  <a:schemeClr val="bg1">
                    <a:alpha val="80000"/>
                  </a:schemeClr>
                </a:solidFill>
                <a:effectLst/>
                <a:latin typeface="Times New Roman"/>
                <a:ea typeface="+mn-lt"/>
                <a:cs typeface="Times New Roman"/>
              </a:rPr>
              <a:t>, </a:t>
            </a:r>
            <a:r>
              <a:rPr lang="en-US" sz="1100">
                <a:solidFill>
                  <a:schemeClr val="bg1">
                    <a:alpha val="80000"/>
                  </a:schemeClr>
                </a:solidFill>
                <a:latin typeface="Times New Roman"/>
                <a:ea typeface="+mn-lt"/>
                <a:cs typeface="Times New Roman"/>
              </a:rPr>
              <a:t>Nagy and Griffiths (1982) point out that </a:t>
            </a:r>
            <a:r>
              <a:rPr lang="en-US" sz="1100" b="0" i="0" u="none" strike="noStrike">
                <a:solidFill>
                  <a:schemeClr val="bg1">
                    <a:alpha val="80000"/>
                  </a:schemeClr>
                </a:solidFill>
                <a:effectLst/>
                <a:latin typeface="Times New Roman"/>
                <a:ea typeface="+mn-lt"/>
                <a:cs typeface="Times New Roman"/>
              </a:rPr>
              <a:t>Piaget's theory </a:t>
            </a:r>
            <a:r>
              <a:rPr lang="en-US" sz="1100">
                <a:solidFill>
                  <a:schemeClr val="bg1">
                    <a:alpha val="80000"/>
                  </a:schemeClr>
                </a:solidFill>
                <a:latin typeface="Times New Roman"/>
                <a:ea typeface="+mn-lt"/>
                <a:cs typeface="Times New Roman"/>
              </a:rPr>
              <a:t>doesn't fully account </a:t>
            </a:r>
            <a:r>
              <a:rPr lang="en-US" sz="1100" b="0" i="0" u="none" strike="noStrike">
                <a:solidFill>
                  <a:schemeClr val="bg1">
                    <a:alpha val="80000"/>
                  </a:schemeClr>
                </a:solidFill>
                <a:effectLst/>
                <a:latin typeface="Times New Roman"/>
                <a:ea typeface="+mn-lt"/>
                <a:cs typeface="Times New Roman"/>
              </a:rPr>
              <a:t>for </a:t>
            </a:r>
            <a:r>
              <a:rPr lang="en-US" sz="1100">
                <a:solidFill>
                  <a:schemeClr val="bg1">
                    <a:alpha val="80000"/>
                  </a:schemeClr>
                </a:solidFill>
                <a:latin typeface="Times New Roman"/>
                <a:ea typeface="+mn-lt"/>
                <a:cs typeface="Times New Roman"/>
              </a:rPr>
              <a:t>how different people go through different stages </a:t>
            </a:r>
            <a:r>
              <a:rPr lang="en-US" sz="1100" b="0" i="0" u="none" strike="noStrike">
                <a:solidFill>
                  <a:schemeClr val="bg1">
                    <a:alpha val="80000"/>
                  </a:schemeClr>
                </a:solidFill>
                <a:effectLst/>
                <a:latin typeface="Times New Roman"/>
                <a:ea typeface="+mn-lt"/>
                <a:cs typeface="Times New Roman"/>
              </a:rPr>
              <a:t>of </a:t>
            </a:r>
            <a:r>
              <a:rPr lang="en-US" sz="1100">
                <a:solidFill>
                  <a:schemeClr val="bg1">
                    <a:alpha val="80000"/>
                  </a:schemeClr>
                </a:solidFill>
                <a:latin typeface="Times New Roman"/>
                <a:ea typeface="+mn-lt"/>
                <a:cs typeface="Times New Roman"/>
              </a:rPr>
              <a:t>development. Consequently, </a:t>
            </a:r>
            <a:r>
              <a:rPr lang="en-US" sz="1100" b="0" i="0" u="none" strike="noStrike">
                <a:solidFill>
                  <a:schemeClr val="bg1">
                    <a:alpha val="80000"/>
                  </a:schemeClr>
                </a:solidFill>
                <a:effectLst/>
                <a:latin typeface="Times New Roman"/>
                <a:ea typeface="+mn-lt"/>
                <a:cs typeface="Times New Roman"/>
              </a:rPr>
              <a:t>the </a:t>
            </a:r>
            <a:r>
              <a:rPr lang="en-US" sz="1100">
                <a:solidFill>
                  <a:schemeClr val="bg1">
                    <a:alpha val="80000"/>
                  </a:schemeClr>
                </a:solidFill>
                <a:latin typeface="Times New Roman"/>
                <a:ea typeface="+mn-lt"/>
                <a:cs typeface="Times New Roman"/>
              </a:rPr>
              <a:t>best way to assist Isaac's development </a:t>
            </a:r>
            <a:r>
              <a:rPr lang="en-US" sz="1100" i="0" u="none" strike="noStrike">
                <a:solidFill>
                  <a:schemeClr val="bg1">
                    <a:alpha val="80000"/>
                  </a:schemeClr>
                </a:solidFill>
                <a:effectLst/>
                <a:latin typeface="Times New Roman"/>
                <a:ea typeface="+mn-lt"/>
                <a:cs typeface="Times New Roman"/>
              </a:rPr>
              <a:t>and </a:t>
            </a:r>
            <a:r>
              <a:rPr lang="en-US" sz="1100">
                <a:solidFill>
                  <a:schemeClr val="bg1">
                    <a:alpha val="80000"/>
                  </a:schemeClr>
                </a:solidFill>
                <a:latin typeface="Times New Roman"/>
                <a:ea typeface="+mn-lt"/>
                <a:cs typeface="Times New Roman"/>
              </a:rPr>
              <a:t>welfare is with </a:t>
            </a:r>
            <a:r>
              <a:rPr lang="en-US" sz="1100" b="0" i="0" u="none" strike="noStrike">
                <a:solidFill>
                  <a:schemeClr val="bg1">
                    <a:alpha val="80000"/>
                  </a:schemeClr>
                </a:solidFill>
                <a:effectLst/>
                <a:latin typeface="Times New Roman"/>
                <a:ea typeface="+mn-lt"/>
                <a:cs typeface="Times New Roman"/>
              </a:rPr>
              <a:t>a holistic </a:t>
            </a:r>
            <a:r>
              <a:rPr lang="en-US" sz="1100">
                <a:solidFill>
                  <a:schemeClr val="bg1">
                    <a:alpha val="80000"/>
                  </a:schemeClr>
                </a:solidFill>
                <a:latin typeface="Times New Roman"/>
                <a:ea typeface="+mn-lt"/>
                <a:cs typeface="Times New Roman"/>
              </a:rPr>
              <a:t>strategy </a:t>
            </a:r>
            <a:r>
              <a:rPr lang="en-US" sz="1100" b="0" i="0" u="none" strike="noStrike">
                <a:solidFill>
                  <a:schemeClr val="bg1">
                    <a:alpha val="80000"/>
                  </a:schemeClr>
                </a:solidFill>
                <a:effectLst/>
                <a:latin typeface="Times New Roman"/>
                <a:ea typeface="+mn-lt"/>
                <a:cs typeface="Times New Roman"/>
              </a:rPr>
              <a:t>that </a:t>
            </a:r>
            <a:r>
              <a:rPr lang="en-US" sz="1100">
                <a:solidFill>
                  <a:schemeClr val="bg1">
                    <a:alpha val="80000"/>
                  </a:schemeClr>
                </a:solidFill>
                <a:latin typeface="Times New Roman"/>
                <a:ea typeface="+mn-lt"/>
                <a:cs typeface="Times New Roman"/>
              </a:rPr>
              <a:t>integrates </a:t>
            </a:r>
            <a:r>
              <a:rPr lang="en-US" sz="1100" b="0" i="0" u="none" strike="noStrike">
                <a:solidFill>
                  <a:schemeClr val="bg1">
                    <a:alpha val="80000"/>
                  </a:schemeClr>
                </a:solidFill>
                <a:effectLst/>
                <a:latin typeface="Times New Roman"/>
                <a:ea typeface="+mn-lt"/>
                <a:cs typeface="Times New Roman"/>
              </a:rPr>
              <a:t>social, cognitive</a:t>
            </a:r>
            <a:r>
              <a:rPr lang="en-US" sz="1100">
                <a:solidFill>
                  <a:schemeClr val="bg1">
                    <a:alpha val="80000"/>
                  </a:schemeClr>
                </a:solidFill>
                <a:latin typeface="Times New Roman"/>
                <a:ea typeface="+mn-lt"/>
                <a:cs typeface="Times New Roman"/>
              </a:rPr>
              <a:t>,</a:t>
            </a:r>
            <a:r>
              <a:rPr lang="en-US" sz="1100" b="0" i="0" u="none" strike="noStrike">
                <a:solidFill>
                  <a:schemeClr val="bg1">
                    <a:alpha val="80000"/>
                  </a:schemeClr>
                </a:solidFill>
                <a:effectLst/>
                <a:latin typeface="Times New Roman"/>
                <a:ea typeface="+mn-lt"/>
                <a:cs typeface="Times New Roman"/>
              </a:rPr>
              <a:t> and environmental </a:t>
            </a:r>
            <a:r>
              <a:rPr lang="en-US" sz="1100">
                <a:solidFill>
                  <a:schemeClr val="bg1">
                    <a:alpha val="80000"/>
                  </a:schemeClr>
                </a:solidFill>
                <a:latin typeface="Times New Roman"/>
                <a:ea typeface="+mn-lt"/>
                <a:cs typeface="Times New Roman"/>
              </a:rPr>
              <a:t>factors</a:t>
            </a:r>
            <a:r>
              <a:rPr lang="en-US" sz="1100" b="0" i="0" u="none" strike="noStrike">
                <a:solidFill>
                  <a:schemeClr val="bg1">
                    <a:alpha val="80000"/>
                  </a:schemeClr>
                </a:solidFill>
                <a:effectLst/>
                <a:latin typeface="Times New Roman"/>
                <a:ea typeface="+mn-lt"/>
                <a:cs typeface="Times New Roman"/>
              </a:rPr>
              <a:t>.</a:t>
            </a:r>
            <a:r>
              <a:rPr lang="en-US" sz="1100">
                <a:solidFill>
                  <a:schemeClr val="bg1">
                    <a:alpha val="80000"/>
                  </a:schemeClr>
                </a:solidFill>
                <a:latin typeface="Times New Roman"/>
                <a:ea typeface="+mn-lt"/>
                <a:cs typeface="Times New Roman"/>
              </a:rPr>
              <a:t> </a:t>
            </a:r>
            <a:endParaRPr lang="en-US" sz="1100">
              <a:solidFill>
                <a:schemeClr val="bg1">
                  <a:alpha val="80000"/>
                </a:schemeClr>
              </a:solidFill>
              <a:latin typeface="Times New Roman"/>
              <a:cs typeface="Times New Roman"/>
            </a:endParaRPr>
          </a:p>
          <a:p>
            <a:pPr>
              <a:lnSpc>
                <a:spcPct val="150000"/>
              </a:lnSpc>
            </a:pPr>
            <a:br>
              <a:rPr lang="en-US" sz="800"/>
            </a:br>
            <a:endParaRPr lang="en-US" sz="800" dirty="0">
              <a:solidFill>
                <a:schemeClr val="bg1">
                  <a:alpha val="80000"/>
                </a:schemeClr>
              </a:solidFill>
            </a:endParaRPr>
          </a:p>
        </p:txBody>
      </p:sp>
      <p:sp>
        <p:nvSpPr>
          <p:cNvPr id="9" name="TextBox 8">
            <a:extLst>
              <a:ext uri="{FF2B5EF4-FFF2-40B4-BE49-F238E27FC236}">
                <a16:creationId xmlns:a16="http://schemas.microsoft.com/office/drawing/2014/main" id="{5B2B9A75-5DD5-0FD8-A7B3-5DF7DBC4D70D}"/>
              </a:ext>
            </a:extLst>
          </p:cNvPr>
          <p:cNvSpPr txBox="1"/>
          <p:nvPr/>
        </p:nvSpPr>
        <p:spPr>
          <a:xfrm>
            <a:off x="709739" y="3149082"/>
            <a:ext cx="4000499" cy="184666"/>
          </a:xfrm>
          <a:prstGeom prst="rect">
            <a:avLst/>
          </a:prstGeom>
          <a:noFill/>
        </p:spPr>
        <p:txBody>
          <a:bodyPr wrap="square">
            <a:spAutoFit/>
          </a:bodyPr>
          <a:lstStyle/>
          <a:p>
            <a:r>
              <a:rPr lang="en-GB" sz="600" dirty="0">
                <a:solidFill>
                  <a:schemeClr val="bg1"/>
                </a:solidFill>
              </a:rPr>
              <a:t>https://www.istockphoto.com/photos/sadness-toddler-mixed-race-person-looking-at-camera</a:t>
            </a:r>
          </a:p>
        </p:txBody>
      </p:sp>
      <p:sp>
        <p:nvSpPr>
          <p:cNvPr id="10" name="TextBox 9">
            <a:extLst>
              <a:ext uri="{FF2B5EF4-FFF2-40B4-BE49-F238E27FC236}">
                <a16:creationId xmlns:a16="http://schemas.microsoft.com/office/drawing/2014/main" id="{0A3BC5C5-8E60-8E5C-0A20-FD51A0F0C20C}"/>
              </a:ext>
            </a:extLst>
          </p:cNvPr>
          <p:cNvSpPr txBox="1"/>
          <p:nvPr/>
        </p:nvSpPr>
        <p:spPr>
          <a:xfrm>
            <a:off x="295038" y="6513210"/>
            <a:ext cx="3659305" cy="261610"/>
          </a:xfrm>
          <a:prstGeom prst="rect">
            <a:avLst/>
          </a:prstGeom>
          <a:noFill/>
        </p:spPr>
        <p:txBody>
          <a:bodyPr wrap="square">
            <a:spAutoFit/>
          </a:bodyPr>
          <a:lstStyle/>
          <a:p>
            <a:r>
              <a:rPr lang="en-GB" sz="1100" dirty="0">
                <a:solidFill>
                  <a:schemeClr val="bg1"/>
                </a:solidFill>
              </a:rPr>
              <a:t>https://www.simplypsychology.org/vygotsky.html</a:t>
            </a:r>
          </a:p>
        </p:txBody>
      </p:sp>
    </p:spTree>
    <p:extLst>
      <p:ext uri="{BB962C8B-B14F-4D97-AF65-F5344CB8AC3E}">
        <p14:creationId xmlns:p14="http://schemas.microsoft.com/office/powerpoint/2010/main" val="20689962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5396781C-32A1-4FDA-A83B-A7FF8C1B1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182A5ED-0E4A-267F-9A2B-48EFAE631517}"/>
              </a:ext>
            </a:extLst>
          </p:cNvPr>
          <p:cNvSpPr txBox="1"/>
          <p:nvPr/>
        </p:nvSpPr>
        <p:spPr>
          <a:xfrm>
            <a:off x="6749671" y="1935667"/>
            <a:ext cx="2797174" cy="618589"/>
          </a:xfrm>
          <a:prstGeom prst="rect">
            <a:avLst/>
          </a:prstGeom>
        </p:spPr>
        <p:txBody>
          <a:bodyPr vert="horz" lIns="91440" tIns="45720" rIns="91440" bIns="45720" rtlCol="0" anchor="t">
            <a:normAutofit lnSpcReduction="10000"/>
          </a:bodyPr>
          <a:lstStyle/>
          <a:p>
            <a:pPr>
              <a:lnSpc>
                <a:spcPct val="90000"/>
              </a:lnSpc>
              <a:spcBef>
                <a:spcPct val="0"/>
              </a:spcBef>
              <a:spcAft>
                <a:spcPts val="600"/>
              </a:spcAft>
            </a:pPr>
            <a:r>
              <a:rPr lang="en-US" sz="4000" b="1" dirty="0">
                <a:solidFill>
                  <a:schemeClr val="bg1"/>
                </a:solidFill>
                <a:latin typeface="Times New Roman" panose="02020603050405020304" pitchFamily="18" charset="0"/>
                <a:ea typeface="+mj-ea"/>
                <a:cs typeface="Times New Roman" panose="02020603050405020304" pitchFamily="18" charset="0"/>
              </a:rPr>
              <a:t>Conclusion</a:t>
            </a:r>
          </a:p>
        </p:txBody>
      </p:sp>
      <p:pic>
        <p:nvPicPr>
          <p:cNvPr id="3" name="Picture 2">
            <a:hlinkClick r:id="rId2"/>
            <a:extLst>
              <a:ext uri="{FF2B5EF4-FFF2-40B4-BE49-F238E27FC236}">
                <a16:creationId xmlns:a16="http://schemas.microsoft.com/office/drawing/2014/main" id="{90EC0523-BEA9-DAB8-4554-59832865B3CF}"/>
              </a:ext>
            </a:extLst>
          </p:cNvPr>
          <p:cNvPicPr>
            <a:picLocks noChangeAspect="1"/>
          </p:cNvPicPr>
          <p:nvPr/>
        </p:nvPicPr>
        <p:blipFill>
          <a:blip r:embed="rId3"/>
          <a:srcRect l="18108" r="27199" b="1"/>
          <a:stretch>
            <a:fillRect/>
          </a:stretch>
        </p:blipFill>
        <p:spPr>
          <a:xfrm>
            <a:off x="20" y="13658"/>
            <a:ext cx="4546582" cy="6857990"/>
          </a:xfrm>
          <a:custGeom>
            <a:avLst/>
            <a:gdLst/>
            <a:ahLst/>
            <a:cxnLst/>
            <a:rect l="l" t="t" r="r" b="b"/>
            <a:pathLst>
              <a:path w="4546602" h="6858000">
                <a:moveTo>
                  <a:pt x="4221600" y="6662544"/>
                </a:moveTo>
                <a:lnTo>
                  <a:pt x="4210150" y="6683027"/>
                </a:lnTo>
                <a:lnTo>
                  <a:pt x="4207002" y="6702976"/>
                </a:lnTo>
                <a:lnTo>
                  <a:pt x="4207002" y="6702977"/>
                </a:lnTo>
                <a:cubicBezTo>
                  <a:pt x="4207407" y="6716169"/>
                  <a:pt x="4212552" y="6729219"/>
                  <a:pt x="4220838" y="6742553"/>
                </a:cubicBezTo>
                <a:lnTo>
                  <a:pt x="4220839" y="6742555"/>
                </a:lnTo>
                <a:lnTo>
                  <a:pt x="4240316" y="6812062"/>
                </a:lnTo>
                <a:lnTo>
                  <a:pt x="4235543" y="6776800"/>
                </a:lnTo>
                <a:lnTo>
                  <a:pt x="4220839" y="6742555"/>
                </a:lnTo>
                <a:lnTo>
                  <a:pt x="4220838" y="6742552"/>
                </a:lnTo>
                <a:lnTo>
                  <a:pt x="4207002" y="6702976"/>
                </a:lnTo>
                <a:close/>
                <a:moveTo>
                  <a:pt x="4189594" y="6564620"/>
                </a:moveTo>
                <a:lnTo>
                  <a:pt x="4189594" y="6564621"/>
                </a:lnTo>
                <a:cubicBezTo>
                  <a:pt x="4199883" y="6575479"/>
                  <a:pt x="4205977" y="6582147"/>
                  <a:pt x="4212073" y="6588626"/>
                </a:cubicBezTo>
                <a:lnTo>
                  <a:pt x="4228695" y="6625225"/>
                </a:lnTo>
                <a:lnTo>
                  <a:pt x="4221601" y="6662541"/>
                </a:lnTo>
                <a:lnTo>
                  <a:pt x="4221600" y="6662541"/>
                </a:lnTo>
                <a:lnTo>
                  <a:pt x="4221600" y="6662542"/>
                </a:lnTo>
                <a:lnTo>
                  <a:pt x="4221601" y="6662541"/>
                </a:lnTo>
                <a:lnTo>
                  <a:pt x="4228684" y="6645552"/>
                </a:lnTo>
                <a:lnTo>
                  <a:pt x="4228695" y="6625225"/>
                </a:lnTo>
                <a:lnTo>
                  <a:pt x="4228695" y="6625224"/>
                </a:lnTo>
                <a:cubicBezTo>
                  <a:pt x="4226599" y="6611342"/>
                  <a:pt x="4220551" y="6597578"/>
                  <a:pt x="4212073" y="6588625"/>
                </a:cubicBezTo>
                <a:close/>
                <a:moveTo>
                  <a:pt x="4269915" y="6438981"/>
                </a:moveTo>
                <a:lnTo>
                  <a:pt x="4249984" y="6463840"/>
                </a:lnTo>
                <a:lnTo>
                  <a:pt x="4249982" y="6463849"/>
                </a:lnTo>
                <a:lnTo>
                  <a:pt x="4236188" y="6513012"/>
                </a:lnTo>
                <a:lnTo>
                  <a:pt x="4217381" y="6546194"/>
                </a:lnTo>
                <a:lnTo>
                  <a:pt x="4217381" y="6546195"/>
                </a:lnTo>
                <a:lnTo>
                  <a:pt x="4233719" y="6521804"/>
                </a:lnTo>
                <a:lnTo>
                  <a:pt x="4236188" y="6513012"/>
                </a:lnTo>
                <a:lnTo>
                  <a:pt x="4238998" y="6508052"/>
                </a:lnTo>
                <a:lnTo>
                  <a:pt x="4249982" y="6463849"/>
                </a:lnTo>
                <a:lnTo>
                  <a:pt x="4249984" y="6463841"/>
                </a:lnTo>
                <a:cubicBezTo>
                  <a:pt x="4252937" y="6451650"/>
                  <a:pt x="4260413" y="6444077"/>
                  <a:pt x="4269915" y="6438981"/>
                </a:cubicBezTo>
                <a:close/>
                <a:moveTo>
                  <a:pt x="4355914" y="6364769"/>
                </a:moveTo>
                <a:lnTo>
                  <a:pt x="4354607" y="6387910"/>
                </a:lnTo>
                <a:lnTo>
                  <a:pt x="4351952" y="6393385"/>
                </a:lnTo>
                <a:lnTo>
                  <a:pt x="4345189" y="6407332"/>
                </a:lnTo>
                <a:lnTo>
                  <a:pt x="4345189" y="6407333"/>
                </a:lnTo>
                <a:lnTo>
                  <a:pt x="4351952" y="6393385"/>
                </a:lnTo>
                <a:lnTo>
                  <a:pt x="4354608" y="6387910"/>
                </a:lnTo>
                <a:close/>
                <a:moveTo>
                  <a:pt x="4116820" y="4221391"/>
                </a:moveTo>
                <a:lnTo>
                  <a:pt x="4116820" y="4221392"/>
                </a:lnTo>
                <a:cubicBezTo>
                  <a:pt x="4117582" y="4232061"/>
                  <a:pt x="4117772" y="4243873"/>
                  <a:pt x="4122536" y="4253015"/>
                </a:cubicBezTo>
                <a:cubicBezTo>
                  <a:pt x="4134729" y="4277402"/>
                  <a:pt x="4150349" y="4300071"/>
                  <a:pt x="4162352" y="4324646"/>
                </a:cubicBezTo>
                <a:lnTo>
                  <a:pt x="4171306" y="4363891"/>
                </a:lnTo>
                <a:lnTo>
                  <a:pt x="4170544" y="4482004"/>
                </a:lnTo>
                <a:cubicBezTo>
                  <a:pt x="4167876" y="4546776"/>
                  <a:pt x="4167304" y="4612500"/>
                  <a:pt x="4110534" y="4659174"/>
                </a:cubicBezTo>
                <a:cubicBezTo>
                  <a:pt x="4105962" y="4662986"/>
                  <a:pt x="4103294" y="4671176"/>
                  <a:pt x="4102532" y="4677655"/>
                </a:cubicBezTo>
                <a:cubicBezTo>
                  <a:pt x="4098913" y="4707564"/>
                  <a:pt x="4098531" y="4738235"/>
                  <a:pt x="4092625" y="4767764"/>
                </a:cubicBezTo>
                <a:cubicBezTo>
                  <a:pt x="4090244" y="4779575"/>
                  <a:pt x="4089435" y="4790386"/>
                  <a:pt x="4091316" y="4800483"/>
                </a:cubicBezTo>
                <a:lnTo>
                  <a:pt x="4091316" y="4800484"/>
                </a:lnTo>
                <a:cubicBezTo>
                  <a:pt x="4093197" y="4810581"/>
                  <a:pt x="4097770" y="4819964"/>
                  <a:pt x="4106152" y="4828917"/>
                </a:cubicBezTo>
                <a:lnTo>
                  <a:pt x="4128333" y="4863343"/>
                </a:lnTo>
                <a:lnTo>
                  <a:pt x="4135862" y="4889275"/>
                </a:lnTo>
                <a:lnTo>
                  <a:pt x="4134157" y="4912168"/>
                </a:lnTo>
                <a:cubicBezTo>
                  <a:pt x="4132442" y="4919978"/>
                  <a:pt x="4132085" y="4927122"/>
                  <a:pt x="4132755" y="4933805"/>
                </a:cubicBezTo>
                <a:lnTo>
                  <a:pt x="4132755" y="4933806"/>
                </a:lnTo>
                <a:lnTo>
                  <a:pt x="4132757" y="4933810"/>
                </a:lnTo>
                <a:lnTo>
                  <a:pt x="4137514" y="4952673"/>
                </a:lnTo>
                <a:lnTo>
                  <a:pt x="4140307" y="4957453"/>
                </a:lnTo>
                <a:lnTo>
                  <a:pt x="4141585" y="4961456"/>
                </a:lnTo>
                <a:cubicBezTo>
                  <a:pt x="4146096" y="4970097"/>
                  <a:pt x="4151802" y="4978393"/>
                  <a:pt x="4157589" y="4987038"/>
                </a:cubicBezTo>
                <a:cubicBezTo>
                  <a:pt x="4168828" y="5003802"/>
                  <a:pt x="4182926" y="5022853"/>
                  <a:pt x="4184068" y="5041522"/>
                </a:cubicBezTo>
                <a:cubicBezTo>
                  <a:pt x="4184687" y="5052096"/>
                  <a:pt x="4187605" y="5062300"/>
                  <a:pt x="4191284" y="5072376"/>
                </a:cubicBezTo>
                <a:lnTo>
                  <a:pt x="4197188" y="5087444"/>
                </a:lnTo>
                <a:lnTo>
                  <a:pt x="4210215" y="5133220"/>
                </a:lnTo>
                <a:lnTo>
                  <a:pt x="4210217" y="5133225"/>
                </a:lnTo>
                <a:lnTo>
                  <a:pt x="4203501" y="5166113"/>
                </a:lnTo>
                <a:lnTo>
                  <a:pt x="4203501" y="5166114"/>
                </a:lnTo>
                <a:cubicBezTo>
                  <a:pt x="4202739" y="5167638"/>
                  <a:pt x="4203311" y="5169781"/>
                  <a:pt x="4204192" y="5172091"/>
                </a:cubicBezTo>
                <a:lnTo>
                  <a:pt x="4206739" y="5179068"/>
                </a:lnTo>
                <a:lnTo>
                  <a:pt x="4206573" y="5229433"/>
                </a:lnTo>
                <a:lnTo>
                  <a:pt x="4196024" y="5248936"/>
                </a:lnTo>
                <a:lnTo>
                  <a:pt x="4183116" y="5272796"/>
                </a:lnTo>
                <a:cubicBezTo>
                  <a:pt x="4171471" y="5285441"/>
                  <a:pt x="4163765" y="5298595"/>
                  <a:pt x="4159213" y="5312288"/>
                </a:cubicBezTo>
                <a:lnTo>
                  <a:pt x="4158157" y="5321350"/>
                </a:lnTo>
                <a:lnTo>
                  <a:pt x="4155683" y="5326163"/>
                </a:lnTo>
                <a:lnTo>
                  <a:pt x="4154237" y="5355014"/>
                </a:lnTo>
                <a:lnTo>
                  <a:pt x="4154237" y="5355015"/>
                </a:lnTo>
                <a:cubicBezTo>
                  <a:pt x="4154886" y="5364883"/>
                  <a:pt x="4156589" y="5375003"/>
                  <a:pt x="4159113" y="5385385"/>
                </a:cubicBezTo>
                <a:cubicBezTo>
                  <a:pt x="4162352" y="5398722"/>
                  <a:pt x="4164638" y="5412058"/>
                  <a:pt x="4167304" y="5425583"/>
                </a:cubicBezTo>
                <a:cubicBezTo>
                  <a:pt x="4171114" y="5443871"/>
                  <a:pt x="4175116" y="5462352"/>
                  <a:pt x="4178926" y="5480638"/>
                </a:cubicBezTo>
                <a:lnTo>
                  <a:pt x="4183450" y="5507668"/>
                </a:lnTo>
                <a:lnTo>
                  <a:pt x="4172831" y="5531692"/>
                </a:lnTo>
                <a:lnTo>
                  <a:pt x="4172830" y="5531693"/>
                </a:lnTo>
                <a:cubicBezTo>
                  <a:pt x="4165781" y="5537600"/>
                  <a:pt x="4162589" y="5542649"/>
                  <a:pt x="4162685" y="5547578"/>
                </a:cubicBezTo>
                <a:lnTo>
                  <a:pt x="4162685" y="5547579"/>
                </a:lnTo>
                <a:cubicBezTo>
                  <a:pt x="4162780" y="5552508"/>
                  <a:pt x="4166162" y="5557318"/>
                  <a:pt x="4172258" y="5562747"/>
                </a:cubicBezTo>
                <a:cubicBezTo>
                  <a:pt x="4214932" y="5600468"/>
                  <a:pt x="4241603" y="5646190"/>
                  <a:pt x="4243506" y="5704484"/>
                </a:cubicBezTo>
                <a:cubicBezTo>
                  <a:pt x="4243888" y="5716486"/>
                  <a:pt x="4246554" y="5728679"/>
                  <a:pt x="4249412" y="5740489"/>
                </a:cubicBezTo>
                <a:cubicBezTo>
                  <a:pt x="4251127" y="5747729"/>
                  <a:pt x="4253033" y="5756494"/>
                  <a:pt x="4258177" y="5760874"/>
                </a:cubicBezTo>
                <a:cubicBezTo>
                  <a:pt x="4297420" y="5794975"/>
                  <a:pt x="4324663" y="5837458"/>
                  <a:pt x="4346573" y="5883752"/>
                </a:cubicBezTo>
                <a:lnTo>
                  <a:pt x="4346575" y="5883756"/>
                </a:lnTo>
                <a:lnTo>
                  <a:pt x="4364477" y="5935946"/>
                </a:lnTo>
                <a:lnTo>
                  <a:pt x="4364478" y="5935950"/>
                </a:lnTo>
                <a:lnTo>
                  <a:pt x="4360859" y="5993290"/>
                </a:lnTo>
                <a:lnTo>
                  <a:pt x="4360858" y="5993291"/>
                </a:lnTo>
                <a:cubicBezTo>
                  <a:pt x="4359717" y="6004531"/>
                  <a:pt x="4359906" y="6017485"/>
                  <a:pt x="4354382" y="6026440"/>
                </a:cubicBezTo>
                <a:cubicBezTo>
                  <a:pt x="4337045" y="6054825"/>
                  <a:pt x="4318377" y="6082258"/>
                  <a:pt x="4298182" y="6108738"/>
                </a:cubicBezTo>
                <a:cubicBezTo>
                  <a:pt x="4289514" y="6120074"/>
                  <a:pt x="4284561" y="6126884"/>
                  <a:pt x="4284490" y="6133314"/>
                </a:cubicBezTo>
                <a:lnTo>
                  <a:pt x="4284490" y="6133315"/>
                </a:lnTo>
                <a:lnTo>
                  <a:pt x="4288190" y="6143190"/>
                </a:lnTo>
                <a:lnTo>
                  <a:pt x="4300086" y="6155600"/>
                </a:lnTo>
                <a:lnTo>
                  <a:pt x="4300088" y="6155603"/>
                </a:lnTo>
                <a:cubicBezTo>
                  <a:pt x="4322377" y="6175798"/>
                  <a:pt x="4333998" y="6200945"/>
                  <a:pt x="4338759" y="6228757"/>
                </a:cubicBezTo>
                <a:lnTo>
                  <a:pt x="4356096" y="6361540"/>
                </a:lnTo>
                <a:lnTo>
                  <a:pt x="4356096" y="6361539"/>
                </a:lnTo>
                <a:cubicBezTo>
                  <a:pt x="4352476" y="6317151"/>
                  <a:pt x="4346190" y="6272764"/>
                  <a:pt x="4338759" y="6228756"/>
                </a:cubicBezTo>
                <a:cubicBezTo>
                  <a:pt x="4333998" y="6200944"/>
                  <a:pt x="4322377" y="6175797"/>
                  <a:pt x="4300088" y="6155602"/>
                </a:cubicBezTo>
                <a:lnTo>
                  <a:pt x="4300086" y="6155600"/>
                </a:lnTo>
                <a:lnTo>
                  <a:pt x="4284490" y="6133315"/>
                </a:lnTo>
                <a:lnTo>
                  <a:pt x="4298182" y="6108739"/>
                </a:lnTo>
                <a:cubicBezTo>
                  <a:pt x="4318377" y="6082259"/>
                  <a:pt x="4337045" y="6054826"/>
                  <a:pt x="4354382" y="6026441"/>
                </a:cubicBezTo>
                <a:cubicBezTo>
                  <a:pt x="4359906" y="6017486"/>
                  <a:pt x="4359717" y="6004532"/>
                  <a:pt x="4360858" y="5993292"/>
                </a:cubicBezTo>
                <a:lnTo>
                  <a:pt x="4360859" y="5993290"/>
                </a:lnTo>
                <a:lnTo>
                  <a:pt x="4364311" y="5964477"/>
                </a:lnTo>
                <a:lnTo>
                  <a:pt x="4364478" y="5935950"/>
                </a:lnTo>
                <a:lnTo>
                  <a:pt x="4364478" y="5935949"/>
                </a:lnTo>
                <a:lnTo>
                  <a:pt x="4364477" y="5935946"/>
                </a:lnTo>
                <a:lnTo>
                  <a:pt x="4357598" y="5909351"/>
                </a:lnTo>
                <a:lnTo>
                  <a:pt x="4346575" y="5883756"/>
                </a:lnTo>
                <a:lnTo>
                  <a:pt x="4346573" y="5883751"/>
                </a:lnTo>
                <a:cubicBezTo>
                  <a:pt x="4324663" y="5837457"/>
                  <a:pt x="4297420" y="5794974"/>
                  <a:pt x="4258177" y="5760873"/>
                </a:cubicBezTo>
                <a:cubicBezTo>
                  <a:pt x="4253033" y="5756493"/>
                  <a:pt x="4251127" y="5747728"/>
                  <a:pt x="4249412" y="5740488"/>
                </a:cubicBezTo>
                <a:cubicBezTo>
                  <a:pt x="4246554" y="5728678"/>
                  <a:pt x="4243888" y="5716485"/>
                  <a:pt x="4243506" y="5704483"/>
                </a:cubicBezTo>
                <a:cubicBezTo>
                  <a:pt x="4241603" y="5646189"/>
                  <a:pt x="4214932" y="5600467"/>
                  <a:pt x="4172258" y="5562746"/>
                </a:cubicBezTo>
                <a:lnTo>
                  <a:pt x="4162685" y="5547578"/>
                </a:lnTo>
                <a:lnTo>
                  <a:pt x="4172830" y="5531694"/>
                </a:lnTo>
                <a:lnTo>
                  <a:pt x="4172831" y="5531692"/>
                </a:lnTo>
                <a:lnTo>
                  <a:pt x="4181230" y="5520422"/>
                </a:lnTo>
                <a:lnTo>
                  <a:pt x="4183450" y="5507668"/>
                </a:lnTo>
                <a:lnTo>
                  <a:pt x="4183450" y="5507667"/>
                </a:lnTo>
                <a:cubicBezTo>
                  <a:pt x="4183403" y="5498832"/>
                  <a:pt x="4180831" y="5489497"/>
                  <a:pt x="4178926" y="5480637"/>
                </a:cubicBezTo>
                <a:cubicBezTo>
                  <a:pt x="4175116" y="5462351"/>
                  <a:pt x="4171114" y="5443870"/>
                  <a:pt x="4167304" y="5425582"/>
                </a:cubicBezTo>
                <a:cubicBezTo>
                  <a:pt x="4164638" y="5412057"/>
                  <a:pt x="4162352" y="5398721"/>
                  <a:pt x="4159113" y="5385384"/>
                </a:cubicBezTo>
                <a:lnTo>
                  <a:pt x="4154237" y="5355014"/>
                </a:lnTo>
                <a:lnTo>
                  <a:pt x="4158157" y="5321350"/>
                </a:lnTo>
                <a:lnTo>
                  <a:pt x="4183116" y="5272797"/>
                </a:lnTo>
                <a:lnTo>
                  <a:pt x="4196024" y="5248936"/>
                </a:lnTo>
                <a:lnTo>
                  <a:pt x="4206573" y="5229434"/>
                </a:lnTo>
                <a:cubicBezTo>
                  <a:pt x="4210407" y="5213598"/>
                  <a:pt x="4210359" y="5196595"/>
                  <a:pt x="4206739" y="5179068"/>
                </a:cubicBezTo>
                <a:lnTo>
                  <a:pt x="4206739" y="5179067"/>
                </a:lnTo>
                <a:cubicBezTo>
                  <a:pt x="4206263" y="5176876"/>
                  <a:pt x="4205074" y="5174400"/>
                  <a:pt x="4204192" y="5172090"/>
                </a:cubicBezTo>
                <a:lnTo>
                  <a:pt x="4203501" y="5166114"/>
                </a:lnTo>
                <a:lnTo>
                  <a:pt x="4210217" y="5133225"/>
                </a:lnTo>
                <a:lnTo>
                  <a:pt x="4210217" y="5133224"/>
                </a:lnTo>
                <a:lnTo>
                  <a:pt x="4210215" y="5133220"/>
                </a:lnTo>
                <a:lnTo>
                  <a:pt x="4203072" y="5102461"/>
                </a:lnTo>
                <a:lnTo>
                  <a:pt x="4197188" y="5087444"/>
                </a:lnTo>
                <a:lnTo>
                  <a:pt x="4197182" y="5087423"/>
                </a:lnTo>
                <a:cubicBezTo>
                  <a:pt x="4191096" y="5072411"/>
                  <a:pt x="4184997" y="5057381"/>
                  <a:pt x="4184068" y="5041521"/>
                </a:cubicBezTo>
                <a:cubicBezTo>
                  <a:pt x="4182926" y="5022852"/>
                  <a:pt x="4168828" y="5003801"/>
                  <a:pt x="4157589" y="4987037"/>
                </a:cubicBezTo>
                <a:lnTo>
                  <a:pt x="4140307" y="4957453"/>
                </a:lnTo>
                <a:lnTo>
                  <a:pt x="4132757" y="4933810"/>
                </a:lnTo>
                <a:lnTo>
                  <a:pt x="4132755" y="4933805"/>
                </a:lnTo>
                <a:lnTo>
                  <a:pt x="4134157" y="4912169"/>
                </a:lnTo>
                <a:cubicBezTo>
                  <a:pt x="4135919" y="4904359"/>
                  <a:pt x="4136431" y="4896714"/>
                  <a:pt x="4135862" y="4889276"/>
                </a:cubicBezTo>
                <a:lnTo>
                  <a:pt x="4135862" y="4889275"/>
                </a:lnTo>
                <a:lnTo>
                  <a:pt x="4131084" y="4867614"/>
                </a:lnTo>
                <a:lnTo>
                  <a:pt x="4128333" y="4863343"/>
                </a:lnTo>
                <a:lnTo>
                  <a:pt x="4126583" y="4857317"/>
                </a:lnTo>
                <a:cubicBezTo>
                  <a:pt x="4121440" y="4847214"/>
                  <a:pt x="4114439" y="4837703"/>
                  <a:pt x="4106152" y="4828916"/>
                </a:cubicBezTo>
                <a:lnTo>
                  <a:pt x="4091316" y="4800483"/>
                </a:lnTo>
                <a:lnTo>
                  <a:pt x="4092625" y="4767765"/>
                </a:lnTo>
                <a:cubicBezTo>
                  <a:pt x="4098531" y="4738236"/>
                  <a:pt x="4098913" y="4707565"/>
                  <a:pt x="4102532" y="4677656"/>
                </a:cubicBezTo>
                <a:cubicBezTo>
                  <a:pt x="4103294" y="4671177"/>
                  <a:pt x="4105962" y="4662987"/>
                  <a:pt x="4110534" y="4659175"/>
                </a:cubicBezTo>
                <a:cubicBezTo>
                  <a:pt x="4167304" y="4612501"/>
                  <a:pt x="4167876" y="4546777"/>
                  <a:pt x="4170544" y="4482005"/>
                </a:cubicBezTo>
                <a:cubicBezTo>
                  <a:pt x="4172258" y="4442762"/>
                  <a:pt x="4172258" y="4403326"/>
                  <a:pt x="4171306" y="4363891"/>
                </a:cubicBezTo>
                <a:lnTo>
                  <a:pt x="4171306" y="4363890"/>
                </a:lnTo>
                <a:cubicBezTo>
                  <a:pt x="4171114" y="4350554"/>
                  <a:pt x="4168066" y="4336457"/>
                  <a:pt x="4162352" y="4324645"/>
                </a:cubicBezTo>
                <a:cubicBezTo>
                  <a:pt x="4150349" y="4300070"/>
                  <a:pt x="4134729" y="4277401"/>
                  <a:pt x="4122536" y="4253014"/>
                </a:cubicBezTo>
                <a:close/>
                <a:moveTo>
                  <a:pt x="4113010" y="4165383"/>
                </a:moveTo>
                <a:lnTo>
                  <a:pt x="4113010" y="4165384"/>
                </a:lnTo>
                <a:lnTo>
                  <a:pt x="4116915" y="4192388"/>
                </a:lnTo>
                <a:lnTo>
                  <a:pt x="4116915" y="4192387"/>
                </a:lnTo>
                <a:cubicBezTo>
                  <a:pt x="4117011" y="4182767"/>
                  <a:pt x="4116439" y="4173480"/>
                  <a:pt x="4113010" y="4165383"/>
                </a:cubicBezTo>
                <a:close/>
                <a:moveTo>
                  <a:pt x="4100628" y="3885338"/>
                </a:moveTo>
                <a:lnTo>
                  <a:pt x="4100628" y="3885339"/>
                </a:lnTo>
                <a:cubicBezTo>
                  <a:pt x="4110344" y="3897722"/>
                  <a:pt x="4117750" y="3910319"/>
                  <a:pt x="4123009" y="3923125"/>
                </a:cubicBezTo>
                <a:lnTo>
                  <a:pt x="4132513" y="3962160"/>
                </a:lnTo>
                <a:lnTo>
                  <a:pt x="4116821" y="4043838"/>
                </a:lnTo>
                <a:lnTo>
                  <a:pt x="4116820" y="4043839"/>
                </a:lnTo>
                <a:cubicBezTo>
                  <a:pt x="4108057" y="4063842"/>
                  <a:pt x="4102675" y="4083702"/>
                  <a:pt x="4101699" y="4103825"/>
                </a:cubicBezTo>
                <a:lnTo>
                  <a:pt x="4101699" y="4103826"/>
                </a:lnTo>
                <a:lnTo>
                  <a:pt x="4103666" y="4134255"/>
                </a:lnTo>
                <a:lnTo>
                  <a:pt x="4113010" y="4165382"/>
                </a:lnTo>
                <a:lnTo>
                  <a:pt x="4101699" y="4103826"/>
                </a:lnTo>
                <a:lnTo>
                  <a:pt x="4116820" y="4043840"/>
                </a:lnTo>
                <a:lnTo>
                  <a:pt x="4116821" y="4043838"/>
                </a:lnTo>
                <a:lnTo>
                  <a:pt x="4130123" y="4002410"/>
                </a:lnTo>
                <a:lnTo>
                  <a:pt x="4132513" y="3962160"/>
                </a:lnTo>
                <a:lnTo>
                  <a:pt x="4132513" y="3962159"/>
                </a:lnTo>
                <a:cubicBezTo>
                  <a:pt x="4130251" y="3935727"/>
                  <a:pt x="4120060" y="3910104"/>
                  <a:pt x="4100628" y="3885338"/>
                </a:cubicBezTo>
                <a:close/>
                <a:moveTo>
                  <a:pt x="4115391" y="3670561"/>
                </a:moveTo>
                <a:lnTo>
                  <a:pt x="4117820" y="3680164"/>
                </a:lnTo>
                <a:lnTo>
                  <a:pt x="4113772" y="3734837"/>
                </a:lnTo>
                <a:lnTo>
                  <a:pt x="4113772" y="3734838"/>
                </a:lnTo>
                <a:cubicBezTo>
                  <a:pt x="4112820" y="3741316"/>
                  <a:pt x="4111486" y="3749126"/>
                  <a:pt x="4114154" y="3754653"/>
                </a:cubicBezTo>
                <a:lnTo>
                  <a:pt x="4120511" y="3789776"/>
                </a:lnTo>
                <a:lnTo>
                  <a:pt x="4105580" y="3822472"/>
                </a:lnTo>
                <a:cubicBezTo>
                  <a:pt x="4098532" y="3831902"/>
                  <a:pt x="4092912" y="3842046"/>
                  <a:pt x="4091245" y="3852619"/>
                </a:cubicBezTo>
                <a:lnTo>
                  <a:pt x="4091245" y="3852620"/>
                </a:lnTo>
                <a:lnTo>
                  <a:pt x="4092025" y="3868764"/>
                </a:lnTo>
                <a:lnTo>
                  <a:pt x="4100628" y="3885337"/>
                </a:lnTo>
                <a:lnTo>
                  <a:pt x="4091245" y="3852620"/>
                </a:lnTo>
                <a:lnTo>
                  <a:pt x="4105580" y="3822473"/>
                </a:lnTo>
                <a:cubicBezTo>
                  <a:pt x="4113772" y="3811614"/>
                  <a:pt x="4118916" y="3800897"/>
                  <a:pt x="4120511" y="3789777"/>
                </a:cubicBezTo>
                <a:lnTo>
                  <a:pt x="4120511" y="3789776"/>
                </a:lnTo>
                <a:cubicBezTo>
                  <a:pt x="4122107" y="3778655"/>
                  <a:pt x="4120154" y="3767130"/>
                  <a:pt x="4114154" y="3754652"/>
                </a:cubicBezTo>
                <a:lnTo>
                  <a:pt x="4113772" y="3734838"/>
                </a:lnTo>
                <a:lnTo>
                  <a:pt x="4117820" y="3680164"/>
                </a:lnTo>
                <a:lnTo>
                  <a:pt x="4117820" y="3680163"/>
                </a:lnTo>
                <a:close/>
                <a:moveTo>
                  <a:pt x="4185711" y="2836172"/>
                </a:moveTo>
                <a:lnTo>
                  <a:pt x="4177020" y="2848793"/>
                </a:lnTo>
                <a:cubicBezTo>
                  <a:pt x="4172020" y="2865010"/>
                  <a:pt x="4166162" y="2881307"/>
                  <a:pt x="4161416" y="2897785"/>
                </a:cubicBezTo>
                <a:lnTo>
                  <a:pt x="4160387" y="2903551"/>
                </a:lnTo>
                <a:lnTo>
                  <a:pt x="4157113" y="2914328"/>
                </a:lnTo>
                <a:lnTo>
                  <a:pt x="4152482" y="2947859"/>
                </a:lnTo>
                <a:lnTo>
                  <a:pt x="4152481" y="2947862"/>
                </a:lnTo>
                <a:lnTo>
                  <a:pt x="4152481" y="2947863"/>
                </a:lnTo>
                <a:cubicBezTo>
                  <a:pt x="4152112" y="2959157"/>
                  <a:pt x="4153112" y="2970576"/>
                  <a:pt x="4156065" y="2982149"/>
                </a:cubicBezTo>
                <a:lnTo>
                  <a:pt x="4167758" y="3077402"/>
                </a:lnTo>
                <a:lnTo>
                  <a:pt x="4155303" y="3172654"/>
                </a:lnTo>
                <a:cubicBezTo>
                  <a:pt x="4129394" y="3276480"/>
                  <a:pt x="4101962" y="3380305"/>
                  <a:pt x="4107676" y="3489467"/>
                </a:cubicBezTo>
                <a:cubicBezTo>
                  <a:pt x="4108628" y="3507563"/>
                  <a:pt x="4097007" y="3529090"/>
                  <a:pt x="4085577" y="3544713"/>
                </a:cubicBezTo>
                <a:cubicBezTo>
                  <a:pt x="4074719" y="3559668"/>
                  <a:pt x="4068860" y="3566811"/>
                  <a:pt x="4067955" y="3574408"/>
                </a:cubicBezTo>
                <a:lnTo>
                  <a:pt x="4067956" y="3574408"/>
                </a:lnTo>
                <a:lnTo>
                  <a:pt x="4067955" y="3574409"/>
                </a:lnTo>
                <a:cubicBezTo>
                  <a:pt x="4067050" y="3582005"/>
                  <a:pt x="4071099" y="3590054"/>
                  <a:pt x="4080053" y="3606818"/>
                </a:cubicBezTo>
                <a:cubicBezTo>
                  <a:pt x="4084435" y="3614820"/>
                  <a:pt x="4087101" y="3624726"/>
                  <a:pt x="4093579" y="3630633"/>
                </a:cubicBezTo>
                <a:lnTo>
                  <a:pt x="4109452" y="3651926"/>
                </a:lnTo>
                <a:lnTo>
                  <a:pt x="4093579" y="3630632"/>
                </a:lnTo>
                <a:cubicBezTo>
                  <a:pt x="4087101" y="3624725"/>
                  <a:pt x="4084435" y="3614819"/>
                  <a:pt x="4080053" y="3606817"/>
                </a:cubicBezTo>
                <a:cubicBezTo>
                  <a:pt x="4075576" y="3598435"/>
                  <a:pt x="4072325" y="3592232"/>
                  <a:pt x="4070307" y="3587174"/>
                </a:cubicBezTo>
                <a:lnTo>
                  <a:pt x="4067956" y="3574408"/>
                </a:lnTo>
                <a:lnTo>
                  <a:pt x="4073034" y="3562321"/>
                </a:lnTo>
                <a:cubicBezTo>
                  <a:pt x="4075969" y="3557716"/>
                  <a:pt x="4080148" y="3552191"/>
                  <a:pt x="4085577" y="3544714"/>
                </a:cubicBezTo>
                <a:cubicBezTo>
                  <a:pt x="4097007" y="3529091"/>
                  <a:pt x="4108628" y="3507564"/>
                  <a:pt x="4107676" y="3489468"/>
                </a:cubicBezTo>
                <a:cubicBezTo>
                  <a:pt x="4101962" y="3380306"/>
                  <a:pt x="4129394" y="3276481"/>
                  <a:pt x="4155303" y="3172655"/>
                </a:cubicBezTo>
                <a:cubicBezTo>
                  <a:pt x="4163305" y="3140650"/>
                  <a:pt x="4167543" y="3109026"/>
                  <a:pt x="4167758" y="3077402"/>
                </a:cubicBezTo>
                <a:lnTo>
                  <a:pt x="4167758" y="3077401"/>
                </a:lnTo>
                <a:cubicBezTo>
                  <a:pt x="4167972" y="3045777"/>
                  <a:pt x="4164162" y="3014153"/>
                  <a:pt x="4156065" y="2982148"/>
                </a:cubicBezTo>
                <a:lnTo>
                  <a:pt x="4152481" y="2947863"/>
                </a:lnTo>
                <a:lnTo>
                  <a:pt x="4152482" y="2947859"/>
                </a:lnTo>
                <a:lnTo>
                  <a:pt x="4160387" y="2903551"/>
                </a:lnTo>
                <a:lnTo>
                  <a:pt x="4177020" y="2848794"/>
                </a:lnTo>
                <a:cubicBezTo>
                  <a:pt x="4178353" y="2844317"/>
                  <a:pt x="4181639" y="2839983"/>
                  <a:pt x="4185711" y="2836173"/>
                </a:cubicBezTo>
                <a:close/>
                <a:moveTo>
                  <a:pt x="3701225" y="1508458"/>
                </a:moveTo>
                <a:lnTo>
                  <a:pt x="3673131" y="1596214"/>
                </a:lnTo>
                <a:cubicBezTo>
                  <a:pt x="3670654" y="1604979"/>
                  <a:pt x="3672179" y="1615837"/>
                  <a:pt x="3675036" y="1624981"/>
                </a:cubicBezTo>
                <a:cubicBezTo>
                  <a:pt x="3684752" y="1656224"/>
                  <a:pt x="3709137" y="1676037"/>
                  <a:pt x="3731617" y="1697754"/>
                </a:cubicBezTo>
                <a:cubicBezTo>
                  <a:pt x="3741524" y="1707280"/>
                  <a:pt x="3748572" y="1720424"/>
                  <a:pt x="3754286" y="1733189"/>
                </a:cubicBezTo>
                <a:cubicBezTo>
                  <a:pt x="3768957" y="1766336"/>
                  <a:pt x="3782101" y="1800247"/>
                  <a:pt x="3796007" y="1833776"/>
                </a:cubicBezTo>
                <a:cubicBezTo>
                  <a:pt x="3797341" y="1837014"/>
                  <a:pt x="3800770" y="1839680"/>
                  <a:pt x="3803628" y="1842159"/>
                </a:cubicBezTo>
                <a:cubicBezTo>
                  <a:pt x="3833729" y="1866923"/>
                  <a:pt x="3864018" y="1891498"/>
                  <a:pt x="3894119" y="1916455"/>
                </a:cubicBezTo>
                <a:cubicBezTo>
                  <a:pt x="3899833" y="1921217"/>
                  <a:pt x="3904025" y="1928077"/>
                  <a:pt x="3909549" y="1933220"/>
                </a:cubicBezTo>
                <a:cubicBezTo>
                  <a:pt x="3917169" y="1940460"/>
                  <a:pt x="3924410" y="1949604"/>
                  <a:pt x="3933554" y="1953414"/>
                </a:cubicBezTo>
                <a:cubicBezTo>
                  <a:pt x="3962319" y="1965225"/>
                  <a:pt x="3974703" y="1987895"/>
                  <a:pt x="3980037" y="2016470"/>
                </a:cubicBezTo>
                <a:cubicBezTo>
                  <a:pt x="3984990" y="2042571"/>
                  <a:pt x="3989182" y="2068670"/>
                  <a:pt x="3994896" y="2094579"/>
                </a:cubicBezTo>
                <a:cubicBezTo>
                  <a:pt x="4001754" y="2126202"/>
                  <a:pt x="4009184" y="2157637"/>
                  <a:pt x="4017567" y="2188880"/>
                </a:cubicBezTo>
                <a:cubicBezTo>
                  <a:pt x="4021187" y="2202405"/>
                  <a:pt x="4025377" y="2216693"/>
                  <a:pt x="4032807" y="2228315"/>
                </a:cubicBezTo>
                <a:cubicBezTo>
                  <a:pt x="4053382" y="2260891"/>
                  <a:pt x="4067288" y="2295754"/>
                  <a:pt x="4061764" y="2334045"/>
                </a:cubicBezTo>
                <a:cubicBezTo>
                  <a:pt x="4057382" y="2364716"/>
                  <a:pt x="4068622" y="2390435"/>
                  <a:pt x="4086149" y="2409486"/>
                </a:cubicBezTo>
                <a:cubicBezTo>
                  <a:pt x="4094103" y="2418155"/>
                  <a:pt x="4099616" y="2426977"/>
                  <a:pt x="4103250" y="2435913"/>
                </a:cubicBezTo>
                <a:lnTo>
                  <a:pt x="4109081" y="2463018"/>
                </a:lnTo>
                <a:lnTo>
                  <a:pt x="4109080" y="2463031"/>
                </a:lnTo>
                <a:lnTo>
                  <a:pt x="4100439" y="2518262"/>
                </a:lnTo>
                <a:lnTo>
                  <a:pt x="4100438" y="2518264"/>
                </a:lnTo>
                <a:cubicBezTo>
                  <a:pt x="4097771" y="2527790"/>
                  <a:pt x="4096627" y="2536458"/>
                  <a:pt x="4096794" y="2545006"/>
                </a:cubicBezTo>
                <a:lnTo>
                  <a:pt x="4096794" y="2545007"/>
                </a:lnTo>
                <a:cubicBezTo>
                  <a:pt x="4096960" y="2553556"/>
                  <a:pt x="4098437" y="2561986"/>
                  <a:pt x="4101008" y="2571035"/>
                </a:cubicBezTo>
                <a:cubicBezTo>
                  <a:pt x="4113010" y="2612946"/>
                  <a:pt x="4145587" y="2640951"/>
                  <a:pt x="4174162" y="2668002"/>
                </a:cubicBezTo>
                <a:cubicBezTo>
                  <a:pt x="4198547" y="2691055"/>
                  <a:pt x="4212264" y="2716964"/>
                  <a:pt x="4222552" y="2745349"/>
                </a:cubicBezTo>
                <a:lnTo>
                  <a:pt x="4222553" y="2745352"/>
                </a:lnTo>
                <a:lnTo>
                  <a:pt x="4228473" y="2778006"/>
                </a:lnTo>
                <a:lnTo>
                  <a:pt x="4228053" y="2785440"/>
                </a:lnTo>
                <a:lnTo>
                  <a:pt x="4217974" y="2811780"/>
                </a:lnTo>
                <a:lnTo>
                  <a:pt x="4217970" y="2811787"/>
                </a:lnTo>
                <a:lnTo>
                  <a:pt x="4217971" y="2811787"/>
                </a:lnTo>
                <a:lnTo>
                  <a:pt x="4217974" y="2811780"/>
                </a:lnTo>
                <a:lnTo>
                  <a:pt x="4227624" y="2793023"/>
                </a:lnTo>
                <a:lnTo>
                  <a:pt x="4228053" y="2785440"/>
                </a:lnTo>
                <a:lnTo>
                  <a:pt x="4229253" y="2782305"/>
                </a:lnTo>
                <a:lnTo>
                  <a:pt x="4228473" y="2778006"/>
                </a:lnTo>
                <a:lnTo>
                  <a:pt x="4228883" y="2770757"/>
                </a:lnTo>
                <a:lnTo>
                  <a:pt x="4222553" y="2745352"/>
                </a:lnTo>
                <a:lnTo>
                  <a:pt x="4222552" y="2745348"/>
                </a:lnTo>
                <a:cubicBezTo>
                  <a:pt x="4212264" y="2716963"/>
                  <a:pt x="4198547" y="2691054"/>
                  <a:pt x="4174162" y="2668001"/>
                </a:cubicBezTo>
                <a:cubicBezTo>
                  <a:pt x="4145587" y="2640950"/>
                  <a:pt x="4113010" y="2612945"/>
                  <a:pt x="4101008" y="2571034"/>
                </a:cubicBezTo>
                <a:lnTo>
                  <a:pt x="4096794" y="2545007"/>
                </a:lnTo>
                <a:lnTo>
                  <a:pt x="4100438" y="2518265"/>
                </a:lnTo>
                <a:lnTo>
                  <a:pt x="4100439" y="2518262"/>
                </a:lnTo>
                <a:lnTo>
                  <a:pt x="4107019" y="2490551"/>
                </a:lnTo>
                <a:lnTo>
                  <a:pt x="4109080" y="2463031"/>
                </a:lnTo>
                <a:lnTo>
                  <a:pt x="4109082" y="2463019"/>
                </a:lnTo>
                <a:lnTo>
                  <a:pt x="4109081" y="2463018"/>
                </a:lnTo>
                <a:lnTo>
                  <a:pt x="4109082" y="2463018"/>
                </a:lnTo>
                <a:cubicBezTo>
                  <a:pt x="4108200" y="2444777"/>
                  <a:pt x="4102057" y="2426822"/>
                  <a:pt x="4086149" y="2409485"/>
                </a:cubicBezTo>
                <a:cubicBezTo>
                  <a:pt x="4068622" y="2390434"/>
                  <a:pt x="4057382" y="2364715"/>
                  <a:pt x="4061764" y="2334044"/>
                </a:cubicBezTo>
                <a:cubicBezTo>
                  <a:pt x="4067288" y="2295753"/>
                  <a:pt x="4053382" y="2260890"/>
                  <a:pt x="4032807" y="2228314"/>
                </a:cubicBezTo>
                <a:cubicBezTo>
                  <a:pt x="4025377" y="2216692"/>
                  <a:pt x="4021187" y="2202404"/>
                  <a:pt x="4017567" y="2188879"/>
                </a:cubicBezTo>
                <a:cubicBezTo>
                  <a:pt x="4009184" y="2157636"/>
                  <a:pt x="4001754" y="2126201"/>
                  <a:pt x="3994896" y="2094578"/>
                </a:cubicBezTo>
                <a:cubicBezTo>
                  <a:pt x="3989182" y="2068669"/>
                  <a:pt x="3984990" y="2042570"/>
                  <a:pt x="3980037" y="2016469"/>
                </a:cubicBezTo>
                <a:cubicBezTo>
                  <a:pt x="3974703" y="1987894"/>
                  <a:pt x="3962319" y="1965224"/>
                  <a:pt x="3933554" y="1953413"/>
                </a:cubicBezTo>
                <a:cubicBezTo>
                  <a:pt x="3924410" y="1949603"/>
                  <a:pt x="3917169" y="1940459"/>
                  <a:pt x="3909549" y="1933219"/>
                </a:cubicBezTo>
                <a:cubicBezTo>
                  <a:pt x="3904025" y="1928076"/>
                  <a:pt x="3899833" y="1921216"/>
                  <a:pt x="3894119" y="1916454"/>
                </a:cubicBezTo>
                <a:cubicBezTo>
                  <a:pt x="3864018" y="1891497"/>
                  <a:pt x="3833729" y="1866922"/>
                  <a:pt x="3803628" y="1842158"/>
                </a:cubicBezTo>
                <a:cubicBezTo>
                  <a:pt x="3800770" y="1839679"/>
                  <a:pt x="3797341" y="1837013"/>
                  <a:pt x="3796007" y="1833775"/>
                </a:cubicBezTo>
                <a:cubicBezTo>
                  <a:pt x="3782101" y="1800246"/>
                  <a:pt x="3768958" y="1766335"/>
                  <a:pt x="3754286" y="1733188"/>
                </a:cubicBezTo>
                <a:cubicBezTo>
                  <a:pt x="3748572" y="1720423"/>
                  <a:pt x="3741524" y="1707279"/>
                  <a:pt x="3731618" y="1697753"/>
                </a:cubicBezTo>
                <a:cubicBezTo>
                  <a:pt x="3709138" y="1676036"/>
                  <a:pt x="3684752" y="1656223"/>
                  <a:pt x="3675036" y="1624980"/>
                </a:cubicBezTo>
                <a:cubicBezTo>
                  <a:pt x="3672180" y="1615836"/>
                  <a:pt x="3670655" y="1604978"/>
                  <a:pt x="3673132" y="1596213"/>
                </a:cubicBezTo>
                <a:close/>
                <a:moveTo>
                  <a:pt x="3719830" y="1459073"/>
                </a:moveTo>
                <a:lnTo>
                  <a:pt x="3719829" y="1459074"/>
                </a:lnTo>
                <a:lnTo>
                  <a:pt x="3710612" y="1481572"/>
                </a:lnTo>
                <a:close/>
                <a:moveTo>
                  <a:pt x="3739023" y="1268758"/>
                </a:moveTo>
                <a:cubicBezTo>
                  <a:pt x="3739475" y="1275402"/>
                  <a:pt x="3741047" y="1281689"/>
                  <a:pt x="3744190" y="1286070"/>
                </a:cubicBezTo>
                <a:cubicBezTo>
                  <a:pt x="3758763" y="1306930"/>
                  <a:pt x="3765003" y="1328553"/>
                  <a:pt x="3766527" y="1350628"/>
                </a:cubicBezTo>
                <a:lnTo>
                  <a:pt x="3760933" y="1413840"/>
                </a:lnTo>
                <a:lnTo>
                  <a:pt x="3766528" y="1350627"/>
                </a:lnTo>
                <a:cubicBezTo>
                  <a:pt x="3765003" y="1328552"/>
                  <a:pt x="3758764" y="1306930"/>
                  <a:pt x="3744190" y="1286069"/>
                </a:cubicBezTo>
                <a:close/>
                <a:moveTo>
                  <a:pt x="3680752" y="773035"/>
                </a:moveTo>
                <a:lnTo>
                  <a:pt x="3680752" y="773036"/>
                </a:lnTo>
                <a:cubicBezTo>
                  <a:pt x="3683038" y="800277"/>
                  <a:pt x="3686276" y="827330"/>
                  <a:pt x="3688752" y="854380"/>
                </a:cubicBezTo>
                <a:cubicBezTo>
                  <a:pt x="3691038" y="878957"/>
                  <a:pt x="3691800" y="903723"/>
                  <a:pt x="3719805" y="915344"/>
                </a:cubicBezTo>
                <a:cubicBezTo>
                  <a:pt x="3724187" y="917060"/>
                  <a:pt x="3727425" y="922774"/>
                  <a:pt x="3730283" y="927156"/>
                </a:cubicBezTo>
                <a:cubicBezTo>
                  <a:pt x="3774291" y="994786"/>
                  <a:pt x="3773147" y="1030981"/>
                  <a:pt x="3726663" y="1097088"/>
                </a:cubicBezTo>
                <a:cubicBezTo>
                  <a:pt x="3721901" y="1103946"/>
                  <a:pt x="3718471" y="1118614"/>
                  <a:pt x="3722281" y="1123186"/>
                </a:cubicBezTo>
                <a:cubicBezTo>
                  <a:pt x="3738093" y="1142618"/>
                  <a:pt x="3745142" y="1162954"/>
                  <a:pt x="3747000" y="1184029"/>
                </a:cubicBezTo>
                <a:cubicBezTo>
                  <a:pt x="3745142" y="1162954"/>
                  <a:pt x="3738094" y="1142617"/>
                  <a:pt x="3722282" y="1123185"/>
                </a:cubicBezTo>
                <a:cubicBezTo>
                  <a:pt x="3718472" y="1118613"/>
                  <a:pt x="3721902" y="1103945"/>
                  <a:pt x="3726664" y="1097087"/>
                </a:cubicBezTo>
                <a:cubicBezTo>
                  <a:pt x="3773148" y="1030980"/>
                  <a:pt x="3774292" y="994785"/>
                  <a:pt x="3730284" y="927155"/>
                </a:cubicBezTo>
                <a:cubicBezTo>
                  <a:pt x="3727426" y="922773"/>
                  <a:pt x="3724188" y="917059"/>
                  <a:pt x="3719806" y="915343"/>
                </a:cubicBezTo>
                <a:cubicBezTo>
                  <a:pt x="3691800" y="903722"/>
                  <a:pt x="3691038" y="878956"/>
                  <a:pt x="3688752" y="854379"/>
                </a:cubicBezTo>
                <a:close/>
                <a:moveTo>
                  <a:pt x="3736153" y="517851"/>
                </a:moveTo>
                <a:lnTo>
                  <a:pt x="3727235" y="556048"/>
                </a:lnTo>
                <a:cubicBezTo>
                  <a:pt x="3725139" y="564049"/>
                  <a:pt x="3719615" y="572623"/>
                  <a:pt x="3720757" y="580051"/>
                </a:cubicBezTo>
                <a:cubicBezTo>
                  <a:pt x="3724091" y="601579"/>
                  <a:pt x="3721662" y="622201"/>
                  <a:pt x="3717376" y="642538"/>
                </a:cubicBezTo>
                <a:lnTo>
                  <a:pt x="3704853" y="694928"/>
                </a:lnTo>
                <a:lnTo>
                  <a:pt x="3717377" y="642537"/>
                </a:lnTo>
                <a:cubicBezTo>
                  <a:pt x="3721663" y="622201"/>
                  <a:pt x="3724092" y="601578"/>
                  <a:pt x="3720758" y="580050"/>
                </a:cubicBezTo>
                <a:cubicBezTo>
                  <a:pt x="3719616" y="572622"/>
                  <a:pt x="3725140" y="564048"/>
                  <a:pt x="3727236" y="556047"/>
                </a:cubicBezTo>
                <a:close/>
                <a:moveTo>
                  <a:pt x="3749448" y="298169"/>
                </a:moveTo>
                <a:lnTo>
                  <a:pt x="3734666" y="313533"/>
                </a:lnTo>
                <a:lnTo>
                  <a:pt x="3734666" y="313533"/>
                </a:lnTo>
                <a:lnTo>
                  <a:pt x="3734665" y="313534"/>
                </a:lnTo>
                <a:cubicBezTo>
                  <a:pt x="3730473" y="316390"/>
                  <a:pt x="3732759" y="330299"/>
                  <a:pt x="3734093" y="338871"/>
                </a:cubicBezTo>
                <a:lnTo>
                  <a:pt x="3734100" y="338903"/>
                </a:lnTo>
                <a:lnTo>
                  <a:pt x="3744000" y="395640"/>
                </a:lnTo>
                <a:lnTo>
                  <a:pt x="3740190" y="367328"/>
                </a:lnTo>
                <a:lnTo>
                  <a:pt x="3734100" y="338903"/>
                </a:lnTo>
                <a:lnTo>
                  <a:pt x="3734094" y="338870"/>
                </a:lnTo>
                <a:cubicBezTo>
                  <a:pt x="3733427" y="334584"/>
                  <a:pt x="3732522" y="328964"/>
                  <a:pt x="3732308" y="324058"/>
                </a:cubicBezTo>
                <a:lnTo>
                  <a:pt x="3734666" y="313533"/>
                </a:lnTo>
                <a:close/>
                <a:moveTo>
                  <a:pt x="3756993" y="281568"/>
                </a:moveTo>
                <a:lnTo>
                  <a:pt x="3752098" y="295415"/>
                </a:lnTo>
                <a:lnTo>
                  <a:pt x="3752099" y="295415"/>
                </a:lnTo>
                <a:close/>
                <a:moveTo>
                  <a:pt x="3743673" y="24486"/>
                </a:moveTo>
                <a:lnTo>
                  <a:pt x="3741410" y="74129"/>
                </a:lnTo>
                <a:cubicBezTo>
                  <a:pt x="3742333" y="91492"/>
                  <a:pt x="3744643" y="108703"/>
                  <a:pt x="3747334" y="125861"/>
                </a:cubicBezTo>
                <a:lnTo>
                  <a:pt x="3751729" y="153388"/>
                </a:lnTo>
                <a:lnTo>
                  <a:pt x="3760002" y="228944"/>
                </a:lnTo>
                <a:lnTo>
                  <a:pt x="3755543" y="177271"/>
                </a:lnTo>
                <a:lnTo>
                  <a:pt x="3751729" y="153388"/>
                </a:lnTo>
                <a:lnTo>
                  <a:pt x="3751530" y="151569"/>
                </a:lnTo>
                <a:cubicBezTo>
                  <a:pt x="3747300" y="125876"/>
                  <a:pt x="3742795" y="100174"/>
                  <a:pt x="3741411" y="74129"/>
                </a:cubicBezTo>
                <a:close/>
                <a:moveTo>
                  <a:pt x="3741092" y="0"/>
                </a:moveTo>
                <a:lnTo>
                  <a:pt x="4205201" y="0"/>
                </a:lnTo>
                <a:lnTo>
                  <a:pt x="4204073" y="2817"/>
                </a:lnTo>
                <a:cubicBezTo>
                  <a:pt x="4195691" y="21486"/>
                  <a:pt x="4193023" y="43012"/>
                  <a:pt x="4189974" y="63587"/>
                </a:cubicBezTo>
                <a:cubicBezTo>
                  <a:pt x="4184450" y="101308"/>
                  <a:pt x="4181020" y="139219"/>
                  <a:pt x="4176068" y="176939"/>
                </a:cubicBezTo>
                <a:cubicBezTo>
                  <a:pt x="4174924" y="184941"/>
                  <a:pt x="4172830" y="194085"/>
                  <a:pt x="4168066" y="200182"/>
                </a:cubicBezTo>
                <a:cubicBezTo>
                  <a:pt x="4136061" y="241901"/>
                  <a:pt x="4127108" y="292579"/>
                  <a:pt x="4130154" y="340774"/>
                </a:cubicBezTo>
                <a:cubicBezTo>
                  <a:pt x="4132443" y="378686"/>
                  <a:pt x="4134157" y="415835"/>
                  <a:pt x="4130919" y="453364"/>
                </a:cubicBezTo>
                <a:cubicBezTo>
                  <a:pt x="4130727" y="456222"/>
                  <a:pt x="4131109" y="460032"/>
                  <a:pt x="4132633" y="462126"/>
                </a:cubicBezTo>
                <a:cubicBezTo>
                  <a:pt x="4142729" y="475081"/>
                  <a:pt x="4143491" y="488607"/>
                  <a:pt x="4145205" y="505182"/>
                </a:cubicBezTo>
                <a:cubicBezTo>
                  <a:pt x="4147683" y="528615"/>
                  <a:pt x="4145967" y="550141"/>
                  <a:pt x="4141777" y="571860"/>
                </a:cubicBezTo>
                <a:cubicBezTo>
                  <a:pt x="4138729" y="587672"/>
                  <a:pt x="4132443" y="603673"/>
                  <a:pt x="4124440" y="617772"/>
                </a:cubicBezTo>
                <a:cubicBezTo>
                  <a:pt x="4113200" y="637392"/>
                  <a:pt x="4108820" y="656255"/>
                  <a:pt x="4123678" y="674923"/>
                </a:cubicBezTo>
                <a:cubicBezTo>
                  <a:pt x="4139491" y="695116"/>
                  <a:pt x="4133967" y="717977"/>
                  <a:pt x="4134537" y="740268"/>
                </a:cubicBezTo>
                <a:cubicBezTo>
                  <a:pt x="4134729" y="749982"/>
                  <a:pt x="4134347" y="760270"/>
                  <a:pt x="4136823" y="769605"/>
                </a:cubicBezTo>
                <a:cubicBezTo>
                  <a:pt x="4143873" y="796655"/>
                  <a:pt x="4154541" y="822756"/>
                  <a:pt x="4159303" y="850189"/>
                </a:cubicBezTo>
                <a:cubicBezTo>
                  <a:pt x="4161970" y="865430"/>
                  <a:pt x="4157207" y="882384"/>
                  <a:pt x="4153779" y="898198"/>
                </a:cubicBezTo>
                <a:cubicBezTo>
                  <a:pt x="4150159" y="914200"/>
                  <a:pt x="4144635" y="930011"/>
                  <a:pt x="4138919" y="945444"/>
                </a:cubicBezTo>
                <a:cubicBezTo>
                  <a:pt x="4135109" y="955920"/>
                  <a:pt x="4131489" y="967350"/>
                  <a:pt x="4124630" y="975733"/>
                </a:cubicBezTo>
                <a:cubicBezTo>
                  <a:pt x="4109010" y="994785"/>
                  <a:pt x="4106342" y="1014406"/>
                  <a:pt x="4114534" y="1036887"/>
                </a:cubicBezTo>
                <a:cubicBezTo>
                  <a:pt x="4115868" y="1040315"/>
                  <a:pt x="4115868" y="1044315"/>
                  <a:pt x="4116058" y="1048125"/>
                </a:cubicBezTo>
                <a:cubicBezTo>
                  <a:pt x="4120058" y="1109091"/>
                  <a:pt x="4122536" y="1170051"/>
                  <a:pt x="4128632" y="1230633"/>
                </a:cubicBezTo>
                <a:cubicBezTo>
                  <a:pt x="4131109" y="1255206"/>
                  <a:pt x="4141967" y="1278829"/>
                  <a:pt x="4148825" y="1303024"/>
                </a:cubicBezTo>
                <a:cubicBezTo>
                  <a:pt x="4150159" y="1307978"/>
                  <a:pt x="4152255" y="1313504"/>
                  <a:pt x="4151301" y="1318456"/>
                </a:cubicBezTo>
                <a:cubicBezTo>
                  <a:pt x="4141777" y="1372368"/>
                  <a:pt x="4155683" y="1422854"/>
                  <a:pt x="4173972" y="1472575"/>
                </a:cubicBezTo>
                <a:cubicBezTo>
                  <a:pt x="4175878" y="1477717"/>
                  <a:pt x="4175306" y="1484004"/>
                  <a:pt x="4174924" y="1489720"/>
                </a:cubicBezTo>
                <a:cubicBezTo>
                  <a:pt x="4173592" y="1505724"/>
                  <a:pt x="4166924" y="1523059"/>
                  <a:pt x="4170924" y="1537537"/>
                </a:cubicBezTo>
                <a:cubicBezTo>
                  <a:pt x="4181974" y="1576019"/>
                  <a:pt x="4195309" y="1614120"/>
                  <a:pt x="4212073" y="1650317"/>
                </a:cubicBezTo>
                <a:cubicBezTo>
                  <a:pt x="4229028" y="1687086"/>
                  <a:pt x="4243316" y="1721185"/>
                  <a:pt x="4226173" y="1763287"/>
                </a:cubicBezTo>
                <a:cubicBezTo>
                  <a:pt x="4218932" y="1781194"/>
                  <a:pt x="4224076" y="1804816"/>
                  <a:pt x="4225981" y="1825393"/>
                </a:cubicBezTo>
                <a:cubicBezTo>
                  <a:pt x="4227504" y="1840441"/>
                  <a:pt x="4236078" y="1854920"/>
                  <a:pt x="4236078" y="1869780"/>
                </a:cubicBezTo>
                <a:cubicBezTo>
                  <a:pt x="4236078" y="1909408"/>
                  <a:pt x="4246174" y="1944649"/>
                  <a:pt x="4266749" y="1978940"/>
                </a:cubicBezTo>
                <a:cubicBezTo>
                  <a:pt x="4274749" y="1992279"/>
                  <a:pt x="4269416" y="2013043"/>
                  <a:pt x="4271512" y="2030378"/>
                </a:cubicBezTo>
                <a:cubicBezTo>
                  <a:pt x="4273987" y="2048668"/>
                  <a:pt x="4276274" y="2067525"/>
                  <a:pt x="4281800" y="2085054"/>
                </a:cubicBezTo>
                <a:cubicBezTo>
                  <a:pt x="4296278" y="2130393"/>
                  <a:pt x="4312661" y="2175163"/>
                  <a:pt x="4327901" y="2220312"/>
                </a:cubicBezTo>
                <a:cubicBezTo>
                  <a:pt x="4340476" y="2257459"/>
                  <a:pt x="4330569" y="2294039"/>
                  <a:pt x="4325236" y="2330806"/>
                </a:cubicBezTo>
                <a:cubicBezTo>
                  <a:pt x="4321805" y="2353859"/>
                  <a:pt x="4313613" y="2375383"/>
                  <a:pt x="4325807" y="2401292"/>
                </a:cubicBezTo>
                <a:cubicBezTo>
                  <a:pt x="4337427" y="2426059"/>
                  <a:pt x="4334759" y="2457492"/>
                  <a:pt x="4341047" y="2485307"/>
                </a:cubicBezTo>
                <a:cubicBezTo>
                  <a:pt x="4346380" y="2508742"/>
                  <a:pt x="4354954" y="2531409"/>
                  <a:pt x="4363336" y="2554079"/>
                </a:cubicBezTo>
                <a:cubicBezTo>
                  <a:pt x="4374768" y="2584942"/>
                  <a:pt x="4386767" y="2615421"/>
                  <a:pt x="4381054" y="2649143"/>
                </a:cubicBezTo>
                <a:cubicBezTo>
                  <a:pt x="4374575" y="2687436"/>
                  <a:pt x="4398960" y="2713723"/>
                  <a:pt x="4415154" y="2743826"/>
                </a:cubicBezTo>
                <a:cubicBezTo>
                  <a:pt x="4426202" y="2764590"/>
                  <a:pt x="4434395" y="2787259"/>
                  <a:pt x="4441254" y="2809930"/>
                </a:cubicBezTo>
                <a:cubicBezTo>
                  <a:pt x="4450207" y="2840219"/>
                  <a:pt x="4455542" y="2871462"/>
                  <a:pt x="4464304" y="2901943"/>
                </a:cubicBezTo>
                <a:cubicBezTo>
                  <a:pt x="4477448" y="2948047"/>
                  <a:pt x="4487736" y="2994722"/>
                  <a:pt x="4480497" y="3042728"/>
                </a:cubicBezTo>
                <a:cubicBezTo>
                  <a:pt x="4477259" y="3064827"/>
                  <a:pt x="4477448" y="3085403"/>
                  <a:pt x="4482212" y="3107500"/>
                </a:cubicBezTo>
                <a:cubicBezTo>
                  <a:pt x="4490023" y="3143695"/>
                  <a:pt x="4490976" y="3180844"/>
                  <a:pt x="4520122" y="3209993"/>
                </a:cubicBezTo>
                <a:cubicBezTo>
                  <a:pt x="4530410" y="3220280"/>
                  <a:pt x="4533076" y="3238758"/>
                  <a:pt x="4538410" y="3253809"/>
                </a:cubicBezTo>
                <a:cubicBezTo>
                  <a:pt x="4544699" y="3271145"/>
                  <a:pt x="4541459" y="3283908"/>
                  <a:pt x="4523170" y="3293244"/>
                </a:cubicBezTo>
                <a:cubicBezTo>
                  <a:pt x="4514979" y="3297434"/>
                  <a:pt x="4506978" y="3309437"/>
                  <a:pt x="4505643" y="3318771"/>
                </a:cubicBezTo>
                <a:cubicBezTo>
                  <a:pt x="4501643" y="3346776"/>
                  <a:pt x="4507549" y="3372495"/>
                  <a:pt x="4520504" y="3399546"/>
                </a:cubicBezTo>
                <a:cubicBezTo>
                  <a:pt x="4532697" y="3424883"/>
                  <a:pt x="4531362" y="3456508"/>
                  <a:pt x="4536124" y="3485275"/>
                </a:cubicBezTo>
                <a:cubicBezTo>
                  <a:pt x="4539554" y="3505657"/>
                  <a:pt x="4546602" y="3526042"/>
                  <a:pt x="4546602" y="3546617"/>
                </a:cubicBezTo>
                <a:cubicBezTo>
                  <a:pt x="4546602" y="3572146"/>
                  <a:pt x="4540506" y="3597482"/>
                  <a:pt x="4538221" y="3623201"/>
                </a:cubicBezTo>
                <a:cubicBezTo>
                  <a:pt x="4536316" y="3643204"/>
                  <a:pt x="4537079" y="3663589"/>
                  <a:pt x="4534792" y="3683591"/>
                </a:cubicBezTo>
                <a:cubicBezTo>
                  <a:pt x="4533076" y="3699976"/>
                  <a:pt x="4528696" y="3716168"/>
                  <a:pt x="4525077" y="3732361"/>
                </a:cubicBezTo>
                <a:cubicBezTo>
                  <a:pt x="4523742" y="3738267"/>
                  <a:pt x="4518597" y="3744173"/>
                  <a:pt x="4519359" y="3749506"/>
                </a:cubicBezTo>
                <a:cubicBezTo>
                  <a:pt x="4527552" y="3802467"/>
                  <a:pt x="4490976" y="3840569"/>
                  <a:pt x="4474782" y="3885338"/>
                </a:cubicBezTo>
                <a:cubicBezTo>
                  <a:pt x="4457636" y="3932394"/>
                  <a:pt x="4431347" y="3977925"/>
                  <a:pt x="4439157" y="4030503"/>
                </a:cubicBezTo>
                <a:cubicBezTo>
                  <a:pt x="4443919" y="4062318"/>
                  <a:pt x="4454971" y="4092989"/>
                  <a:pt x="4461639" y="4124614"/>
                </a:cubicBezTo>
                <a:cubicBezTo>
                  <a:pt x="4463924" y="4135854"/>
                  <a:pt x="4463542" y="4148427"/>
                  <a:pt x="4461256" y="4159667"/>
                </a:cubicBezTo>
                <a:cubicBezTo>
                  <a:pt x="4450777" y="4213961"/>
                  <a:pt x="4449253" y="4267493"/>
                  <a:pt x="4466400" y="4320837"/>
                </a:cubicBezTo>
                <a:cubicBezTo>
                  <a:pt x="4469259" y="4329979"/>
                  <a:pt x="4471924" y="4339695"/>
                  <a:pt x="4471924" y="4349222"/>
                </a:cubicBezTo>
                <a:cubicBezTo>
                  <a:pt x="4471924" y="4401419"/>
                  <a:pt x="4467924" y="4452665"/>
                  <a:pt x="4449253" y="4502579"/>
                </a:cubicBezTo>
                <a:cubicBezTo>
                  <a:pt x="4442967" y="4519343"/>
                  <a:pt x="4446967" y="4539728"/>
                  <a:pt x="4445443" y="4558207"/>
                </a:cubicBezTo>
                <a:cubicBezTo>
                  <a:pt x="4444111" y="4575351"/>
                  <a:pt x="4443539" y="4592878"/>
                  <a:pt x="4439157" y="4609452"/>
                </a:cubicBezTo>
                <a:cubicBezTo>
                  <a:pt x="4432681" y="4633647"/>
                  <a:pt x="4431919" y="4656126"/>
                  <a:pt x="4437633" y="4681083"/>
                </a:cubicBezTo>
                <a:cubicBezTo>
                  <a:pt x="4442967" y="4704895"/>
                  <a:pt x="4440301" y="4730614"/>
                  <a:pt x="4440491" y="4755381"/>
                </a:cubicBezTo>
                <a:cubicBezTo>
                  <a:pt x="4440681" y="4783004"/>
                  <a:pt x="4440871" y="4810627"/>
                  <a:pt x="4439919" y="4838250"/>
                </a:cubicBezTo>
                <a:cubicBezTo>
                  <a:pt x="4439539" y="4849300"/>
                  <a:pt x="4431919" y="4861873"/>
                  <a:pt x="4434967" y="4871019"/>
                </a:cubicBezTo>
                <a:cubicBezTo>
                  <a:pt x="4445254" y="4900546"/>
                  <a:pt x="4432872" y="4930075"/>
                  <a:pt x="4438395" y="4959602"/>
                </a:cubicBezTo>
                <a:cubicBezTo>
                  <a:pt x="4441254" y="4974082"/>
                  <a:pt x="4433444" y="4990465"/>
                  <a:pt x="4432681" y="5006086"/>
                </a:cubicBezTo>
                <a:cubicBezTo>
                  <a:pt x="4431347" y="5031614"/>
                  <a:pt x="4431919" y="5057141"/>
                  <a:pt x="4431537" y="5082670"/>
                </a:cubicBezTo>
                <a:cubicBezTo>
                  <a:pt x="4431347" y="5091052"/>
                  <a:pt x="4430585" y="5099245"/>
                  <a:pt x="4430202" y="5107627"/>
                </a:cubicBezTo>
                <a:cubicBezTo>
                  <a:pt x="4429823" y="5115057"/>
                  <a:pt x="4428108" y="5122867"/>
                  <a:pt x="4429440" y="5129916"/>
                </a:cubicBezTo>
                <a:cubicBezTo>
                  <a:pt x="4434205" y="5155445"/>
                  <a:pt x="4442016" y="5180591"/>
                  <a:pt x="4445063" y="5206308"/>
                </a:cubicBezTo>
                <a:cubicBezTo>
                  <a:pt x="4447729" y="5228597"/>
                  <a:pt x="4444111" y="5251650"/>
                  <a:pt x="4446015" y="5274129"/>
                </a:cubicBezTo>
                <a:cubicBezTo>
                  <a:pt x="4449253" y="5313754"/>
                  <a:pt x="4454971" y="5353379"/>
                  <a:pt x="4458589" y="5393005"/>
                </a:cubicBezTo>
                <a:cubicBezTo>
                  <a:pt x="4459351" y="5401579"/>
                  <a:pt x="4454587" y="5410531"/>
                  <a:pt x="4454207" y="5419295"/>
                </a:cubicBezTo>
                <a:cubicBezTo>
                  <a:pt x="4453255" y="5446728"/>
                  <a:pt x="4453063" y="5474161"/>
                  <a:pt x="4452493" y="5501594"/>
                </a:cubicBezTo>
                <a:cubicBezTo>
                  <a:pt x="4452301" y="5517215"/>
                  <a:pt x="4452873" y="5533027"/>
                  <a:pt x="4451160" y="5548460"/>
                </a:cubicBezTo>
                <a:cubicBezTo>
                  <a:pt x="4448873" y="5568842"/>
                  <a:pt x="4445443" y="5587321"/>
                  <a:pt x="4460304" y="5606372"/>
                </a:cubicBezTo>
                <a:cubicBezTo>
                  <a:pt x="4483354" y="5635711"/>
                  <a:pt x="4474400" y="5673050"/>
                  <a:pt x="4479734" y="5706959"/>
                </a:cubicBezTo>
                <a:cubicBezTo>
                  <a:pt x="4481069" y="5715723"/>
                  <a:pt x="4481259" y="5724678"/>
                  <a:pt x="4482782" y="5733440"/>
                </a:cubicBezTo>
                <a:cubicBezTo>
                  <a:pt x="4485641" y="5749634"/>
                  <a:pt x="4488879" y="5765635"/>
                  <a:pt x="4492119" y="5781830"/>
                </a:cubicBezTo>
                <a:cubicBezTo>
                  <a:pt x="4492690" y="5784686"/>
                  <a:pt x="4492881" y="5787924"/>
                  <a:pt x="4493834" y="5790592"/>
                </a:cubicBezTo>
                <a:cubicBezTo>
                  <a:pt x="4501833" y="5815169"/>
                  <a:pt x="4510977" y="5839361"/>
                  <a:pt x="4517455" y="5864318"/>
                </a:cubicBezTo>
                <a:cubicBezTo>
                  <a:pt x="4520695" y="5876511"/>
                  <a:pt x="4521076" y="5890037"/>
                  <a:pt x="4519359" y="5902610"/>
                </a:cubicBezTo>
                <a:cubicBezTo>
                  <a:pt x="4514407" y="5939377"/>
                  <a:pt x="4512311" y="5975764"/>
                  <a:pt x="4519551" y="6012723"/>
                </a:cubicBezTo>
                <a:cubicBezTo>
                  <a:pt x="4522408" y="6027392"/>
                  <a:pt x="4517645" y="6043776"/>
                  <a:pt x="4515931" y="6059397"/>
                </a:cubicBezTo>
                <a:cubicBezTo>
                  <a:pt x="4511360" y="6096736"/>
                  <a:pt x="4506405" y="6134075"/>
                  <a:pt x="4502025" y="6171605"/>
                </a:cubicBezTo>
                <a:cubicBezTo>
                  <a:pt x="4499358" y="6195037"/>
                  <a:pt x="4497833" y="6218660"/>
                  <a:pt x="4495167" y="6242093"/>
                </a:cubicBezTo>
                <a:cubicBezTo>
                  <a:pt x="4491927" y="6269144"/>
                  <a:pt x="4486975" y="6296005"/>
                  <a:pt x="4484306" y="6323058"/>
                </a:cubicBezTo>
                <a:cubicBezTo>
                  <a:pt x="4481259" y="6353919"/>
                  <a:pt x="4480688" y="6384972"/>
                  <a:pt x="4477448" y="6415833"/>
                </a:cubicBezTo>
                <a:cubicBezTo>
                  <a:pt x="4471162" y="6472225"/>
                  <a:pt x="4463733" y="6528424"/>
                  <a:pt x="4456683" y="6584812"/>
                </a:cubicBezTo>
                <a:cubicBezTo>
                  <a:pt x="4449825" y="6639488"/>
                  <a:pt x="4443729" y="6694164"/>
                  <a:pt x="4435157" y="6748458"/>
                </a:cubicBezTo>
                <a:cubicBezTo>
                  <a:pt x="4431537" y="6771319"/>
                  <a:pt x="4421630" y="6793035"/>
                  <a:pt x="4416106" y="6815516"/>
                </a:cubicBezTo>
                <a:lnTo>
                  <a:pt x="4406407" y="6858000"/>
                </a:lnTo>
                <a:lnTo>
                  <a:pt x="4234154" y="6858000"/>
                </a:lnTo>
                <a:lnTo>
                  <a:pt x="0" y="6858000"/>
                </a:lnTo>
                <a:lnTo>
                  <a:pt x="0" y="2"/>
                </a:lnTo>
                <a:lnTo>
                  <a:pt x="3741092" y="1"/>
                </a:lnTo>
                <a:lnTo>
                  <a:pt x="3743810" y="21486"/>
                </a:lnTo>
                <a:close/>
              </a:path>
            </a:pathLst>
          </a:custGeom>
          <a:effectLst/>
        </p:spPr>
      </p:pic>
      <p:grpSp>
        <p:nvGrpSpPr>
          <p:cNvPr id="35" name="Group 34">
            <a:extLst>
              <a:ext uri="{FF2B5EF4-FFF2-40B4-BE49-F238E27FC236}">
                <a16:creationId xmlns:a16="http://schemas.microsoft.com/office/drawing/2014/main" id="{54A1C8FD-E5B7-4BEC-A74A-A55FB8EA7C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effectLst>
            <a:outerShdw blurRad="381000" dist="152400" algn="l" rotWithShape="0">
              <a:prstClr val="black">
                <a:alpha val="10000"/>
              </a:prstClr>
            </a:outerShdw>
          </a:effectLst>
        </p:grpSpPr>
        <p:sp>
          <p:nvSpPr>
            <p:cNvPr id="36" name="Freeform: Shape 35">
              <a:extLst>
                <a:ext uri="{FF2B5EF4-FFF2-40B4-BE49-F238E27FC236}">
                  <a16:creationId xmlns:a16="http://schemas.microsoft.com/office/drawing/2014/main" id="{B20D202D-5E48-4B15-9AF5-71BED4FCFF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36">
              <a:extLst>
                <a:ext uri="{FF2B5EF4-FFF2-40B4-BE49-F238E27FC236}">
                  <a16:creationId xmlns:a16="http://schemas.microsoft.com/office/drawing/2014/main" id="{68D6A069-9380-4E59-A0DA-07053EE8E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5" name="TextBox 4">
            <a:extLst>
              <a:ext uri="{FF2B5EF4-FFF2-40B4-BE49-F238E27FC236}">
                <a16:creationId xmlns:a16="http://schemas.microsoft.com/office/drawing/2014/main" id="{6A9E6393-5C4A-8EDD-DFBF-A7550B4CB923}"/>
              </a:ext>
            </a:extLst>
          </p:cNvPr>
          <p:cNvSpPr txBox="1"/>
          <p:nvPr/>
        </p:nvSpPr>
        <p:spPr>
          <a:xfrm>
            <a:off x="4873246" y="2876266"/>
            <a:ext cx="7029734" cy="2169892"/>
          </a:xfrm>
          <a:prstGeom prst="rect">
            <a:avLst/>
          </a:prstGeom>
        </p:spPr>
        <p:txBody>
          <a:bodyPr vert="horz" lIns="91440" tIns="45720" rIns="91440" bIns="45720" rtlCol="0" anchor="t">
            <a:normAutofit/>
          </a:bodyPr>
          <a:lstStyle/>
          <a:p>
            <a:pPr algn="just">
              <a:lnSpc>
                <a:spcPct val="150000"/>
              </a:lnSpc>
              <a:spcBef>
                <a:spcPts val="1500"/>
              </a:spcBef>
              <a:spcAft>
                <a:spcPts val="1500"/>
              </a:spcAft>
            </a:pPr>
            <a:r>
              <a:rPr lang="en-US" sz="1100" b="0" i="0" u="none" strike="noStrike">
                <a:solidFill>
                  <a:schemeClr val="bg1">
                    <a:alpha val="80000"/>
                  </a:schemeClr>
                </a:solidFill>
                <a:effectLst/>
                <a:latin typeface="Times New Roman"/>
                <a:ea typeface="+mn-lt"/>
                <a:cs typeface="Times New Roman"/>
              </a:rPr>
              <a:t>Research consistently </a:t>
            </a:r>
            <a:r>
              <a:rPr lang="en-US" sz="1100">
                <a:solidFill>
                  <a:schemeClr val="bg1">
                    <a:alpha val="80000"/>
                  </a:schemeClr>
                </a:solidFill>
                <a:latin typeface="Times New Roman"/>
                <a:ea typeface="+mn-lt"/>
                <a:cs typeface="Times New Roman"/>
              </a:rPr>
              <a:t>shows </a:t>
            </a:r>
            <a:r>
              <a:rPr lang="en-US" sz="1100" b="0" i="0" u="none" strike="noStrike">
                <a:solidFill>
                  <a:schemeClr val="bg1">
                    <a:alpha val="80000"/>
                  </a:schemeClr>
                </a:solidFill>
                <a:effectLst/>
                <a:latin typeface="Times New Roman"/>
                <a:ea typeface="+mn-lt"/>
                <a:cs typeface="Times New Roman"/>
              </a:rPr>
              <a:t>that </a:t>
            </a:r>
            <a:r>
              <a:rPr lang="en-US" sz="1100">
                <a:solidFill>
                  <a:schemeClr val="bg1">
                    <a:alpha val="80000"/>
                  </a:schemeClr>
                </a:solidFill>
                <a:latin typeface="Times New Roman"/>
                <a:ea typeface="+mn-lt"/>
                <a:cs typeface="Times New Roman"/>
              </a:rPr>
              <a:t>loving interactions</a:t>
            </a:r>
            <a:r>
              <a:rPr lang="en-US" sz="1100" b="0" i="0" u="none" strike="noStrike">
                <a:solidFill>
                  <a:schemeClr val="bg1">
                    <a:alpha val="80000"/>
                  </a:schemeClr>
                </a:solidFill>
                <a:effectLst/>
                <a:latin typeface="Times New Roman"/>
                <a:ea typeface="+mn-lt"/>
                <a:cs typeface="Times New Roman"/>
              </a:rPr>
              <a:t>, </a:t>
            </a:r>
            <a:r>
              <a:rPr lang="en-US" sz="1100">
                <a:solidFill>
                  <a:schemeClr val="bg1">
                    <a:alpha val="80000"/>
                  </a:schemeClr>
                </a:solidFill>
                <a:latin typeface="Times New Roman"/>
                <a:ea typeface="+mn-lt"/>
                <a:cs typeface="Times New Roman"/>
              </a:rPr>
              <a:t>effective </a:t>
            </a:r>
            <a:r>
              <a:rPr lang="en-US" sz="1100" b="0" i="0" u="none" strike="noStrike">
                <a:solidFill>
                  <a:schemeClr val="bg1">
                    <a:alpha val="80000"/>
                  </a:schemeClr>
                </a:solidFill>
                <a:effectLst/>
                <a:latin typeface="Times New Roman"/>
                <a:ea typeface="+mn-lt"/>
                <a:cs typeface="Times New Roman"/>
              </a:rPr>
              <a:t>early childhood education</a:t>
            </a:r>
            <a:r>
              <a:rPr lang="en-US" sz="1100">
                <a:solidFill>
                  <a:schemeClr val="bg1">
                    <a:alpha val="80000"/>
                  </a:schemeClr>
                </a:solidFill>
                <a:latin typeface="Times New Roman"/>
                <a:ea typeface="+mn-lt"/>
                <a:cs typeface="Times New Roman"/>
              </a:rPr>
              <a:t>,</a:t>
            </a:r>
            <a:r>
              <a:rPr lang="en-US" sz="1100" b="0" i="0" u="none" strike="noStrike">
                <a:solidFill>
                  <a:schemeClr val="bg1">
                    <a:alpha val="80000"/>
                  </a:schemeClr>
                </a:solidFill>
                <a:effectLst/>
                <a:latin typeface="Times New Roman"/>
                <a:ea typeface="+mn-lt"/>
                <a:cs typeface="Times New Roman"/>
              </a:rPr>
              <a:t> and supportive environments </a:t>
            </a:r>
            <a:r>
              <a:rPr lang="en-US" sz="1100">
                <a:solidFill>
                  <a:schemeClr val="bg1">
                    <a:alpha val="80000"/>
                  </a:schemeClr>
                </a:solidFill>
                <a:latin typeface="Times New Roman"/>
                <a:ea typeface="+mn-lt"/>
                <a:cs typeface="Times New Roman"/>
              </a:rPr>
              <a:t>enhance </a:t>
            </a:r>
            <a:r>
              <a:rPr lang="en-US" sz="1100" b="0" i="0" u="none" strike="noStrike">
                <a:solidFill>
                  <a:schemeClr val="bg1">
                    <a:alpha val="80000"/>
                  </a:schemeClr>
                </a:solidFill>
                <a:effectLst/>
                <a:latin typeface="Times New Roman"/>
                <a:ea typeface="+mn-lt"/>
                <a:cs typeface="Times New Roman"/>
              </a:rPr>
              <a:t>children's </a:t>
            </a:r>
            <a:r>
              <a:rPr lang="en-US" sz="1100">
                <a:solidFill>
                  <a:schemeClr val="bg1">
                    <a:alpha val="80000"/>
                  </a:schemeClr>
                </a:solidFill>
                <a:latin typeface="Times New Roman"/>
                <a:ea typeface="+mn-lt"/>
                <a:cs typeface="Times New Roman"/>
              </a:rPr>
              <a:t>development </a:t>
            </a:r>
            <a:r>
              <a:rPr lang="en-US" sz="1100" i="0" u="none" strike="noStrike">
                <a:solidFill>
                  <a:schemeClr val="bg1">
                    <a:alpha val="80000"/>
                  </a:schemeClr>
                </a:solidFill>
                <a:effectLst/>
                <a:latin typeface="Times New Roman"/>
                <a:ea typeface="+mn-lt"/>
                <a:cs typeface="Times New Roman"/>
              </a:rPr>
              <a:t>(Vygotsky, 1978; Bakken, Brown</a:t>
            </a:r>
            <a:r>
              <a:rPr lang="en-US" sz="1100">
                <a:solidFill>
                  <a:schemeClr val="bg1">
                    <a:alpha val="80000"/>
                  </a:schemeClr>
                </a:solidFill>
                <a:latin typeface="Times New Roman"/>
                <a:ea typeface="+mn-lt"/>
                <a:cs typeface="Times New Roman"/>
              </a:rPr>
              <a:t>,</a:t>
            </a:r>
            <a:r>
              <a:rPr lang="en-US" sz="1100" i="0" u="none" strike="noStrike">
                <a:solidFill>
                  <a:schemeClr val="bg1">
                    <a:alpha val="80000"/>
                  </a:schemeClr>
                </a:solidFill>
                <a:effectLst/>
                <a:latin typeface="Times New Roman"/>
                <a:ea typeface="+mn-lt"/>
                <a:cs typeface="Times New Roman"/>
              </a:rPr>
              <a:t> and Downing, 2017; Britto et al., 2017)</a:t>
            </a:r>
            <a:r>
              <a:rPr lang="en-US" sz="1100" b="0" i="0" u="none" strike="noStrike">
                <a:solidFill>
                  <a:schemeClr val="bg1">
                    <a:alpha val="80000"/>
                  </a:schemeClr>
                </a:solidFill>
                <a:effectLst/>
                <a:latin typeface="Times New Roman"/>
                <a:ea typeface="+mn-lt"/>
                <a:cs typeface="Times New Roman"/>
              </a:rPr>
              <a:t>. </a:t>
            </a:r>
            <a:r>
              <a:rPr lang="en-US" sz="1100">
                <a:solidFill>
                  <a:schemeClr val="bg1">
                    <a:alpha val="80000"/>
                  </a:schemeClr>
                </a:solidFill>
                <a:latin typeface="Times New Roman"/>
                <a:ea typeface="+mn-lt"/>
                <a:cs typeface="Times New Roman"/>
              </a:rPr>
              <a:t>Positive carer interactions and secure </a:t>
            </a:r>
            <a:r>
              <a:rPr lang="en-US" sz="1100" b="0" i="0" u="none" strike="noStrike">
                <a:solidFill>
                  <a:schemeClr val="bg1">
                    <a:alpha val="80000"/>
                  </a:schemeClr>
                </a:solidFill>
                <a:effectLst/>
                <a:latin typeface="Times New Roman"/>
                <a:ea typeface="+mn-lt"/>
                <a:cs typeface="Times New Roman"/>
              </a:rPr>
              <a:t>attachments </a:t>
            </a:r>
            <a:r>
              <a:rPr lang="en-US" sz="1100">
                <a:solidFill>
                  <a:schemeClr val="bg1">
                    <a:alpha val="80000"/>
                  </a:schemeClr>
                </a:solidFill>
                <a:latin typeface="Times New Roman"/>
                <a:ea typeface="+mn-lt"/>
                <a:cs typeface="Times New Roman"/>
              </a:rPr>
              <a:t>create </a:t>
            </a:r>
            <a:r>
              <a:rPr lang="en-US" sz="1100" b="0" i="0" u="none" strike="noStrike">
                <a:solidFill>
                  <a:schemeClr val="bg1">
                    <a:alpha val="80000"/>
                  </a:schemeClr>
                </a:solidFill>
                <a:effectLst/>
                <a:latin typeface="Times New Roman"/>
                <a:ea typeface="+mn-lt"/>
                <a:cs typeface="Times New Roman"/>
              </a:rPr>
              <a:t>a </a:t>
            </a:r>
            <a:r>
              <a:rPr lang="en-US" sz="1100">
                <a:solidFill>
                  <a:schemeClr val="bg1">
                    <a:alpha val="80000"/>
                  </a:schemeClr>
                </a:solidFill>
                <a:latin typeface="Times New Roman"/>
                <a:ea typeface="+mn-lt"/>
                <a:cs typeface="Times New Roman"/>
              </a:rPr>
              <a:t>solid basis </a:t>
            </a:r>
            <a:r>
              <a:rPr lang="en-US" sz="1100" b="0" i="0" u="none" strike="noStrike">
                <a:solidFill>
                  <a:schemeClr val="bg1">
                    <a:alpha val="80000"/>
                  </a:schemeClr>
                </a:solidFill>
                <a:effectLst/>
                <a:latin typeface="Times New Roman"/>
                <a:ea typeface="+mn-lt"/>
                <a:cs typeface="Times New Roman"/>
              </a:rPr>
              <a:t>for children's emotional, social</a:t>
            </a:r>
            <a:r>
              <a:rPr lang="en-US" sz="1100">
                <a:solidFill>
                  <a:schemeClr val="bg1">
                    <a:alpha val="80000"/>
                  </a:schemeClr>
                </a:solidFill>
                <a:latin typeface="Times New Roman"/>
                <a:ea typeface="+mn-lt"/>
                <a:cs typeface="Times New Roman"/>
              </a:rPr>
              <a:t>,</a:t>
            </a:r>
            <a:r>
              <a:rPr lang="en-US" sz="1100" b="0" i="0" u="none" strike="noStrike">
                <a:solidFill>
                  <a:schemeClr val="bg1">
                    <a:alpha val="80000"/>
                  </a:schemeClr>
                </a:solidFill>
                <a:effectLst/>
                <a:latin typeface="Times New Roman"/>
                <a:ea typeface="+mn-lt"/>
                <a:cs typeface="Times New Roman"/>
              </a:rPr>
              <a:t> and cognitive </a:t>
            </a:r>
            <a:r>
              <a:rPr lang="en-US" sz="1100">
                <a:solidFill>
                  <a:schemeClr val="bg1">
                    <a:alpha val="80000"/>
                  </a:schemeClr>
                </a:solidFill>
                <a:latin typeface="Times New Roman"/>
                <a:ea typeface="+mn-lt"/>
                <a:cs typeface="Times New Roman"/>
              </a:rPr>
              <a:t>development</a:t>
            </a:r>
            <a:r>
              <a:rPr lang="en-US" sz="1100" b="0" i="0" u="none" strike="noStrike">
                <a:solidFill>
                  <a:schemeClr val="bg1">
                    <a:alpha val="80000"/>
                  </a:schemeClr>
                </a:solidFill>
                <a:effectLst/>
                <a:latin typeface="Times New Roman"/>
                <a:ea typeface="+mn-lt"/>
                <a:cs typeface="Times New Roman"/>
              </a:rPr>
              <a:t>. </a:t>
            </a:r>
            <a:r>
              <a:rPr lang="en-US" sz="1100" i="0" u="none" strike="noStrike">
                <a:solidFill>
                  <a:schemeClr val="bg1">
                    <a:alpha val="80000"/>
                  </a:schemeClr>
                </a:solidFill>
                <a:effectLst/>
                <a:latin typeface="Times New Roman"/>
                <a:ea typeface="+mn-lt"/>
                <a:cs typeface="Times New Roman"/>
              </a:rPr>
              <a:t>Vygotsky's Sociocultural Theory</a:t>
            </a:r>
            <a:r>
              <a:rPr lang="en-US" sz="1100">
                <a:solidFill>
                  <a:schemeClr val="bg1">
                    <a:alpha val="80000"/>
                  </a:schemeClr>
                </a:solidFill>
                <a:latin typeface="Times New Roman"/>
                <a:ea typeface="+mn-lt"/>
                <a:cs typeface="Times New Roman"/>
              </a:rPr>
              <a:t> suggests that </a:t>
            </a:r>
            <a:r>
              <a:rPr lang="en-US" sz="1100" b="0" i="0" u="none" strike="noStrike">
                <a:solidFill>
                  <a:schemeClr val="bg1">
                    <a:alpha val="80000"/>
                  </a:schemeClr>
                </a:solidFill>
                <a:effectLst/>
                <a:latin typeface="Times New Roman"/>
                <a:ea typeface="+mn-lt"/>
                <a:cs typeface="Times New Roman"/>
              </a:rPr>
              <a:t>children </a:t>
            </a:r>
            <a:r>
              <a:rPr lang="en-US" sz="1100">
                <a:solidFill>
                  <a:schemeClr val="bg1">
                    <a:alpha val="80000"/>
                  </a:schemeClr>
                </a:solidFill>
                <a:latin typeface="Times New Roman"/>
                <a:ea typeface="+mn-lt"/>
                <a:cs typeface="Times New Roman"/>
              </a:rPr>
              <a:t>learn </a:t>
            </a:r>
            <a:r>
              <a:rPr lang="en-US" sz="1100" b="0" i="0" u="none" strike="noStrike">
                <a:solidFill>
                  <a:schemeClr val="bg1">
                    <a:alpha val="80000"/>
                  </a:schemeClr>
                </a:solidFill>
                <a:effectLst/>
                <a:latin typeface="Times New Roman"/>
                <a:ea typeface="+mn-lt"/>
                <a:cs typeface="Times New Roman"/>
              </a:rPr>
              <a:t>through social </a:t>
            </a:r>
            <a:r>
              <a:rPr lang="en-US" sz="1100">
                <a:solidFill>
                  <a:schemeClr val="bg1">
                    <a:alpha val="80000"/>
                  </a:schemeClr>
                </a:solidFill>
                <a:latin typeface="Times New Roman"/>
                <a:ea typeface="+mn-lt"/>
                <a:cs typeface="Times New Roman"/>
              </a:rPr>
              <a:t>contact, supervision</a:t>
            </a:r>
            <a:r>
              <a:rPr lang="en-US" sz="1100" b="0" i="0" u="none" strike="noStrike">
                <a:solidFill>
                  <a:schemeClr val="bg1">
                    <a:alpha val="80000"/>
                  </a:schemeClr>
                </a:solidFill>
                <a:effectLst/>
                <a:latin typeface="Times New Roman"/>
                <a:ea typeface="+mn-lt"/>
                <a:cs typeface="Times New Roman"/>
              </a:rPr>
              <a:t>, and </a:t>
            </a:r>
            <a:r>
              <a:rPr lang="en-US" sz="1100">
                <a:solidFill>
                  <a:schemeClr val="bg1">
                    <a:alpha val="80000"/>
                  </a:schemeClr>
                </a:solidFill>
                <a:latin typeface="Times New Roman"/>
                <a:ea typeface="+mn-lt"/>
                <a:cs typeface="Times New Roman"/>
              </a:rPr>
              <a:t>collaboration </a:t>
            </a:r>
            <a:r>
              <a:rPr lang="en-US" sz="1100" b="0" i="0" u="none" strike="noStrike">
                <a:solidFill>
                  <a:schemeClr val="bg1">
                    <a:alpha val="80000"/>
                  </a:schemeClr>
                </a:solidFill>
                <a:effectLst/>
                <a:latin typeface="Times New Roman"/>
                <a:ea typeface="+mn-lt"/>
                <a:cs typeface="Times New Roman"/>
              </a:rPr>
              <a:t>with </a:t>
            </a:r>
            <a:r>
              <a:rPr lang="en-US" sz="1100">
                <a:solidFill>
                  <a:schemeClr val="bg1">
                    <a:alpha val="80000"/>
                  </a:schemeClr>
                </a:solidFill>
                <a:latin typeface="Times New Roman"/>
                <a:ea typeface="+mn-lt"/>
                <a:cs typeface="Times New Roman"/>
              </a:rPr>
              <a:t>expert </a:t>
            </a:r>
            <a:r>
              <a:rPr lang="en-US" sz="1100" b="0" i="0" u="none" strike="noStrike">
                <a:solidFill>
                  <a:schemeClr val="bg1">
                    <a:alpha val="80000"/>
                  </a:schemeClr>
                </a:solidFill>
                <a:effectLst/>
                <a:latin typeface="Times New Roman"/>
                <a:ea typeface="+mn-lt"/>
                <a:cs typeface="Times New Roman"/>
              </a:rPr>
              <a:t>adults and peers </a:t>
            </a:r>
            <a:r>
              <a:rPr lang="en-US" sz="1100" i="0" u="none" strike="noStrike">
                <a:solidFill>
                  <a:schemeClr val="bg1">
                    <a:alpha val="80000"/>
                  </a:schemeClr>
                </a:solidFill>
                <a:effectLst/>
                <a:latin typeface="Times New Roman"/>
                <a:ea typeface="+mn-lt"/>
                <a:cs typeface="Times New Roman"/>
              </a:rPr>
              <a:t>(Vygotsky, 1978)</a:t>
            </a:r>
            <a:r>
              <a:rPr lang="en-US" sz="1100" b="0" i="0" u="none" strike="noStrike">
                <a:solidFill>
                  <a:schemeClr val="bg1">
                    <a:alpha val="80000"/>
                  </a:schemeClr>
                </a:solidFill>
                <a:effectLst/>
                <a:latin typeface="Times New Roman"/>
                <a:ea typeface="+mn-lt"/>
                <a:cs typeface="Times New Roman"/>
              </a:rPr>
              <a:t>. </a:t>
            </a:r>
            <a:r>
              <a:rPr lang="en-US" sz="1100">
                <a:solidFill>
                  <a:schemeClr val="bg1">
                    <a:alpha val="80000"/>
                  </a:schemeClr>
                </a:solidFill>
                <a:latin typeface="Times New Roman"/>
                <a:ea typeface="+mn-lt"/>
                <a:cs typeface="Times New Roman"/>
              </a:rPr>
              <a:t>Additionally</a:t>
            </a:r>
            <a:r>
              <a:rPr lang="en-US" sz="1100" b="0" i="0" u="none" strike="noStrike">
                <a:solidFill>
                  <a:schemeClr val="bg1">
                    <a:alpha val="80000"/>
                  </a:schemeClr>
                </a:solidFill>
                <a:effectLst/>
                <a:latin typeface="Times New Roman"/>
                <a:ea typeface="+mn-lt"/>
                <a:cs typeface="Times New Roman"/>
              </a:rPr>
              <a:t>, </a:t>
            </a:r>
            <a:r>
              <a:rPr lang="en-US" sz="1100" i="0" u="none" strike="noStrike">
                <a:solidFill>
                  <a:schemeClr val="bg1">
                    <a:alpha val="80000"/>
                  </a:schemeClr>
                </a:solidFill>
                <a:effectLst/>
                <a:latin typeface="Times New Roman"/>
                <a:ea typeface="+mn-lt"/>
                <a:cs typeface="Times New Roman"/>
              </a:rPr>
              <a:t>Isaacs' </a:t>
            </a:r>
            <a:r>
              <a:rPr lang="en-US" sz="1100">
                <a:solidFill>
                  <a:schemeClr val="bg1">
                    <a:alpha val="80000"/>
                  </a:schemeClr>
                </a:solidFill>
                <a:latin typeface="Times New Roman"/>
                <a:ea typeface="+mn-lt"/>
                <a:cs typeface="Times New Roman"/>
              </a:rPr>
              <a:t>child-focused </a:t>
            </a:r>
            <a:r>
              <a:rPr lang="en-US" sz="1100" i="0" u="none" strike="noStrike">
                <a:solidFill>
                  <a:schemeClr val="bg1">
                    <a:alpha val="80000"/>
                  </a:schemeClr>
                </a:solidFill>
                <a:effectLst/>
                <a:latin typeface="Times New Roman"/>
                <a:ea typeface="+mn-lt"/>
                <a:cs typeface="Times New Roman"/>
              </a:rPr>
              <a:t>approach</a:t>
            </a:r>
            <a:r>
              <a:rPr lang="en-US" sz="1100" b="0" i="0" u="none" strike="noStrike">
                <a:solidFill>
                  <a:schemeClr val="bg1">
                    <a:alpha val="80000"/>
                  </a:schemeClr>
                </a:solidFill>
                <a:effectLst/>
                <a:latin typeface="Times New Roman"/>
                <a:ea typeface="+mn-lt"/>
                <a:cs typeface="Times New Roman"/>
              </a:rPr>
              <a:t> </a:t>
            </a:r>
            <a:r>
              <a:rPr lang="en-US" sz="1100">
                <a:solidFill>
                  <a:schemeClr val="bg1">
                    <a:alpha val="80000"/>
                  </a:schemeClr>
                </a:solidFill>
                <a:latin typeface="Times New Roman"/>
                <a:ea typeface="+mn-lt"/>
                <a:cs typeface="Times New Roman"/>
              </a:rPr>
              <a:t>places an emphasis on </a:t>
            </a:r>
            <a:r>
              <a:rPr lang="en-US" sz="1100" b="0" i="0" u="none" strike="noStrike">
                <a:solidFill>
                  <a:schemeClr val="bg1">
                    <a:alpha val="80000"/>
                  </a:schemeClr>
                </a:solidFill>
                <a:effectLst/>
                <a:latin typeface="Times New Roman"/>
                <a:ea typeface="+mn-lt"/>
                <a:cs typeface="Times New Roman"/>
              </a:rPr>
              <a:t>the </a:t>
            </a:r>
            <a:r>
              <a:rPr lang="en-US" sz="1100">
                <a:solidFill>
                  <a:schemeClr val="bg1">
                    <a:alpha val="80000"/>
                  </a:schemeClr>
                </a:solidFill>
                <a:latin typeface="Times New Roman"/>
                <a:ea typeface="+mn-lt"/>
                <a:cs typeface="Times New Roman"/>
              </a:rPr>
              <a:t>significance </a:t>
            </a:r>
            <a:r>
              <a:rPr lang="en-US" sz="1100" b="0" i="0" u="none" strike="noStrike">
                <a:solidFill>
                  <a:schemeClr val="bg1">
                    <a:alpha val="80000"/>
                  </a:schemeClr>
                </a:solidFill>
                <a:effectLst/>
                <a:latin typeface="Times New Roman"/>
                <a:ea typeface="+mn-lt"/>
                <a:cs typeface="Times New Roman"/>
              </a:rPr>
              <a:t>of play, </a:t>
            </a:r>
            <a:r>
              <a:rPr lang="en-US" sz="1100">
                <a:solidFill>
                  <a:schemeClr val="bg1">
                    <a:alpha val="80000"/>
                  </a:schemeClr>
                </a:solidFill>
                <a:latin typeface="Times New Roman"/>
                <a:ea typeface="+mn-lt"/>
                <a:cs typeface="Times New Roman"/>
              </a:rPr>
              <a:t>discovery, </a:t>
            </a:r>
            <a:r>
              <a:rPr lang="en-US" sz="1100" b="0" i="0" u="none" strike="noStrike">
                <a:solidFill>
                  <a:schemeClr val="bg1">
                    <a:alpha val="80000"/>
                  </a:schemeClr>
                </a:solidFill>
                <a:effectLst/>
                <a:latin typeface="Times New Roman"/>
                <a:ea typeface="+mn-lt"/>
                <a:cs typeface="Times New Roman"/>
              </a:rPr>
              <a:t>and responsive adult </a:t>
            </a:r>
            <a:r>
              <a:rPr lang="en-US" sz="1100">
                <a:solidFill>
                  <a:schemeClr val="bg1">
                    <a:alpha val="80000"/>
                  </a:schemeClr>
                </a:solidFill>
                <a:latin typeface="Times New Roman"/>
                <a:ea typeface="+mn-lt"/>
                <a:cs typeface="Times New Roman"/>
              </a:rPr>
              <a:t>assistance </a:t>
            </a:r>
            <a:r>
              <a:rPr lang="en-US" sz="1100" b="0" i="0" u="none" strike="noStrike">
                <a:solidFill>
                  <a:schemeClr val="bg1">
                    <a:alpha val="80000"/>
                  </a:schemeClr>
                </a:solidFill>
                <a:effectLst/>
                <a:latin typeface="Times New Roman"/>
                <a:ea typeface="+mn-lt"/>
                <a:cs typeface="Times New Roman"/>
              </a:rPr>
              <a:t>in </a:t>
            </a:r>
            <a:r>
              <a:rPr lang="en-US" sz="1100">
                <a:solidFill>
                  <a:schemeClr val="bg1">
                    <a:alpha val="80000"/>
                  </a:schemeClr>
                </a:solidFill>
                <a:latin typeface="Times New Roman"/>
                <a:ea typeface="+mn-lt"/>
                <a:cs typeface="Times New Roman"/>
              </a:rPr>
              <a:t>the process of fostering </a:t>
            </a:r>
            <a:r>
              <a:rPr lang="en-US" sz="1100" b="0" i="0" u="none" strike="noStrike">
                <a:solidFill>
                  <a:schemeClr val="bg1">
                    <a:alpha val="80000"/>
                  </a:schemeClr>
                </a:solidFill>
                <a:effectLst/>
                <a:latin typeface="Times New Roman"/>
                <a:ea typeface="+mn-lt"/>
                <a:cs typeface="Times New Roman"/>
              </a:rPr>
              <a:t>holistic development and </a:t>
            </a:r>
            <a:r>
              <a:rPr lang="en-US" sz="1100">
                <a:solidFill>
                  <a:schemeClr val="bg1">
                    <a:alpha val="80000"/>
                  </a:schemeClr>
                </a:solidFill>
                <a:latin typeface="Times New Roman"/>
                <a:ea typeface="+mn-lt"/>
                <a:cs typeface="Times New Roman"/>
              </a:rPr>
              <a:t>meeting the specific educational requirements of each child </a:t>
            </a:r>
            <a:r>
              <a:rPr lang="en-US" sz="1100" i="0" u="none" strike="noStrike">
                <a:solidFill>
                  <a:schemeClr val="bg1">
                    <a:alpha val="80000"/>
                  </a:schemeClr>
                </a:solidFill>
                <a:effectLst/>
                <a:latin typeface="Times New Roman"/>
                <a:ea typeface="+mn-lt"/>
                <a:cs typeface="Times New Roman"/>
              </a:rPr>
              <a:t>(Isaacs, 1930)</a:t>
            </a:r>
            <a:r>
              <a:rPr lang="en-US" sz="1100" b="0" i="0" u="none" strike="noStrike">
                <a:solidFill>
                  <a:schemeClr val="bg1">
                    <a:alpha val="80000"/>
                  </a:schemeClr>
                </a:solidFill>
                <a:effectLst/>
                <a:latin typeface="Times New Roman"/>
                <a:ea typeface="+mn-lt"/>
                <a:cs typeface="Times New Roman"/>
              </a:rPr>
              <a:t>. </a:t>
            </a:r>
            <a:r>
              <a:rPr lang="en-US" sz="1100">
                <a:solidFill>
                  <a:schemeClr val="bg1">
                    <a:alpha val="80000"/>
                  </a:schemeClr>
                </a:solidFill>
                <a:latin typeface="Times New Roman"/>
                <a:ea typeface="+mn-lt"/>
                <a:cs typeface="Times New Roman"/>
              </a:rPr>
              <a:t>Vygotsky (1978) emphasises the need of </a:t>
            </a:r>
            <a:r>
              <a:rPr lang="en-US" sz="1100" b="0" i="0" u="none" strike="noStrike">
                <a:solidFill>
                  <a:schemeClr val="bg1">
                    <a:alpha val="80000"/>
                  </a:schemeClr>
                </a:solidFill>
                <a:effectLst/>
                <a:latin typeface="Times New Roman"/>
                <a:ea typeface="+mn-lt"/>
                <a:cs typeface="Times New Roman"/>
              </a:rPr>
              <a:t>effective support from families, educators</a:t>
            </a:r>
            <a:r>
              <a:rPr lang="en-US" sz="1100">
                <a:solidFill>
                  <a:schemeClr val="bg1">
                    <a:alpha val="80000"/>
                  </a:schemeClr>
                </a:solidFill>
                <a:latin typeface="Times New Roman"/>
                <a:ea typeface="+mn-lt"/>
                <a:cs typeface="Times New Roman"/>
              </a:rPr>
              <a:t>,</a:t>
            </a:r>
            <a:r>
              <a:rPr lang="en-US" sz="1100" b="0" i="0" u="none" strike="noStrike">
                <a:solidFill>
                  <a:schemeClr val="bg1">
                    <a:alpha val="80000"/>
                  </a:schemeClr>
                </a:solidFill>
                <a:effectLst/>
                <a:latin typeface="Times New Roman"/>
                <a:ea typeface="+mn-lt"/>
                <a:cs typeface="Times New Roman"/>
              </a:rPr>
              <a:t> and communities in </a:t>
            </a:r>
            <a:r>
              <a:rPr lang="en-US" sz="1100">
                <a:solidFill>
                  <a:schemeClr val="bg1">
                    <a:alpha val="80000"/>
                  </a:schemeClr>
                </a:solidFill>
                <a:latin typeface="Times New Roman"/>
                <a:ea typeface="+mn-lt"/>
                <a:cs typeface="Times New Roman"/>
              </a:rPr>
              <a:t>helping youngsters </a:t>
            </a:r>
            <a:r>
              <a:rPr lang="en-US" sz="1100" b="0" i="0" u="none" strike="noStrike">
                <a:solidFill>
                  <a:schemeClr val="bg1">
                    <a:alpha val="80000"/>
                  </a:schemeClr>
                </a:solidFill>
                <a:effectLst/>
                <a:latin typeface="Times New Roman"/>
                <a:ea typeface="+mn-lt"/>
                <a:cs typeface="Times New Roman"/>
              </a:rPr>
              <a:t>like Isaac </a:t>
            </a:r>
            <a:r>
              <a:rPr lang="en-US" sz="1100">
                <a:solidFill>
                  <a:schemeClr val="bg1">
                    <a:alpha val="80000"/>
                  </a:schemeClr>
                </a:solidFill>
                <a:latin typeface="Times New Roman"/>
                <a:ea typeface="+mn-lt"/>
                <a:cs typeface="Times New Roman"/>
              </a:rPr>
              <a:t>attain </a:t>
            </a:r>
            <a:r>
              <a:rPr lang="en-US" sz="1100" b="0" i="0" u="none" strike="noStrike">
                <a:solidFill>
                  <a:schemeClr val="bg1">
                    <a:alpha val="80000"/>
                  </a:schemeClr>
                </a:solidFill>
                <a:effectLst/>
                <a:latin typeface="Times New Roman"/>
                <a:ea typeface="+mn-lt"/>
                <a:cs typeface="Times New Roman"/>
              </a:rPr>
              <a:t>their full potential</a:t>
            </a:r>
            <a:r>
              <a:rPr lang="en-US" sz="1100">
                <a:solidFill>
                  <a:schemeClr val="bg1">
                    <a:alpha val="80000"/>
                  </a:schemeClr>
                </a:solidFill>
                <a:latin typeface="Times New Roman"/>
                <a:ea typeface="+mn-lt"/>
                <a:cs typeface="Times New Roman"/>
              </a:rPr>
              <a:t>.</a:t>
            </a:r>
            <a:endParaRPr lang="en-US" sz="1100">
              <a:solidFill>
                <a:schemeClr val="bg1">
                  <a:alpha val="80000"/>
                </a:schemeClr>
              </a:solidFill>
              <a:latin typeface="Times New Roman"/>
              <a:cs typeface="Times New Roman"/>
            </a:endParaRPr>
          </a:p>
        </p:txBody>
      </p:sp>
      <p:sp>
        <p:nvSpPr>
          <p:cNvPr id="7" name="TextBox 6">
            <a:extLst>
              <a:ext uri="{FF2B5EF4-FFF2-40B4-BE49-F238E27FC236}">
                <a16:creationId xmlns:a16="http://schemas.microsoft.com/office/drawing/2014/main" id="{A5695000-1D98-43F6-A0FB-1C047A91D344}"/>
              </a:ext>
            </a:extLst>
          </p:cNvPr>
          <p:cNvSpPr txBox="1"/>
          <p:nvPr/>
        </p:nvSpPr>
        <p:spPr>
          <a:xfrm>
            <a:off x="870306" y="6540783"/>
            <a:ext cx="4000499" cy="184666"/>
          </a:xfrm>
          <a:prstGeom prst="rect">
            <a:avLst/>
          </a:prstGeom>
          <a:noFill/>
        </p:spPr>
        <p:txBody>
          <a:bodyPr wrap="square">
            <a:spAutoFit/>
          </a:bodyPr>
          <a:lstStyle/>
          <a:p>
            <a:r>
              <a:rPr lang="en-GB" sz="600" dirty="0">
                <a:solidFill>
                  <a:schemeClr val="bg1"/>
                </a:solidFill>
              </a:rPr>
              <a:t>https://www.istockphoto.com/photos/sadness-toddler-mixed-race-person-looking-at-camera</a:t>
            </a:r>
          </a:p>
        </p:txBody>
      </p:sp>
    </p:spTree>
    <p:extLst>
      <p:ext uri="{BB962C8B-B14F-4D97-AF65-F5344CB8AC3E}">
        <p14:creationId xmlns:p14="http://schemas.microsoft.com/office/powerpoint/2010/main" val="31233105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5396781C-32A1-4FDA-A83B-A7FF8C1B1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FBAC71B-F21A-155B-8414-0A5483CE4B6B}"/>
              </a:ext>
            </a:extLst>
          </p:cNvPr>
          <p:cNvSpPr txBox="1"/>
          <p:nvPr/>
        </p:nvSpPr>
        <p:spPr>
          <a:xfrm>
            <a:off x="4727433" y="249761"/>
            <a:ext cx="6140449" cy="1323439"/>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i="0" u="none" strike="noStrike">
                <a:solidFill>
                  <a:schemeClr val="bg1"/>
                </a:solidFill>
                <a:effectLst/>
                <a:latin typeface="Times New Roman"/>
                <a:ea typeface="+mj-ea"/>
                <a:cs typeface="Times New Roman"/>
              </a:rPr>
              <a:t>References</a:t>
            </a:r>
            <a:endParaRPr lang="en-US" sz="4000">
              <a:solidFill>
                <a:schemeClr val="bg1"/>
              </a:solidFill>
              <a:latin typeface="Times New Roman"/>
              <a:ea typeface="+mj-ea"/>
              <a:cs typeface="Times New Roman"/>
            </a:endParaRPr>
          </a:p>
        </p:txBody>
      </p:sp>
      <p:pic>
        <p:nvPicPr>
          <p:cNvPr id="7" name="Picture 6">
            <a:hlinkClick r:id="rId2"/>
            <a:extLst>
              <a:ext uri="{FF2B5EF4-FFF2-40B4-BE49-F238E27FC236}">
                <a16:creationId xmlns:a16="http://schemas.microsoft.com/office/drawing/2014/main" id="{8A05A5A5-F148-D05C-6610-42FA7AEB78CE}"/>
              </a:ext>
            </a:extLst>
          </p:cNvPr>
          <p:cNvPicPr>
            <a:picLocks noChangeAspect="1"/>
          </p:cNvPicPr>
          <p:nvPr/>
        </p:nvPicPr>
        <p:blipFill>
          <a:blip r:embed="rId3"/>
          <a:srcRect l="21218" r="12486"/>
          <a:stretch>
            <a:fillRect/>
          </a:stretch>
        </p:blipFill>
        <p:spPr>
          <a:xfrm>
            <a:off x="20" y="10"/>
            <a:ext cx="4546582" cy="6857990"/>
          </a:xfrm>
          <a:custGeom>
            <a:avLst/>
            <a:gdLst/>
            <a:ahLst/>
            <a:cxnLst/>
            <a:rect l="l" t="t" r="r" b="b"/>
            <a:pathLst>
              <a:path w="4546602" h="6858000">
                <a:moveTo>
                  <a:pt x="4221600" y="6662544"/>
                </a:moveTo>
                <a:lnTo>
                  <a:pt x="4210150" y="6683027"/>
                </a:lnTo>
                <a:lnTo>
                  <a:pt x="4207002" y="6702976"/>
                </a:lnTo>
                <a:lnTo>
                  <a:pt x="4207002" y="6702977"/>
                </a:lnTo>
                <a:cubicBezTo>
                  <a:pt x="4207407" y="6716169"/>
                  <a:pt x="4212552" y="6729219"/>
                  <a:pt x="4220838" y="6742553"/>
                </a:cubicBezTo>
                <a:lnTo>
                  <a:pt x="4220839" y="6742555"/>
                </a:lnTo>
                <a:lnTo>
                  <a:pt x="4240316" y="6812062"/>
                </a:lnTo>
                <a:lnTo>
                  <a:pt x="4235543" y="6776800"/>
                </a:lnTo>
                <a:lnTo>
                  <a:pt x="4220839" y="6742555"/>
                </a:lnTo>
                <a:lnTo>
                  <a:pt x="4220838" y="6742552"/>
                </a:lnTo>
                <a:lnTo>
                  <a:pt x="4207002" y="6702976"/>
                </a:lnTo>
                <a:close/>
                <a:moveTo>
                  <a:pt x="4189594" y="6564620"/>
                </a:moveTo>
                <a:lnTo>
                  <a:pt x="4189594" y="6564621"/>
                </a:lnTo>
                <a:cubicBezTo>
                  <a:pt x="4199883" y="6575479"/>
                  <a:pt x="4205977" y="6582147"/>
                  <a:pt x="4212073" y="6588626"/>
                </a:cubicBezTo>
                <a:lnTo>
                  <a:pt x="4228695" y="6625225"/>
                </a:lnTo>
                <a:lnTo>
                  <a:pt x="4221601" y="6662541"/>
                </a:lnTo>
                <a:lnTo>
                  <a:pt x="4221600" y="6662541"/>
                </a:lnTo>
                <a:lnTo>
                  <a:pt x="4221600" y="6662542"/>
                </a:lnTo>
                <a:lnTo>
                  <a:pt x="4221601" y="6662541"/>
                </a:lnTo>
                <a:lnTo>
                  <a:pt x="4228684" y="6645552"/>
                </a:lnTo>
                <a:lnTo>
                  <a:pt x="4228695" y="6625225"/>
                </a:lnTo>
                <a:lnTo>
                  <a:pt x="4228695" y="6625224"/>
                </a:lnTo>
                <a:cubicBezTo>
                  <a:pt x="4226599" y="6611342"/>
                  <a:pt x="4220551" y="6597578"/>
                  <a:pt x="4212073" y="6588625"/>
                </a:cubicBezTo>
                <a:close/>
                <a:moveTo>
                  <a:pt x="4269915" y="6438981"/>
                </a:moveTo>
                <a:lnTo>
                  <a:pt x="4249984" y="6463840"/>
                </a:lnTo>
                <a:lnTo>
                  <a:pt x="4249982" y="6463849"/>
                </a:lnTo>
                <a:lnTo>
                  <a:pt x="4236188" y="6513012"/>
                </a:lnTo>
                <a:lnTo>
                  <a:pt x="4217381" y="6546194"/>
                </a:lnTo>
                <a:lnTo>
                  <a:pt x="4217381" y="6546195"/>
                </a:lnTo>
                <a:lnTo>
                  <a:pt x="4233719" y="6521804"/>
                </a:lnTo>
                <a:lnTo>
                  <a:pt x="4236188" y="6513012"/>
                </a:lnTo>
                <a:lnTo>
                  <a:pt x="4238998" y="6508052"/>
                </a:lnTo>
                <a:lnTo>
                  <a:pt x="4249982" y="6463849"/>
                </a:lnTo>
                <a:lnTo>
                  <a:pt x="4249984" y="6463841"/>
                </a:lnTo>
                <a:cubicBezTo>
                  <a:pt x="4252937" y="6451650"/>
                  <a:pt x="4260413" y="6444077"/>
                  <a:pt x="4269915" y="6438981"/>
                </a:cubicBezTo>
                <a:close/>
                <a:moveTo>
                  <a:pt x="4355914" y="6364769"/>
                </a:moveTo>
                <a:lnTo>
                  <a:pt x="4354607" y="6387910"/>
                </a:lnTo>
                <a:lnTo>
                  <a:pt x="4351952" y="6393385"/>
                </a:lnTo>
                <a:lnTo>
                  <a:pt x="4345189" y="6407332"/>
                </a:lnTo>
                <a:lnTo>
                  <a:pt x="4345189" y="6407333"/>
                </a:lnTo>
                <a:lnTo>
                  <a:pt x="4351952" y="6393385"/>
                </a:lnTo>
                <a:lnTo>
                  <a:pt x="4354608" y="6387910"/>
                </a:lnTo>
                <a:close/>
                <a:moveTo>
                  <a:pt x="4116820" y="4221391"/>
                </a:moveTo>
                <a:lnTo>
                  <a:pt x="4116820" y="4221392"/>
                </a:lnTo>
                <a:cubicBezTo>
                  <a:pt x="4117582" y="4232061"/>
                  <a:pt x="4117772" y="4243873"/>
                  <a:pt x="4122536" y="4253015"/>
                </a:cubicBezTo>
                <a:cubicBezTo>
                  <a:pt x="4134729" y="4277402"/>
                  <a:pt x="4150349" y="4300071"/>
                  <a:pt x="4162352" y="4324646"/>
                </a:cubicBezTo>
                <a:lnTo>
                  <a:pt x="4171306" y="4363891"/>
                </a:lnTo>
                <a:lnTo>
                  <a:pt x="4170544" y="4482004"/>
                </a:lnTo>
                <a:cubicBezTo>
                  <a:pt x="4167876" y="4546776"/>
                  <a:pt x="4167304" y="4612500"/>
                  <a:pt x="4110534" y="4659174"/>
                </a:cubicBezTo>
                <a:cubicBezTo>
                  <a:pt x="4105962" y="4662986"/>
                  <a:pt x="4103294" y="4671176"/>
                  <a:pt x="4102532" y="4677655"/>
                </a:cubicBezTo>
                <a:cubicBezTo>
                  <a:pt x="4098913" y="4707564"/>
                  <a:pt x="4098531" y="4738235"/>
                  <a:pt x="4092625" y="4767764"/>
                </a:cubicBezTo>
                <a:cubicBezTo>
                  <a:pt x="4090244" y="4779575"/>
                  <a:pt x="4089435" y="4790386"/>
                  <a:pt x="4091316" y="4800483"/>
                </a:cubicBezTo>
                <a:lnTo>
                  <a:pt x="4091316" y="4800484"/>
                </a:lnTo>
                <a:cubicBezTo>
                  <a:pt x="4093197" y="4810581"/>
                  <a:pt x="4097770" y="4819964"/>
                  <a:pt x="4106152" y="4828917"/>
                </a:cubicBezTo>
                <a:lnTo>
                  <a:pt x="4128333" y="4863343"/>
                </a:lnTo>
                <a:lnTo>
                  <a:pt x="4135862" y="4889275"/>
                </a:lnTo>
                <a:lnTo>
                  <a:pt x="4134157" y="4912168"/>
                </a:lnTo>
                <a:cubicBezTo>
                  <a:pt x="4132442" y="4919978"/>
                  <a:pt x="4132085" y="4927122"/>
                  <a:pt x="4132755" y="4933805"/>
                </a:cubicBezTo>
                <a:lnTo>
                  <a:pt x="4132755" y="4933806"/>
                </a:lnTo>
                <a:lnTo>
                  <a:pt x="4132757" y="4933810"/>
                </a:lnTo>
                <a:lnTo>
                  <a:pt x="4137514" y="4952673"/>
                </a:lnTo>
                <a:lnTo>
                  <a:pt x="4140307" y="4957453"/>
                </a:lnTo>
                <a:lnTo>
                  <a:pt x="4141585" y="4961456"/>
                </a:lnTo>
                <a:cubicBezTo>
                  <a:pt x="4146096" y="4970097"/>
                  <a:pt x="4151802" y="4978393"/>
                  <a:pt x="4157589" y="4987038"/>
                </a:cubicBezTo>
                <a:cubicBezTo>
                  <a:pt x="4168828" y="5003802"/>
                  <a:pt x="4182926" y="5022853"/>
                  <a:pt x="4184068" y="5041522"/>
                </a:cubicBezTo>
                <a:cubicBezTo>
                  <a:pt x="4184687" y="5052096"/>
                  <a:pt x="4187605" y="5062300"/>
                  <a:pt x="4191284" y="5072376"/>
                </a:cubicBezTo>
                <a:lnTo>
                  <a:pt x="4197188" y="5087444"/>
                </a:lnTo>
                <a:lnTo>
                  <a:pt x="4210215" y="5133220"/>
                </a:lnTo>
                <a:lnTo>
                  <a:pt x="4210217" y="5133225"/>
                </a:lnTo>
                <a:lnTo>
                  <a:pt x="4203501" y="5166113"/>
                </a:lnTo>
                <a:lnTo>
                  <a:pt x="4203501" y="5166114"/>
                </a:lnTo>
                <a:cubicBezTo>
                  <a:pt x="4202739" y="5167638"/>
                  <a:pt x="4203311" y="5169781"/>
                  <a:pt x="4204192" y="5172091"/>
                </a:cubicBezTo>
                <a:lnTo>
                  <a:pt x="4206739" y="5179068"/>
                </a:lnTo>
                <a:lnTo>
                  <a:pt x="4206573" y="5229433"/>
                </a:lnTo>
                <a:lnTo>
                  <a:pt x="4196024" y="5248936"/>
                </a:lnTo>
                <a:lnTo>
                  <a:pt x="4183116" y="5272796"/>
                </a:lnTo>
                <a:cubicBezTo>
                  <a:pt x="4171471" y="5285441"/>
                  <a:pt x="4163765" y="5298595"/>
                  <a:pt x="4159213" y="5312288"/>
                </a:cubicBezTo>
                <a:lnTo>
                  <a:pt x="4158157" y="5321350"/>
                </a:lnTo>
                <a:lnTo>
                  <a:pt x="4155683" y="5326163"/>
                </a:lnTo>
                <a:lnTo>
                  <a:pt x="4154237" y="5355014"/>
                </a:lnTo>
                <a:lnTo>
                  <a:pt x="4154237" y="5355015"/>
                </a:lnTo>
                <a:cubicBezTo>
                  <a:pt x="4154886" y="5364883"/>
                  <a:pt x="4156589" y="5375003"/>
                  <a:pt x="4159113" y="5385385"/>
                </a:cubicBezTo>
                <a:cubicBezTo>
                  <a:pt x="4162352" y="5398722"/>
                  <a:pt x="4164638" y="5412058"/>
                  <a:pt x="4167304" y="5425583"/>
                </a:cubicBezTo>
                <a:cubicBezTo>
                  <a:pt x="4171114" y="5443871"/>
                  <a:pt x="4175116" y="5462352"/>
                  <a:pt x="4178926" y="5480638"/>
                </a:cubicBezTo>
                <a:lnTo>
                  <a:pt x="4183450" y="5507668"/>
                </a:lnTo>
                <a:lnTo>
                  <a:pt x="4172831" y="5531692"/>
                </a:lnTo>
                <a:lnTo>
                  <a:pt x="4172830" y="5531693"/>
                </a:lnTo>
                <a:cubicBezTo>
                  <a:pt x="4165781" y="5537600"/>
                  <a:pt x="4162589" y="5542649"/>
                  <a:pt x="4162685" y="5547578"/>
                </a:cubicBezTo>
                <a:lnTo>
                  <a:pt x="4162685" y="5547579"/>
                </a:lnTo>
                <a:cubicBezTo>
                  <a:pt x="4162780" y="5552508"/>
                  <a:pt x="4166162" y="5557318"/>
                  <a:pt x="4172258" y="5562747"/>
                </a:cubicBezTo>
                <a:cubicBezTo>
                  <a:pt x="4214932" y="5600468"/>
                  <a:pt x="4241603" y="5646190"/>
                  <a:pt x="4243506" y="5704484"/>
                </a:cubicBezTo>
                <a:cubicBezTo>
                  <a:pt x="4243888" y="5716486"/>
                  <a:pt x="4246554" y="5728679"/>
                  <a:pt x="4249412" y="5740489"/>
                </a:cubicBezTo>
                <a:cubicBezTo>
                  <a:pt x="4251127" y="5747729"/>
                  <a:pt x="4253033" y="5756494"/>
                  <a:pt x="4258177" y="5760874"/>
                </a:cubicBezTo>
                <a:cubicBezTo>
                  <a:pt x="4297420" y="5794975"/>
                  <a:pt x="4324663" y="5837458"/>
                  <a:pt x="4346573" y="5883752"/>
                </a:cubicBezTo>
                <a:lnTo>
                  <a:pt x="4346575" y="5883756"/>
                </a:lnTo>
                <a:lnTo>
                  <a:pt x="4364477" y="5935946"/>
                </a:lnTo>
                <a:lnTo>
                  <a:pt x="4364478" y="5935950"/>
                </a:lnTo>
                <a:lnTo>
                  <a:pt x="4360859" y="5993290"/>
                </a:lnTo>
                <a:lnTo>
                  <a:pt x="4360858" y="5993291"/>
                </a:lnTo>
                <a:cubicBezTo>
                  <a:pt x="4359717" y="6004531"/>
                  <a:pt x="4359906" y="6017485"/>
                  <a:pt x="4354382" y="6026440"/>
                </a:cubicBezTo>
                <a:cubicBezTo>
                  <a:pt x="4337045" y="6054825"/>
                  <a:pt x="4318377" y="6082258"/>
                  <a:pt x="4298182" y="6108738"/>
                </a:cubicBezTo>
                <a:cubicBezTo>
                  <a:pt x="4289514" y="6120074"/>
                  <a:pt x="4284561" y="6126884"/>
                  <a:pt x="4284490" y="6133314"/>
                </a:cubicBezTo>
                <a:lnTo>
                  <a:pt x="4284490" y="6133315"/>
                </a:lnTo>
                <a:lnTo>
                  <a:pt x="4288190" y="6143190"/>
                </a:lnTo>
                <a:lnTo>
                  <a:pt x="4300086" y="6155600"/>
                </a:lnTo>
                <a:lnTo>
                  <a:pt x="4300088" y="6155603"/>
                </a:lnTo>
                <a:cubicBezTo>
                  <a:pt x="4322377" y="6175798"/>
                  <a:pt x="4333998" y="6200945"/>
                  <a:pt x="4338759" y="6228757"/>
                </a:cubicBezTo>
                <a:lnTo>
                  <a:pt x="4356096" y="6361540"/>
                </a:lnTo>
                <a:lnTo>
                  <a:pt x="4356096" y="6361539"/>
                </a:lnTo>
                <a:cubicBezTo>
                  <a:pt x="4352476" y="6317151"/>
                  <a:pt x="4346190" y="6272764"/>
                  <a:pt x="4338759" y="6228756"/>
                </a:cubicBezTo>
                <a:cubicBezTo>
                  <a:pt x="4333998" y="6200944"/>
                  <a:pt x="4322377" y="6175797"/>
                  <a:pt x="4300088" y="6155602"/>
                </a:cubicBezTo>
                <a:lnTo>
                  <a:pt x="4300086" y="6155600"/>
                </a:lnTo>
                <a:lnTo>
                  <a:pt x="4284490" y="6133315"/>
                </a:lnTo>
                <a:lnTo>
                  <a:pt x="4298182" y="6108739"/>
                </a:lnTo>
                <a:cubicBezTo>
                  <a:pt x="4318377" y="6082259"/>
                  <a:pt x="4337045" y="6054826"/>
                  <a:pt x="4354382" y="6026441"/>
                </a:cubicBezTo>
                <a:cubicBezTo>
                  <a:pt x="4359906" y="6017486"/>
                  <a:pt x="4359717" y="6004532"/>
                  <a:pt x="4360858" y="5993292"/>
                </a:cubicBezTo>
                <a:lnTo>
                  <a:pt x="4360859" y="5993290"/>
                </a:lnTo>
                <a:lnTo>
                  <a:pt x="4364311" y="5964477"/>
                </a:lnTo>
                <a:lnTo>
                  <a:pt x="4364478" y="5935950"/>
                </a:lnTo>
                <a:lnTo>
                  <a:pt x="4364478" y="5935949"/>
                </a:lnTo>
                <a:lnTo>
                  <a:pt x="4364477" y="5935946"/>
                </a:lnTo>
                <a:lnTo>
                  <a:pt x="4357598" y="5909351"/>
                </a:lnTo>
                <a:lnTo>
                  <a:pt x="4346575" y="5883756"/>
                </a:lnTo>
                <a:lnTo>
                  <a:pt x="4346573" y="5883751"/>
                </a:lnTo>
                <a:cubicBezTo>
                  <a:pt x="4324663" y="5837457"/>
                  <a:pt x="4297420" y="5794974"/>
                  <a:pt x="4258177" y="5760873"/>
                </a:cubicBezTo>
                <a:cubicBezTo>
                  <a:pt x="4253033" y="5756493"/>
                  <a:pt x="4251127" y="5747728"/>
                  <a:pt x="4249412" y="5740488"/>
                </a:cubicBezTo>
                <a:cubicBezTo>
                  <a:pt x="4246554" y="5728678"/>
                  <a:pt x="4243888" y="5716485"/>
                  <a:pt x="4243506" y="5704483"/>
                </a:cubicBezTo>
                <a:cubicBezTo>
                  <a:pt x="4241603" y="5646189"/>
                  <a:pt x="4214932" y="5600467"/>
                  <a:pt x="4172258" y="5562746"/>
                </a:cubicBezTo>
                <a:lnTo>
                  <a:pt x="4162685" y="5547578"/>
                </a:lnTo>
                <a:lnTo>
                  <a:pt x="4172830" y="5531694"/>
                </a:lnTo>
                <a:lnTo>
                  <a:pt x="4172831" y="5531692"/>
                </a:lnTo>
                <a:lnTo>
                  <a:pt x="4181230" y="5520422"/>
                </a:lnTo>
                <a:lnTo>
                  <a:pt x="4183450" y="5507668"/>
                </a:lnTo>
                <a:lnTo>
                  <a:pt x="4183450" y="5507667"/>
                </a:lnTo>
                <a:cubicBezTo>
                  <a:pt x="4183403" y="5498832"/>
                  <a:pt x="4180831" y="5489497"/>
                  <a:pt x="4178926" y="5480637"/>
                </a:cubicBezTo>
                <a:cubicBezTo>
                  <a:pt x="4175116" y="5462351"/>
                  <a:pt x="4171114" y="5443870"/>
                  <a:pt x="4167304" y="5425582"/>
                </a:cubicBezTo>
                <a:cubicBezTo>
                  <a:pt x="4164638" y="5412057"/>
                  <a:pt x="4162352" y="5398721"/>
                  <a:pt x="4159113" y="5385384"/>
                </a:cubicBezTo>
                <a:lnTo>
                  <a:pt x="4154237" y="5355014"/>
                </a:lnTo>
                <a:lnTo>
                  <a:pt x="4158157" y="5321350"/>
                </a:lnTo>
                <a:lnTo>
                  <a:pt x="4183116" y="5272797"/>
                </a:lnTo>
                <a:lnTo>
                  <a:pt x="4196024" y="5248936"/>
                </a:lnTo>
                <a:lnTo>
                  <a:pt x="4206573" y="5229434"/>
                </a:lnTo>
                <a:cubicBezTo>
                  <a:pt x="4210407" y="5213598"/>
                  <a:pt x="4210359" y="5196595"/>
                  <a:pt x="4206739" y="5179068"/>
                </a:cubicBezTo>
                <a:lnTo>
                  <a:pt x="4206739" y="5179067"/>
                </a:lnTo>
                <a:cubicBezTo>
                  <a:pt x="4206263" y="5176876"/>
                  <a:pt x="4205074" y="5174400"/>
                  <a:pt x="4204192" y="5172090"/>
                </a:cubicBezTo>
                <a:lnTo>
                  <a:pt x="4203501" y="5166114"/>
                </a:lnTo>
                <a:lnTo>
                  <a:pt x="4210217" y="5133225"/>
                </a:lnTo>
                <a:lnTo>
                  <a:pt x="4210217" y="5133224"/>
                </a:lnTo>
                <a:lnTo>
                  <a:pt x="4210215" y="5133220"/>
                </a:lnTo>
                <a:lnTo>
                  <a:pt x="4203072" y="5102461"/>
                </a:lnTo>
                <a:lnTo>
                  <a:pt x="4197188" y="5087444"/>
                </a:lnTo>
                <a:lnTo>
                  <a:pt x="4197182" y="5087423"/>
                </a:lnTo>
                <a:cubicBezTo>
                  <a:pt x="4191096" y="5072411"/>
                  <a:pt x="4184997" y="5057381"/>
                  <a:pt x="4184068" y="5041521"/>
                </a:cubicBezTo>
                <a:cubicBezTo>
                  <a:pt x="4182926" y="5022852"/>
                  <a:pt x="4168828" y="5003801"/>
                  <a:pt x="4157589" y="4987037"/>
                </a:cubicBezTo>
                <a:lnTo>
                  <a:pt x="4140307" y="4957453"/>
                </a:lnTo>
                <a:lnTo>
                  <a:pt x="4132757" y="4933810"/>
                </a:lnTo>
                <a:lnTo>
                  <a:pt x="4132755" y="4933805"/>
                </a:lnTo>
                <a:lnTo>
                  <a:pt x="4134157" y="4912169"/>
                </a:lnTo>
                <a:cubicBezTo>
                  <a:pt x="4135919" y="4904359"/>
                  <a:pt x="4136431" y="4896714"/>
                  <a:pt x="4135862" y="4889276"/>
                </a:cubicBezTo>
                <a:lnTo>
                  <a:pt x="4135862" y="4889275"/>
                </a:lnTo>
                <a:lnTo>
                  <a:pt x="4131084" y="4867614"/>
                </a:lnTo>
                <a:lnTo>
                  <a:pt x="4128333" y="4863343"/>
                </a:lnTo>
                <a:lnTo>
                  <a:pt x="4126583" y="4857317"/>
                </a:lnTo>
                <a:cubicBezTo>
                  <a:pt x="4121440" y="4847214"/>
                  <a:pt x="4114439" y="4837703"/>
                  <a:pt x="4106152" y="4828916"/>
                </a:cubicBezTo>
                <a:lnTo>
                  <a:pt x="4091316" y="4800483"/>
                </a:lnTo>
                <a:lnTo>
                  <a:pt x="4092625" y="4767765"/>
                </a:lnTo>
                <a:cubicBezTo>
                  <a:pt x="4098531" y="4738236"/>
                  <a:pt x="4098913" y="4707565"/>
                  <a:pt x="4102532" y="4677656"/>
                </a:cubicBezTo>
                <a:cubicBezTo>
                  <a:pt x="4103294" y="4671177"/>
                  <a:pt x="4105962" y="4662987"/>
                  <a:pt x="4110534" y="4659175"/>
                </a:cubicBezTo>
                <a:cubicBezTo>
                  <a:pt x="4167304" y="4612501"/>
                  <a:pt x="4167876" y="4546777"/>
                  <a:pt x="4170544" y="4482005"/>
                </a:cubicBezTo>
                <a:cubicBezTo>
                  <a:pt x="4172258" y="4442762"/>
                  <a:pt x="4172258" y="4403326"/>
                  <a:pt x="4171306" y="4363891"/>
                </a:cubicBezTo>
                <a:lnTo>
                  <a:pt x="4171306" y="4363890"/>
                </a:lnTo>
                <a:cubicBezTo>
                  <a:pt x="4171114" y="4350554"/>
                  <a:pt x="4168066" y="4336457"/>
                  <a:pt x="4162352" y="4324645"/>
                </a:cubicBezTo>
                <a:cubicBezTo>
                  <a:pt x="4150349" y="4300070"/>
                  <a:pt x="4134729" y="4277401"/>
                  <a:pt x="4122536" y="4253014"/>
                </a:cubicBezTo>
                <a:close/>
                <a:moveTo>
                  <a:pt x="4113010" y="4165383"/>
                </a:moveTo>
                <a:lnTo>
                  <a:pt x="4113010" y="4165384"/>
                </a:lnTo>
                <a:lnTo>
                  <a:pt x="4116915" y="4192388"/>
                </a:lnTo>
                <a:lnTo>
                  <a:pt x="4116915" y="4192387"/>
                </a:lnTo>
                <a:cubicBezTo>
                  <a:pt x="4117011" y="4182767"/>
                  <a:pt x="4116439" y="4173480"/>
                  <a:pt x="4113010" y="4165383"/>
                </a:cubicBezTo>
                <a:close/>
                <a:moveTo>
                  <a:pt x="4100628" y="3885338"/>
                </a:moveTo>
                <a:lnTo>
                  <a:pt x="4100628" y="3885339"/>
                </a:lnTo>
                <a:cubicBezTo>
                  <a:pt x="4110344" y="3897722"/>
                  <a:pt x="4117750" y="3910319"/>
                  <a:pt x="4123009" y="3923125"/>
                </a:cubicBezTo>
                <a:lnTo>
                  <a:pt x="4132513" y="3962160"/>
                </a:lnTo>
                <a:lnTo>
                  <a:pt x="4116821" y="4043838"/>
                </a:lnTo>
                <a:lnTo>
                  <a:pt x="4116820" y="4043839"/>
                </a:lnTo>
                <a:cubicBezTo>
                  <a:pt x="4108057" y="4063842"/>
                  <a:pt x="4102675" y="4083702"/>
                  <a:pt x="4101699" y="4103825"/>
                </a:cubicBezTo>
                <a:lnTo>
                  <a:pt x="4101699" y="4103826"/>
                </a:lnTo>
                <a:lnTo>
                  <a:pt x="4103666" y="4134255"/>
                </a:lnTo>
                <a:lnTo>
                  <a:pt x="4113010" y="4165382"/>
                </a:lnTo>
                <a:lnTo>
                  <a:pt x="4101699" y="4103826"/>
                </a:lnTo>
                <a:lnTo>
                  <a:pt x="4116820" y="4043840"/>
                </a:lnTo>
                <a:lnTo>
                  <a:pt x="4116821" y="4043838"/>
                </a:lnTo>
                <a:lnTo>
                  <a:pt x="4130123" y="4002410"/>
                </a:lnTo>
                <a:lnTo>
                  <a:pt x="4132513" y="3962160"/>
                </a:lnTo>
                <a:lnTo>
                  <a:pt x="4132513" y="3962159"/>
                </a:lnTo>
                <a:cubicBezTo>
                  <a:pt x="4130251" y="3935727"/>
                  <a:pt x="4120060" y="3910104"/>
                  <a:pt x="4100628" y="3885338"/>
                </a:cubicBezTo>
                <a:close/>
                <a:moveTo>
                  <a:pt x="4115391" y="3670561"/>
                </a:moveTo>
                <a:lnTo>
                  <a:pt x="4117820" y="3680164"/>
                </a:lnTo>
                <a:lnTo>
                  <a:pt x="4113772" y="3734837"/>
                </a:lnTo>
                <a:lnTo>
                  <a:pt x="4113772" y="3734838"/>
                </a:lnTo>
                <a:cubicBezTo>
                  <a:pt x="4112820" y="3741316"/>
                  <a:pt x="4111486" y="3749126"/>
                  <a:pt x="4114154" y="3754653"/>
                </a:cubicBezTo>
                <a:lnTo>
                  <a:pt x="4120511" y="3789776"/>
                </a:lnTo>
                <a:lnTo>
                  <a:pt x="4105580" y="3822472"/>
                </a:lnTo>
                <a:cubicBezTo>
                  <a:pt x="4098532" y="3831902"/>
                  <a:pt x="4092912" y="3842046"/>
                  <a:pt x="4091245" y="3852619"/>
                </a:cubicBezTo>
                <a:lnTo>
                  <a:pt x="4091245" y="3852620"/>
                </a:lnTo>
                <a:lnTo>
                  <a:pt x="4092025" y="3868764"/>
                </a:lnTo>
                <a:lnTo>
                  <a:pt x="4100628" y="3885337"/>
                </a:lnTo>
                <a:lnTo>
                  <a:pt x="4091245" y="3852620"/>
                </a:lnTo>
                <a:lnTo>
                  <a:pt x="4105580" y="3822473"/>
                </a:lnTo>
                <a:cubicBezTo>
                  <a:pt x="4113772" y="3811614"/>
                  <a:pt x="4118916" y="3800897"/>
                  <a:pt x="4120511" y="3789777"/>
                </a:cubicBezTo>
                <a:lnTo>
                  <a:pt x="4120511" y="3789776"/>
                </a:lnTo>
                <a:cubicBezTo>
                  <a:pt x="4122107" y="3778655"/>
                  <a:pt x="4120154" y="3767130"/>
                  <a:pt x="4114154" y="3754652"/>
                </a:cubicBezTo>
                <a:lnTo>
                  <a:pt x="4113772" y="3734838"/>
                </a:lnTo>
                <a:lnTo>
                  <a:pt x="4117820" y="3680164"/>
                </a:lnTo>
                <a:lnTo>
                  <a:pt x="4117820" y="3680163"/>
                </a:lnTo>
                <a:close/>
                <a:moveTo>
                  <a:pt x="4185711" y="2836172"/>
                </a:moveTo>
                <a:lnTo>
                  <a:pt x="4177020" y="2848793"/>
                </a:lnTo>
                <a:cubicBezTo>
                  <a:pt x="4172020" y="2865010"/>
                  <a:pt x="4166162" y="2881307"/>
                  <a:pt x="4161416" y="2897785"/>
                </a:cubicBezTo>
                <a:lnTo>
                  <a:pt x="4160387" y="2903551"/>
                </a:lnTo>
                <a:lnTo>
                  <a:pt x="4157113" y="2914328"/>
                </a:lnTo>
                <a:lnTo>
                  <a:pt x="4152482" y="2947859"/>
                </a:lnTo>
                <a:lnTo>
                  <a:pt x="4152481" y="2947862"/>
                </a:lnTo>
                <a:lnTo>
                  <a:pt x="4152481" y="2947863"/>
                </a:lnTo>
                <a:cubicBezTo>
                  <a:pt x="4152112" y="2959157"/>
                  <a:pt x="4153112" y="2970576"/>
                  <a:pt x="4156065" y="2982149"/>
                </a:cubicBezTo>
                <a:lnTo>
                  <a:pt x="4167758" y="3077402"/>
                </a:lnTo>
                <a:lnTo>
                  <a:pt x="4155303" y="3172654"/>
                </a:lnTo>
                <a:cubicBezTo>
                  <a:pt x="4129394" y="3276480"/>
                  <a:pt x="4101962" y="3380305"/>
                  <a:pt x="4107676" y="3489467"/>
                </a:cubicBezTo>
                <a:cubicBezTo>
                  <a:pt x="4108628" y="3507563"/>
                  <a:pt x="4097007" y="3529090"/>
                  <a:pt x="4085577" y="3544713"/>
                </a:cubicBezTo>
                <a:cubicBezTo>
                  <a:pt x="4074719" y="3559668"/>
                  <a:pt x="4068860" y="3566811"/>
                  <a:pt x="4067955" y="3574408"/>
                </a:cubicBezTo>
                <a:lnTo>
                  <a:pt x="4067956" y="3574408"/>
                </a:lnTo>
                <a:lnTo>
                  <a:pt x="4067955" y="3574409"/>
                </a:lnTo>
                <a:cubicBezTo>
                  <a:pt x="4067050" y="3582005"/>
                  <a:pt x="4071099" y="3590054"/>
                  <a:pt x="4080053" y="3606818"/>
                </a:cubicBezTo>
                <a:cubicBezTo>
                  <a:pt x="4084435" y="3614820"/>
                  <a:pt x="4087101" y="3624726"/>
                  <a:pt x="4093579" y="3630633"/>
                </a:cubicBezTo>
                <a:lnTo>
                  <a:pt x="4109452" y="3651926"/>
                </a:lnTo>
                <a:lnTo>
                  <a:pt x="4093579" y="3630632"/>
                </a:lnTo>
                <a:cubicBezTo>
                  <a:pt x="4087101" y="3624725"/>
                  <a:pt x="4084435" y="3614819"/>
                  <a:pt x="4080053" y="3606817"/>
                </a:cubicBezTo>
                <a:cubicBezTo>
                  <a:pt x="4075576" y="3598435"/>
                  <a:pt x="4072325" y="3592232"/>
                  <a:pt x="4070307" y="3587174"/>
                </a:cubicBezTo>
                <a:lnTo>
                  <a:pt x="4067956" y="3574408"/>
                </a:lnTo>
                <a:lnTo>
                  <a:pt x="4073034" y="3562321"/>
                </a:lnTo>
                <a:cubicBezTo>
                  <a:pt x="4075969" y="3557716"/>
                  <a:pt x="4080148" y="3552191"/>
                  <a:pt x="4085577" y="3544714"/>
                </a:cubicBezTo>
                <a:cubicBezTo>
                  <a:pt x="4097007" y="3529091"/>
                  <a:pt x="4108628" y="3507564"/>
                  <a:pt x="4107676" y="3489468"/>
                </a:cubicBezTo>
                <a:cubicBezTo>
                  <a:pt x="4101962" y="3380306"/>
                  <a:pt x="4129394" y="3276481"/>
                  <a:pt x="4155303" y="3172655"/>
                </a:cubicBezTo>
                <a:cubicBezTo>
                  <a:pt x="4163305" y="3140650"/>
                  <a:pt x="4167543" y="3109026"/>
                  <a:pt x="4167758" y="3077402"/>
                </a:cubicBezTo>
                <a:lnTo>
                  <a:pt x="4167758" y="3077401"/>
                </a:lnTo>
                <a:cubicBezTo>
                  <a:pt x="4167972" y="3045777"/>
                  <a:pt x="4164162" y="3014153"/>
                  <a:pt x="4156065" y="2982148"/>
                </a:cubicBezTo>
                <a:lnTo>
                  <a:pt x="4152481" y="2947863"/>
                </a:lnTo>
                <a:lnTo>
                  <a:pt x="4152482" y="2947859"/>
                </a:lnTo>
                <a:lnTo>
                  <a:pt x="4160387" y="2903551"/>
                </a:lnTo>
                <a:lnTo>
                  <a:pt x="4177020" y="2848794"/>
                </a:lnTo>
                <a:cubicBezTo>
                  <a:pt x="4178353" y="2844317"/>
                  <a:pt x="4181639" y="2839983"/>
                  <a:pt x="4185711" y="2836173"/>
                </a:cubicBezTo>
                <a:close/>
                <a:moveTo>
                  <a:pt x="3701225" y="1508458"/>
                </a:moveTo>
                <a:lnTo>
                  <a:pt x="3673131" y="1596214"/>
                </a:lnTo>
                <a:cubicBezTo>
                  <a:pt x="3670654" y="1604979"/>
                  <a:pt x="3672179" y="1615837"/>
                  <a:pt x="3675036" y="1624981"/>
                </a:cubicBezTo>
                <a:cubicBezTo>
                  <a:pt x="3684752" y="1656224"/>
                  <a:pt x="3709137" y="1676037"/>
                  <a:pt x="3731617" y="1697754"/>
                </a:cubicBezTo>
                <a:cubicBezTo>
                  <a:pt x="3741524" y="1707280"/>
                  <a:pt x="3748572" y="1720424"/>
                  <a:pt x="3754286" y="1733189"/>
                </a:cubicBezTo>
                <a:cubicBezTo>
                  <a:pt x="3768957" y="1766336"/>
                  <a:pt x="3782101" y="1800247"/>
                  <a:pt x="3796007" y="1833776"/>
                </a:cubicBezTo>
                <a:cubicBezTo>
                  <a:pt x="3797341" y="1837014"/>
                  <a:pt x="3800770" y="1839680"/>
                  <a:pt x="3803628" y="1842159"/>
                </a:cubicBezTo>
                <a:cubicBezTo>
                  <a:pt x="3833729" y="1866923"/>
                  <a:pt x="3864018" y="1891498"/>
                  <a:pt x="3894119" y="1916455"/>
                </a:cubicBezTo>
                <a:cubicBezTo>
                  <a:pt x="3899833" y="1921217"/>
                  <a:pt x="3904025" y="1928077"/>
                  <a:pt x="3909549" y="1933220"/>
                </a:cubicBezTo>
                <a:cubicBezTo>
                  <a:pt x="3917169" y="1940460"/>
                  <a:pt x="3924410" y="1949604"/>
                  <a:pt x="3933554" y="1953414"/>
                </a:cubicBezTo>
                <a:cubicBezTo>
                  <a:pt x="3962319" y="1965225"/>
                  <a:pt x="3974703" y="1987895"/>
                  <a:pt x="3980037" y="2016470"/>
                </a:cubicBezTo>
                <a:cubicBezTo>
                  <a:pt x="3984990" y="2042571"/>
                  <a:pt x="3989182" y="2068670"/>
                  <a:pt x="3994896" y="2094579"/>
                </a:cubicBezTo>
                <a:cubicBezTo>
                  <a:pt x="4001754" y="2126202"/>
                  <a:pt x="4009184" y="2157637"/>
                  <a:pt x="4017567" y="2188880"/>
                </a:cubicBezTo>
                <a:cubicBezTo>
                  <a:pt x="4021187" y="2202405"/>
                  <a:pt x="4025377" y="2216693"/>
                  <a:pt x="4032807" y="2228315"/>
                </a:cubicBezTo>
                <a:cubicBezTo>
                  <a:pt x="4053382" y="2260891"/>
                  <a:pt x="4067288" y="2295754"/>
                  <a:pt x="4061764" y="2334045"/>
                </a:cubicBezTo>
                <a:cubicBezTo>
                  <a:pt x="4057382" y="2364716"/>
                  <a:pt x="4068622" y="2390435"/>
                  <a:pt x="4086149" y="2409486"/>
                </a:cubicBezTo>
                <a:cubicBezTo>
                  <a:pt x="4094103" y="2418155"/>
                  <a:pt x="4099616" y="2426977"/>
                  <a:pt x="4103250" y="2435913"/>
                </a:cubicBezTo>
                <a:lnTo>
                  <a:pt x="4109081" y="2463018"/>
                </a:lnTo>
                <a:lnTo>
                  <a:pt x="4109080" y="2463031"/>
                </a:lnTo>
                <a:lnTo>
                  <a:pt x="4100439" y="2518262"/>
                </a:lnTo>
                <a:lnTo>
                  <a:pt x="4100438" y="2518264"/>
                </a:lnTo>
                <a:cubicBezTo>
                  <a:pt x="4097771" y="2527790"/>
                  <a:pt x="4096627" y="2536458"/>
                  <a:pt x="4096794" y="2545006"/>
                </a:cubicBezTo>
                <a:lnTo>
                  <a:pt x="4096794" y="2545007"/>
                </a:lnTo>
                <a:cubicBezTo>
                  <a:pt x="4096960" y="2553556"/>
                  <a:pt x="4098437" y="2561986"/>
                  <a:pt x="4101008" y="2571035"/>
                </a:cubicBezTo>
                <a:cubicBezTo>
                  <a:pt x="4113010" y="2612946"/>
                  <a:pt x="4145587" y="2640951"/>
                  <a:pt x="4174162" y="2668002"/>
                </a:cubicBezTo>
                <a:cubicBezTo>
                  <a:pt x="4198547" y="2691055"/>
                  <a:pt x="4212264" y="2716964"/>
                  <a:pt x="4222552" y="2745349"/>
                </a:cubicBezTo>
                <a:lnTo>
                  <a:pt x="4222553" y="2745352"/>
                </a:lnTo>
                <a:lnTo>
                  <a:pt x="4228473" y="2778006"/>
                </a:lnTo>
                <a:lnTo>
                  <a:pt x="4228053" y="2785440"/>
                </a:lnTo>
                <a:lnTo>
                  <a:pt x="4217974" y="2811780"/>
                </a:lnTo>
                <a:lnTo>
                  <a:pt x="4217970" y="2811787"/>
                </a:lnTo>
                <a:lnTo>
                  <a:pt x="4217971" y="2811787"/>
                </a:lnTo>
                <a:lnTo>
                  <a:pt x="4217974" y="2811780"/>
                </a:lnTo>
                <a:lnTo>
                  <a:pt x="4227624" y="2793023"/>
                </a:lnTo>
                <a:lnTo>
                  <a:pt x="4228053" y="2785440"/>
                </a:lnTo>
                <a:lnTo>
                  <a:pt x="4229253" y="2782305"/>
                </a:lnTo>
                <a:lnTo>
                  <a:pt x="4228473" y="2778006"/>
                </a:lnTo>
                <a:lnTo>
                  <a:pt x="4228883" y="2770757"/>
                </a:lnTo>
                <a:lnTo>
                  <a:pt x="4222553" y="2745352"/>
                </a:lnTo>
                <a:lnTo>
                  <a:pt x="4222552" y="2745348"/>
                </a:lnTo>
                <a:cubicBezTo>
                  <a:pt x="4212264" y="2716963"/>
                  <a:pt x="4198547" y="2691054"/>
                  <a:pt x="4174162" y="2668001"/>
                </a:cubicBezTo>
                <a:cubicBezTo>
                  <a:pt x="4145587" y="2640950"/>
                  <a:pt x="4113010" y="2612945"/>
                  <a:pt x="4101008" y="2571034"/>
                </a:cubicBezTo>
                <a:lnTo>
                  <a:pt x="4096794" y="2545007"/>
                </a:lnTo>
                <a:lnTo>
                  <a:pt x="4100438" y="2518265"/>
                </a:lnTo>
                <a:lnTo>
                  <a:pt x="4100439" y="2518262"/>
                </a:lnTo>
                <a:lnTo>
                  <a:pt x="4107019" y="2490551"/>
                </a:lnTo>
                <a:lnTo>
                  <a:pt x="4109080" y="2463031"/>
                </a:lnTo>
                <a:lnTo>
                  <a:pt x="4109082" y="2463019"/>
                </a:lnTo>
                <a:lnTo>
                  <a:pt x="4109081" y="2463018"/>
                </a:lnTo>
                <a:lnTo>
                  <a:pt x="4109082" y="2463018"/>
                </a:lnTo>
                <a:cubicBezTo>
                  <a:pt x="4108200" y="2444777"/>
                  <a:pt x="4102057" y="2426822"/>
                  <a:pt x="4086149" y="2409485"/>
                </a:cubicBezTo>
                <a:cubicBezTo>
                  <a:pt x="4068622" y="2390434"/>
                  <a:pt x="4057382" y="2364715"/>
                  <a:pt x="4061764" y="2334044"/>
                </a:cubicBezTo>
                <a:cubicBezTo>
                  <a:pt x="4067288" y="2295753"/>
                  <a:pt x="4053382" y="2260890"/>
                  <a:pt x="4032807" y="2228314"/>
                </a:cubicBezTo>
                <a:cubicBezTo>
                  <a:pt x="4025377" y="2216692"/>
                  <a:pt x="4021187" y="2202404"/>
                  <a:pt x="4017567" y="2188879"/>
                </a:cubicBezTo>
                <a:cubicBezTo>
                  <a:pt x="4009184" y="2157636"/>
                  <a:pt x="4001754" y="2126201"/>
                  <a:pt x="3994896" y="2094578"/>
                </a:cubicBezTo>
                <a:cubicBezTo>
                  <a:pt x="3989182" y="2068669"/>
                  <a:pt x="3984990" y="2042570"/>
                  <a:pt x="3980037" y="2016469"/>
                </a:cubicBezTo>
                <a:cubicBezTo>
                  <a:pt x="3974703" y="1987894"/>
                  <a:pt x="3962319" y="1965224"/>
                  <a:pt x="3933554" y="1953413"/>
                </a:cubicBezTo>
                <a:cubicBezTo>
                  <a:pt x="3924410" y="1949603"/>
                  <a:pt x="3917169" y="1940459"/>
                  <a:pt x="3909549" y="1933219"/>
                </a:cubicBezTo>
                <a:cubicBezTo>
                  <a:pt x="3904025" y="1928076"/>
                  <a:pt x="3899833" y="1921216"/>
                  <a:pt x="3894119" y="1916454"/>
                </a:cubicBezTo>
                <a:cubicBezTo>
                  <a:pt x="3864018" y="1891497"/>
                  <a:pt x="3833729" y="1866922"/>
                  <a:pt x="3803628" y="1842158"/>
                </a:cubicBezTo>
                <a:cubicBezTo>
                  <a:pt x="3800770" y="1839679"/>
                  <a:pt x="3797341" y="1837013"/>
                  <a:pt x="3796007" y="1833775"/>
                </a:cubicBezTo>
                <a:cubicBezTo>
                  <a:pt x="3782101" y="1800246"/>
                  <a:pt x="3768958" y="1766335"/>
                  <a:pt x="3754286" y="1733188"/>
                </a:cubicBezTo>
                <a:cubicBezTo>
                  <a:pt x="3748572" y="1720423"/>
                  <a:pt x="3741524" y="1707279"/>
                  <a:pt x="3731618" y="1697753"/>
                </a:cubicBezTo>
                <a:cubicBezTo>
                  <a:pt x="3709138" y="1676036"/>
                  <a:pt x="3684752" y="1656223"/>
                  <a:pt x="3675036" y="1624980"/>
                </a:cubicBezTo>
                <a:cubicBezTo>
                  <a:pt x="3672180" y="1615836"/>
                  <a:pt x="3670655" y="1604978"/>
                  <a:pt x="3673132" y="1596213"/>
                </a:cubicBezTo>
                <a:close/>
                <a:moveTo>
                  <a:pt x="3719830" y="1459073"/>
                </a:moveTo>
                <a:lnTo>
                  <a:pt x="3719829" y="1459074"/>
                </a:lnTo>
                <a:lnTo>
                  <a:pt x="3710612" y="1481572"/>
                </a:lnTo>
                <a:close/>
                <a:moveTo>
                  <a:pt x="3739023" y="1268758"/>
                </a:moveTo>
                <a:cubicBezTo>
                  <a:pt x="3739475" y="1275402"/>
                  <a:pt x="3741047" y="1281689"/>
                  <a:pt x="3744190" y="1286070"/>
                </a:cubicBezTo>
                <a:cubicBezTo>
                  <a:pt x="3758763" y="1306930"/>
                  <a:pt x="3765003" y="1328553"/>
                  <a:pt x="3766527" y="1350628"/>
                </a:cubicBezTo>
                <a:lnTo>
                  <a:pt x="3760933" y="1413840"/>
                </a:lnTo>
                <a:lnTo>
                  <a:pt x="3766528" y="1350627"/>
                </a:lnTo>
                <a:cubicBezTo>
                  <a:pt x="3765003" y="1328552"/>
                  <a:pt x="3758764" y="1306930"/>
                  <a:pt x="3744190" y="1286069"/>
                </a:cubicBezTo>
                <a:close/>
                <a:moveTo>
                  <a:pt x="3680752" y="773035"/>
                </a:moveTo>
                <a:lnTo>
                  <a:pt x="3680752" y="773036"/>
                </a:lnTo>
                <a:cubicBezTo>
                  <a:pt x="3683038" y="800277"/>
                  <a:pt x="3686276" y="827330"/>
                  <a:pt x="3688752" y="854380"/>
                </a:cubicBezTo>
                <a:cubicBezTo>
                  <a:pt x="3691038" y="878957"/>
                  <a:pt x="3691800" y="903723"/>
                  <a:pt x="3719805" y="915344"/>
                </a:cubicBezTo>
                <a:cubicBezTo>
                  <a:pt x="3724187" y="917060"/>
                  <a:pt x="3727425" y="922774"/>
                  <a:pt x="3730283" y="927156"/>
                </a:cubicBezTo>
                <a:cubicBezTo>
                  <a:pt x="3774291" y="994786"/>
                  <a:pt x="3773147" y="1030981"/>
                  <a:pt x="3726663" y="1097088"/>
                </a:cubicBezTo>
                <a:cubicBezTo>
                  <a:pt x="3721901" y="1103946"/>
                  <a:pt x="3718471" y="1118614"/>
                  <a:pt x="3722281" y="1123186"/>
                </a:cubicBezTo>
                <a:cubicBezTo>
                  <a:pt x="3738093" y="1142618"/>
                  <a:pt x="3745142" y="1162954"/>
                  <a:pt x="3747000" y="1184029"/>
                </a:cubicBezTo>
                <a:cubicBezTo>
                  <a:pt x="3745142" y="1162954"/>
                  <a:pt x="3738094" y="1142617"/>
                  <a:pt x="3722282" y="1123185"/>
                </a:cubicBezTo>
                <a:cubicBezTo>
                  <a:pt x="3718472" y="1118613"/>
                  <a:pt x="3721902" y="1103945"/>
                  <a:pt x="3726664" y="1097087"/>
                </a:cubicBezTo>
                <a:cubicBezTo>
                  <a:pt x="3773148" y="1030980"/>
                  <a:pt x="3774292" y="994785"/>
                  <a:pt x="3730284" y="927155"/>
                </a:cubicBezTo>
                <a:cubicBezTo>
                  <a:pt x="3727426" y="922773"/>
                  <a:pt x="3724188" y="917059"/>
                  <a:pt x="3719806" y="915343"/>
                </a:cubicBezTo>
                <a:cubicBezTo>
                  <a:pt x="3691800" y="903722"/>
                  <a:pt x="3691038" y="878956"/>
                  <a:pt x="3688752" y="854379"/>
                </a:cubicBezTo>
                <a:close/>
                <a:moveTo>
                  <a:pt x="3736153" y="517851"/>
                </a:moveTo>
                <a:lnTo>
                  <a:pt x="3727235" y="556048"/>
                </a:lnTo>
                <a:cubicBezTo>
                  <a:pt x="3725139" y="564049"/>
                  <a:pt x="3719615" y="572623"/>
                  <a:pt x="3720757" y="580051"/>
                </a:cubicBezTo>
                <a:cubicBezTo>
                  <a:pt x="3724091" y="601579"/>
                  <a:pt x="3721662" y="622201"/>
                  <a:pt x="3717376" y="642538"/>
                </a:cubicBezTo>
                <a:lnTo>
                  <a:pt x="3704853" y="694928"/>
                </a:lnTo>
                <a:lnTo>
                  <a:pt x="3717377" y="642537"/>
                </a:lnTo>
                <a:cubicBezTo>
                  <a:pt x="3721663" y="622201"/>
                  <a:pt x="3724092" y="601578"/>
                  <a:pt x="3720758" y="580050"/>
                </a:cubicBezTo>
                <a:cubicBezTo>
                  <a:pt x="3719616" y="572622"/>
                  <a:pt x="3725140" y="564048"/>
                  <a:pt x="3727236" y="556047"/>
                </a:cubicBezTo>
                <a:close/>
                <a:moveTo>
                  <a:pt x="3749448" y="298169"/>
                </a:moveTo>
                <a:lnTo>
                  <a:pt x="3734666" y="313533"/>
                </a:lnTo>
                <a:lnTo>
                  <a:pt x="3734666" y="313533"/>
                </a:lnTo>
                <a:lnTo>
                  <a:pt x="3734665" y="313534"/>
                </a:lnTo>
                <a:cubicBezTo>
                  <a:pt x="3730473" y="316390"/>
                  <a:pt x="3732759" y="330299"/>
                  <a:pt x="3734093" y="338871"/>
                </a:cubicBezTo>
                <a:lnTo>
                  <a:pt x="3734100" y="338903"/>
                </a:lnTo>
                <a:lnTo>
                  <a:pt x="3744000" y="395640"/>
                </a:lnTo>
                <a:lnTo>
                  <a:pt x="3740190" y="367328"/>
                </a:lnTo>
                <a:lnTo>
                  <a:pt x="3734100" y="338903"/>
                </a:lnTo>
                <a:lnTo>
                  <a:pt x="3734094" y="338870"/>
                </a:lnTo>
                <a:cubicBezTo>
                  <a:pt x="3733427" y="334584"/>
                  <a:pt x="3732522" y="328964"/>
                  <a:pt x="3732308" y="324058"/>
                </a:cubicBezTo>
                <a:lnTo>
                  <a:pt x="3734666" y="313533"/>
                </a:lnTo>
                <a:close/>
                <a:moveTo>
                  <a:pt x="3756993" y="281568"/>
                </a:moveTo>
                <a:lnTo>
                  <a:pt x="3752098" y="295415"/>
                </a:lnTo>
                <a:lnTo>
                  <a:pt x="3752099" y="295415"/>
                </a:lnTo>
                <a:close/>
                <a:moveTo>
                  <a:pt x="3743673" y="24486"/>
                </a:moveTo>
                <a:lnTo>
                  <a:pt x="3741410" y="74129"/>
                </a:lnTo>
                <a:cubicBezTo>
                  <a:pt x="3742333" y="91492"/>
                  <a:pt x="3744643" y="108703"/>
                  <a:pt x="3747334" y="125861"/>
                </a:cubicBezTo>
                <a:lnTo>
                  <a:pt x="3751729" y="153388"/>
                </a:lnTo>
                <a:lnTo>
                  <a:pt x="3760002" y="228944"/>
                </a:lnTo>
                <a:lnTo>
                  <a:pt x="3755543" y="177271"/>
                </a:lnTo>
                <a:lnTo>
                  <a:pt x="3751729" y="153388"/>
                </a:lnTo>
                <a:lnTo>
                  <a:pt x="3751530" y="151569"/>
                </a:lnTo>
                <a:cubicBezTo>
                  <a:pt x="3747300" y="125876"/>
                  <a:pt x="3742795" y="100174"/>
                  <a:pt x="3741411" y="74129"/>
                </a:cubicBezTo>
                <a:close/>
                <a:moveTo>
                  <a:pt x="3741092" y="0"/>
                </a:moveTo>
                <a:lnTo>
                  <a:pt x="4205201" y="0"/>
                </a:lnTo>
                <a:lnTo>
                  <a:pt x="4204073" y="2817"/>
                </a:lnTo>
                <a:cubicBezTo>
                  <a:pt x="4195691" y="21486"/>
                  <a:pt x="4193023" y="43012"/>
                  <a:pt x="4189974" y="63587"/>
                </a:cubicBezTo>
                <a:cubicBezTo>
                  <a:pt x="4184450" y="101308"/>
                  <a:pt x="4181020" y="139219"/>
                  <a:pt x="4176068" y="176939"/>
                </a:cubicBezTo>
                <a:cubicBezTo>
                  <a:pt x="4174924" y="184941"/>
                  <a:pt x="4172830" y="194085"/>
                  <a:pt x="4168066" y="200182"/>
                </a:cubicBezTo>
                <a:cubicBezTo>
                  <a:pt x="4136061" y="241901"/>
                  <a:pt x="4127108" y="292579"/>
                  <a:pt x="4130154" y="340774"/>
                </a:cubicBezTo>
                <a:cubicBezTo>
                  <a:pt x="4132443" y="378686"/>
                  <a:pt x="4134157" y="415835"/>
                  <a:pt x="4130919" y="453364"/>
                </a:cubicBezTo>
                <a:cubicBezTo>
                  <a:pt x="4130727" y="456222"/>
                  <a:pt x="4131109" y="460032"/>
                  <a:pt x="4132633" y="462126"/>
                </a:cubicBezTo>
                <a:cubicBezTo>
                  <a:pt x="4142729" y="475081"/>
                  <a:pt x="4143491" y="488607"/>
                  <a:pt x="4145205" y="505182"/>
                </a:cubicBezTo>
                <a:cubicBezTo>
                  <a:pt x="4147683" y="528615"/>
                  <a:pt x="4145967" y="550141"/>
                  <a:pt x="4141777" y="571860"/>
                </a:cubicBezTo>
                <a:cubicBezTo>
                  <a:pt x="4138729" y="587672"/>
                  <a:pt x="4132443" y="603673"/>
                  <a:pt x="4124440" y="617772"/>
                </a:cubicBezTo>
                <a:cubicBezTo>
                  <a:pt x="4113200" y="637392"/>
                  <a:pt x="4108820" y="656255"/>
                  <a:pt x="4123678" y="674923"/>
                </a:cubicBezTo>
                <a:cubicBezTo>
                  <a:pt x="4139491" y="695116"/>
                  <a:pt x="4133967" y="717977"/>
                  <a:pt x="4134537" y="740268"/>
                </a:cubicBezTo>
                <a:cubicBezTo>
                  <a:pt x="4134729" y="749982"/>
                  <a:pt x="4134347" y="760270"/>
                  <a:pt x="4136823" y="769605"/>
                </a:cubicBezTo>
                <a:cubicBezTo>
                  <a:pt x="4143873" y="796655"/>
                  <a:pt x="4154541" y="822756"/>
                  <a:pt x="4159303" y="850189"/>
                </a:cubicBezTo>
                <a:cubicBezTo>
                  <a:pt x="4161970" y="865430"/>
                  <a:pt x="4157207" y="882384"/>
                  <a:pt x="4153779" y="898198"/>
                </a:cubicBezTo>
                <a:cubicBezTo>
                  <a:pt x="4150159" y="914200"/>
                  <a:pt x="4144635" y="930011"/>
                  <a:pt x="4138919" y="945444"/>
                </a:cubicBezTo>
                <a:cubicBezTo>
                  <a:pt x="4135109" y="955920"/>
                  <a:pt x="4131489" y="967350"/>
                  <a:pt x="4124630" y="975733"/>
                </a:cubicBezTo>
                <a:cubicBezTo>
                  <a:pt x="4109010" y="994785"/>
                  <a:pt x="4106342" y="1014406"/>
                  <a:pt x="4114534" y="1036887"/>
                </a:cubicBezTo>
                <a:cubicBezTo>
                  <a:pt x="4115868" y="1040315"/>
                  <a:pt x="4115868" y="1044315"/>
                  <a:pt x="4116058" y="1048125"/>
                </a:cubicBezTo>
                <a:cubicBezTo>
                  <a:pt x="4120058" y="1109091"/>
                  <a:pt x="4122536" y="1170051"/>
                  <a:pt x="4128632" y="1230633"/>
                </a:cubicBezTo>
                <a:cubicBezTo>
                  <a:pt x="4131109" y="1255206"/>
                  <a:pt x="4141967" y="1278829"/>
                  <a:pt x="4148825" y="1303024"/>
                </a:cubicBezTo>
                <a:cubicBezTo>
                  <a:pt x="4150159" y="1307978"/>
                  <a:pt x="4152255" y="1313504"/>
                  <a:pt x="4151301" y="1318456"/>
                </a:cubicBezTo>
                <a:cubicBezTo>
                  <a:pt x="4141777" y="1372368"/>
                  <a:pt x="4155683" y="1422854"/>
                  <a:pt x="4173972" y="1472575"/>
                </a:cubicBezTo>
                <a:cubicBezTo>
                  <a:pt x="4175878" y="1477717"/>
                  <a:pt x="4175306" y="1484004"/>
                  <a:pt x="4174924" y="1489720"/>
                </a:cubicBezTo>
                <a:cubicBezTo>
                  <a:pt x="4173592" y="1505724"/>
                  <a:pt x="4166924" y="1523059"/>
                  <a:pt x="4170924" y="1537537"/>
                </a:cubicBezTo>
                <a:cubicBezTo>
                  <a:pt x="4181974" y="1576019"/>
                  <a:pt x="4195309" y="1614120"/>
                  <a:pt x="4212073" y="1650317"/>
                </a:cubicBezTo>
                <a:cubicBezTo>
                  <a:pt x="4229028" y="1687086"/>
                  <a:pt x="4243316" y="1721185"/>
                  <a:pt x="4226173" y="1763287"/>
                </a:cubicBezTo>
                <a:cubicBezTo>
                  <a:pt x="4218932" y="1781194"/>
                  <a:pt x="4224076" y="1804816"/>
                  <a:pt x="4225981" y="1825393"/>
                </a:cubicBezTo>
                <a:cubicBezTo>
                  <a:pt x="4227504" y="1840441"/>
                  <a:pt x="4236078" y="1854920"/>
                  <a:pt x="4236078" y="1869780"/>
                </a:cubicBezTo>
                <a:cubicBezTo>
                  <a:pt x="4236078" y="1909408"/>
                  <a:pt x="4246174" y="1944649"/>
                  <a:pt x="4266749" y="1978940"/>
                </a:cubicBezTo>
                <a:cubicBezTo>
                  <a:pt x="4274749" y="1992279"/>
                  <a:pt x="4269416" y="2013043"/>
                  <a:pt x="4271512" y="2030378"/>
                </a:cubicBezTo>
                <a:cubicBezTo>
                  <a:pt x="4273987" y="2048668"/>
                  <a:pt x="4276274" y="2067525"/>
                  <a:pt x="4281800" y="2085054"/>
                </a:cubicBezTo>
                <a:cubicBezTo>
                  <a:pt x="4296278" y="2130393"/>
                  <a:pt x="4312661" y="2175163"/>
                  <a:pt x="4327901" y="2220312"/>
                </a:cubicBezTo>
                <a:cubicBezTo>
                  <a:pt x="4340476" y="2257459"/>
                  <a:pt x="4330569" y="2294039"/>
                  <a:pt x="4325236" y="2330806"/>
                </a:cubicBezTo>
                <a:cubicBezTo>
                  <a:pt x="4321805" y="2353859"/>
                  <a:pt x="4313613" y="2375383"/>
                  <a:pt x="4325807" y="2401292"/>
                </a:cubicBezTo>
                <a:cubicBezTo>
                  <a:pt x="4337427" y="2426059"/>
                  <a:pt x="4334759" y="2457492"/>
                  <a:pt x="4341047" y="2485307"/>
                </a:cubicBezTo>
                <a:cubicBezTo>
                  <a:pt x="4346380" y="2508742"/>
                  <a:pt x="4354954" y="2531409"/>
                  <a:pt x="4363336" y="2554079"/>
                </a:cubicBezTo>
                <a:cubicBezTo>
                  <a:pt x="4374768" y="2584942"/>
                  <a:pt x="4386767" y="2615421"/>
                  <a:pt x="4381054" y="2649143"/>
                </a:cubicBezTo>
                <a:cubicBezTo>
                  <a:pt x="4374575" y="2687436"/>
                  <a:pt x="4398960" y="2713723"/>
                  <a:pt x="4415154" y="2743826"/>
                </a:cubicBezTo>
                <a:cubicBezTo>
                  <a:pt x="4426202" y="2764590"/>
                  <a:pt x="4434395" y="2787259"/>
                  <a:pt x="4441254" y="2809930"/>
                </a:cubicBezTo>
                <a:cubicBezTo>
                  <a:pt x="4450207" y="2840219"/>
                  <a:pt x="4455542" y="2871462"/>
                  <a:pt x="4464304" y="2901943"/>
                </a:cubicBezTo>
                <a:cubicBezTo>
                  <a:pt x="4477448" y="2948047"/>
                  <a:pt x="4487736" y="2994722"/>
                  <a:pt x="4480497" y="3042728"/>
                </a:cubicBezTo>
                <a:cubicBezTo>
                  <a:pt x="4477259" y="3064827"/>
                  <a:pt x="4477448" y="3085403"/>
                  <a:pt x="4482212" y="3107500"/>
                </a:cubicBezTo>
                <a:cubicBezTo>
                  <a:pt x="4490023" y="3143695"/>
                  <a:pt x="4490976" y="3180844"/>
                  <a:pt x="4520122" y="3209993"/>
                </a:cubicBezTo>
                <a:cubicBezTo>
                  <a:pt x="4530410" y="3220280"/>
                  <a:pt x="4533076" y="3238758"/>
                  <a:pt x="4538410" y="3253809"/>
                </a:cubicBezTo>
                <a:cubicBezTo>
                  <a:pt x="4544699" y="3271145"/>
                  <a:pt x="4541459" y="3283908"/>
                  <a:pt x="4523170" y="3293244"/>
                </a:cubicBezTo>
                <a:cubicBezTo>
                  <a:pt x="4514979" y="3297434"/>
                  <a:pt x="4506978" y="3309437"/>
                  <a:pt x="4505643" y="3318771"/>
                </a:cubicBezTo>
                <a:cubicBezTo>
                  <a:pt x="4501643" y="3346776"/>
                  <a:pt x="4507549" y="3372495"/>
                  <a:pt x="4520504" y="3399546"/>
                </a:cubicBezTo>
                <a:cubicBezTo>
                  <a:pt x="4532697" y="3424883"/>
                  <a:pt x="4531362" y="3456508"/>
                  <a:pt x="4536124" y="3485275"/>
                </a:cubicBezTo>
                <a:cubicBezTo>
                  <a:pt x="4539554" y="3505657"/>
                  <a:pt x="4546602" y="3526042"/>
                  <a:pt x="4546602" y="3546617"/>
                </a:cubicBezTo>
                <a:cubicBezTo>
                  <a:pt x="4546602" y="3572146"/>
                  <a:pt x="4540506" y="3597482"/>
                  <a:pt x="4538221" y="3623201"/>
                </a:cubicBezTo>
                <a:cubicBezTo>
                  <a:pt x="4536316" y="3643204"/>
                  <a:pt x="4537079" y="3663589"/>
                  <a:pt x="4534792" y="3683591"/>
                </a:cubicBezTo>
                <a:cubicBezTo>
                  <a:pt x="4533076" y="3699976"/>
                  <a:pt x="4528696" y="3716168"/>
                  <a:pt x="4525077" y="3732361"/>
                </a:cubicBezTo>
                <a:cubicBezTo>
                  <a:pt x="4523742" y="3738267"/>
                  <a:pt x="4518597" y="3744173"/>
                  <a:pt x="4519359" y="3749506"/>
                </a:cubicBezTo>
                <a:cubicBezTo>
                  <a:pt x="4527552" y="3802467"/>
                  <a:pt x="4490976" y="3840569"/>
                  <a:pt x="4474782" y="3885338"/>
                </a:cubicBezTo>
                <a:cubicBezTo>
                  <a:pt x="4457636" y="3932394"/>
                  <a:pt x="4431347" y="3977925"/>
                  <a:pt x="4439157" y="4030503"/>
                </a:cubicBezTo>
                <a:cubicBezTo>
                  <a:pt x="4443919" y="4062318"/>
                  <a:pt x="4454971" y="4092989"/>
                  <a:pt x="4461639" y="4124614"/>
                </a:cubicBezTo>
                <a:cubicBezTo>
                  <a:pt x="4463924" y="4135854"/>
                  <a:pt x="4463542" y="4148427"/>
                  <a:pt x="4461256" y="4159667"/>
                </a:cubicBezTo>
                <a:cubicBezTo>
                  <a:pt x="4450777" y="4213961"/>
                  <a:pt x="4449253" y="4267493"/>
                  <a:pt x="4466400" y="4320837"/>
                </a:cubicBezTo>
                <a:cubicBezTo>
                  <a:pt x="4469259" y="4329979"/>
                  <a:pt x="4471924" y="4339695"/>
                  <a:pt x="4471924" y="4349222"/>
                </a:cubicBezTo>
                <a:cubicBezTo>
                  <a:pt x="4471924" y="4401419"/>
                  <a:pt x="4467924" y="4452665"/>
                  <a:pt x="4449253" y="4502579"/>
                </a:cubicBezTo>
                <a:cubicBezTo>
                  <a:pt x="4442967" y="4519343"/>
                  <a:pt x="4446967" y="4539728"/>
                  <a:pt x="4445443" y="4558207"/>
                </a:cubicBezTo>
                <a:cubicBezTo>
                  <a:pt x="4444111" y="4575351"/>
                  <a:pt x="4443539" y="4592878"/>
                  <a:pt x="4439157" y="4609452"/>
                </a:cubicBezTo>
                <a:cubicBezTo>
                  <a:pt x="4432681" y="4633647"/>
                  <a:pt x="4431919" y="4656126"/>
                  <a:pt x="4437633" y="4681083"/>
                </a:cubicBezTo>
                <a:cubicBezTo>
                  <a:pt x="4442967" y="4704895"/>
                  <a:pt x="4440301" y="4730614"/>
                  <a:pt x="4440491" y="4755381"/>
                </a:cubicBezTo>
                <a:cubicBezTo>
                  <a:pt x="4440681" y="4783004"/>
                  <a:pt x="4440871" y="4810627"/>
                  <a:pt x="4439919" y="4838250"/>
                </a:cubicBezTo>
                <a:cubicBezTo>
                  <a:pt x="4439539" y="4849300"/>
                  <a:pt x="4431919" y="4861873"/>
                  <a:pt x="4434967" y="4871019"/>
                </a:cubicBezTo>
                <a:cubicBezTo>
                  <a:pt x="4445254" y="4900546"/>
                  <a:pt x="4432872" y="4930075"/>
                  <a:pt x="4438395" y="4959602"/>
                </a:cubicBezTo>
                <a:cubicBezTo>
                  <a:pt x="4441254" y="4974082"/>
                  <a:pt x="4433444" y="4990465"/>
                  <a:pt x="4432681" y="5006086"/>
                </a:cubicBezTo>
                <a:cubicBezTo>
                  <a:pt x="4431347" y="5031614"/>
                  <a:pt x="4431919" y="5057141"/>
                  <a:pt x="4431537" y="5082670"/>
                </a:cubicBezTo>
                <a:cubicBezTo>
                  <a:pt x="4431347" y="5091052"/>
                  <a:pt x="4430585" y="5099245"/>
                  <a:pt x="4430202" y="5107627"/>
                </a:cubicBezTo>
                <a:cubicBezTo>
                  <a:pt x="4429823" y="5115057"/>
                  <a:pt x="4428108" y="5122867"/>
                  <a:pt x="4429440" y="5129916"/>
                </a:cubicBezTo>
                <a:cubicBezTo>
                  <a:pt x="4434205" y="5155445"/>
                  <a:pt x="4442016" y="5180591"/>
                  <a:pt x="4445063" y="5206308"/>
                </a:cubicBezTo>
                <a:cubicBezTo>
                  <a:pt x="4447729" y="5228597"/>
                  <a:pt x="4444111" y="5251650"/>
                  <a:pt x="4446015" y="5274129"/>
                </a:cubicBezTo>
                <a:cubicBezTo>
                  <a:pt x="4449253" y="5313754"/>
                  <a:pt x="4454971" y="5353379"/>
                  <a:pt x="4458589" y="5393005"/>
                </a:cubicBezTo>
                <a:cubicBezTo>
                  <a:pt x="4459351" y="5401579"/>
                  <a:pt x="4454587" y="5410531"/>
                  <a:pt x="4454207" y="5419295"/>
                </a:cubicBezTo>
                <a:cubicBezTo>
                  <a:pt x="4453255" y="5446728"/>
                  <a:pt x="4453063" y="5474161"/>
                  <a:pt x="4452493" y="5501594"/>
                </a:cubicBezTo>
                <a:cubicBezTo>
                  <a:pt x="4452301" y="5517215"/>
                  <a:pt x="4452873" y="5533027"/>
                  <a:pt x="4451160" y="5548460"/>
                </a:cubicBezTo>
                <a:cubicBezTo>
                  <a:pt x="4448873" y="5568842"/>
                  <a:pt x="4445443" y="5587321"/>
                  <a:pt x="4460304" y="5606372"/>
                </a:cubicBezTo>
                <a:cubicBezTo>
                  <a:pt x="4483354" y="5635711"/>
                  <a:pt x="4474400" y="5673050"/>
                  <a:pt x="4479734" y="5706959"/>
                </a:cubicBezTo>
                <a:cubicBezTo>
                  <a:pt x="4481069" y="5715723"/>
                  <a:pt x="4481259" y="5724678"/>
                  <a:pt x="4482782" y="5733440"/>
                </a:cubicBezTo>
                <a:cubicBezTo>
                  <a:pt x="4485641" y="5749634"/>
                  <a:pt x="4488879" y="5765635"/>
                  <a:pt x="4492119" y="5781830"/>
                </a:cubicBezTo>
                <a:cubicBezTo>
                  <a:pt x="4492690" y="5784686"/>
                  <a:pt x="4492881" y="5787924"/>
                  <a:pt x="4493834" y="5790592"/>
                </a:cubicBezTo>
                <a:cubicBezTo>
                  <a:pt x="4501833" y="5815169"/>
                  <a:pt x="4510977" y="5839361"/>
                  <a:pt x="4517455" y="5864318"/>
                </a:cubicBezTo>
                <a:cubicBezTo>
                  <a:pt x="4520695" y="5876511"/>
                  <a:pt x="4521076" y="5890037"/>
                  <a:pt x="4519359" y="5902610"/>
                </a:cubicBezTo>
                <a:cubicBezTo>
                  <a:pt x="4514407" y="5939377"/>
                  <a:pt x="4512311" y="5975764"/>
                  <a:pt x="4519551" y="6012723"/>
                </a:cubicBezTo>
                <a:cubicBezTo>
                  <a:pt x="4522408" y="6027392"/>
                  <a:pt x="4517645" y="6043776"/>
                  <a:pt x="4515931" y="6059397"/>
                </a:cubicBezTo>
                <a:cubicBezTo>
                  <a:pt x="4511360" y="6096736"/>
                  <a:pt x="4506405" y="6134075"/>
                  <a:pt x="4502025" y="6171605"/>
                </a:cubicBezTo>
                <a:cubicBezTo>
                  <a:pt x="4499358" y="6195037"/>
                  <a:pt x="4497833" y="6218660"/>
                  <a:pt x="4495167" y="6242093"/>
                </a:cubicBezTo>
                <a:cubicBezTo>
                  <a:pt x="4491927" y="6269144"/>
                  <a:pt x="4486975" y="6296005"/>
                  <a:pt x="4484306" y="6323058"/>
                </a:cubicBezTo>
                <a:cubicBezTo>
                  <a:pt x="4481259" y="6353919"/>
                  <a:pt x="4480688" y="6384972"/>
                  <a:pt x="4477448" y="6415833"/>
                </a:cubicBezTo>
                <a:cubicBezTo>
                  <a:pt x="4471162" y="6472225"/>
                  <a:pt x="4463733" y="6528424"/>
                  <a:pt x="4456683" y="6584812"/>
                </a:cubicBezTo>
                <a:cubicBezTo>
                  <a:pt x="4449825" y="6639488"/>
                  <a:pt x="4443729" y="6694164"/>
                  <a:pt x="4435157" y="6748458"/>
                </a:cubicBezTo>
                <a:cubicBezTo>
                  <a:pt x="4431537" y="6771319"/>
                  <a:pt x="4421630" y="6793035"/>
                  <a:pt x="4416106" y="6815516"/>
                </a:cubicBezTo>
                <a:lnTo>
                  <a:pt x="4406407" y="6858000"/>
                </a:lnTo>
                <a:lnTo>
                  <a:pt x="4234154" y="6858000"/>
                </a:lnTo>
                <a:lnTo>
                  <a:pt x="0" y="6858000"/>
                </a:lnTo>
                <a:lnTo>
                  <a:pt x="0" y="2"/>
                </a:lnTo>
                <a:lnTo>
                  <a:pt x="3741092" y="1"/>
                </a:lnTo>
                <a:lnTo>
                  <a:pt x="3743810" y="21486"/>
                </a:lnTo>
                <a:close/>
              </a:path>
            </a:pathLst>
          </a:custGeom>
          <a:effectLst/>
        </p:spPr>
      </p:pic>
      <p:grpSp>
        <p:nvGrpSpPr>
          <p:cNvPr id="29" name="Group 28">
            <a:extLst>
              <a:ext uri="{FF2B5EF4-FFF2-40B4-BE49-F238E27FC236}">
                <a16:creationId xmlns:a16="http://schemas.microsoft.com/office/drawing/2014/main" id="{54A1C8FD-E5B7-4BEC-A74A-A55FB8EA7C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effectLst>
            <a:outerShdw blurRad="381000" dist="152400" algn="l" rotWithShape="0">
              <a:prstClr val="black">
                <a:alpha val="10000"/>
              </a:prstClr>
            </a:outerShdw>
          </a:effectLst>
        </p:grpSpPr>
        <p:sp>
          <p:nvSpPr>
            <p:cNvPr id="30" name="Freeform: Shape 29">
              <a:extLst>
                <a:ext uri="{FF2B5EF4-FFF2-40B4-BE49-F238E27FC236}">
                  <a16:creationId xmlns:a16="http://schemas.microsoft.com/office/drawing/2014/main" id="{B20D202D-5E48-4B15-9AF5-71BED4FCFF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68D6A069-9380-4E59-A0DA-07053EE8E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5" name="TextBox 4">
            <a:extLst>
              <a:ext uri="{FF2B5EF4-FFF2-40B4-BE49-F238E27FC236}">
                <a16:creationId xmlns:a16="http://schemas.microsoft.com/office/drawing/2014/main" id="{BA76E9C2-9824-B813-F6B2-2B2FFAA0FB2C}"/>
              </a:ext>
            </a:extLst>
          </p:cNvPr>
          <p:cNvSpPr txBox="1"/>
          <p:nvPr/>
        </p:nvSpPr>
        <p:spPr>
          <a:xfrm>
            <a:off x="4645545" y="1044053"/>
            <a:ext cx="7391779" cy="5097440"/>
          </a:xfrm>
          <a:prstGeom prst="rect">
            <a:avLst/>
          </a:prstGeom>
        </p:spPr>
        <p:txBody>
          <a:bodyPr vert="horz" lIns="91440" tIns="45720" rIns="91440" bIns="45720" rtlCol="0" anchor="t">
            <a:normAutofit lnSpcReduction="10000"/>
          </a:bodyPr>
          <a:lstStyle/>
          <a:p>
            <a:pPr>
              <a:lnSpc>
                <a:spcPct val="90000"/>
              </a:lnSpc>
              <a:spcAft>
                <a:spcPts val="600"/>
              </a:spcAft>
            </a:pPr>
            <a:r>
              <a:rPr lang="en-US" sz="1200" b="0" i="0" u="none" strike="noStrike">
                <a:solidFill>
                  <a:schemeClr val="bg1">
                    <a:alpha val="80000"/>
                  </a:schemeClr>
                </a:solidFill>
                <a:effectLst/>
                <a:latin typeface="Times New Roman"/>
                <a:cs typeface="Times New Roman"/>
              </a:rPr>
              <a:t>Bakken, L., Brown, N. and Downing, B. (2017) 'Early childhood education: The long-term benefits', </a:t>
            </a:r>
            <a:r>
              <a:rPr lang="en-US" sz="1200" b="0" i="1" u="none" strike="noStrike">
                <a:solidFill>
                  <a:schemeClr val="bg1">
                    <a:alpha val="80000"/>
                  </a:schemeClr>
                </a:solidFill>
                <a:effectLst/>
                <a:latin typeface="Times New Roman"/>
                <a:cs typeface="Times New Roman"/>
              </a:rPr>
              <a:t>Journal of Research in Childhood Education</a:t>
            </a:r>
            <a:r>
              <a:rPr lang="en-US" sz="1200" b="0" i="0" u="none" strike="noStrike">
                <a:solidFill>
                  <a:schemeClr val="bg1">
                    <a:alpha val="80000"/>
                  </a:schemeClr>
                </a:solidFill>
                <a:effectLst/>
                <a:latin typeface="Times New Roman"/>
                <a:cs typeface="Times New Roman"/>
              </a:rPr>
              <a:t>, 31(2), pp. 255–269.</a:t>
            </a:r>
            <a:endParaRPr lang="en-US" sz="1200" b="0">
              <a:solidFill>
                <a:schemeClr val="bg1">
                  <a:alpha val="80000"/>
                </a:schemeClr>
              </a:solidFill>
              <a:effectLst/>
              <a:latin typeface="Times New Roman"/>
              <a:cs typeface="Times New Roman"/>
            </a:endParaRPr>
          </a:p>
          <a:p>
            <a:pPr>
              <a:lnSpc>
                <a:spcPct val="90000"/>
              </a:lnSpc>
              <a:spcAft>
                <a:spcPts val="600"/>
              </a:spcAft>
            </a:pPr>
            <a:endParaRPr lang="en-US" sz="1200" b="0">
              <a:solidFill>
                <a:schemeClr val="bg1">
                  <a:alpha val="80000"/>
                </a:schemeClr>
              </a:solidFill>
              <a:effectLst/>
              <a:latin typeface="Times New Roman"/>
              <a:cs typeface="Times New Roman"/>
            </a:endParaRPr>
          </a:p>
          <a:p>
            <a:pPr>
              <a:lnSpc>
                <a:spcPct val="90000"/>
              </a:lnSpc>
              <a:spcAft>
                <a:spcPts val="600"/>
              </a:spcAft>
            </a:pPr>
            <a:r>
              <a:rPr lang="en-US" sz="1200" b="0" i="0" u="none" strike="noStrike">
                <a:solidFill>
                  <a:schemeClr val="bg1">
                    <a:alpha val="80000"/>
                  </a:schemeClr>
                </a:solidFill>
                <a:effectLst/>
                <a:latin typeface="Times New Roman"/>
                <a:cs typeface="Times New Roman"/>
              </a:rPr>
              <a:t>Bradbury, A. and Grimmer, T. (2024) </a:t>
            </a:r>
            <a:r>
              <a:rPr lang="en-US" sz="1200" b="0" i="1" u="none" strike="noStrike">
                <a:solidFill>
                  <a:schemeClr val="bg1">
                    <a:alpha val="80000"/>
                  </a:schemeClr>
                </a:solidFill>
                <a:effectLst/>
                <a:latin typeface="Times New Roman"/>
                <a:cs typeface="Times New Roman"/>
              </a:rPr>
              <a:t>Love and Nurture in the Early Years</a:t>
            </a:r>
            <a:r>
              <a:rPr lang="en-US" sz="1200" b="0" i="0" u="none" strike="noStrike">
                <a:solidFill>
                  <a:schemeClr val="bg1">
                    <a:alpha val="80000"/>
                  </a:schemeClr>
                </a:solidFill>
                <a:effectLst/>
                <a:latin typeface="Times New Roman"/>
                <a:cs typeface="Times New Roman"/>
              </a:rPr>
              <a:t>. London: Routledge.</a:t>
            </a:r>
            <a:endParaRPr lang="en-US" sz="1200" b="0">
              <a:solidFill>
                <a:schemeClr val="bg1">
                  <a:alpha val="80000"/>
                </a:schemeClr>
              </a:solidFill>
              <a:effectLst/>
              <a:latin typeface="Times New Roman"/>
              <a:cs typeface="Times New Roman"/>
            </a:endParaRPr>
          </a:p>
          <a:p>
            <a:pPr>
              <a:lnSpc>
                <a:spcPct val="90000"/>
              </a:lnSpc>
              <a:spcAft>
                <a:spcPts val="600"/>
              </a:spcAft>
            </a:pPr>
            <a:endParaRPr lang="en-US" sz="1200" b="0">
              <a:solidFill>
                <a:schemeClr val="bg1">
                  <a:alpha val="80000"/>
                </a:schemeClr>
              </a:solidFill>
              <a:effectLst/>
              <a:latin typeface="Times New Roman"/>
              <a:cs typeface="Times New Roman"/>
            </a:endParaRPr>
          </a:p>
          <a:p>
            <a:pPr>
              <a:lnSpc>
                <a:spcPct val="90000"/>
              </a:lnSpc>
              <a:spcAft>
                <a:spcPts val="600"/>
              </a:spcAft>
            </a:pPr>
            <a:r>
              <a:rPr lang="en-US" sz="1200" b="0" i="0" u="none" strike="noStrike">
                <a:solidFill>
                  <a:schemeClr val="bg1">
                    <a:alpha val="80000"/>
                  </a:schemeClr>
                </a:solidFill>
                <a:effectLst/>
                <a:latin typeface="Times New Roman"/>
                <a:cs typeface="Times New Roman"/>
              </a:rPr>
              <a:t>Britto, P.R., Lye, S.J., Proulx, K., Yousafzai, A.K., Matthews, S.G., </a:t>
            </a:r>
            <a:r>
              <a:rPr lang="en-US" sz="1200" b="0" i="0" u="none" strike="noStrike" err="1">
                <a:solidFill>
                  <a:schemeClr val="bg1">
                    <a:alpha val="80000"/>
                  </a:schemeClr>
                </a:solidFill>
                <a:effectLst/>
                <a:latin typeface="Times New Roman"/>
                <a:cs typeface="Times New Roman"/>
              </a:rPr>
              <a:t>Vaivada</a:t>
            </a:r>
            <a:r>
              <a:rPr lang="en-US" sz="1200" b="0" i="0" u="none" strike="noStrike">
                <a:solidFill>
                  <a:schemeClr val="bg1">
                    <a:alpha val="80000"/>
                  </a:schemeClr>
                </a:solidFill>
                <a:effectLst/>
                <a:latin typeface="Times New Roman"/>
                <a:cs typeface="Times New Roman"/>
              </a:rPr>
              <a:t>, T., Perez-Escamilla, R., Rao, N., Ip, P., Fernald, L.C. and MacMillan, H. (2017) 'Nurturing care: Promoting early childhood development', </a:t>
            </a:r>
            <a:r>
              <a:rPr lang="en-US" sz="1200" b="0" i="1" u="none" strike="noStrike">
                <a:solidFill>
                  <a:schemeClr val="bg1">
                    <a:alpha val="80000"/>
                  </a:schemeClr>
                </a:solidFill>
                <a:effectLst/>
                <a:latin typeface="Times New Roman"/>
                <a:cs typeface="Times New Roman"/>
              </a:rPr>
              <a:t>The Lancet</a:t>
            </a:r>
            <a:r>
              <a:rPr lang="en-US" sz="1200" b="0" i="0" u="none" strike="noStrike">
                <a:solidFill>
                  <a:schemeClr val="bg1">
                    <a:alpha val="80000"/>
                  </a:schemeClr>
                </a:solidFill>
                <a:effectLst/>
                <a:latin typeface="Times New Roman"/>
                <a:cs typeface="Times New Roman"/>
              </a:rPr>
              <a:t>, 389(10064), pp. 91–102.</a:t>
            </a:r>
            <a:br>
              <a:rPr lang="en-US" sz="1200" b="0">
                <a:effectLst/>
                <a:latin typeface="Times New Roman"/>
                <a:cs typeface="Times New Roman"/>
              </a:rPr>
            </a:br>
            <a:endParaRPr lang="en-US" sz="1200" b="0">
              <a:solidFill>
                <a:schemeClr val="bg1">
                  <a:alpha val="80000"/>
                </a:schemeClr>
              </a:solidFill>
              <a:effectLst/>
              <a:latin typeface="Times New Roman"/>
              <a:cs typeface="Times New Roman"/>
            </a:endParaRPr>
          </a:p>
          <a:p>
            <a:pPr>
              <a:lnSpc>
                <a:spcPct val="90000"/>
              </a:lnSpc>
              <a:spcAft>
                <a:spcPts val="600"/>
              </a:spcAft>
            </a:pPr>
            <a:r>
              <a:rPr lang="en-US" sz="1200" b="0" i="0" u="none" strike="noStrike">
                <a:solidFill>
                  <a:schemeClr val="bg1">
                    <a:alpha val="80000"/>
                  </a:schemeClr>
                </a:solidFill>
                <a:effectLst/>
                <a:latin typeface="Times New Roman"/>
                <a:cs typeface="Times New Roman"/>
              </a:rPr>
              <a:t>Elek, C., Page, J. and Eadie, P. (2025) 'Identifying the theoretical foundations of coaching as a form of ongoing professional development in early childhood education: A meta-narrative review', </a:t>
            </a:r>
            <a:r>
              <a:rPr lang="en-US" sz="1200" b="0" i="1" u="none" strike="noStrike">
                <a:solidFill>
                  <a:schemeClr val="bg1">
                    <a:alpha val="80000"/>
                  </a:schemeClr>
                </a:solidFill>
                <a:effectLst/>
                <a:latin typeface="Times New Roman"/>
                <a:cs typeface="Times New Roman"/>
              </a:rPr>
              <a:t>Professional Development in Education</a:t>
            </a:r>
            <a:r>
              <a:rPr lang="en-US" sz="1200" b="0" i="0" u="none" strike="noStrike">
                <a:solidFill>
                  <a:schemeClr val="bg1">
                    <a:alpha val="80000"/>
                  </a:schemeClr>
                </a:solidFill>
                <a:effectLst/>
                <a:latin typeface="Times New Roman"/>
                <a:cs typeface="Times New Roman"/>
              </a:rPr>
              <a:t>, 51(7), pp. 1529–1549.</a:t>
            </a:r>
          </a:p>
          <a:p>
            <a:pPr>
              <a:lnSpc>
                <a:spcPct val="90000"/>
              </a:lnSpc>
              <a:spcAft>
                <a:spcPts val="600"/>
              </a:spcAft>
            </a:pPr>
            <a:endParaRPr lang="en-US" sz="1200">
              <a:solidFill>
                <a:schemeClr val="bg1">
                  <a:alpha val="80000"/>
                </a:schemeClr>
              </a:solidFill>
              <a:latin typeface="Times New Roman"/>
              <a:cs typeface="Times New Roman"/>
            </a:endParaRPr>
          </a:p>
          <a:p>
            <a:pPr>
              <a:lnSpc>
                <a:spcPct val="90000"/>
              </a:lnSpc>
              <a:spcAft>
                <a:spcPts val="600"/>
              </a:spcAft>
            </a:pPr>
            <a:r>
              <a:rPr lang="en-US" sz="1200">
                <a:solidFill>
                  <a:schemeClr val="bg1">
                    <a:alpha val="80000"/>
                  </a:schemeClr>
                </a:solidFill>
                <a:latin typeface="Times New Roman"/>
                <a:cs typeface="Times New Roman"/>
              </a:rPr>
              <a:t>Haslip, M.J. and Gullo, D.F. (2018) 'The changing landscape of early childhood education: Implications for policy and practice', </a:t>
            </a:r>
            <a:r>
              <a:rPr lang="en-US" sz="1200" i="1">
                <a:solidFill>
                  <a:schemeClr val="bg1">
                    <a:alpha val="80000"/>
                  </a:schemeClr>
                </a:solidFill>
                <a:latin typeface="Times New Roman"/>
                <a:cs typeface="Times New Roman"/>
              </a:rPr>
              <a:t>Early Childhood Education Journal</a:t>
            </a:r>
            <a:r>
              <a:rPr lang="en-US" sz="1200">
                <a:solidFill>
                  <a:schemeClr val="bg1">
                    <a:alpha val="80000"/>
                  </a:schemeClr>
                </a:solidFill>
                <a:latin typeface="Times New Roman"/>
                <a:cs typeface="Times New Roman"/>
              </a:rPr>
              <a:t>, 46(3), pp. 249–264.</a:t>
            </a:r>
          </a:p>
          <a:p>
            <a:pPr>
              <a:lnSpc>
                <a:spcPct val="90000"/>
              </a:lnSpc>
              <a:spcAft>
                <a:spcPts val="600"/>
              </a:spcAft>
            </a:pPr>
            <a:endParaRPr lang="en-US" sz="1200">
              <a:solidFill>
                <a:schemeClr val="bg1">
                  <a:alpha val="80000"/>
                </a:schemeClr>
              </a:solidFill>
              <a:latin typeface="Times New Roman"/>
              <a:cs typeface="Times New Roman"/>
            </a:endParaRPr>
          </a:p>
          <a:p>
            <a:pPr>
              <a:lnSpc>
                <a:spcPct val="90000"/>
              </a:lnSpc>
              <a:spcAft>
                <a:spcPts val="600"/>
              </a:spcAft>
            </a:pPr>
            <a:r>
              <a:rPr lang="en-US" sz="1200">
                <a:solidFill>
                  <a:schemeClr val="bg2"/>
                </a:solidFill>
                <a:latin typeface="Times New Roman"/>
                <a:cs typeface="Times New Roman"/>
              </a:rPr>
              <a:t>Rodway, C. and Spencer, R., 2025. Attachment in Old Age: A Fundamental Pillar for Public Health and Wellbeing. </a:t>
            </a:r>
            <a:r>
              <a:rPr lang="en-US" sz="1200" i="1">
                <a:solidFill>
                  <a:schemeClr val="bg2"/>
                </a:solidFill>
                <a:latin typeface="Times New Roman"/>
                <a:cs typeface="Times New Roman"/>
              </a:rPr>
              <a:t>International Journal of Public Health, 70</a:t>
            </a:r>
            <a:r>
              <a:rPr lang="en-US" sz="1200">
                <a:solidFill>
                  <a:schemeClr val="bg2"/>
                </a:solidFill>
                <a:latin typeface="Times New Roman"/>
                <a:cs typeface="Times New Roman"/>
              </a:rPr>
              <a:t>, p. 1607770</a:t>
            </a:r>
          </a:p>
          <a:p>
            <a:pPr>
              <a:lnSpc>
                <a:spcPct val="90000"/>
              </a:lnSpc>
              <a:spcAft>
                <a:spcPts val="600"/>
              </a:spcAft>
            </a:pPr>
            <a:endParaRPr lang="en-US" sz="1200">
              <a:solidFill>
                <a:schemeClr val="bg1"/>
              </a:solidFill>
              <a:latin typeface="Times New Roman"/>
              <a:cs typeface="Times New Roman"/>
            </a:endParaRPr>
          </a:p>
          <a:p>
            <a:pPr>
              <a:lnSpc>
                <a:spcPct val="90000"/>
              </a:lnSpc>
              <a:spcAft>
                <a:spcPts val="600"/>
              </a:spcAft>
            </a:pPr>
            <a:r>
              <a:rPr lang="en-US" sz="1200">
                <a:solidFill>
                  <a:schemeClr val="bg1">
                    <a:alpha val="80000"/>
                  </a:schemeClr>
                </a:solidFill>
                <a:latin typeface="Times New Roman"/>
                <a:cs typeface="Times New Roman"/>
              </a:rPr>
              <a:t>Horsburgh, J. and Ippolito, K., 2018. A skill to be worked at: using social learning theory to explore the process of learning from role models in clinical settings. </a:t>
            </a:r>
            <a:r>
              <a:rPr lang="en-US" sz="1200" i="1">
                <a:solidFill>
                  <a:schemeClr val="bg1">
                    <a:alpha val="80000"/>
                  </a:schemeClr>
                </a:solidFill>
                <a:latin typeface="Times New Roman"/>
                <a:cs typeface="Times New Roman"/>
              </a:rPr>
              <a:t>BMC medical education, 18</a:t>
            </a:r>
            <a:r>
              <a:rPr lang="en-US" sz="1200">
                <a:solidFill>
                  <a:schemeClr val="bg1">
                    <a:alpha val="80000"/>
                  </a:schemeClr>
                </a:solidFill>
                <a:latin typeface="Times New Roman"/>
                <a:cs typeface="Times New Roman"/>
              </a:rPr>
              <a:t>(1), p. 156.</a:t>
            </a:r>
          </a:p>
          <a:p>
            <a:pPr>
              <a:lnSpc>
                <a:spcPct val="90000"/>
              </a:lnSpc>
              <a:spcAft>
                <a:spcPts val="600"/>
              </a:spcAft>
            </a:pPr>
            <a:endParaRPr lang="en-US" sz="1200">
              <a:solidFill>
                <a:schemeClr val="bg1">
                  <a:alpha val="80000"/>
                </a:schemeClr>
              </a:solidFill>
              <a:latin typeface="Times New Roman"/>
              <a:cs typeface="Times New Roman"/>
            </a:endParaRPr>
          </a:p>
          <a:p>
            <a:pPr>
              <a:lnSpc>
                <a:spcPct val="90000"/>
              </a:lnSpc>
              <a:spcAft>
                <a:spcPts val="600"/>
              </a:spcAft>
            </a:pPr>
            <a:r>
              <a:rPr lang="en-US" sz="1200">
                <a:solidFill>
                  <a:schemeClr val="bg1">
                    <a:alpha val="80000"/>
                  </a:schemeClr>
                </a:solidFill>
                <a:latin typeface="Times New Roman"/>
                <a:cs typeface="Times New Roman"/>
              </a:rPr>
              <a:t>.Johnson, A.D. and Padilla, C.M., 2019. Childcare instability and maternal well-being: Links to parenting and child development. </a:t>
            </a:r>
            <a:r>
              <a:rPr lang="en-US" sz="1200" i="1">
                <a:solidFill>
                  <a:schemeClr val="bg1">
                    <a:alpha val="80000"/>
                  </a:schemeClr>
                </a:solidFill>
                <a:latin typeface="Times New Roman"/>
                <a:cs typeface="Times New Roman"/>
              </a:rPr>
              <a:t>Children and Youth Services Review</a:t>
            </a:r>
            <a:r>
              <a:rPr lang="en-US" sz="1200">
                <a:solidFill>
                  <a:schemeClr val="bg1">
                    <a:alpha val="80000"/>
                  </a:schemeClr>
                </a:solidFill>
                <a:latin typeface="Times New Roman"/>
                <a:cs typeface="Times New Roman"/>
              </a:rPr>
              <a:t>, 104, p.104380.</a:t>
            </a:r>
            <a:endParaRPr lang="en-US">
              <a:solidFill>
                <a:schemeClr val="bg1">
                  <a:alpha val="80000"/>
                </a:schemeClr>
              </a:solidFill>
              <a:latin typeface="Times New Roman"/>
              <a:cs typeface="Times New Roman"/>
            </a:endParaRPr>
          </a:p>
          <a:p>
            <a:pPr>
              <a:lnSpc>
                <a:spcPct val="90000"/>
              </a:lnSpc>
              <a:spcAft>
                <a:spcPts val="600"/>
              </a:spcAft>
            </a:pPr>
            <a:endParaRPr lang="en-US" sz="1200">
              <a:solidFill>
                <a:schemeClr val="bg1">
                  <a:alpha val="80000"/>
                </a:schemeClr>
              </a:solidFill>
              <a:latin typeface="Times New Roman"/>
              <a:cs typeface="Times New Roman"/>
            </a:endParaRPr>
          </a:p>
          <a:p>
            <a:pPr>
              <a:lnSpc>
                <a:spcPct val="90000"/>
              </a:lnSpc>
              <a:spcAft>
                <a:spcPts val="600"/>
              </a:spcAft>
            </a:pPr>
            <a:endParaRPr lang="en-US" sz="1200" dirty="0">
              <a:solidFill>
                <a:schemeClr val="bg1">
                  <a:alpha val="80000"/>
                </a:schemeClr>
              </a:solidFill>
            </a:endParaRPr>
          </a:p>
          <a:p>
            <a:pPr>
              <a:lnSpc>
                <a:spcPct val="90000"/>
              </a:lnSpc>
              <a:spcAft>
                <a:spcPts val="600"/>
              </a:spcAft>
            </a:pPr>
            <a:endParaRPr lang="en-US" sz="1200" dirty="0">
              <a:solidFill>
                <a:schemeClr val="bg1">
                  <a:alpha val="80000"/>
                </a:schemeClr>
              </a:solidFill>
            </a:endParaRPr>
          </a:p>
          <a:p>
            <a:pPr>
              <a:lnSpc>
                <a:spcPct val="90000"/>
              </a:lnSpc>
              <a:spcAft>
                <a:spcPts val="600"/>
              </a:spcAft>
            </a:pPr>
            <a:endParaRPr lang="en-US" sz="1200" dirty="0">
              <a:solidFill>
                <a:schemeClr val="bg1">
                  <a:alpha val="80000"/>
                </a:schemeClr>
              </a:solidFill>
            </a:endParaRPr>
          </a:p>
          <a:p>
            <a:pPr>
              <a:lnSpc>
                <a:spcPct val="90000"/>
              </a:lnSpc>
              <a:spcAft>
                <a:spcPts val="600"/>
              </a:spcAft>
            </a:pPr>
            <a:endParaRPr lang="en-US" sz="1200" dirty="0">
              <a:solidFill>
                <a:schemeClr val="bg1">
                  <a:alpha val="80000"/>
                </a:schemeClr>
              </a:solidFill>
            </a:endParaRPr>
          </a:p>
          <a:p>
            <a:pPr>
              <a:lnSpc>
                <a:spcPct val="90000"/>
              </a:lnSpc>
              <a:spcAft>
                <a:spcPts val="600"/>
              </a:spcAft>
            </a:pPr>
            <a:endParaRPr lang="en-US" sz="1200" dirty="0">
              <a:solidFill>
                <a:schemeClr val="bg1">
                  <a:alpha val="80000"/>
                </a:schemeClr>
              </a:solidFill>
            </a:endParaRPr>
          </a:p>
        </p:txBody>
      </p:sp>
      <p:sp>
        <p:nvSpPr>
          <p:cNvPr id="9" name="TextBox 8">
            <a:extLst>
              <a:ext uri="{FF2B5EF4-FFF2-40B4-BE49-F238E27FC236}">
                <a16:creationId xmlns:a16="http://schemas.microsoft.com/office/drawing/2014/main" id="{85864C8D-511C-AC88-314E-400CB5B07130}"/>
              </a:ext>
            </a:extLst>
          </p:cNvPr>
          <p:cNvSpPr txBox="1"/>
          <p:nvPr/>
        </p:nvSpPr>
        <p:spPr>
          <a:xfrm>
            <a:off x="247176" y="6425278"/>
            <a:ext cx="4052270" cy="184666"/>
          </a:xfrm>
          <a:prstGeom prst="rect">
            <a:avLst/>
          </a:prstGeom>
          <a:noFill/>
        </p:spPr>
        <p:txBody>
          <a:bodyPr wrap="square">
            <a:spAutoFit/>
          </a:bodyPr>
          <a:lstStyle/>
          <a:p>
            <a:r>
              <a:rPr lang="en-GB" sz="600" dirty="0">
                <a:solidFill>
                  <a:schemeClr val="bg1"/>
                </a:solidFill>
              </a:rPr>
              <a:t>https://www.freepik.com/premium-ai-image/book-shelf-with-many-books-it-one-is-titled-word_229074873.htm</a:t>
            </a:r>
          </a:p>
        </p:txBody>
      </p:sp>
    </p:spTree>
    <p:extLst>
      <p:ext uri="{BB962C8B-B14F-4D97-AF65-F5344CB8AC3E}">
        <p14:creationId xmlns:p14="http://schemas.microsoft.com/office/powerpoint/2010/main" val="9258197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5396781C-32A1-4FDA-A83B-A7FF8C1B1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A book shelf with many books on it and one is titled the word | Premium  AI-generated image">
            <a:hlinkClick r:id="rId2"/>
            <a:extLst>
              <a:ext uri="{FF2B5EF4-FFF2-40B4-BE49-F238E27FC236}">
                <a16:creationId xmlns:a16="http://schemas.microsoft.com/office/drawing/2014/main" id="{9DBD7F8A-16D3-8E6C-8AC5-9DA2701344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1028" r="12676"/>
          <a:stretch>
            <a:fillRect/>
          </a:stretch>
        </p:blipFill>
        <p:spPr bwMode="auto">
          <a:xfrm>
            <a:off x="20" y="10"/>
            <a:ext cx="4546582" cy="6857990"/>
          </a:xfrm>
          <a:custGeom>
            <a:avLst/>
            <a:gdLst/>
            <a:ahLst/>
            <a:cxnLst/>
            <a:rect l="l" t="t" r="r" b="b"/>
            <a:pathLst>
              <a:path w="4546602" h="6858000">
                <a:moveTo>
                  <a:pt x="4221600" y="6662544"/>
                </a:moveTo>
                <a:lnTo>
                  <a:pt x="4210150" y="6683027"/>
                </a:lnTo>
                <a:lnTo>
                  <a:pt x="4207002" y="6702976"/>
                </a:lnTo>
                <a:lnTo>
                  <a:pt x="4207002" y="6702977"/>
                </a:lnTo>
                <a:cubicBezTo>
                  <a:pt x="4207407" y="6716169"/>
                  <a:pt x="4212552" y="6729219"/>
                  <a:pt x="4220838" y="6742553"/>
                </a:cubicBezTo>
                <a:lnTo>
                  <a:pt x="4220839" y="6742555"/>
                </a:lnTo>
                <a:lnTo>
                  <a:pt x="4240316" y="6812062"/>
                </a:lnTo>
                <a:lnTo>
                  <a:pt x="4235543" y="6776800"/>
                </a:lnTo>
                <a:lnTo>
                  <a:pt x="4220839" y="6742555"/>
                </a:lnTo>
                <a:lnTo>
                  <a:pt x="4220838" y="6742552"/>
                </a:lnTo>
                <a:lnTo>
                  <a:pt x="4207002" y="6702976"/>
                </a:lnTo>
                <a:close/>
                <a:moveTo>
                  <a:pt x="4189594" y="6564620"/>
                </a:moveTo>
                <a:lnTo>
                  <a:pt x="4189594" y="6564621"/>
                </a:lnTo>
                <a:cubicBezTo>
                  <a:pt x="4199883" y="6575479"/>
                  <a:pt x="4205977" y="6582147"/>
                  <a:pt x="4212073" y="6588626"/>
                </a:cubicBezTo>
                <a:lnTo>
                  <a:pt x="4228695" y="6625225"/>
                </a:lnTo>
                <a:lnTo>
                  <a:pt x="4221601" y="6662541"/>
                </a:lnTo>
                <a:lnTo>
                  <a:pt x="4221600" y="6662541"/>
                </a:lnTo>
                <a:lnTo>
                  <a:pt x="4221600" y="6662542"/>
                </a:lnTo>
                <a:lnTo>
                  <a:pt x="4221601" y="6662541"/>
                </a:lnTo>
                <a:lnTo>
                  <a:pt x="4228684" y="6645552"/>
                </a:lnTo>
                <a:lnTo>
                  <a:pt x="4228695" y="6625225"/>
                </a:lnTo>
                <a:lnTo>
                  <a:pt x="4228695" y="6625224"/>
                </a:lnTo>
                <a:cubicBezTo>
                  <a:pt x="4226599" y="6611342"/>
                  <a:pt x="4220551" y="6597578"/>
                  <a:pt x="4212073" y="6588625"/>
                </a:cubicBezTo>
                <a:close/>
                <a:moveTo>
                  <a:pt x="4269915" y="6438981"/>
                </a:moveTo>
                <a:lnTo>
                  <a:pt x="4249984" y="6463840"/>
                </a:lnTo>
                <a:lnTo>
                  <a:pt x="4249982" y="6463849"/>
                </a:lnTo>
                <a:lnTo>
                  <a:pt x="4236188" y="6513012"/>
                </a:lnTo>
                <a:lnTo>
                  <a:pt x="4217381" y="6546194"/>
                </a:lnTo>
                <a:lnTo>
                  <a:pt x="4217381" y="6546195"/>
                </a:lnTo>
                <a:lnTo>
                  <a:pt x="4233719" y="6521804"/>
                </a:lnTo>
                <a:lnTo>
                  <a:pt x="4236188" y="6513012"/>
                </a:lnTo>
                <a:lnTo>
                  <a:pt x="4238998" y="6508052"/>
                </a:lnTo>
                <a:lnTo>
                  <a:pt x="4249982" y="6463849"/>
                </a:lnTo>
                <a:lnTo>
                  <a:pt x="4249984" y="6463841"/>
                </a:lnTo>
                <a:cubicBezTo>
                  <a:pt x="4252937" y="6451650"/>
                  <a:pt x="4260413" y="6444077"/>
                  <a:pt x="4269915" y="6438981"/>
                </a:cubicBezTo>
                <a:close/>
                <a:moveTo>
                  <a:pt x="4355914" y="6364769"/>
                </a:moveTo>
                <a:lnTo>
                  <a:pt x="4354607" y="6387910"/>
                </a:lnTo>
                <a:lnTo>
                  <a:pt x="4351952" y="6393385"/>
                </a:lnTo>
                <a:lnTo>
                  <a:pt x="4345189" y="6407332"/>
                </a:lnTo>
                <a:lnTo>
                  <a:pt x="4345189" y="6407333"/>
                </a:lnTo>
                <a:lnTo>
                  <a:pt x="4351952" y="6393385"/>
                </a:lnTo>
                <a:lnTo>
                  <a:pt x="4354608" y="6387910"/>
                </a:lnTo>
                <a:close/>
                <a:moveTo>
                  <a:pt x="4116820" y="4221391"/>
                </a:moveTo>
                <a:lnTo>
                  <a:pt x="4116820" y="4221392"/>
                </a:lnTo>
                <a:cubicBezTo>
                  <a:pt x="4117582" y="4232061"/>
                  <a:pt x="4117772" y="4243873"/>
                  <a:pt x="4122536" y="4253015"/>
                </a:cubicBezTo>
                <a:cubicBezTo>
                  <a:pt x="4134729" y="4277402"/>
                  <a:pt x="4150349" y="4300071"/>
                  <a:pt x="4162352" y="4324646"/>
                </a:cubicBezTo>
                <a:lnTo>
                  <a:pt x="4171306" y="4363891"/>
                </a:lnTo>
                <a:lnTo>
                  <a:pt x="4170544" y="4482004"/>
                </a:lnTo>
                <a:cubicBezTo>
                  <a:pt x="4167876" y="4546776"/>
                  <a:pt x="4167304" y="4612500"/>
                  <a:pt x="4110534" y="4659174"/>
                </a:cubicBezTo>
                <a:cubicBezTo>
                  <a:pt x="4105962" y="4662986"/>
                  <a:pt x="4103294" y="4671176"/>
                  <a:pt x="4102532" y="4677655"/>
                </a:cubicBezTo>
                <a:cubicBezTo>
                  <a:pt x="4098913" y="4707564"/>
                  <a:pt x="4098531" y="4738235"/>
                  <a:pt x="4092625" y="4767764"/>
                </a:cubicBezTo>
                <a:cubicBezTo>
                  <a:pt x="4090244" y="4779575"/>
                  <a:pt x="4089435" y="4790386"/>
                  <a:pt x="4091316" y="4800483"/>
                </a:cubicBezTo>
                <a:lnTo>
                  <a:pt x="4091316" y="4800484"/>
                </a:lnTo>
                <a:cubicBezTo>
                  <a:pt x="4093197" y="4810581"/>
                  <a:pt x="4097770" y="4819964"/>
                  <a:pt x="4106152" y="4828917"/>
                </a:cubicBezTo>
                <a:lnTo>
                  <a:pt x="4128333" y="4863343"/>
                </a:lnTo>
                <a:lnTo>
                  <a:pt x="4135862" y="4889275"/>
                </a:lnTo>
                <a:lnTo>
                  <a:pt x="4134157" y="4912168"/>
                </a:lnTo>
                <a:cubicBezTo>
                  <a:pt x="4132442" y="4919978"/>
                  <a:pt x="4132085" y="4927122"/>
                  <a:pt x="4132755" y="4933805"/>
                </a:cubicBezTo>
                <a:lnTo>
                  <a:pt x="4132755" y="4933806"/>
                </a:lnTo>
                <a:lnTo>
                  <a:pt x="4132757" y="4933810"/>
                </a:lnTo>
                <a:lnTo>
                  <a:pt x="4137514" y="4952673"/>
                </a:lnTo>
                <a:lnTo>
                  <a:pt x="4140307" y="4957453"/>
                </a:lnTo>
                <a:lnTo>
                  <a:pt x="4141585" y="4961456"/>
                </a:lnTo>
                <a:cubicBezTo>
                  <a:pt x="4146096" y="4970097"/>
                  <a:pt x="4151802" y="4978393"/>
                  <a:pt x="4157589" y="4987038"/>
                </a:cubicBezTo>
                <a:cubicBezTo>
                  <a:pt x="4168828" y="5003802"/>
                  <a:pt x="4182926" y="5022853"/>
                  <a:pt x="4184068" y="5041522"/>
                </a:cubicBezTo>
                <a:cubicBezTo>
                  <a:pt x="4184687" y="5052096"/>
                  <a:pt x="4187605" y="5062300"/>
                  <a:pt x="4191284" y="5072376"/>
                </a:cubicBezTo>
                <a:lnTo>
                  <a:pt x="4197188" y="5087444"/>
                </a:lnTo>
                <a:lnTo>
                  <a:pt x="4210215" y="5133220"/>
                </a:lnTo>
                <a:lnTo>
                  <a:pt x="4210217" y="5133225"/>
                </a:lnTo>
                <a:lnTo>
                  <a:pt x="4203501" y="5166113"/>
                </a:lnTo>
                <a:lnTo>
                  <a:pt x="4203501" y="5166114"/>
                </a:lnTo>
                <a:cubicBezTo>
                  <a:pt x="4202739" y="5167638"/>
                  <a:pt x="4203311" y="5169781"/>
                  <a:pt x="4204192" y="5172091"/>
                </a:cubicBezTo>
                <a:lnTo>
                  <a:pt x="4206739" y="5179068"/>
                </a:lnTo>
                <a:lnTo>
                  <a:pt x="4206573" y="5229433"/>
                </a:lnTo>
                <a:lnTo>
                  <a:pt x="4196024" y="5248936"/>
                </a:lnTo>
                <a:lnTo>
                  <a:pt x="4183116" y="5272796"/>
                </a:lnTo>
                <a:cubicBezTo>
                  <a:pt x="4171471" y="5285441"/>
                  <a:pt x="4163765" y="5298595"/>
                  <a:pt x="4159213" y="5312288"/>
                </a:cubicBezTo>
                <a:lnTo>
                  <a:pt x="4158157" y="5321350"/>
                </a:lnTo>
                <a:lnTo>
                  <a:pt x="4155683" y="5326163"/>
                </a:lnTo>
                <a:lnTo>
                  <a:pt x="4154237" y="5355014"/>
                </a:lnTo>
                <a:lnTo>
                  <a:pt x="4154237" y="5355015"/>
                </a:lnTo>
                <a:cubicBezTo>
                  <a:pt x="4154886" y="5364883"/>
                  <a:pt x="4156589" y="5375003"/>
                  <a:pt x="4159113" y="5385385"/>
                </a:cubicBezTo>
                <a:cubicBezTo>
                  <a:pt x="4162352" y="5398722"/>
                  <a:pt x="4164638" y="5412058"/>
                  <a:pt x="4167304" y="5425583"/>
                </a:cubicBezTo>
                <a:cubicBezTo>
                  <a:pt x="4171114" y="5443871"/>
                  <a:pt x="4175116" y="5462352"/>
                  <a:pt x="4178926" y="5480638"/>
                </a:cubicBezTo>
                <a:lnTo>
                  <a:pt x="4183450" y="5507668"/>
                </a:lnTo>
                <a:lnTo>
                  <a:pt x="4172831" y="5531692"/>
                </a:lnTo>
                <a:lnTo>
                  <a:pt x="4172830" y="5531693"/>
                </a:lnTo>
                <a:cubicBezTo>
                  <a:pt x="4165781" y="5537600"/>
                  <a:pt x="4162589" y="5542649"/>
                  <a:pt x="4162685" y="5547578"/>
                </a:cubicBezTo>
                <a:lnTo>
                  <a:pt x="4162685" y="5547579"/>
                </a:lnTo>
                <a:cubicBezTo>
                  <a:pt x="4162780" y="5552508"/>
                  <a:pt x="4166162" y="5557318"/>
                  <a:pt x="4172258" y="5562747"/>
                </a:cubicBezTo>
                <a:cubicBezTo>
                  <a:pt x="4214932" y="5600468"/>
                  <a:pt x="4241603" y="5646190"/>
                  <a:pt x="4243506" y="5704484"/>
                </a:cubicBezTo>
                <a:cubicBezTo>
                  <a:pt x="4243888" y="5716486"/>
                  <a:pt x="4246554" y="5728679"/>
                  <a:pt x="4249412" y="5740489"/>
                </a:cubicBezTo>
                <a:cubicBezTo>
                  <a:pt x="4251127" y="5747729"/>
                  <a:pt x="4253033" y="5756494"/>
                  <a:pt x="4258177" y="5760874"/>
                </a:cubicBezTo>
                <a:cubicBezTo>
                  <a:pt x="4297420" y="5794975"/>
                  <a:pt x="4324663" y="5837458"/>
                  <a:pt x="4346573" y="5883752"/>
                </a:cubicBezTo>
                <a:lnTo>
                  <a:pt x="4346575" y="5883756"/>
                </a:lnTo>
                <a:lnTo>
                  <a:pt x="4364477" y="5935946"/>
                </a:lnTo>
                <a:lnTo>
                  <a:pt x="4364478" y="5935950"/>
                </a:lnTo>
                <a:lnTo>
                  <a:pt x="4360859" y="5993290"/>
                </a:lnTo>
                <a:lnTo>
                  <a:pt x="4360858" y="5993291"/>
                </a:lnTo>
                <a:cubicBezTo>
                  <a:pt x="4359717" y="6004531"/>
                  <a:pt x="4359906" y="6017485"/>
                  <a:pt x="4354382" y="6026440"/>
                </a:cubicBezTo>
                <a:cubicBezTo>
                  <a:pt x="4337045" y="6054825"/>
                  <a:pt x="4318377" y="6082258"/>
                  <a:pt x="4298182" y="6108738"/>
                </a:cubicBezTo>
                <a:cubicBezTo>
                  <a:pt x="4289514" y="6120074"/>
                  <a:pt x="4284561" y="6126884"/>
                  <a:pt x="4284490" y="6133314"/>
                </a:cubicBezTo>
                <a:lnTo>
                  <a:pt x="4284490" y="6133315"/>
                </a:lnTo>
                <a:lnTo>
                  <a:pt x="4288190" y="6143190"/>
                </a:lnTo>
                <a:lnTo>
                  <a:pt x="4300086" y="6155600"/>
                </a:lnTo>
                <a:lnTo>
                  <a:pt x="4300088" y="6155603"/>
                </a:lnTo>
                <a:cubicBezTo>
                  <a:pt x="4322377" y="6175798"/>
                  <a:pt x="4333998" y="6200945"/>
                  <a:pt x="4338759" y="6228757"/>
                </a:cubicBezTo>
                <a:lnTo>
                  <a:pt x="4356096" y="6361540"/>
                </a:lnTo>
                <a:lnTo>
                  <a:pt x="4356096" y="6361539"/>
                </a:lnTo>
                <a:cubicBezTo>
                  <a:pt x="4352476" y="6317151"/>
                  <a:pt x="4346190" y="6272764"/>
                  <a:pt x="4338759" y="6228756"/>
                </a:cubicBezTo>
                <a:cubicBezTo>
                  <a:pt x="4333998" y="6200944"/>
                  <a:pt x="4322377" y="6175797"/>
                  <a:pt x="4300088" y="6155602"/>
                </a:cubicBezTo>
                <a:lnTo>
                  <a:pt x="4300086" y="6155600"/>
                </a:lnTo>
                <a:lnTo>
                  <a:pt x="4284490" y="6133315"/>
                </a:lnTo>
                <a:lnTo>
                  <a:pt x="4298182" y="6108739"/>
                </a:lnTo>
                <a:cubicBezTo>
                  <a:pt x="4318377" y="6082259"/>
                  <a:pt x="4337045" y="6054826"/>
                  <a:pt x="4354382" y="6026441"/>
                </a:cubicBezTo>
                <a:cubicBezTo>
                  <a:pt x="4359906" y="6017486"/>
                  <a:pt x="4359717" y="6004532"/>
                  <a:pt x="4360858" y="5993292"/>
                </a:cubicBezTo>
                <a:lnTo>
                  <a:pt x="4360859" y="5993290"/>
                </a:lnTo>
                <a:lnTo>
                  <a:pt x="4364311" y="5964477"/>
                </a:lnTo>
                <a:lnTo>
                  <a:pt x="4364478" y="5935950"/>
                </a:lnTo>
                <a:lnTo>
                  <a:pt x="4364478" y="5935949"/>
                </a:lnTo>
                <a:lnTo>
                  <a:pt x="4364477" y="5935946"/>
                </a:lnTo>
                <a:lnTo>
                  <a:pt x="4357598" y="5909351"/>
                </a:lnTo>
                <a:lnTo>
                  <a:pt x="4346575" y="5883756"/>
                </a:lnTo>
                <a:lnTo>
                  <a:pt x="4346573" y="5883751"/>
                </a:lnTo>
                <a:cubicBezTo>
                  <a:pt x="4324663" y="5837457"/>
                  <a:pt x="4297420" y="5794974"/>
                  <a:pt x="4258177" y="5760873"/>
                </a:cubicBezTo>
                <a:cubicBezTo>
                  <a:pt x="4253033" y="5756493"/>
                  <a:pt x="4251127" y="5747728"/>
                  <a:pt x="4249412" y="5740488"/>
                </a:cubicBezTo>
                <a:cubicBezTo>
                  <a:pt x="4246554" y="5728678"/>
                  <a:pt x="4243888" y="5716485"/>
                  <a:pt x="4243506" y="5704483"/>
                </a:cubicBezTo>
                <a:cubicBezTo>
                  <a:pt x="4241603" y="5646189"/>
                  <a:pt x="4214932" y="5600467"/>
                  <a:pt x="4172258" y="5562746"/>
                </a:cubicBezTo>
                <a:lnTo>
                  <a:pt x="4162685" y="5547578"/>
                </a:lnTo>
                <a:lnTo>
                  <a:pt x="4172830" y="5531694"/>
                </a:lnTo>
                <a:lnTo>
                  <a:pt x="4172831" y="5531692"/>
                </a:lnTo>
                <a:lnTo>
                  <a:pt x="4181230" y="5520422"/>
                </a:lnTo>
                <a:lnTo>
                  <a:pt x="4183450" y="5507668"/>
                </a:lnTo>
                <a:lnTo>
                  <a:pt x="4183450" y="5507667"/>
                </a:lnTo>
                <a:cubicBezTo>
                  <a:pt x="4183403" y="5498832"/>
                  <a:pt x="4180831" y="5489497"/>
                  <a:pt x="4178926" y="5480637"/>
                </a:cubicBezTo>
                <a:cubicBezTo>
                  <a:pt x="4175116" y="5462351"/>
                  <a:pt x="4171114" y="5443870"/>
                  <a:pt x="4167304" y="5425582"/>
                </a:cubicBezTo>
                <a:cubicBezTo>
                  <a:pt x="4164638" y="5412057"/>
                  <a:pt x="4162352" y="5398721"/>
                  <a:pt x="4159113" y="5385384"/>
                </a:cubicBezTo>
                <a:lnTo>
                  <a:pt x="4154237" y="5355014"/>
                </a:lnTo>
                <a:lnTo>
                  <a:pt x="4158157" y="5321350"/>
                </a:lnTo>
                <a:lnTo>
                  <a:pt x="4183116" y="5272797"/>
                </a:lnTo>
                <a:lnTo>
                  <a:pt x="4196024" y="5248936"/>
                </a:lnTo>
                <a:lnTo>
                  <a:pt x="4206573" y="5229434"/>
                </a:lnTo>
                <a:cubicBezTo>
                  <a:pt x="4210407" y="5213598"/>
                  <a:pt x="4210359" y="5196595"/>
                  <a:pt x="4206739" y="5179068"/>
                </a:cubicBezTo>
                <a:lnTo>
                  <a:pt x="4206739" y="5179067"/>
                </a:lnTo>
                <a:cubicBezTo>
                  <a:pt x="4206263" y="5176876"/>
                  <a:pt x="4205074" y="5174400"/>
                  <a:pt x="4204192" y="5172090"/>
                </a:cubicBezTo>
                <a:lnTo>
                  <a:pt x="4203501" y="5166114"/>
                </a:lnTo>
                <a:lnTo>
                  <a:pt x="4210217" y="5133225"/>
                </a:lnTo>
                <a:lnTo>
                  <a:pt x="4210217" y="5133224"/>
                </a:lnTo>
                <a:lnTo>
                  <a:pt x="4210215" y="5133220"/>
                </a:lnTo>
                <a:lnTo>
                  <a:pt x="4203072" y="5102461"/>
                </a:lnTo>
                <a:lnTo>
                  <a:pt x="4197188" y="5087444"/>
                </a:lnTo>
                <a:lnTo>
                  <a:pt x="4197182" y="5087423"/>
                </a:lnTo>
                <a:cubicBezTo>
                  <a:pt x="4191096" y="5072411"/>
                  <a:pt x="4184997" y="5057381"/>
                  <a:pt x="4184068" y="5041521"/>
                </a:cubicBezTo>
                <a:cubicBezTo>
                  <a:pt x="4182926" y="5022852"/>
                  <a:pt x="4168828" y="5003801"/>
                  <a:pt x="4157589" y="4987037"/>
                </a:cubicBezTo>
                <a:lnTo>
                  <a:pt x="4140307" y="4957453"/>
                </a:lnTo>
                <a:lnTo>
                  <a:pt x="4132757" y="4933810"/>
                </a:lnTo>
                <a:lnTo>
                  <a:pt x="4132755" y="4933805"/>
                </a:lnTo>
                <a:lnTo>
                  <a:pt x="4134157" y="4912169"/>
                </a:lnTo>
                <a:cubicBezTo>
                  <a:pt x="4135919" y="4904359"/>
                  <a:pt x="4136431" y="4896714"/>
                  <a:pt x="4135862" y="4889276"/>
                </a:cubicBezTo>
                <a:lnTo>
                  <a:pt x="4135862" y="4889275"/>
                </a:lnTo>
                <a:lnTo>
                  <a:pt x="4131084" y="4867614"/>
                </a:lnTo>
                <a:lnTo>
                  <a:pt x="4128333" y="4863343"/>
                </a:lnTo>
                <a:lnTo>
                  <a:pt x="4126583" y="4857317"/>
                </a:lnTo>
                <a:cubicBezTo>
                  <a:pt x="4121440" y="4847214"/>
                  <a:pt x="4114439" y="4837703"/>
                  <a:pt x="4106152" y="4828916"/>
                </a:cubicBezTo>
                <a:lnTo>
                  <a:pt x="4091316" y="4800483"/>
                </a:lnTo>
                <a:lnTo>
                  <a:pt x="4092625" y="4767765"/>
                </a:lnTo>
                <a:cubicBezTo>
                  <a:pt x="4098531" y="4738236"/>
                  <a:pt x="4098913" y="4707565"/>
                  <a:pt x="4102532" y="4677656"/>
                </a:cubicBezTo>
                <a:cubicBezTo>
                  <a:pt x="4103294" y="4671177"/>
                  <a:pt x="4105962" y="4662987"/>
                  <a:pt x="4110534" y="4659175"/>
                </a:cubicBezTo>
                <a:cubicBezTo>
                  <a:pt x="4167304" y="4612501"/>
                  <a:pt x="4167876" y="4546777"/>
                  <a:pt x="4170544" y="4482005"/>
                </a:cubicBezTo>
                <a:cubicBezTo>
                  <a:pt x="4172258" y="4442762"/>
                  <a:pt x="4172258" y="4403326"/>
                  <a:pt x="4171306" y="4363891"/>
                </a:cubicBezTo>
                <a:lnTo>
                  <a:pt x="4171306" y="4363890"/>
                </a:lnTo>
                <a:cubicBezTo>
                  <a:pt x="4171114" y="4350554"/>
                  <a:pt x="4168066" y="4336457"/>
                  <a:pt x="4162352" y="4324645"/>
                </a:cubicBezTo>
                <a:cubicBezTo>
                  <a:pt x="4150349" y="4300070"/>
                  <a:pt x="4134729" y="4277401"/>
                  <a:pt x="4122536" y="4253014"/>
                </a:cubicBezTo>
                <a:close/>
                <a:moveTo>
                  <a:pt x="4113010" y="4165383"/>
                </a:moveTo>
                <a:lnTo>
                  <a:pt x="4113010" y="4165384"/>
                </a:lnTo>
                <a:lnTo>
                  <a:pt x="4116915" y="4192388"/>
                </a:lnTo>
                <a:lnTo>
                  <a:pt x="4116915" y="4192387"/>
                </a:lnTo>
                <a:cubicBezTo>
                  <a:pt x="4117011" y="4182767"/>
                  <a:pt x="4116439" y="4173480"/>
                  <a:pt x="4113010" y="4165383"/>
                </a:cubicBezTo>
                <a:close/>
                <a:moveTo>
                  <a:pt x="4100628" y="3885338"/>
                </a:moveTo>
                <a:lnTo>
                  <a:pt x="4100628" y="3885339"/>
                </a:lnTo>
                <a:cubicBezTo>
                  <a:pt x="4110344" y="3897722"/>
                  <a:pt x="4117750" y="3910319"/>
                  <a:pt x="4123009" y="3923125"/>
                </a:cubicBezTo>
                <a:lnTo>
                  <a:pt x="4132513" y="3962160"/>
                </a:lnTo>
                <a:lnTo>
                  <a:pt x="4116821" y="4043838"/>
                </a:lnTo>
                <a:lnTo>
                  <a:pt x="4116820" y="4043839"/>
                </a:lnTo>
                <a:cubicBezTo>
                  <a:pt x="4108057" y="4063842"/>
                  <a:pt x="4102675" y="4083702"/>
                  <a:pt x="4101699" y="4103825"/>
                </a:cubicBezTo>
                <a:lnTo>
                  <a:pt x="4101699" y="4103826"/>
                </a:lnTo>
                <a:lnTo>
                  <a:pt x="4103666" y="4134255"/>
                </a:lnTo>
                <a:lnTo>
                  <a:pt x="4113010" y="4165382"/>
                </a:lnTo>
                <a:lnTo>
                  <a:pt x="4101699" y="4103826"/>
                </a:lnTo>
                <a:lnTo>
                  <a:pt x="4116820" y="4043840"/>
                </a:lnTo>
                <a:lnTo>
                  <a:pt x="4116821" y="4043838"/>
                </a:lnTo>
                <a:lnTo>
                  <a:pt x="4130123" y="4002410"/>
                </a:lnTo>
                <a:lnTo>
                  <a:pt x="4132513" y="3962160"/>
                </a:lnTo>
                <a:lnTo>
                  <a:pt x="4132513" y="3962159"/>
                </a:lnTo>
                <a:cubicBezTo>
                  <a:pt x="4130251" y="3935727"/>
                  <a:pt x="4120060" y="3910104"/>
                  <a:pt x="4100628" y="3885338"/>
                </a:cubicBezTo>
                <a:close/>
                <a:moveTo>
                  <a:pt x="4115391" y="3670561"/>
                </a:moveTo>
                <a:lnTo>
                  <a:pt x="4117820" y="3680164"/>
                </a:lnTo>
                <a:lnTo>
                  <a:pt x="4113772" y="3734837"/>
                </a:lnTo>
                <a:lnTo>
                  <a:pt x="4113772" y="3734838"/>
                </a:lnTo>
                <a:cubicBezTo>
                  <a:pt x="4112820" y="3741316"/>
                  <a:pt x="4111486" y="3749126"/>
                  <a:pt x="4114154" y="3754653"/>
                </a:cubicBezTo>
                <a:lnTo>
                  <a:pt x="4120511" y="3789776"/>
                </a:lnTo>
                <a:lnTo>
                  <a:pt x="4105580" y="3822472"/>
                </a:lnTo>
                <a:cubicBezTo>
                  <a:pt x="4098532" y="3831902"/>
                  <a:pt x="4092912" y="3842046"/>
                  <a:pt x="4091245" y="3852619"/>
                </a:cubicBezTo>
                <a:lnTo>
                  <a:pt x="4091245" y="3852620"/>
                </a:lnTo>
                <a:lnTo>
                  <a:pt x="4092025" y="3868764"/>
                </a:lnTo>
                <a:lnTo>
                  <a:pt x="4100628" y="3885337"/>
                </a:lnTo>
                <a:lnTo>
                  <a:pt x="4091245" y="3852620"/>
                </a:lnTo>
                <a:lnTo>
                  <a:pt x="4105580" y="3822473"/>
                </a:lnTo>
                <a:cubicBezTo>
                  <a:pt x="4113772" y="3811614"/>
                  <a:pt x="4118916" y="3800897"/>
                  <a:pt x="4120511" y="3789777"/>
                </a:cubicBezTo>
                <a:lnTo>
                  <a:pt x="4120511" y="3789776"/>
                </a:lnTo>
                <a:cubicBezTo>
                  <a:pt x="4122107" y="3778655"/>
                  <a:pt x="4120154" y="3767130"/>
                  <a:pt x="4114154" y="3754652"/>
                </a:cubicBezTo>
                <a:lnTo>
                  <a:pt x="4113772" y="3734838"/>
                </a:lnTo>
                <a:lnTo>
                  <a:pt x="4117820" y="3680164"/>
                </a:lnTo>
                <a:lnTo>
                  <a:pt x="4117820" y="3680163"/>
                </a:lnTo>
                <a:close/>
                <a:moveTo>
                  <a:pt x="4185711" y="2836172"/>
                </a:moveTo>
                <a:lnTo>
                  <a:pt x="4177020" y="2848793"/>
                </a:lnTo>
                <a:cubicBezTo>
                  <a:pt x="4172020" y="2865010"/>
                  <a:pt x="4166162" y="2881307"/>
                  <a:pt x="4161416" y="2897785"/>
                </a:cubicBezTo>
                <a:lnTo>
                  <a:pt x="4160387" y="2903551"/>
                </a:lnTo>
                <a:lnTo>
                  <a:pt x="4157113" y="2914328"/>
                </a:lnTo>
                <a:lnTo>
                  <a:pt x="4152482" y="2947859"/>
                </a:lnTo>
                <a:lnTo>
                  <a:pt x="4152481" y="2947862"/>
                </a:lnTo>
                <a:lnTo>
                  <a:pt x="4152481" y="2947863"/>
                </a:lnTo>
                <a:cubicBezTo>
                  <a:pt x="4152112" y="2959157"/>
                  <a:pt x="4153112" y="2970576"/>
                  <a:pt x="4156065" y="2982149"/>
                </a:cubicBezTo>
                <a:lnTo>
                  <a:pt x="4167758" y="3077402"/>
                </a:lnTo>
                <a:lnTo>
                  <a:pt x="4155303" y="3172654"/>
                </a:lnTo>
                <a:cubicBezTo>
                  <a:pt x="4129394" y="3276480"/>
                  <a:pt x="4101962" y="3380305"/>
                  <a:pt x="4107676" y="3489467"/>
                </a:cubicBezTo>
                <a:cubicBezTo>
                  <a:pt x="4108628" y="3507563"/>
                  <a:pt x="4097007" y="3529090"/>
                  <a:pt x="4085577" y="3544713"/>
                </a:cubicBezTo>
                <a:cubicBezTo>
                  <a:pt x="4074719" y="3559668"/>
                  <a:pt x="4068860" y="3566811"/>
                  <a:pt x="4067955" y="3574408"/>
                </a:cubicBezTo>
                <a:lnTo>
                  <a:pt x="4067956" y="3574408"/>
                </a:lnTo>
                <a:lnTo>
                  <a:pt x="4067955" y="3574409"/>
                </a:lnTo>
                <a:cubicBezTo>
                  <a:pt x="4067050" y="3582005"/>
                  <a:pt x="4071099" y="3590054"/>
                  <a:pt x="4080053" y="3606818"/>
                </a:cubicBezTo>
                <a:cubicBezTo>
                  <a:pt x="4084435" y="3614820"/>
                  <a:pt x="4087101" y="3624726"/>
                  <a:pt x="4093579" y="3630633"/>
                </a:cubicBezTo>
                <a:lnTo>
                  <a:pt x="4109452" y="3651926"/>
                </a:lnTo>
                <a:lnTo>
                  <a:pt x="4093579" y="3630632"/>
                </a:lnTo>
                <a:cubicBezTo>
                  <a:pt x="4087101" y="3624725"/>
                  <a:pt x="4084435" y="3614819"/>
                  <a:pt x="4080053" y="3606817"/>
                </a:cubicBezTo>
                <a:cubicBezTo>
                  <a:pt x="4075576" y="3598435"/>
                  <a:pt x="4072325" y="3592232"/>
                  <a:pt x="4070307" y="3587174"/>
                </a:cubicBezTo>
                <a:lnTo>
                  <a:pt x="4067956" y="3574408"/>
                </a:lnTo>
                <a:lnTo>
                  <a:pt x="4073034" y="3562321"/>
                </a:lnTo>
                <a:cubicBezTo>
                  <a:pt x="4075969" y="3557716"/>
                  <a:pt x="4080148" y="3552191"/>
                  <a:pt x="4085577" y="3544714"/>
                </a:cubicBezTo>
                <a:cubicBezTo>
                  <a:pt x="4097007" y="3529091"/>
                  <a:pt x="4108628" y="3507564"/>
                  <a:pt x="4107676" y="3489468"/>
                </a:cubicBezTo>
                <a:cubicBezTo>
                  <a:pt x="4101962" y="3380306"/>
                  <a:pt x="4129394" y="3276481"/>
                  <a:pt x="4155303" y="3172655"/>
                </a:cubicBezTo>
                <a:cubicBezTo>
                  <a:pt x="4163305" y="3140650"/>
                  <a:pt x="4167543" y="3109026"/>
                  <a:pt x="4167758" y="3077402"/>
                </a:cubicBezTo>
                <a:lnTo>
                  <a:pt x="4167758" y="3077401"/>
                </a:lnTo>
                <a:cubicBezTo>
                  <a:pt x="4167972" y="3045777"/>
                  <a:pt x="4164162" y="3014153"/>
                  <a:pt x="4156065" y="2982148"/>
                </a:cubicBezTo>
                <a:lnTo>
                  <a:pt x="4152481" y="2947863"/>
                </a:lnTo>
                <a:lnTo>
                  <a:pt x="4152482" y="2947859"/>
                </a:lnTo>
                <a:lnTo>
                  <a:pt x="4160387" y="2903551"/>
                </a:lnTo>
                <a:lnTo>
                  <a:pt x="4177020" y="2848794"/>
                </a:lnTo>
                <a:cubicBezTo>
                  <a:pt x="4178353" y="2844317"/>
                  <a:pt x="4181639" y="2839983"/>
                  <a:pt x="4185711" y="2836173"/>
                </a:cubicBezTo>
                <a:close/>
                <a:moveTo>
                  <a:pt x="3701225" y="1508458"/>
                </a:moveTo>
                <a:lnTo>
                  <a:pt x="3673131" y="1596214"/>
                </a:lnTo>
                <a:cubicBezTo>
                  <a:pt x="3670654" y="1604979"/>
                  <a:pt x="3672179" y="1615837"/>
                  <a:pt x="3675036" y="1624981"/>
                </a:cubicBezTo>
                <a:cubicBezTo>
                  <a:pt x="3684752" y="1656224"/>
                  <a:pt x="3709137" y="1676037"/>
                  <a:pt x="3731617" y="1697754"/>
                </a:cubicBezTo>
                <a:cubicBezTo>
                  <a:pt x="3741524" y="1707280"/>
                  <a:pt x="3748572" y="1720424"/>
                  <a:pt x="3754286" y="1733189"/>
                </a:cubicBezTo>
                <a:cubicBezTo>
                  <a:pt x="3768957" y="1766336"/>
                  <a:pt x="3782101" y="1800247"/>
                  <a:pt x="3796007" y="1833776"/>
                </a:cubicBezTo>
                <a:cubicBezTo>
                  <a:pt x="3797341" y="1837014"/>
                  <a:pt x="3800770" y="1839680"/>
                  <a:pt x="3803628" y="1842159"/>
                </a:cubicBezTo>
                <a:cubicBezTo>
                  <a:pt x="3833729" y="1866923"/>
                  <a:pt x="3864018" y="1891498"/>
                  <a:pt x="3894119" y="1916455"/>
                </a:cubicBezTo>
                <a:cubicBezTo>
                  <a:pt x="3899833" y="1921217"/>
                  <a:pt x="3904025" y="1928077"/>
                  <a:pt x="3909549" y="1933220"/>
                </a:cubicBezTo>
                <a:cubicBezTo>
                  <a:pt x="3917169" y="1940460"/>
                  <a:pt x="3924410" y="1949604"/>
                  <a:pt x="3933554" y="1953414"/>
                </a:cubicBezTo>
                <a:cubicBezTo>
                  <a:pt x="3962319" y="1965225"/>
                  <a:pt x="3974703" y="1987895"/>
                  <a:pt x="3980037" y="2016470"/>
                </a:cubicBezTo>
                <a:cubicBezTo>
                  <a:pt x="3984990" y="2042571"/>
                  <a:pt x="3989182" y="2068670"/>
                  <a:pt x="3994896" y="2094579"/>
                </a:cubicBezTo>
                <a:cubicBezTo>
                  <a:pt x="4001754" y="2126202"/>
                  <a:pt x="4009184" y="2157637"/>
                  <a:pt x="4017567" y="2188880"/>
                </a:cubicBezTo>
                <a:cubicBezTo>
                  <a:pt x="4021187" y="2202405"/>
                  <a:pt x="4025377" y="2216693"/>
                  <a:pt x="4032807" y="2228315"/>
                </a:cubicBezTo>
                <a:cubicBezTo>
                  <a:pt x="4053382" y="2260891"/>
                  <a:pt x="4067288" y="2295754"/>
                  <a:pt x="4061764" y="2334045"/>
                </a:cubicBezTo>
                <a:cubicBezTo>
                  <a:pt x="4057382" y="2364716"/>
                  <a:pt x="4068622" y="2390435"/>
                  <a:pt x="4086149" y="2409486"/>
                </a:cubicBezTo>
                <a:cubicBezTo>
                  <a:pt x="4094103" y="2418155"/>
                  <a:pt x="4099616" y="2426977"/>
                  <a:pt x="4103250" y="2435913"/>
                </a:cubicBezTo>
                <a:lnTo>
                  <a:pt x="4109081" y="2463018"/>
                </a:lnTo>
                <a:lnTo>
                  <a:pt x="4109080" y="2463031"/>
                </a:lnTo>
                <a:lnTo>
                  <a:pt x="4100439" y="2518262"/>
                </a:lnTo>
                <a:lnTo>
                  <a:pt x="4100438" y="2518264"/>
                </a:lnTo>
                <a:cubicBezTo>
                  <a:pt x="4097771" y="2527790"/>
                  <a:pt x="4096627" y="2536458"/>
                  <a:pt x="4096794" y="2545006"/>
                </a:cubicBezTo>
                <a:lnTo>
                  <a:pt x="4096794" y="2545007"/>
                </a:lnTo>
                <a:cubicBezTo>
                  <a:pt x="4096960" y="2553556"/>
                  <a:pt x="4098437" y="2561986"/>
                  <a:pt x="4101008" y="2571035"/>
                </a:cubicBezTo>
                <a:cubicBezTo>
                  <a:pt x="4113010" y="2612946"/>
                  <a:pt x="4145587" y="2640951"/>
                  <a:pt x="4174162" y="2668002"/>
                </a:cubicBezTo>
                <a:cubicBezTo>
                  <a:pt x="4198547" y="2691055"/>
                  <a:pt x="4212264" y="2716964"/>
                  <a:pt x="4222552" y="2745349"/>
                </a:cubicBezTo>
                <a:lnTo>
                  <a:pt x="4222553" y="2745352"/>
                </a:lnTo>
                <a:lnTo>
                  <a:pt x="4228473" y="2778006"/>
                </a:lnTo>
                <a:lnTo>
                  <a:pt x="4228053" y="2785440"/>
                </a:lnTo>
                <a:lnTo>
                  <a:pt x="4217974" y="2811780"/>
                </a:lnTo>
                <a:lnTo>
                  <a:pt x="4217970" y="2811787"/>
                </a:lnTo>
                <a:lnTo>
                  <a:pt x="4217971" y="2811787"/>
                </a:lnTo>
                <a:lnTo>
                  <a:pt x="4217974" y="2811780"/>
                </a:lnTo>
                <a:lnTo>
                  <a:pt x="4227624" y="2793023"/>
                </a:lnTo>
                <a:lnTo>
                  <a:pt x="4228053" y="2785440"/>
                </a:lnTo>
                <a:lnTo>
                  <a:pt x="4229253" y="2782305"/>
                </a:lnTo>
                <a:lnTo>
                  <a:pt x="4228473" y="2778006"/>
                </a:lnTo>
                <a:lnTo>
                  <a:pt x="4228883" y="2770757"/>
                </a:lnTo>
                <a:lnTo>
                  <a:pt x="4222553" y="2745352"/>
                </a:lnTo>
                <a:lnTo>
                  <a:pt x="4222552" y="2745348"/>
                </a:lnTo>
                <a:cubicBezTo>
                  <a:pt x="4212264" y="2716963"/>
                  <a:pt x="4198547" y="2691054"/>
                  <a:pt x="4174162" y="2668001"/>
                </a:cubicBezTo>
                <a:cubicBezTo>
                  <a:pt x="4145587" y="2640950"/>
                  <a:pt x="4113010" y="2612945"/>
                  <a:pt x="4101008" y="2571034"/>
                </a:cubicBezTo>
                <a:lnTo>
                  <a:pt x="4096794" y="2545007"/>
                </a:lnTo>
                <a:lnTo>
                  <a:pt x="4100438" y="2518265"/>
                </a:lnTo>
                <a:lnTo>
                  <a:pt x="4100439" y="2518262"/>
                </a:lnTo>
                <a:lnTo>
                  <a:pt x="4107019" y="2490551"/>
                </a:lnTo>
                <a:lnTo>
                  <a:pt x="4109080" y="2463031"/>
                </a:lnTo>
                <a:lnTo>
                  <a:pt x="4109082" y="2463019"/>
                </a:lnTo>
                <a:lnTo>
                  <a:pt x="4109081" y="2463018"/>
                </a:lnTo>
                <a:lnTo>
                  <a:pt x="4109082" y="2463018"/>
                </a:lnTo>
                <a:cubicBezTo>
                  <a:pt x="4108200" y="2444777"/>
                  <a:pt x="4102057" y="2426822"/>
                  <a:pt x="4086149" y="2409485"/>
                </a:cubicBezTo>
                <a:cubicBezTo>
                  <a:pt x="4068622" y="2390434"/>
                  <a:pt x="4057382" y="2364715"/>
                  <a:pt x="4061764" y="2334044"/>
                </a:cubicBezTo>
                <a:cubicBezTo>
                  <a:pt x="4067288" y="2295753"/>
                  <a:pt x="4053382" y="2260890"/>
                  <a:pt x="4032807" y="2228314"/>
                </a:cubicBezTo>
                <a:cubicBezTo>
                  <a:pt x="4025377" y="2216692"/>
                  <a:pt x="4021187" y="2202404"/>
                  <a:pt x="4017567" y="2188879"/>
                </a:cubicBezTo>
                <a:cubicBezTo>
                  <a:pt x="4009184" y="2157636"/>
                  <a:pt x="4001754" y="2126201"/>
                  <a:pt x="3994896" y="2094578"/>
                </a:cubicBezTo>
                <a:cubicBezTo>
                  <a:pt x="3989182" y="2068669"/>
                  <a:pt x="3984990" y="2042570"/>
                  <a:pt x="3980037" y="2016469"/>
                </a:cubicBezTo>
                <a:cubicBezTo>
                  <a:pt x="3974703" y="1987894"/>
                  <a:pt x="3962319" y="1965224"/>
                  <a:pt x="3933554" y="1953413"/>
                </a:cubicBezTo>
                <a:cubicBezTo>
                  <a:pt x="3924410" y="1949603"/>
                  <a:pt x="3917169" y="1940459"/>
                  <a:pt x="3909549" y="1933219"/>
                </a:cubicBezTo>
                <a:cubicBezTo>
                  <a:pt x="3904025" y="1928076"/>
                  <a:pt x="3899833" y="1921216"/>
                  <a:pt x="3894119" y="1916454"/>
                </a:cubicBezTo>
                <a:cubicBezTo>
                  <a:pt x="3864018" y="1891497"/>
                  <a:pt x="3833729" y="1866922"/>
                  <a:pt x="3803628" y="1842158"/>
                </a:cubicBezTo>
                <a:cubicBezTo>
                  <a:pt x="3800770" y="1839679"/>
                  <a:pt x="3797341" y="1837013"/>
                  <a:pt x="3796007" y="1833775"/>
                </a:cubicBezTo>
                <a:cubicBezTo>
                  <a:pt x="3782101" y="1800246"/>
                  <a:pt x="3768958" y="1766335"/>
                  <a:pt x="3754286" y="1733188"/>
                </a:cubicBezTo>
                <a:cubicBezTo>
                  <a:pt x="3748572" y="1720423"/>
                  <a:pt x="3741524" y="1707279"/>
                  <a:pt x="3731618" y="1697753"/>
                </a:cubicBezTo>
                <a:cubicBezTo>
                  <a:pt x="3709138" y="1676036"/>
                  <a:pt x="3684752" y="1656223"/>
                  <a:pt x="3675036" y="1624980"/>
                </a:cubicBezTo>
                <a:cubicBezTo>
                  <a:pt x="3672180" y="1615836"/>
                  <a:pt x="3670655" y="1604978"/>
                  <a:pt x="3673132" y="1596213"/>
                </a:cubicBezTo>
                <a:close/>
                <a:moveTo>
                  <a:pt x="3719830" y="1459073"/>
                </a:moveTo>
                <a:lnTo>
                  <a:pt x="3719829" y="1459074"/>
                </a:lnTo>
                <a:lnTo>
                  <a:pt x="3710612" y="1481572"/>
                </a:lnTo>
                <a:close/>
                <a:moveTo>
                  <a:pt x="3739023" y="1268758"/>
                </a:moveTo>
                <a:cubicBezTo>
                  <a:pt x="3739475" y="1275402"/>
                  <a:pt x="3741047" y="1281689"/>
                  <a:pt x="3744190" y="1286070"/>
                </a:cubicBezTo>
                <a:cubicBezTo>
                  <a:pt x="3758763" y="1306930"/>
                  <a:pt x="3765003" y="1328553"/>
                  <a:pt x="3766527" y="1350628"/>
                </a:cubicBezTo>
                <a:lnTo>
                  <a:pt x="3760933" y="1413840"/>
                </a:lnTo>
                <a:lnTo>
                  <a:pt x="3766528" y="1350627"/>
                </a:lnTo>
                <a:cubicBezTo>
                  <a:pt x="3765003" y="1328552"/>
                  <a:pt x="3758764" y="1306930"/>
                  <a:pt x="3744190" y="1286069"/>
                </a:cubicBezTo>
                <a:close/>
                <a:moveTo>
                  <a:pt x="3680752" y="773035"/>
                </a:moveTo>
                <a:lnTo>
                  <a:pt x="3680752" y="773036"/>
                </a:lnTo>
                <a:cubicBezTo>
                  <a:pt x="3683038" y="800277"/>
                  <a:pt x="3686276" y="827330"/>
                  <a:pt x="3688752" y="854380"/>
                </a:cubicBezTo>
                <a:cubicBezTo>
                  <a:pt x="3691038" y="878957"/>
                  <a:pt x="3691800" y="903723"/>
                  <a:pt x="3719805" y="915344"/>
                </a:cubicBezTo>
                <a:cubicBezTo>
                  <a:pt x="3724187" y="917060"/>
                  <a:pt x="3727425" y="922774"/>
                  <a:pt x="3730283" y="927156"/>
                </a:cubicBezTo>
                <a:cubicBezTo>
                  <a:pt x="3774291" y="994786"/>
                  <a:pt x="3773147" y="1030981"/>
                  <a:pt x="3726663" y="1097088"/>
                </a:cubicBezTo>
                <a:cubicBezTo>
                  <a:pt x="3721901" y="1103946"/>
                  <a:pt x="3718471" y="1118614"/>
                  <a:pt x="3722281" y="1123186"/>
                </a:cubicBezTo>
                <a:cubicBezTo>
                  <a:pt x="3738093" y="1142618"/>
                  <a:pt x="3745142" y="1162954"/>
                  <a:pt x="3747000" y="1184029"/>
                </a:cubicBezTo>
                <a:cubicBezTo>
                  <a:pt x="3745142" y="1162954"/>
                  <a:pt x="3738094" y="1142617"/>
                  <a:pt x="3722282" y="1123185"/>
                </a:cubicBezTo>
                <a:cubicBezTo>
                  <a:pt x="3718472" y="1118613"/>
                  <a:pt x="3721902" y="1103945"/>
                  <a:pt x="3726664" y="1097087"/>
                </a:cubicBezTo>
                <a:cubicBezTo>
                  <a:pt x="3773148" y="1030980"/>
                  <a:pt x="3774292" y="994785"/>
                  <a:pt x="3730284" y="927155"/>
                </a:cubicBezTo>
                <a:cubicBezTo>
                  <a:pt x="3727426" y="922773"/>
                  <a:pt x="3724188" y="917059"/>
                  <a:pt x="3719806" y="915343"/>
                </a:cubicBezTo>
                <a:cubicBezTo>
                  <a:pt x="3691800" y="903722"/>
                  <a:pt x="3691038" y="878956"/>
                  <a:pt x="3688752" y="854379"/>
                </a:cubicBezTo>
                <a:close/>
                <a:moveTo>
                  <a:pt x="3736153" y="517851"/>
                </a:moveTo>
                <a:lnTo>
                  <a:pt x="3727235" y="556048"/>
                </a:lnTo>
                <a:cubicBezTo>
                  <a:pt x="3725139" y="564049"/>
                  <a:pt x="3719615" y="572623"/>
                  <a:pt x="3720757" y="580051"/>
                </a:cubicBezTo>
                <a:cubicBezTo>
                  <a:pt x="3724091" y="601579"/>
                  <a:pt x="3721662" y="622201"/>
                  <a:pt x="3717376" y="642538"/>
                </a:cubicBezTo>
                <a:lnTo>
                  <a:pt x="3704853" y="694928"/>
                </a:lnTo>
                <a:lnTo>
                  <a:pt x="3717377" y="642537"/>
                </a:lnTo>
                <a:cubicBezTo>
                  <a:pt x="3721663" y="622201"/>
                  <a:pt x="3724092" y="601578"/>
                  <a:pt x="3720758" y="580050"/>
                </a:cubicBezTo>
                <a:cubicBezTo>
                  <a:pt x="3719616" y="572622"/>
                  <a:pt x="3725140" y="564048"/>
                  <a:pt x="3727236" y="556047"/>
                </a:cubicBezTo>
                <a:close/>
                <a:moveTo>
                  <a:pt x="3749448" y="298169"/>
                </a:moveTo>
                <a:lnTo>
                  <a:pt x="3734666" y="313533"/>
                </a:lnTo>
                <a:lnTo>
                  <a:pt x="3734666" y="313533"/>
                </a:lnTo>
                <a:lnTo>
                  <a:pt x="3734665" y="313534"/>
                </a:lnTo>
                <a:cubicBezTo>
                  <a:pt x="3730473" y="316390"/>
                  <a:pt x="3732759" y="330299"/>
                  <a:pt x="3734093" y="338871"/>
                </a:cubicBezTo>
                <a:lnTo>
                  <a:pt x="3734100" y="338903"/>
                </a:lnTo>
                <a:lnTo>
                  <a:pt x="3744000" y="395640"/>
                </a:lnTo>
                <a:lnTo>
                  <a:pt x="3740190" y="367328"/>
                </a:lnTo>
                <a:lnTo>
                  <a:pt x="3734100" y="338903"/>
                </a:lnTo>
                <a:lnTo>
                  <a:pt x="3734094" y="338870"/>
                </a:lnTo>
                <a:cubicBezTo>
                  <a:pt x="3733427" y="334584"/>
                  <a:pt x="3732522" y="328964"/>
                  <a:pt x="3732308" y="324058"/>
                </a:cubicBezTo>
                <a:lnTo>
                  <a:pt x="3734666" y="313533"/>
                </a:lnTo>
                <a:close/>
                <a:moveTo>
                  <a:pt x="3756993" y="281568"/>
                </a:moveTo>
                <a:lnTo>
                  <a:pt x="3752098" y="295415"/>
                </a:lnTo>
                <a:lnTo>
                  <a:pt x="3752099" y="295415"/>
                </a:lnTo>
                <a:close/>
                <a:moveTo>
                  <a:pt x="3743673" y="24486"/>
                </a:moveTo>
                <a:lnTo>
                  <a:pt x="3741410" y="74129"/>
                </a:lnTo>
                <a:cubicBezTo>
                  <a:pt x="3742333" y="91492"/>
                  <a:pt x="3744643" y="108703"/>
                  <a:pt x="3747334" y="125861"/>
                </a:cubicBezTo>
                <a:lnTo>
                  <a:pt x="3751729" y="153388"/>
                </a:lnTo>
                <a:lnTo>
                  <a:pt x="3760002" y="228944"/>
                </a:lnTo>
                <a:lnTo>
                  <a:pt x="3755543" y="177271"/>
                </a:lnTo>
                <a:lnTo>
                  <a:pt x="3751729" y="153388"/>
                </a:lnTo>
                <a:lnTo>
                  <a:pt x="3751530" y="151569"/>
                </a:lnTo>
                <a:cubicBezTo>
                  <a:pt x="3747300" y="125876"/>
                  <a:pt x="3742795" y="100174"/>
                  <a:pt x="3741411" y="74129"/>
                </a:cubicBezTo>
                <a:close/>
                <a:moveTo>
                  <a:pt x="3741092" y="0"/>
                </a:moveTo>
                <a:lnTo>
                  <a:pt x="4205201" y="0"/>
                </a:lnTo>
                <a:lnTo>
                  <a:pt x="4204073" y="2817"/>
                </a:lnTo>
                <a:cubicBezTo>
                  <a:pt x="4195691" y="21486"/>
                  <a:pt x="4193023" y="43012"/>
                  <a:pt x="4189974" y="63587"/>
                </a:cubicBezTo>
                <a:cubicBezTo>
                  <a:pt x="4184450" y="101308"/>
                  <a:pt x="4181020" y="139219"/>
                  <a:pt x="4176068" y="176939"/>
                </a:cubicBezTo>
                <a:cubicBezTo>
                  <a:pt x="4174924" y="184941"/>
                  <a:pt x="4172830" y="194085"/>
                  <a:pt x="4168066" y="200182"/>
                </a:cubicBezTo>
                <a:cubicBezTo>
                  <a:pt x="4136061" y="241901"/>
                  <a:pt x="4127108" y="292579"/>
                  <a:pt x="4130154" y="340774"/>
                </a:cubicBezTo>
                <a:cubicBezTo>
                  <a:pt x="4132443" y="378686"/>
                  <a:pt x="4134157" y="415835"/>
                  <a:pt x="4130919" y="453364"/>
                </a:cubicBezTo>
                <a:cubicBezTo>
                  <a:pt x="4130727" y="456222"/>
                  <a:pt x="4131109" y="460032"/>
                  <a:pt x="4132633" y="462126"/>
                </a:cubicBezTo>
                <a:cubicBezTo>
                  <a:pt x="4142729" y="475081"/>
                  <a:pt x="4143491" y="488607"/>
                  <a:pt x="4145205" y="505182"/>
                </a:cubicBezTo>
                <a:cubicBezTo>
                  <a:pt x="4147683" y="528615"/>
                  <a:pt x="4145967" y="550141"/>
                  <a:pt x="4141777" y="571860"/>
                </a:cubicBezTo>
                <a:cubicBezTo>
                  <a:pt x="4138729" y="587672"/>
                  <a:pt x="4132443" y="603673"/>
                  <a:pt x="4124440" y="617772"/>
                </a:cubicBezTo>
                <a:cubicBezTo>
                  <a:pt x="4113200" y="637392"/>
                  <a:pt x="4108820" y="656255"/>
                  <a:pt x="4123678" y="674923"/>
                </a:cubicBezTo>
                <a:cubicBezTo>
                  <a:pt x="4139491" y="695116"/>
                  <a:pt x="4133967" y="717977"/>
                  <a:pt x="4134537" y="740268"/>
                </a:cubicBezTo>
                <a:cubicBezTo>
                  <a:pt x="4134729" y="749982"/>
                  <a:pt x="4134347" y="760270"/>
                  <a:pt x="4136823" y="769605"/>
                </a:cubicBezTo>
                <a:cubicBezTo>
                  <a:pt x="4143873" y="796655"/>
                  <a:pt x="4154541" y="822756"/>
                  <a:pt x="4159303" y="850189"/>
                </a:cubicBezTo>
                <a:cubicBezTo>
                  <a:pt x="4161970" y="865430"/>
                  <a:pt x="4157207" y="882384"/>
                  <a:pt x="4153779" y="898198"/>
                </a:cubicBezTo>
                <a:cubicBezTo>
                  <a:pt x="4150159" y="914200"/>
                  <a:pt x="4144635" y="930011"/>
                  <a:pt x="4138919" y="945444"/>
                </a:cubicBezTo>
                <a:cubicBezTo>
                  <a:pt x="4135109" y="955920"/>
                  <a:pt x="4131489" y="967350"/>
                  <a:pt x="4124630" y="975733"/>
                </a:cubicBezTo>
                <a:cubicBezTo>
                  <a:pt x="4109010" y="994785"/>
                  <a:pt x="4106342" y="1014406"/>
                  <a:pt x="4114534" y="1036887"/>
                </a:cubicBezTo>
                <a:cubicBezTo>
                  <a:pt x="4115868" y="1040315"/>
                  <a:pt x="4115868" y="1044315"/>
                  <a:pt x="4116058" y="1048125"/>
                </a:cubicBezTo>
                <a:cubicBezTo>
                  <a:pt x="4120058" y="1109091"/>
                  <a:pt x="4122536" y="1170051"/>
                  <a:pt x="4128632" y="1230633"/>
                </a:cubicBezTo>
                <a:cubicBezTo>
                  <a:pt x="4131109" y="1255206"/>
                  <a:pt x="4141967" y="1278829"/>
                  <a:pt x="4148825" y="1303024"/>
                </a:cubicBezTo>
                <a:cubicBezTo>
                  <a:pt x="4150159" y="1307978"/>
                  <a:pt x="4152255" y="1313504"/>
                  <a:pt x="4151301" y="1318456"/>
                </a:cubicBezTo>
                <a:cubicBezTo>
                  <a:pt x="4141777" y="1372368"/>
                  <a:pt x="4155683" y="1422854"/>
                  <a:pt x="4173972" y="1472575"/>
                </a:cubicBezTo>
                <a:cubicBezTo>
                  <a:pt x="4175878" y="1477717"/>
                  <a:pt x="4175306" y="1484004"/>
                  <a:pt x="4174924" y="1489720"/>
                </a:cubicBezTo>
                <a:cubicBezTo>
                  <a:pt x="4173592" y="1505724"/>
                  <a:pt x="4166924" y="1523059"/>
                  <a:pt x="4170924" y="1537537"/>
                </a:cubicBezTo>
                <a:cubicBezTo>
                  <a:pt x="4181974" y="1576019"/>
                  <a:pt x="4195309" y="1614120"/>
                  <a:pt x="4212073" y="1650317"/>
                </a:cubicBezTo>
                <a:cubicBezTo>
                  <a:pt x="4229028" y="1687086"/>
                  <a:pt x="4243316" y="1721185"/>
                  <a:pt x="4226173" y="1763287"/>
                </a:cubicBezTo>
                <a:cubicBezTo>
                  <a:pt x="4218932" y="1781194"/>
                  <a:pt x="4224076" y="1804816"/>
                  <a:pt x="4225981" y="1825393"/>
                </a:cubicBezTo>
                <a:cubicBezTo>
                  <a:pt x="4227504" y="1840441"/>
                  <a:pt x="4236078" y="1854920"/>
                  <a:pt x="4236078" y="1869780"/>
                </a:cubicBezTo>
                <a:cubicBezTo>
                  <a:pt x="4236078" y="1909408"/>
                  <a:pt x="4246174" y="1944649"/>
                  <a:pt x="4266749" y="1978940"/>
                </a:cubicBezTo>
                <a:cubicBezTo>
                  <a:pt x="4274749" y="1992279"/>
                  <a:pt x="4269416" y="2013043"/>
                  <a:pt x="4271512" y="2030378"/>
                </a:cubicBezTo>
                <a:cubicBezTo>
                  <a:pt x="4273987" y="2048668"/>
                  <a:pt x="4276274" y="2067525"/>
                  <a:pt x="4281800" y="2085054"/>
                </a:cubicBezTo>
                <a:cubicBezTo>
                  <a:pt x="4296278" y="2130393"/>
                  <a:pt x="4312661" y="2175163"/>
                  <a:pt x="4327901" y="2220312"/>
                </a:cubicBezTo>
                <a:cubicBezTo>
                  <a:pt x="4340476" y="2257459"/>
                  <a:pt x="4330569" y="2294039"/>
                  <a:pt x="4325236" y="2330806"/>
                </a:cubicBezTo>
                <a:cubicBezTo>
                  <a:pt x="4321805" y="2353859"/>
                  <a:pt x="4313613" y="2375383"/>
                  <a:pt x="4325807" y="2401292"/>
                </a:cubicBezTo>
                <a:cubicBezTo>
                  <a:pt x="4337427" y="2426059"/>
                  <a:pt x="4334759" y="2457492"/>
                  <a:pt x="4341047" y="2485307"/>
                </a:cubicBezTo>
                <a:cubicBezTo>
                  <a:pt x="4346380" y="2508742"/>
                  <a:pt x="4354954" y="2531409"/>
                  <a:pt x="4363336" y="2554079"/>
                </a:cubicBezTo>
                <a:cubicBezTo>
                  <a:pt x="4374768" y="2584942"/>
                  <a:pt x="4386767" y="2615421"/>
                  <a:pt x="4381054" y="2649143"/>
                </a:cubicBezTo>
                <a:cubicBezTo>
                  <a:pt x="4374575" y="2687436"/>
                  <a:pt x="4398960" y="2713723"/>
                  <a:pt x="4415154" y="2743826"/>
                </a:cubicBezTo>
                <a:cubicBezTo>
                  <a:pt x="4426202" y="2764590"/>
                  <a:pt x="4434395" y="2787259"/>
                  <a:pt x="4441254" y="2809930"/>
                </a:cubicBezTo>
                <a:cubicBezTo>
                  <a:pt x="4450207" y="2840219"/>
                  <a:pt x="4455542" y="2871462"/>
                  <a:pt x="4464304" y="2901943"/>
                </a:cubicBezTo>
                <a:cubicBezTo>
                  <a:pt x="4477448" y="2948047"/>
                  <a:pt x="4487736" y="2994722"/>
                  <a:pt x="4480497" y="3042728"/>
                </a:cubicBezTo>
                <a:cubicBezTo>
                  <a:pt x="4477259" y="3064827"/>
                  <a:pt x="4477448" y="3085403"/>
                  <a:pt x="4482212" y="3107500"/>
                </a:cubicBezTo>
                <a:cubicBezTo>
                  <a:pt x="4490023" y="3143695"/>
                  <a:pt x="4490976" y="3180844"/>
                  <a:pt x="4520122" y="3209993"/>
                </a:cubicBezTo>
                <a:cubicBezTo>
                  <a:pt x="4530410" y="3220280"/>
                  <a:pt x="4533076" y="3238758"/>
                  <a:pt x="4538410" y="3253809"/>
                </a:cubicBezTo>
                <a:cubicBezTo>
                  <a:pt x="4544699" y="3271145"/>
                  <a:pt x="4541459" y="3283908"/>
                  <a:pt x="4523170" y="3293244"/>
                </a:cubicBezTo>
                <a:cubicBezTo>
                  <a:pt x="4514979" y="3297434"/>
                  <a:pt x="4506978" y="3309437"/>
                  <a:pt x="4505643" y="3318771"/>
                </a:cubicBezTo>
                <a:cubicBezTo>
                  <a:pt x="4501643" y="3346776"/>
                  <a:pt x="4507549" y="3372495"/>
                  <a:pt x="4520504" y="3399546"/>
                </a:cubicBezTo>
                <a:cubicBezTo>
                  <a:pt x="4532697" y="3424883"/>
                  <a:pt x="4531362" y="3456508"/>
                  <a:pt x="4536124" y="3485275"/>
                </a:cubicBezTo>
                <a:cubicBezTo>
                  <a:pt x="4539554" y="3505657"/>
                  <a:pt x="4546602" y="3526042"/>
                  <a:pt x="4546602" y="3546617"/>
                </a:cubicBezTo>
                <a:cubicBezTo>
                  <a:pt x="4546602" y="3572146"/>
                  <a:pt x="4540506" y="3597482"/>
                  <a:pt x="4538221" y="3623201"/>
                </a:cubicBezTo>
                <a:cubicBezTo>
                  <a:pt x="4536316" y="3643204"/>
                  <a:pt x="4537079" y="3663589"/>
                  <a:pt x="4534792" y="3683591"/>
                </a:cubicBezTo>
                <a:cubicBezTo>
                  <a:pt x="4533076" y="3699976"/>
                  <a:pt x="4528696" y="3716168"/>
                  <a:pt x="4525077" y="3732361"/>
                </a:cubicBezTo>
                <a:cubicBezTo>
                  <a:pt x="4523742" y="3738267"/>
                  <a:pt x="4518597" y="3744173"/>
                  <a:pt x="4519359" y="3749506"/>
                </a:cubicBezTo>
                <a:cubicBezTo>
                  <a:pt x="4527552" y="3802467"/>
                  <a:pt x="4490976" y="3840569"/>
                  <a:pt x="4474782" y="3885338"/>
                </a:cubicBezTo>
                <a:cubicBezTo>
                  <a:pt x="4457636" y="3932394"/>
                  <a:pt x="4431347" y="3977925"/>
                  <a:pt x="4439157" y="4030503"/>
                </a:cubicBezTo>
                <a:cubicBezTo>
                  <a:pt x="4443919" y="4062318"/>
                  <a:pt x="4454971" y="4092989"/>
                  <a:pt x="4461639" y="4124614"/>
                </a:cubicBezTo>
                <a:cubicBezTo>
                  <a:pt x="4463924" y="4135854"/>
                  <a:pt x="4463542" y="4148427"/>
                  <a:pt x="4461256" y="4159667"/>
                </a:cubicBezTo>
                <a:cubicBezTo>
                  <a:pt x="4450777" y="4213961"/>
                  <a:pt x="4449253" y="4267493"/>
                  <a:pt x="4466400" y="4320837"/>
                </a:cubicBezTo>
                <a:cubicBezTo>
                  <a:pt x="4469259" y="4329979"/>
                  <a:pt x="4471924" y="4339695"/>
                  <a:pt x="4471924" y="4349222"/>
                </a:cubicBezTo>
                <a:cubicBezTo>
                  <a:pt x="4471924" y="4401419"/>
                  <a:pt x="4467924" y="4452665"/>
                  <a:pt x="4449253" y="4502579"/>
                </a:cubicBezTo>
                <a:cubicBezTo>
                  <a:pt x="4442967" y="4519343"/>
                  <a:pt x="4446967" y="4539728"/>
                  <a:pt x="4445443" y="4558207"/>
                </a:cubicBezTo>
                <a:cubicBezTo>
                  <a:pt x="4444111" y="4575351"/>
                  <a:pt x="4443539" y="4592878"/>
                  <a:pt x="4439157" y="4609452"/>
                </a:cubicBezTo>
                <a:cubicBezTo>
                  <a:pt x="4432681" y="4633647"/>
                  <a:pt x="4431919" y="4656126"/>
                  <a:pt x="4437633" y="4681083"/>
                </a:cubicBezTo>
                <a:cubicBezTo>
                  <a:pt x="4442967" y="4704895"/>
                  <a:pt x="4440301" y="4730614"/>
                  <a:pt x="4440491" y="4755381"/>
                </a:cubicBezTo>
                <a:cubicBezTo>
                  <a:pt x="4440681" y="4783004"/>
                  <a:pt x="4440871" y="4810627"/>
                  <a:pt x="4439919" y="4838250"/>
                </a:cubicBezTo>
                <a:cubicBezTo>
                  <a:pt x="4439539" y="4849300"/>
                  <a:pt x="4431919" y="4861873"/>
                  <a:pt x="4434967" y="4871019"/>
                </a:cubicBezTo>
                <a:cubicBezTo>
                  <a:pt x="4445254" y="4900546"/>
                  <a:pt x="4432872" y="4930075"/>
                  <a:pt x="4438395" y="4959602"/>
                </a:cubicBezTo>
                <a:cubicBezTo>
                  <a:pt x="4441254" y="4974082"/>
                  <a:pt x="4433444" y="4990465"/>
                  <a:pt x="4432681" y="5006086"/>
                </a:cubicBezTo>
                <a:cubicBezTo>
                  <a:pt x="4431347" y="5031614"/>
                  <a:pt x="4431919" y="5057141"/>
                  <a:pt x="4431537" y="5082670"/>
                </a:cubicBezTo>
                <a:cubicBezTo>
                  <a:pt x="4431347" y="5091052"/>
                  <a:pt x="4430585" y="5099245"/>
                  <a:pt x="4430202" y="5107627"/>
                </a:cubicBezTo>
                <a:cubicBezTo>
                  <a:pt x="4429823" y="5115057"/>
                  <a:pt x="4428108" y="5122867"/>
                  <a:pt x="4429440" y="5129916"/>
                </a:cubicBezTo>
                <a:cubicBezTo>
                  <a:pt x="4434205" y="5155445"/>
                  <a:pt x="4442016" y="5180591"/>
                  <a:pt x="4445063" y="5206308"/>
                </a:cubicBezTo>
                <a:cubicBezTo>
                  <a:pt x="4447729" y="5228597"/>
                  <a:pt x="4444111" y="5251650"/>
                  <a:pt x="4446015" y="5274129"/>
                </a:cubicBezTo>
                <a:cubicBezTo>
                  <a:pt x="4449253" y="5313754"/>
                  <a:pt x="4454971" y="5353379"/>
                  <a:pt x="4458589" y="5393005"/>
                </a:cubicBezTo>
                <a:cubicBezTo>
                  <a:pt x="4459351" y="5401579"/>
                  <a:pt x="4454587" y="5410531"/>
                  <a:pt x="4454207" y="5419295"/>
                </a:cubicBezTo>
                <a:cubicBezTo>
                  <a:pt x="4453255" y="5446728"/>
                  <a:pt x="4453063" y="5474161"/>
                  <a:pt x="4452493" y="5501594"/>
                </a:cubicBezTo>
                <a:cubicBezTo>
                  <a:pt x="4452301" y="5517215"/>
                  <a:pt x="4452873" y="5533027"/>
                  <a:pt x="4451160" y="5548460"/>
                </a:cubicBezTo>
                <a:cubicBezTo>
                  <a:pt x="4448873" y="5568842"/>
                  <a:pt x="4445443" y="5587321"/>
                  <a:pt x="4460304" y="5606372"/>
                </a:cubicBezTo>
                <a:cubicBezTo>
                  <a:pt x="4483354" y="5635711"/>
                  <a:pt x="4474400" y="5673050"/>
                  <a:pt x="4479734" y="5706959"/>
                </a:cubicBezTo>
                <a:cubicBezTo>
                  <a:pt x="4481069" y="5715723"/>
                  <a:pt x="4481259" y="5724678"/>
                  <a:pt x="4482782" y="5733440"/>
                </a:cubicBezTo>
                <a:cubicBezTo>
                  <a:pt x="4485641" y="5749634"/>
                  <a:pt x="4488879" y="5765635"/>
                  <a:pt x="4492119" y="5781830"/>
                </a:cubicBezTo>
                <a:cubicBezTo>
                  <a:pt x="4492690" y="5784686"/>
                  <a:pt x="4492881" y="5787924"/>
                  <a:pt x="4493834" y="5790592"/>
                </a:cubicBezTo>
                <a:cubicBezTo>
                  <a:pt x="4501833" y="5815169"/>
                  <a:pt x="4510977" y="5839361"/>
                  <a:pt x="4517455" y="5864318"/>
                </a:cubicBezTo>
                <a:cubicBezTo>
                  <a:pt x="4520695" y="5876511"/>
                  <a:pt x="4521076" y="5890037"/>
                  <a:pt x="4519359" y="5902610"/>
                </a:cubicBezTo>
                <a:cubicBezTo>
                  <a:pt x="4514407" y="5939377"/>
                  <a:pt x="4512311" y="5975764"/>
                  <a:pt x="4519551" y="6012723"/>
                </a:cubicBezTo>
                <a:cubicBezTo>
                  <a:pt x="4522408" y="6027392"/>
                  <a:pt x="4517645" y="6043776"/>
                  <a:pt x="4515931" y="6059397"/>
                </a:cubicBezTo>
                <a:cubicBezTo>
                  <a:pt x="4511360" y="6096736"/>
                  <a:pt x="4506405" y="6134075"/>
                  <a:pt x="4502025" y="6171605"/>
                </a:cubicBezTo>
                <a:cubicBezTo>
                  <a:pt x="4499358" y="6195037"/>
                  <a:pt x="4497833" y="6218660"/>
                  <a:pt x="4495167" y="6242093"/>
                </a:cubicBezTo>
                <a:cubicBezTo>
                  <a:pt x="4491927" y="6269144"/>
                  <a:pt x="4486975" y="6296005"/>
                  <a:pt x="4484306" y="6323058"/>
                </a:cubicBezTo>
                <a:cubicBezTo>
                  <a:pt x="4481259" y="6353919"/>
                  <a:pt x="4480688" y="6384972"/>
                  <a:pt x="4477448" y="6415833"/>
                </a:cubicBezTo>
                <a:cubicBezTo>
                  <a:pt x="4471162" y="6472225"/>
                  <a:pt x="4463733" y="6528424"/>
                  <a:pt x="4456683" y="6584812"/>
                </a:cubicBezTo>
                <a:cubicBezTo>
                  <a:pt x="4449825" y="6639488"/>
                  <a:pt x="4443729" y="6694164"/>
                  <a:pt x="4435157" y="6748458"/>
                </a:cubicBezTo>
                <a:cubicBezTo>
                  <a:pt x="4431537" y="6771319"/>
                  <a:pt x="4421630" y="6793035"/>
                  <a:pt x="4416106" y="6815516"/>
                </a:cubicBezTo>
                <a:lnTo>
                  <a:pt x="4406407" y="6858000"/>
                </a:lnTo>
                <a:lnTo>
                  <a:pt x="4234154" y="6858000"/>
                </a:lnTo>
                <a:lnTo>
                  <a:pt x="0" y="6858000"/>
                </a:lnTo>
                <a:lnTo>
                  <a:pt x="0" y="2"/>
                </a:lnTo>
                <a:lnTo>
                  <a:pt x="3741092" y="1"/>
                </a:lnTo>
                <a:lnTo>
                  <a:pt x="3743810" y="21486"/>
                </a:lnTo>
                <a:close/>
              </a:path>
            </a:pathLst>
          </a:custGeom>
          <a:noFill/>
          <a:effectLst/>
          <a:extLst>
            <a:ext uri="{909E8E84-426E-40DD-AFC4-6F175D3DCCD1}">
              <a14:hiddenFill xmlns:a14="http://schemas.microsoft.com/office/drawing/2010/main">
                <a:solidFill>
                  <a:srgbClr val="FFFFFF"/>
                </a:solidFill>
              </a14:hiddenFill>
            </a:ext>
          </a:extLst>
        </p:spPr>
      </p:pic>
      <p:grpSp>
        <p:nvGrpSpPr>
          <p:cNvPr id="4105" name="Group 4104">
            <a:extLst>
              <a:ext uri="{FF2B5EF4-FFF2-40B4-BE49-F238E27FC236}">
                <a16:creationId xmlns:a16="http://schemas.microsoft.com/office/drawing/2014/main" id="{54A1C8FD-E5B7-4BEC-A74A-A55FB8EA7C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effectLst>
            <a:outerShdw blurRad="381000" dist="152400" algn="l" rotWithShape="0">
              <a:prstClr val="black">
                <a:alpha val="10000"/>
              </a:prstClr>
            </a:outerShdw>
          </a:effectLst>
        </p:grpSpPr>
        <p:sp>
          <p:nvSpPr>
            <p:cNvPr id="4106" name="Freeform: Shape 4105">
              <a:extLst>
                <a:ext uri="{FF2B5EF4-FFF2-40B4-BE49-F238E27FC236}">
                  <a16:creationId xmlns:a16="http://schemas.microsoft.com/office/drawing/2014/main" id="{B20D202D-5E48-4B15-9AF5-71BED4FCFF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07" name="Freeform: Shape 4106">
              <a:extLst>
                <a:ext uri="{FF2B5EF4-FFF2-40B4-BE49-F238E27FC236}">
                  <a16:creationId xmlns:a16="http://schemas.microsoft.com/office/drawing/2014/main" id="{68D6A069-9380-4E59-A0DA-07053EE8E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TextBox 3">
            <a:extLst>
              <a:ext uri="{FF2B5EF4-FFF2-40B4-BE49-F238E27FC236}">
                <a16:creationId xmlns:a16="http://schemas.microsoft.com/office/drawing/2014/main" id="{9E3FBF84-6D2C-62F7-409C-C5F991E0BF2B}"/>
              </a:ext>
            </a:extLst>
          </p:cNvPr>
          <p:cNvSpPr txBox="1"/>
          <p:nvPr/>
        </p:nvSpPr>
        <p:spPr>
          <a:xfrm>
            <a:off x="4706962" y="519205"/>
            <a:ext cx="7337188" cy="5601816"/>
          </a:xfrm>
          <a:prstGeom prst="rect">
            <a:avLst/>
          </a:prstGeom>
        </p:spPr>
        <p:txBody>
          <a:bodyPr vert="horz" lIns="91440" tIns="45720" rIns="91440" bIns="45720" rtlCol="0" anchor="t">
            <a:normAutofit/>
          </a:bodyPr>
          <a:lstStyle/>
          <a:p>
            <a:pPr>
              <a:lnSpc>
                <a:spcPct val="90000"/>
              </a:lnSpc>
            </a:pPr>
            <a:r>
              <a:rPr lang="en-US" sz="1300">
                <a:solidFill>
                  <a:schemeClr val="bg1">
                    <a:alpha val="80000"/>
                  </a:schemeClr>
                </a:solidFill>
                <a:latin typeface="Times New Roman"/>
                <a:cs typeface="Times New Roman"/>
              </a:rPr>
              <a:t>Music, G. (2024) </a:t>
            </a:r>
            <a:r>
              <a:rPr lang="en-US" sz="1300" i="1">
                <a:solidFill>
                  <a:schemeClr val="bg1">
                    <a:alpha val="80000"/>
                  </a:schemeClr>
                </a:solidFill>
                <a:latin typeface="Times New Roman"/>
                <a:cs typeface="Times New Roman"/>
              </a:rPr>
              <a:t>Nurturing Natures: Attachment and Children's Emotional, Sociocultural and Brain Development</a:t>
            </a:r>
            <a:r>
              <a:rPr lang="en-US" sz="1300">
                <a:solidFill>
                  <a:schemeClr val="bg1">
                    <a:alpha val="80000"/>
                  </a:schemeClr>
                </a:solidFill>
                <a:latin typeface="Times New Roman"/>
                <a:cs typeface="Times New Roman"/>
              </a:rPr>
              <a:t>. London: Routledge.</a:t>
            </a:r>
          </a:p>
          <a:p>
            <a:pPr>
              <a:lnSpc>
                <a:spcPct val="90000"/>
              </a:lnSpc>
            </a:pPr>
            <a:endParaRPr lang="en-US" sz="1300">
              <a:solidFill>
                <a:schemeClr val="bg1">
                  <a:alpha val="80000"/>
                </a:schemeClr>
              </a:solidFill>
              <a:latin typeface="Times New Roman"/>
              <a:cs typeface="Times New Roman"/>
            </a:endParaRPr>
          </a:p>
          <a:p>
            <a:pPr>
              <a:lnSpc>
                <a:spcPct val="90000"/>
              </a:lnSpc>
            </a:pPr>
            <a:r>
              <a:rPr lang="en-US" sz="1400">
                <a:solidFill>
                  <a:schemeClr val="bg1">
                    <a:alpha val="80000"/>
                  </a:schemeClr>
                </a:solidFill>
                <a:latin typeface="Times New Roman"/>
                <a:cs typeface="Times New Roman"/>
              </a:rPr>
              <a:t>Ndlovu, B., Okeke, C., </a:t>
            </a:r>
            <a:r>
              <a:rPr lang="en-US" sz="1400" err="1">
                <a:solidFill>
                  <a:schemeClr val="bg1">
                    <a:alpha val="80000"/>
                  </a:schemeClr>
                </a:solidFill>
                <a:latin typeface="Times New Roman"/>
                <a:cs typeface="Times New Roman"/>
              </a:rPr>
              <a:t>Nhase</a:t>
            </a:r>
            <a:r>
              <a:rPr lang="en-US" sz="1400">
                <a:solidFill>
                  <a:schemeClr val="bg1">
                    <a:alpha val="80000"/>
                  </a:schemeClr>
                </a:solidFill>
                <a:latin typeface="Times New Roman"/>
                <a:cs typeface="Times New Roman"/>
              </a:rPr>
              <a:t>, Z., Ugwuanyi, C., Okeke, C. and Ede, M. (2023) 'Impact of play-based learning on the development of children in mobile early childhood care and education </a:t>
            </a:r>
            <a:r>
              <a:rPr lang="en-US" sz="1400" err="1">
                <a:solidFill>
                  <a:schemeClr val="bg1">
                    <a:alpha val="80000"/>
                  </a:schemeClr>
                </a:solidFill>
                <a:latin typeface="Times New Roman"/>
                <a:cs typeface="Times New Roman"/>
              </a:rPr>
              <a:t>centres</a:t>
            </a:r>
            <a:r>
              <a:rPr lang="en-US" sz="1400">
                <a:solidFill>
                  <a:schemeClr val="bg1">
                    <a:alpha val="80000"/>
                  </a:schemeClr>
                </a:solidFill>
                <a:latin typeface="Times New Roman"/>
                <a:cs typeface="Times New Roman"/>
              </a:rPr>
              <a:t>: Practitioners' perspectives', </a:t>
            </a:r>
            <a:r>
              <a:rPr lang="en-US" sz="1400" i="1">
                <a:solidFill>
                  <a:schemeClr val="bg1">
                    <a:alpha val="80000"/>
                  </a:schemeClr>
                </a:solidFill>
                <a:latin typeface="Times New Roman"/>
                <a:cs typeface="Times New Roman"/>
              </a:rPr>
              <a:t>International Journal of Research in Business and Social Science</a:t>
            </a:r>
            <a:r>
              <a:rPr lang="en-US" sz="1400">
                <a:solidFill>
                  <a:schemeClr val="bg1">
                    <a:alpha val="80000"/>
                  </a:schemeClr>
                </a:solidFill>
                <a:latin typeface="Times New Roman"/>
                <a:cs typeface="Times New Roman"/>
              </a:rPr>
              <a:t>, 12(3).</a:t>
            </a:r>
          </a:p>
          <a:p>
            <a:pPr>
              <a:lnSpc>
                <a:spcPct val="90000"/>
              </a:lnSpc>
            </a:pPr>
            <a:endParaRPr lang="en-US" sz="1400">
              <a:solidFill>
                <a:schemeClr val="bg1">
                  <a:alpha val="80000"/>
                </a:schemeClr>
              </a:solidFill>
              <a:latin typeface="Times New Roman"/>
              <a:cs typeface="Times New Roman"/>
            </a:endParaRPr>
          </a:p>
          <a:p>
            <a:pPr>
              <a:lnSpc>
                <a:spcPct val="90000"/>
              </a:lnSpc>
            </a:pPr>
            <a:r>
              <a:rPr lang="en-US" sz="1400">
                <a:solidFill>
                  <a:schemeClr val="bg1">
                    <a:alpha val="80000"/>
                  </a:schemeClr>
                </a:solidFill>
                <a:latin typeface="Times New Roman"/>
                <a:cs typeface="Times New Roman"/>
              </a:rPr>
              <a:t>Nicholson, J., Kuhl, K., Maniates, H., Lin, B. and Bonetti, S. (2020) 'A review of the literature on leadership in early childhood: Examining epistemological foundations and considerations of social justice', </a:t>
            </a:r>
            <a:r>
              <a:rPr lang="en-US" sz="1400" i="1">
                <a:solidFill>
                  <a:schemeClr val="bg1">
                    <a:alpha val="80000"/>
                  </a:schemeClr>
                </a:solidFill>
                <a:latin typeface="Times New Roman"/>
                <a:cs typeface="Times New Roman"/>
              </a:rPr>
              <a:t>Early Child Development and Care</a:t>
            </a:r>
            <a:r>
              <a:rPr lang="en-US" sz="1400">
                <a:solidFill>
                  <a:schemeClr val="bg1">
                    <a:alpha val="80000"/>
                  </a:schemeClr>
                </a:solidFill>
                <a:latin typeface="Times New Roman"/>
                <a:cs typeface="Times New Roman"/>
              </a:rPr>
              <a:t>.</a:t>
            </a:r>
          </a:p>
          <a:p>
            <a:pPr>
              <a:lnSpc>
                <a:spcPct val="90000"/>
              </a:lnSpc>
            </a:pPr>
            <a:endParaRPr lang="en-US" sz="1400">
              <a:solidFill>
                <a:schemeClr val="bg1">
                  <a:alpha val="80000"/>
                </a:schemeClr>
              </a:solidFill>
              <a:latin typeface="Times New Roman"/>
              <a:cs typeface="Times New Roman"/>
            </a:endParaRPr>
          </a:p>
          <a:p>
            <a:pPr>
              <a:lnSpc>
                <a:spcPct val="90000"/>
              </a:lnSpc>
            </a:pPr>
            <a:r>
              <a:rPr lang="en-US" sz="1400" err="1">
                <a:solidFill>
                  <a:schemeClr val="bg1">
                    <a:alpha val="80000"/>
                  </a:schemeClr>
                </a:solidFill>
                <a:latin typeface="Times New Roman"/>
                <a:cs typeface="Times New Roman"/>
              </a:rPr>
              <a:t>Puinean</a:t>
            </a:r>
            <a:r>
              <a:rPr lang="en-US" sz="1400">
                <a:solidFill>
                  <a:schemeClr val="bg1">
                    <a:alpha val="80000"/>
                  </a:schemeClr>
                </a:solidFill>
                <a:latin typeface="Times New Roman"/>
                <a:cs typeface="Times New Roman"/>
              </a:rPr>
              <a:t>, G., </a:t>
            </a:r>
            <a:r>
              <a:rPr lang="en-US" sz="1400" err="1">
                <a:solidFill>
                  <a:schemeClr val="bg1">
                    <a:alpha val="80000"/>
                  </a:schemeClr>
                </a:solidFill>
                <a:latin typeface="Times New Roman"/>
                <a:cs typeface="Times New Roman"/>
              </a:rPr>
              <a:t>Gokiert</a:t>
            </a:r>
            <a:r>
              <a:rPr lang="en-US" sz="1400">
                <a:solidFill>
                  <a:schemeClr val="bg1">
                    <a:alpha val="80000"/>
                  </a:schemeClr>
                </a:solidFill>
                <a:latin typeface="Times New Roman"/>
                <a:cs typeface="Times New Roman"/>
              </a:rPr>
              <a:t>, R., Taylor, M., Jun, S. and de Vos, P. (2022) 'Evaluation in the field of early childhood development: A scoping review', </a:t>
            </a:r>
            <a:r>
              <a:rPr lang="en-US" sz="1400" i="1">
                <a:solidFill>
                  <a:schemeClr val="bg1">
                    <a:alpha val="80000"/>
                  </a:schemeClr>
                </a:solidFill>
                <a:latin typeface="Times New Roman"/>
                <a:cs typeface="Times New Roman"/>
              </a:rPr>
              <a:t>Evaluation Journal of Australasia</a:t>
            </a:r>
            <a:r>
              <a:rPr lang="en-US" sz="1400">
                <a:solidFill>
                  <a:schemeClr val="bg1">
                    <a:alpha val="80000"/>
                  </a:schemeClr>
                </a:solidFill>
                <a:latin typeface="Times New Roman"/>
                <a:cs typeface="Times New Roman"/>
              </a:rPr>
              <a:t>, 22(2), pp. 63–89.</a:t>
            </a:r>
          </a:p>
          <a:p>
            <a:pPr>
              <a:lnSpc>
                <a:spcPct val="90000"/>
              </a:lnSpc>
            </a:pPr>
            <a:endParaRPr lang="en-US" sz="1400">
              <a:solidFill>
                <a:schemeClr val="bg1">
                  <a:alpha val="80000"/>
                </a:schemeClr>
              </a:solidFill>
              <a:latin typeface="Times New Roman"/>
              <a:cs typeface="Times New Roman"/>
            </a:endParaRPr>
          </a:p>
          <a:p>
            <a:pPr>
              <a:lnSpc>
                <a:spcPct val="90000"/>
              </a:lnSpc>
            </a:pPr>
            <a:r>
              <a:rPr lang="en-US" sz="1400">
                <a:solidFill>
                  <a:schemeClr val="bg1">
                    <a:alpha val="80000"/>
                  </a:schemeClr>
                </a:solidFill>
                <a:latin typeface="Times New Roman"/>
                <a:cs typeface="Times New Roman"/>
              </a:rPr>
              <a:t>Taylor, M.E. and Boyer, W. (2020) 'Play-based learning: Evidence-based research to improve children's learning experiences in the kindergarten classroom', </a:t>
            </a:r>
            <a:r>
              <a:rPr lang="en-US" sz="1400" i="1">
                <a:solidFill>
                  <a:schemeClr val="bg1">
                    <a:alpha val="80000"/>
                  </a:schemeClr>
                </a:solidFill>
                <a:latin typeface="Times New Roman"/>
                <a:cs typeface="Times New Roman"/>
              </a:rPr>
              <a:t>Early Childhood Education Journal</a:t>
            </a:r>
            <a:r>
              <a:rPr lang="en-US" sz="1400">
                <a:solidFill>
                  <a:schemeClr val="bg1">
                    <a:alpha val="80000"/>
                  </a:schemeClr>
                </a:solidFill>
                <a:latin typeface="Times New Roman"/>
                <a:cs typeface="Times New Roman"/>
              </a:rPr>
              <a:t>, 48(2), pp. 127–133.</a:t>
            </a:r>
          </a:p>
          <a:p>
            <a:pPr>
              <a:lnSpc>
                <a:spcPct val="90000"/>
              </a:lnSpc>
            </a:pPr>
            <a:endParaRPr lang="en-US" sz="1400">
              <a:solidFill>
                <a:schemeClr val="bg1">
                  <a:alpha val="80000"/>
                </a:schemeClr>
              </a:solidFill>
              <a:latin typeface="Times New Roman"/>
              <a:cs typeface="Times New Roman"/>
            </a:endParaRPr>
          </a:p>
          <a:p>
            <a:pPr>
              <a:lnSpc>
                <a:spcPct val="90000"/>
              </a:lnSpc>
            </a:pPr>
            <a:r>
              <a:rPr lang="en-US" sz="1400">
                <a:solidFill>
                  <a:schemeClr val="bg1">
                    <a:alpha val="80000"/>
                  </a:schemeClr>
                </a:solidFill>
                <a:latin typeface="Times New Roman"/>
                <a:cs typeface="Times New Roman"/>
              </a:rPr>
              <a:t>Vygotsky, L.S. (1978) </a:t>
            </a:r>
            <a:r>
              <a:rPr lang="en-US" sz="1400" i="1">
                <a:solidFill>
                  <a:schemeClr val="bg1">
                    <a:alpha val="80000"/>
                  </a:schemeClr>
                </a:solidFill>
                <a:latin typeface="Times New Roman"/>
                <a:cs typeface="Times New Roman"/>
              </a:rPr>
              <a:t>Mind in Society: The Development of Higher Psychological Processes</a:t>
            </a:r>
            <a:r>
              <a:rPr lang="en-US" sz="1400">
                <a:solidFill>
                  <a:schemeClr val="bg1">
                    <a:alpha val="80000"/>
                  </a:schemeClr>
                </a:solidFill>
                <a:latin typeface="Times New Roman"/>
                <a:cs typeface="Times New Roman"/>
              </a:rPr>
              <a:t>. Cambridge, MA: Harvard University Press.</a:t>
            </a:r>
          </a:p>
          <a:p>
            <a:pPr>
              <a:lnSpc>
                <a:spcPct val="90000"/>
              </a:lnSpc>
            </a:pPr>
            <a:endParaRPr lang="en-US" sz="1400">
              <a:solidFill>
                <a:schemeClr val="bg1">
                  <a:alpha val="80000"/>
                </a:schemeClr>
              </a:solidFill>
              <a:latin typeface="Times New Roman"/>
              <a:cs typeface="Times New Roman"/>
            </a:endParaRPr>
          </a:p>
        </p:txBody>
      </p:sp>
      <p:sp>
        <p:nvSpPr>
          <p:cNvPr id="5" name="TextBox 4">
            <a:extLst>
              <a:ext uri="{FF2B5EF4-FFF2-40B4-BE49-F238E27FC236}">
                <a16:creationId xmlns:a16="http://schemas.microsoft.com/office/drawing/2014/main" id="{ABBCF127-077A-348F-F356-2959566BE6CF}"/>
              </a:ext>
            </a:extLst>
          </p:cNvPr>
          <p:cNvSpPr txBox="1"/>
          <p:nvPr/>
        </p:nvSpPr>
        <p:spPr>
          <a:xfrm>
            <a:off x="171712" y="6370687"/>
            <a:ext cx="4052270" cy="184666"/>
          </a:xfrm>
          <a:prstGeom prst="rect">
            <a:avLst/>
          </a:prstGeom>
          <a:noFill/>
        </p:spPr>
        <p:txBody>
          <a:bodyPr wrap="square">
            <a:spAutoFit/>
          </a:bodyPr>
          <a:lstStyle/>
          <a:p>
            <a:r>
              <a:rPr lang="en-GB" sz="600" dirty="0">
                <a:solidFill>
                  <a:schemeClr val="bg1"/>
                </a:solidFill>
              </a:rPr>
              <a:t>https://www.freepik.com/premium-ai-image/book-shelf-with-many-books-it-one-is-titled-word_229074873.htm</a:t>
            </a:r>
          </a:p>
        </p:txBody>
      </p:sp>
    </p:spTree>
    <p:extLst>
      <p:ext uri="{BB962C8B-B14F-4D97-AF65-F5344CB8AC3E}">
        <p14:creationId xmlns:p14="http://schemas.microsoft.com/office/powerpoint/2010/main" val="2262324836"/>
      </p:ext>
    </p:extLst>
  </p:cSld>
  <p:clrMapOvr>
    <a:masterClrMapping/>
  </p:clrMapOvr>
</p:sld>
</file>

<file path=ppt/theme/theme1.xml><?xml version="1.0" encoding="utf-8"?>
<a:theme xmlns:a="http://schemas.openxmlformats.org/drawingml/2006/main" name="Office Theme">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Extreme Shadow">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threePt" dir="tl">
              <a:rot lat="0" lon="0" rev="19800000"/>
            </a:lightRig>
          </a:scene3d>
          <a:sp3d prstMaterial="plastic">
            <a:bevelT w="25400" h="1905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38100" h="31750"/>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16461</TotalTime>
  <Words>2599</Words>
  <Application>Microsoft Office PowerPoint</Application>
  <PresentationFormat>Widescreen</PresentationFormat>
  <Paragraphs>211</Paragraphs>
  <Slides>15</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Aptos Display</vt:lpstr>
      <vt:lpstr>Arial</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Nana Kwame Djan (2504746)</dc:creator>
  <cp:lastModifiedBy>Nana Kwame Djan (2504746)</cp:lastModifiedBy>
  <cp:revision>3</cp:revision>
  <dcterms:created xsi:type="dcterms:W3CDTF">2026-06-07T23:45:31Z</dcterms:created>
  <dcterms:modified xsi:type="dcterms:W3CDTF">2026-06-20T01:44:04Z</dcterms:modified>
</cp:coreProperties>
</file>