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59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4042963-AF46-ABE9-09D2-537118C30CD6}" v="7" dt="2026-06-12T18:16:31.584"/>
    <p1510:client id="{40BB388A-4DC9-71C6-CEB5-A75A0738ED8C}" v="3561" dt="2026-06-12T17:16:13.941"/>
    <p1510:client id="{57AB407A-249C-E27D-87D0-6DEA15871B49}" v="1" dt="2026-06-12T13:44:59.00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428238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674883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819767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640841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6/12/2026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845102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6/12/2026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766866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6/12/2026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843083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048074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640131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093200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824521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944244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435518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774155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366440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433021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874493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6/12/2026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34930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socialsci.libretexts.org/Under_Construction/Book:_Human_Relations/1:_What_is_Human_Relations%3F/1.2:_Personality_and_Attitude_Effects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.maricopa.edu/devpsych/chapter/chapter-5-early-childhood/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mindowl.org/breaking-down-john-bowlbys-attachment-theory/" TargetMode="External"/><Relationship Id="rId7" Type="http://schemas.openxmlformats.org/officeDocument/2006/relationships/hyperlink" Target="https://www.simplypsychology.org/vygotsky.html" TargetMode="External"/><Relationship Id="rId2" Type="http://schemas.openxmlformats.org/officeDocument/2006/relationships/hyperlink" Target="https://www.simplypsychology.org/bowlby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geducare.ca/post/understanding-the-theory-of-attachment-pros-cons-and-real-life-examples" TargetMode="External"/><Relationship Id="rId5" Type="http://schemas.openxmlformats.org/officeDocument/2006/relationships/hyperlink" Target="https://www.headteacher-update.com/content/best-practice/attachment-theory-and-children-s-learning-in-school" TargetMode="External"/><Relationship Id="rId4" Type="http://schemas.openxmlformats.org/officeDocument/2006/relationships/hyperlink" Target="https://www.earlyyears.tv/attachment-theory-in-early-years-psycholog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999068"/>
            <a:ext cx="8574622" cy="4849282"/>
          </a:xfrm>
        </p:spPr>
        <p:txBody>
          <a:bodyPr>
            <a:normAutofit fontScale="90000"/>
          </a:bodyPr>
          <a:lstStyle/>
          <a:p>
            <a:r>
              <a:rPr lang="en-US" sz="5400">
                <a:solidFill>
                  <a:srgbClr val="2C2C2C"/>
                </a:solidFill>
                <a:latin typeface="Bierstadt"/>
              </a:rPr>
              <a:t>Atiyah Haseen</a:t>
            </a:r>
            <a:br>
              <a:rPr lang="en-US" sz="5400" dirty="0">
                <a:solidFill>
                  <a:srgbClr val="2C2C2C"/>
                </a:solidFill>
                <a:latin typeface="Bierstadt"/>
              </a:rPr>
            </a:br>
            <a:r>
              <a:rPr lang="en-US" sz="5400">
                <a:solidFill>
                  <a:srgbClr val="2C2C2C"/>
                </a:solidFill>
                <a:latin typeface="Bierstadt"/>
              </a:rPr>
              <a:t>2506896</a:t>
            </a:r>
            <a:br>
              <a:rPr lang="en-US" sz="5400" dirty="0">
                <a:solidFill>
                  <a:srgbClr val="2C2C2C"/>
                </a:solidFill>
                <a:latin typeface="Bierstadt"/>
              </a:rPr>
            </a:br>
            <a:r>
              <a:rPr lang="en-US" sz="5400">
                <a:solidFill>
                  <a:srgbClr val="2C2C2C"/>
                </a:solidFill>
                <a:latin typeface="Bierstadt"/>
              </a:rPr>
              <a:t>Psychology in Health and Social Care</a:t>
            </a:r>
            <a:br>
              <a:rPr lang="en-US" sz="5400" dirty="0">
                <a:solidFill>
                  <a:srgbClr val="2C2C2C"/>
                </a:solidFill>
                <a:latin typeface="Bierstadt"/>
              </a:rPr>
            </a:br>
            <a:r>
              <a:rPr lang="en-US" sz="5400">
                <a:solidFill>
                  <a:srgbClr val="2C2C2C"/>
                </a:solidFill>
                <a:latin typeface="Bierstadt"/>
              </a:rPr>
              <a:t>LCHS4010</a:t>
            </a:r>
            <a:br>
              <a:rPr lang="en-US" sz="5400" dirty="0">
                <a:solidFill>
                  <a:srgbClr val="2C2C2C"/>
                </a:solidFill>
                <a:latin typeface="Bierstadt"/>
              </a:rPr>
            </a:br>
            <a:r>
              <a:rPr lang="en-US" sz="5400">
                <a:solidFill>
                  <a:srgbClr val="2C2C2C"/>
                </a:solidFill>
                <a:latin typeface="Bierstadt"/>
              </a:rPr>
              <a:t>Presentation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D4AAA7-801F-EDF4-E86B-2285C9E07A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2144" y="124883"/>
            <a:ext cx="10018713" cy="905933"/>
          </a:xfrm>
        </p:spPr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93583A-19A3-104B-4615-5E261DD091E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82145" y="899582"/>
            <a:ext cx="4895055" cy="3124201"/>
          </a:xfrm>
        </p:spPr>
        <p:txBody>
          <a:bodyPr/>
          <a:lstStyle/>
          <a:p>
            <a:pPr marL="0" indent="0">
              <a:buClr>
                <a:srgbClr val="1287C3"/>
              </a:buClr>
              <a:buNone/>
            </a:pPr>
            <a:r>
              <a:rPr lang="en-US"/>
              <a:t>Aim of Presentation:</a:t>
            </a:r>
          </a:p>
          <a:p>
            <a:r>
              <a:rPr lang="en-US"/>
              <a:t>Analyze</a:t>
            </a:r>
            <a:r>
              <a:rPr lang="en-US" dirty="0"/>
              <a:t> Isaac's development using Bowlby's </a:t>
            </a:r>
            <a:r>
              <a:rPr lang="en-US"/>
              <a:t>Attachment</a:t>
            </a:r>
            <a:r>
              <a:rPr lang="en-US" dirty="0"/>
              <a:t> Theory</a:t>
            </a:r>
          </a:p>
          <a:p>
            <a:pPr>
              <a:buClr>
                <a:srgbClr val="1287C3"/>
              </a:buClr>
            </a:pPr>
            <a:r>
              <a:rPr lang="en-US"/>
              <a:t>Explain key concepts of Attachment Theory</a:t>
            </a:r>
            <a:endParaRPr lang="en-US" dirty="0"/>
          </a:p>
          <a:p>
            <a:pPr>
              <a:buClr>
                <a:srgbClr val="1287C3"/>
              </a:buClr>
            </a:pPr>
            <a:r>
              <a:rPr lang="en-US"/>
              <a:t>Apply the theory of Isaac's case study</a:t>
            </a:r>
            <a:endParaRPr lang="en-US" dirty="0"/>
          </a:p>
          <a:p>
            <a:pPr>
              <a:buClr>
                <a:srgbClr val="1287C3"/>
              </a:buClr>
            </a:pPr>
            <a:r>
              <a:rPr lang="en-US" dirty="0"/>
              <a:t>Explore support strategies </a:t>
            </a:r>
            <a:r>
              <a:rPr lang="en-US"/>
              <a:t>for Isaac</a:t>
            </a:r>
            <a:endParaRPr lang="en-US" dirty="0"/>
          </a:p>
          <a:p>
            <a:pPr>
              <a:buClr>
                <a:srgbClr val="1287C3"/>
              </a:buClr>
            </a:pPr>
            <a:r>
              <a:rPr lang="en-US" dirty="0"/>
              <a:t>Evaluate the usefulness of the </a:t>
            </a:r>
            <a:r>
              <a:rPr lang="en-US"/>
              <a:t>theory</a:t>
            </a: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BD49C2F-F94D-19C0-506A-364F981FE2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988967" y="3429000"/>
            <a:ext cx="4895056" cy="3124200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Brief Overv</a:t>
            </a:r>
            <a:r>
              <a:rPr lang="en-US"/>
              <a:t>iew of Isaac:</a:t>
            </a:r>
          </a:p>
          <a:p>
            <a:r>
              <a:rPr lang="en-US"/>
              <a:t>4-year-old attending a Children's Centre</a:t>
            </a:r>
          </a:p>
          <a:p>
            <a:pPr>
              <a:buClr>
                <a:srgbClr val="1287C3"/>
              </a:buClr>
            </a:pPr>
            <a:r>
              <a:rPr lang="en-US" dirty="0"/>
              <a:t>Experiences </a:t>
            </a:r>
            <a:r>
              <a:rPr lang="en-US"/>
              <a:t>separation distress</a:t>
            </a:r>
          </a:p>
          <a:p>
            <a:pPr>
              <a:buClr>
                <a:srgbClr val="1287C3"/>
              </a:buClr>
            </a:pPr>
            <a:r>
              <a:rPr lang="en-US"/>
              <a:t>Withdrawn during play </a:t>
            </a:r>
          </a:p>
          <a:p>
            <a:pPr>
              <a:buClr>
                <a:srgbClr val="1287C3"/>
              </a:buClr>
            </a:pPr>
            <a:r>
              <a:rPr lang="en-US"/>
              <a:t>Delayed language development </a:t>
            </a:r>
            <a:endParaRPr lang="en-US" dirty="0"/>
          </a:p>
          <a:p>
            <a:pPr>
              <a:buClr>
                <a:srgbClr val="1287C3"/>
              </a:buClr>
            </a:pPr>
            <a:r>
              <a:rPr lang="en-US"/>
              <a:t>Disrupted childcare arrangements</a:t>
            </a:r>
            <a:endParaRPr lang="en-US" dirty="0"/>
          </a:p>
        </p:txBody>
      </p:sp>
      <p:pic>
        <p:nvPicPr>
          <p:cNvPr id="5" name="Picture 4" descr="A child playing with blocks">
            <a:extLst>
              <a:ext uri="{FF2B5EF4-FFF2-40B4-BE49-F238E27FC236}">
                <a16:creationId xmlns:a16="http://schemas.microsoft.com/office/drawing/2014/main" id="{F66EC52D-2BED-98F0-907E-DEDA08B137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6880" y="3831020"/>
            <a:ext cx="3469304" cy="2323405"/>
          </a:xfrm>
          <a:prstGeom prst="rect">
            <a:avLst/>
          </a:prstGeom>
        </p:spPr>
      </p:pic>
      <p:pic>
        <p:nvPicPr>
          <p:cNvPr id="6" name="Picture 5" descr="A child standing in front of a chalkboard&#10;&#10;AI-generated content may be incorrect.">
            <a:extLst>
              <a:ext uri="{FF2B5EF4-FFF2-40B4-BE49-F238E27FC236}">
                <a16:creationId xmlns:a16="http://schemas.microsoft.com/office/drawing/2014/main" id="{913E3C84-5890-7175-B5BB-48C14EF9AC8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499" y="897698"/>
            <a:ext cx="3293303" cy="228600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5010851-CE4D-94E3-787B-05B9713F2C26}"/>
              </a:ext>
            </a:extLst>
          </p:cNvPr>
          <p:cNvSpPr txBox="1"/>
          <p:nvPr/>
        </p:nvSpPr>
        <p:spPr>
          <a:xfrm>
            <a:off x="2858746" y="6380272"/>
            <a:ext cx="2743199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+mn-lt"/>
                <a:cs typeface="+mn-lt"/>
              </a:rPr>
              <a:t>(Simply Psychology, 2025)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164403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212B40-D326-83DA-0BC7-F28E0A89A3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2144" y="-2117"/>
            <a:ext cx="10018713" cy="810683"/>
          </a:xfrm>
        </p:spPr>
        <p:txBody>
          <a:bodyPr/>
          <a:lstStyle/>
          <a:p>
            <a:r>
              <a:rPr lang="en-US"/>
              <a:t>Overview of Attachment Theory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7F32464-9AC5-853F-80A2-1553EF001EE9}"/>
              </a:ext>
            </a:extLst>
          </p:cNvPr>
          <p:cNvSpPr txBox="1"/>
          <p:nvPr/>
        </p:nvSpPr>
        <p:spPr>
          <a:xfrm>
            <a:off x="977239" y="1183023"/>
            <a:ext cx="3917950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Bowlby's Att</a:t>
            </a:r>
            <a:r>
              <a:rPr lang="en-US"/>
              <a:t>achment Theory:</a:t>
            </a:r>
          </a:p>
          <a:p>
            <a:pPr marL="285750" indent="-285750">
              <a:buFont typeface="Wingdings"/>
              <a:buChar char="Ø"/>
            </a:pPr>
            <a:r>
              <a:rPr lang="en-US"/>
              <a:t>Developed by John Bowlby (1969)</a:t>
            </a:r>
            <a:endParaRPr lang="en-US" dirty="0"/>
          </a:p>
          <a:p>
            <a:pPr marL="285750" indent="-285750">
              <a:buFont typeface="Wingdings"/>
              <a:buChar char="Ø"/>
            </a:pPr>
            <a:r>
              <a:rPr lang="en-US"/>
              <a:t>Children form emotional bonds with caregivers</a:t>
            </a:r>
            <a:endParaRPr lang="en-US" dirty="0"/>
          </a:p>
          <a:p>
            <a:pPr marL="285750" indent="-285750">
              <a:buFont typeface="Wingdings"/>
              <a:buChar char="Ø"/>
            </a:pPr>
            <a:r>
              <a:rPr lang="en-US"/>
              <a:t>Secure attachments promote healthy development</a:t>
            </a:r>
            <a:endParaRPr lang="en-US" dirty="0"/>
          </a:p>
          <a:p>
            <a:pPr marL="285750" indent="-285750">
              <a:buFont typeface="Wingdings"/>
              <a:buChar char="Ø"/>
            </a:pPr>
            <a:r>
              <a:rPr lang="en-US" dirty="0"/>
              <a:t>Early relationships influence future rel</a:t>
            </a:r>
            <a:r>
              <a:rPr lang="en-US"/>
              <a:t>ationships</a:t>
            </a:r>
            <a:endParaRPr lang="en-US" dirty="0"/>
          </a:p>
          <a:p>
            <a:pPr marL="285750" indent="-285750">
              <a:buFont typeface="Wingdings"/>
              <a:buChar char="Ø"/>
            </a:pPr>
            <a:r>
              <a:rPr lang="en-US"/>
              <a:t>Attachment provides a secure base for exploration</a:t>
            </a:r>
            <a:endParaRPr lang="en-US" dirty="0"/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9CB9A8D-1A1F-DD5C-5083-4EAFFE4997EE}"/>
              </a:ext>
            </a:extLst>
          </p:cNvPr>
          <p:cNvSpPr txBox="1"/>
          <p:nvPr/>
        </p:nvSpPr>
        <p:spPr>
          <a:xfrm>
            <a:off x="1705640" y="4448695"/>
            <a:ext cx="3685116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Key Concepts:</a:t>
            </a:r>
          </a:p>
          <a:p>
            <a:pPr marL="285750" indent="-285750">
              <a:buFont typeface="Wingdings"/>
              <a:buChar char="Ø"/>
            </a:pPr>
            <a:r>
              <a:rPr lang="en-US"/>
              <a:t>Attachment</a:t>
            </a:r>
          </a:p>
          <a:p>
            <a:pPr marL="285750" indent="-285750">
              <a:buFont typeface="Wingdings"/>
              <a:buChar char="Ø"/>
            </a:pPr>
            <a:r>
              <a:rPr lang="en-US"/>
              <a:t>Secure Base</a:t>
            </a:r>
            <a:endParaRPr lang="en-US" dirty="0"/>
          </a:p>
          <a:p>
            <a:pPr marL="285750" indent="-285750">
              <a:buFont typeface="Wingdings"/>
              <a:buChar char="Ø"/>
            </a:pPr>
            <a:r>
              <a:rPr lang="en-US"/>
              <a:t>Separation Anxiety</a:t>
            </a:r>
          </a:p>
          <a:p>
            <a:pPr marL="285750" indent="-285750">
              <a:buFont typeface="Wingdings"/>
              <a:buChar char="Ø"/>
            </a:pPr>
            <a:r>
              <a:rPr lang="en-US"/>
              <a:t>Internal Working Model</a:t>
            </a:r>
          </a:p>
          <a:p>
            <a:pPr marL="285750" indent="-285750">
              <a:buFont typeface="Wingdings"/>
              <a:buChar char="Ø"/>
            </a:pPr>
            <a:r>
              <a:rPr lang="en-US"/>
              <a:t>Secure vs Insecure Attachment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1427157-B2FF-8D2F-124E-DAFDF11990B5}"/>
              </a:ext>
            </a:extLst>
          </p:cNvPr>
          <p:cNvSpPr txBox="1"/>
          <p:nvPr/>
        </p:nvSpPr>
        <p:spPr>
          <a:xfrm>
            <a:off x="6820094" y="3945585"/>
            <a:ext cx="4282540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Relevance to Early Childhood:</a:t>
            </a:r>
          </a:p>
          <a:p>
            <a:pPr marL="285750" indent="-285750">
              <a:buFont typeface="Wingdings"/>
              <a:buChar char="Ø"/>
            </a:pPr>
            <a:r>
              <a:rPr lang="en-US"/>
              <a:t>Helps explain emotional and social development</a:t>
            </a:r>
            <a:endParaRPr lang="en-US" dirty="0"/>
          </a:p>
          <a:p>
            <a:pPr marL="285750" indent="-285750">
              <a:buFont typeface="Wingdings"/>
              <a:buChar char="Ø"/>
            </a:pPr>
            <a:r>
              <a:rPr lang="en-US"/>
              <a:t>Highlights importance of consistent caregiving</a:t>
            </a:r>
          </a:p>
          <a:p>
            <a:pPr marL="285750" indent="-285750">
              <a:buFont typeface="Wingdings"/>
              <a:buChar char="Ø"/>
            </a:pPr>
            <a:r>
              <a:rPr lang="en-US"/>
              <a:t>Useful for understanding children's responses to stress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BB24A43-96CD-826D-05B0-E7D512B25D27}"/>
              </a:ext>
            </a:extLst>
          </p:cNvPr>
          <p:cNvSpPr txBox="1"/>
          <p:nvPr/>
        </p:nvSpPr>
        <p:spPr>
          <a:xfrm>
            <a:off x="8034093" y="6169036"/>
            <a:ext cx="281714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+mn-lt"/>
                <a:cs typeface="+mn-lt"/>
              </a:rPr>
              <a:t>(Bastos, 2025)</a:t>
            </a:r>
            <a:endParaRPr lang="en-US"/>
          </a:p>
        </p:txBody>
      </p:sp>
      <p:pic>
        <p:nvPicPr>
          <p:cNvPr id="3" name="Picture 2" descr="Attachment Theory Stock Illustrations – 137 Attachment Theory Stock ...">
            <a:extLst>
              <a:ext uri="{FF2B5EF4-FFF2-40B4-BE49-F238E27FC236}">
                <a16:creationId xmlns:a16="http://schemas.microsoft.com/office/drawing/2014/main" id="{B3439A4C-3C18-869B-F3C6-4D97EF12C3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02500" y="804332"/>
            <a:ext cx="4286250" cy="31326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616071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4D2DF0-85DC-21B1-C2AE-3DBD1208E2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2144" y="-2117"/>
            <a:ext cx="10018713" cy="620183"/>
          </a:xfrm>
        </p:spPr>
        <p:txBody>
          <a:bodyPr>
            <a:normAutofit fontScale="90000"/>
          </a:bodyPr>
          <a:lstStyle/>
          <a:p>
            <a:r>
              <a:rPr lang="en-US"/>
              <a:t>Applying Attachment Theory to Isaac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744555-4D9D-943B-B06B-39330CCE6F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2143" y="1037166"/>
            <a:ext cx="5478463" cy="46058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800"/>
              <a:t>Maternal Post-Natal Depression:</a:t>
            </a:r>
            <a:endParaRPr lang="en-US" sz="1800" dirty="0"/>
          </a:p>
          <a:p>
            <a:r>
              <a:rPr lang="en-US" sz="1800" dirty="0"/>
              <a:t>May reduce caregiver </a:t>
            </a:r>
            <a:r>
              <a:rPr lang="en-US" sz="1800"/>
              <a:t>responsiveness</a:t>
            </a:r>
            <a:endParaRPr lang="en-US" sz="1800" dirty="0"/>
          </a:p>
          <a:p>
            <a:pPr>
              <a:buClr>
                <a:srgbClr val="1287C3"/>
              </a:buClr>
            </a:pPr>
            <a:r>
              <a:rPr lang="en-US" sz="1800"/>
              <a:t>Can affect attachment formation </a:t>
            </a:r>
            <a:endParaRPr lang="en-US" sz="1800" dirty="0"/>
          </a:p>
          <a:p>
            <a:pPr marL="0" indent="0">
              <a:buClr>
                <a:srgbClr val="1287C3"/>
              </a:buClr>
              <a:buNone/>
            </a:pPr>
            <a:r>
              <a:rPr lang="en-US" sz="1800" dirty="0"/>
              <a:t>Disrupted Childcare </a:t>
            </a:r>
            <a:r>
              <a:rPr lang="en-US" sz="1800"/>
              <a:t>Arrangements</a:t>
            </a:r>
            <a:endParaRPr lang="en-US" sz="1800" dirty="0"/>
          </a:p>
          <a:p>
            <a:r>
              <a:rPr lang="en-US" sz="1800"/>
              <a:t>Reduced consistency of care</a:t>
            </a:r>
            <a:endParaRPr lang="en-US" sz="1800" dirty="0"/>
          </a:p>
          <a:p>
            <a:pPr>
              <a:buClr>
                <a:srgbClr val="1287C3"/>
              </a:buClr>
            </a:pPr>
            <a:r>
              <a:rPr lang="en-US" sz="1800" dirty="0"/>
              <a:t>May contribute to attachment </a:t>
            </a:r>
            <a:r>
              <a:rPr lang="en-US" sz="1800"/>
              <a:t>insecurity</a:t>
            </a:r>
            <a:endParaRPr lang="en-US" sz="1800" dirty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/>
              <a:t>Separation Distress</a:t>
            </a:r>
            <a:endParaRPr lang="en-US" sz="1800" dirty="0"/>
          </a:p>
          <a:p>
            <a:pPr marL="342900" indent="-342900">
              <a:spcBef>
                <a:spcPts val="0"/>
              </a:spcBef>
              <a:spcAft>
                <a:spcPts val="0"/>
              </a:spcAft>
              <a:buClr>
                <a:srgbClr val="1287C3"/>
              </a:buClr>
              <a:buFont typeface="Arial,Sans-Serif"/>
              <a:buChar char="•"/>
            </a:pPr>
            <a:r>
              <a:rPr lang="en-US" sz="1800" dirty="0"/>
              <a:t>Indicates strong dependence </a:t>
            </a:r>
            <a:r>
              <a:rPr lang="en-US" sz="1800"/>
              <a:t>on attachment</a:t>
            </a:r>
            <a:r>
              <a:rPr lang="en-US" sz="1800" dirty="0"/>
              <a:t> figure</a:t>
            </a:r>
          </a:p>
          <a:p>
            <a:pPr marL="342900" indent="-342900">
              <a:spcBef>
                <a:spcPts val="0"/>
              </a:spcBef>
              <a:spcAft>
                <a:spcPts val="0"/>
              </a:spcAft>
              <a:buClr>
                <a:srgbClr val="1287C3"/>
              </a:buClr>
              <a:buFont typeface="Arial,Sans-Serif"/>
              <a:buChar char="•"/>
            </a:pPr>
            <a:r>
              <a:rPr lang="en-US" sz="1800"/>
              <a:t>Suggests possible attachment-related anxiety</a:t>
            </a:r>
          </a:p>
          <a:p>
            <a:pPr>
              <a:buClr>
                <a:srgbClr val="1287C3"/>
              </a:buClr>
            </a:pP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3A49D34-90AE-1D34-D359-1F27E64214E0}"/>
              </a:ext>
            </a:extLst>
          </p:cNvPr>
          <p:cNvSpPr txBox="1"/>
          <p:nvPr/>
        </p:nvSpPr>
        <p:spPr>
          <a:xfrm>
            <a:off x="7210345" y="1490670"/>
            <a:ext cx="4764616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Social </a:t>
            </a:r>
            <a:r>
              <a:rPr lang="en-US"/>
              <a:t>Withdrawal</a:t>
            </a:r>
            <a:endParaRPr lang="en-US" dirty="0"/>
          </a:p>
          <a:p>
            <a:pPr marL="342900" indent="-342900">
              <a:buFont typeface="Arial"/>
              <a:buChar char="•"/>
            </a:pPr>
            <a:r>
              <a:rPr lang="en-US" dirty="0"/>
              <a:t>Less confidence enga</a:t>
            </a:r>
            <a:r>
              <a:rPr lang="en-US"/>
              <a:t>ging with peers</a:t>
            </a:r>
            <a:endParaRPr lang="en-US" dirty="0"/>
          </a:p>
          <a:p>
            <a:pPr marL="342900" indent="-342900">
              <a:buFont typeface="Arial"/>
              <a:buChar char="•"/>
            </a:pPr>
            <a:r>
              <a:rPr lang="en-US" dirty="0"/>
              <a:t>Reduced willingness to explore indepen</a:t>
            </a:r>
            <a:r>
              <a:rPr lang="en-US"/>
              <a:t>dently </a:t>
            </a:r>
            <a:endParaRPr lang="en-US" dirty="0"/>
          </a:p>
          <a:p>
            <a:r>
              <a:rPr lang="en-US"/>
              <a:t>Language Delay </a:t>
            </a:r>
            <a:endParaRPr lang="en-US" dirty="0"/>
          </a:p>
          <a:p>
            <a:pPr marL="342900" indent="-342900">
              <a:buFont typeface="Arial"/>
              <a:buChar char="•"/>
            </a:pPr>
            <a:r>
              <a:rPr lang="en-US"/>
              <a:t>Limited social interaction may affect communication development</a:t>
            </a:r>
            <a:endParaRPr lang="en-US" dirty="0"/>
          </a:p>
          <a:p>
            <a:pPr marL="342900" indent="-342900">
              <a:buFont typeface="Arial"/>
              <a:buChar char="•"/>
            </a:pPr>
            <a:endParaRPr lang="en-US" dirty="0"/>
          </a:p>
          <a:p>
            <a:pPr marL="342900" indent="-342900">
              <a:buFont typeface="Arial"/>
              <a:buChar char="•"/>
            </a:pPr>
            <a:endParaRPr lang="en-US" dirty="0"/>
          </a:p>
          <a:p>
            <a:r>
              <a:rPr lang="en-US"/>
              <a:t>Overall impact</a:t>
            </a:r>
            <a:endParaRPr lang="en-US" dirty="0"/>
          </a:p>
          <a:p>
            <a:pPr marL="342900" indent="-342900">
              <a:buFont typeface="Arial"/>
              <a:buChar char="•"/>
            </a:pPr>
            <a:r>
              <a:rPr lang="en-US"/>
              <a:t>Isaac may struggle to feel secure</a:t>
            </a:r>
            <a:endParaRPr lang="en-US" dirty="0"/>
          </a:p>
          <a:p>
            <a:pPr marL="342900" indent="-342900">
              <a:buFont typeface="Arial"/>
              <a:buChar char="•"/>
            </a:pPr>
            <a:r>
              <a:rPr lang="en-US"/>
              <a:t>Emotional</a:t>
            </a:r>
            <a:r>
              <a:rPr lang="en-US" dirty="0"/>
              <a:t> wellbeing and development may be affected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8AB835A-D374-6542-053E-951A2D466FFB}"/>
              </a:ext>
            </a:extLst>
          </p:cNvPr>
          <p:cNvSpPr txBox="1"/>
          <p:nvPr/>
        </p:nvSpPr>
        <p:spPr>
          <a:xfrm>
            <a:off x="7162663" y="6151980"/>
            <a:ext cx="4657928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+mn-lt"/>
                <a:cs typeface="+mn-lt"/>
              </a:rPr>
              <a:t>(</a:t>
            </a:r>
            <a:r>
              <a:rPr lang="en-US" i="1">
                <a:ea typeface="+mn-lt"/>
                <a:cs typeface="+mn-lt"/>
              </a:rPr>
              <a:t>Attachment Theory in early years Psychology</a:t>
            </a:r>
            <a:r>
              <a:rPr lang="en-US">
                <a:ea typeface="+mn-lt"/>
                <a:cs typeface="+mn-lt"/>
              </a:rPr>
              <a:t>, no date)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278811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2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5C53CA-B68E-FA0F-8063-FE5A52A588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2144" y="-2117"/>
            <a:ext cx="10018713" cy="821266"/>
          </a:xfrm>
        </p:spPr>
        <p:txBody>
          <a:bodyPr/>
          <a:lstStyle/>
          <a:p>
            <a:r>
              <a:rPr lang="en-US"/>
              <a:t>Practical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728568-411D-15E1-3BA6-F863135EFC1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84312" y="1142999"/>
            <a:ext cx="4895055" cy="4648201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dirty="0"/>
              <a:t>Supporting Isaac in the Early Years Setting </a:t>
            </a:r>
            <a:r>
              <a:rPr lang="en-US"/>
              <a:t>Consistent Key Worker:</a:t>
            </a:r>
          </a:p>
          <a:p>
            <a:r>
              <a:rPr lang="en-US"/>
              <a:t>Build trust and security</a:t>
            </a:r>
            <a:endParaRPr lang="en-US" dirty="0"/>
          </a:p>
          <a:p>
            <a:pPr>
              <a:buClr>
                <a:srgbClr val="1287C3"/>
              </a:buClr>
            </a:pPr>
            <a:r>
              <a:rPr lang="en-US" dirty="0"/>
              <a:t>Provide </a:t>
            </a:r>
            <a:r>
              <a:rPr lang="en-US"/>
              <a:t>predictable support</a:t>
            </a:r>
            <a:endParaRPr lang="en-US" dirty="0"/>
          </a:p>
          <a:p>
            <a:pPr marL="0" indent="0">
              <a:buClr>
                <a:srgbClr val="1287C3"/>
              </a:buClr>
              <a:buNone/>
            </a:pPr>
            <a:r>
              <a:rPr lang="en-US"/>
              <a:t>Attachment-based Practice</a:t>
            </a:r>
          </a:p>
          <a:p>
            <a:r>
              <a:rPr lang="en-US"/>
              <a:t>Warm and responsive interactions</a:t>
            </a:r>
          </a:p>
          <a:p>
            <a:pPr>
              <a:buClr>
                <a:srgbClr val="1287C3"/>
              </a:buClr>
            </a:pPr>
            <a:r>
              <a:rPr lang="en-US" dirty="0"/>
              <a:t>Positive </a:t>
            </a:r>
            <a:r>
              <a:rPr lang="en-US"/>
              <a:t>emotional</a:t>
            </a:r>
            <a:r>
              <a:rPr lang="en-US" dirty="0"/>
              <a:t> support</a:t>
            </a:r>
          </a:p>
          <a:p>
            <a:pPr marL="0" indent="0">
              <a:buClr>
                <a:srgbClr val="1287C3"/>
              </a:buClr>
              <a:buNone/>
            </a:pPr>
            <a:r>
              <a:rPr lang="en-US"/>
              <a:t>Play-based Learning</a:t>
            </a:r>
          </a:p>
          <a:p>
            <a:r>
              <a:rPr lang="en-US"/>
              <a:t>Encourage social interaction </a:t>
            </a:r>
            <a:endParaRPr lang="en-US" dirty="0"/>
          </a:p>
          <a:p>
            <a:pPr>
              <a:buClr>
                <a:srgbClr val="1287C3"/>
              </a:buClr>
            </a:pPr>
            <a:r>
              <a:rPr lang="en-US"/>
              <a:t>Promote confidence and independence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13D2C9-D6A9-3AA7-B8DC-B40D45D67E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40800" y="1524000"/>
            <a:ext cx="4895056" cy="408728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dirty="0"/>
              <a:t>Parent </a:t>
            </a:r>
            <a:r>
              <a:rPr lang="en-US"/>
              <a:t>Support</a:t>
            </a:r>
          </a:p>
          <a:p>
            <a:r>
              <a:rPr lang="en-US"/>
              <a:t>Access to parenting support services</a:t>
            </a:r>
          </a:p>
          <a:p>
            <a:pPr>
              <a:buClr>
                <a:srgbClr val="1287C3"/>
              </a:buClr>
            </a:pPr>
            <a:r>
              <a:rPr lang="en-US"/>
              <a:t>Support maternal wellbeing</a:t>
            </a:r>
          </a:p>
          <a:p>
            <a:pPr marL="0" indent="0">
              <a:buClr>
                <a:srgbClr val="1287C3"/>
              </a:buClr>
              <a:buNone/>
            </a:pPr>
            <a:r>
              <a:rPr lang="en-US"/>
              <a:t>Emotional Regulation Activities</a:t>
            </a:r>
          </a:p>
          <a:p>
            <a:r>
              <a:rPr lang="en-US" dirty="0"/>
              <a:t>Storyte</a:t>
            </a:r>
            <a:r>
              <a:rPr lang="en-US"/>
              <a:t>lling</a:t>
            </a:r>
          </a:p>
          <a:p>
            <a:pPr>
              <a:buClr>
                <a:srgbClr val="1287C3"/>
              </a:buClr>
            </a:pPr>
            <a:r>
              <a:rPr lang="en-US"/>
              <a:t>Emotion cards</a:t>
            </a:r>
          </a:p>
          <a:p>
            <a:pPr>
              <a:buClr>
                <a:srgbClr val="1287C3"/>
              </a:buClr>
            </a:pPr>
            <a:r>
              <a:rPr lang="en-US"/>
              <a:t>Calm spaces</a:t>
            </a:r>
          </a:p>
          <a:p>
            <a:pPr marL="0" indent="0">
              <a:buClr>
                <a:srgbClr val="1287C3"/>
              </a:buClr>
              <a:buNone/>
            </a:pPr>
            <a:r>
              <a:rPr lang="en-US"/>
              <a:t>Multi-Agency Support</a:t>
            </a:r>
          </a:p>
          <a:p>
            <a:r>
              <a:rPr lang="en-US"/>
              <a:t>Early years staff</a:t>
            </a:r>
          </a:p>
          <a:p>
            <a:pPr>
              <a:buClr>
                <a:srgbClr val="1287C3"/>
              </a:buClr>
            </a:pPr>
            <a:r>
              <a:rPr lang="en-US"/>
              <a:t>Health visitor</a:t>
            </a:r>
          </a:p>
          <a:p>
            <a:pPr>
              <a:buClr>
                <a:srgbClr val="1287C3"/>
              </a:buClr>
            </a:pPr>
            <a:r>
              <a:rPr lang="en-US"/>
              <a:t>Speech and Language Therapy</a:t>
            </a:r>
            <a:endParaRPr lang="en-US" dirty="0"/>
          </a:p>
          <a:p>
            <a:pPr>
              <a:buClr>
                <a:srgbClr val="1287C3"/>
              </a:buClr>
            </a:pPr>
            <a:r>
              <a:rPr lang="en-US"/>
              <a:t>Family Support Services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3B1CEB5-42C8-465C-4168-7C420776F06B}"/>
              </a:ext>
            </a:extLst>
          </p:cNvPr>
          <p:cNvSpPr txBox="1"/>
          <p:nvPr/>
        </p:nvSpPr>
        <p:spPr>
          <a:xfrm>
            <a:off x="2716636" y="5902971"/>
            <a:ext cx="323711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+mn-lt"/>
                <a:cs typeface="+mn-lt"/>
              </a:rPr>
              <a:t>(Harlow, 2023)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753381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BEABF2-FD4C-193B-0BCC-EDC3958A72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2144" y="-2117"/>
            <a:ext cx="10018713" cy="789516"/>
          </a:xfrm>
        </p:spPr>
        <p:txBody>
          <a:bodyPr/>
          <a:lstStyle/>
          <a:p>
            <a:r>
              <a:rPr lang="en-US" dirty="0"/>
              <a:t>Nature vs </a:t>
            </a:r>
            <a:r>
              <a:rPr lang="en-US"/>
              <a:t>Nurture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89D208-1512-996E-1D71-912A845D84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399645" y="666749"/>
            <a:ext cx="4895055" cy="3124201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/>
              <a:t>Nature influences</a:t>
            </a:r>
          </a:p>
          <a:p>
            <a:r>
              <a:rPr lang="en-US"/>
              <a:t>Individual temperament</a:t>
            </a:r>
          </a:p>
          <a:p>
            <a:pPr>
              <a:buClr>
                <a:srgbClr val="1287C3"/>
              </a:buClr>
            </a:pPr>
            <a:r>
              <a:rPr lang="en-US" dirty="0"/>
              <a:t>Emotional </a:t>
            </a:r>
            <a:r>
              <a:rPr lang="en-US"/>
              <a:t>sensitivity</a:t>
            </a:r>
            <a:endParaRPr lang="en-US" dirty="0"/>
          </a:p>
          <a:p>
            <a:pPr>
              <a:buClr>
                <a:srgbClr val="1287C3"/>
              </a:buClr>
            </a:pPr>
            <a:r>
              <a:rPr lang="en-US"/>
              <a:t>Biological development</a:t>
            </a:r>
            <a:endParaRPr lang="en-US" dirty="0"/>
          </a:p>
          <a:p>
            <a:pPr marL="0" indent="0">
              <a:buClr>
                <a:srgbClr val="1287C3"/>
              </a:buClr>
              <a:buNone/>
            </a:pPr>
            <a:r>
              <a:rPr lang="en-US"/>
              <a:t>Nurture influences</a:t>
            </a:r>
          </a:p>
          <a:p>
            <a:r>
              <a:rPr lang="en-US"/>
              <a:t>Maternal post-natal depression</a:t>
            </a:r>
            <a:endParaRPr lang="en-US" dirty="0"/>
          </a:p>
          <a:p>
            <a:pPr>
              <a:buClr>
                <a:srgbClr val="1287C3"/>
              </a:buClr>
            </a:pPr>
            <a:r>
              <a:rPr lang="en-US"/>
              <a:t>Disrupted childcare</a:t>
            </a:r>
          </a:p>
          <a:p>
            <a:pPr>
              <a:buClr>
                <a:srgbClr val="1287C3"/>
              </a:buClr>
            </a:pPr>
            <a:r>
              <a:rPr lang="en-US"/>
              <a:t>Family relocation</a:t>
            </a:r>
          </a:p>
          <a:p>
            <a:pPr>
              <a:buClr>
                <a:srgbClr val="1287C3"/>
              </a:buClr>
            </a:pPr>
            <a:r>
              <a:rPr lang="en-US"/>
              <a:t>Limited social support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7EC654-D198-A0E5-021D-BA8A3CE6AF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29134" y="3429000"/>
            <a:ext cx="4895056" cy="312420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/>
              <a:t>Interaction of Nature and Nurture</a:t>
            </a:r>
          </a:p>
          <a:p>
            <a:r>
              <a:rPr lang="en-US" dirty="0"/>
              <a:t>Development shaped by both biology and envir</a:t>
            </a:r>
            <a:r>
              <a:rPr lang="en-US"/>
              <a:t>onment</a:t>
            </a:r>
          </a:p>
          <a:p>
            <a:pPr>
              <a:buClr>
                <a:srgbClr val="1287C3"/>
              </a:buClr>
            </a:pPr>
            <a:r>
              <a:rPr lang="en-US" dirty="0"/>
              <a:t>Early caregiving </a:t>
            </a:r>
            <a:r>
              <a:rPr lang="en-US"/>
              <a:t>experiences</a:t>
            </a:r>
            <a:r>
              <a:rPr lang="en-US" dirty="0"/>
              <a:t> influence emotional wellbeing </a:t>
            </a:r>
          </a:p>
          <a:p>
            <a:pPr marL="0" indent="0">
              <a:buClr>
                <a:srgbClr val="1287C3"/>
              </a:buClr>
              <a:buNone/>
            </a:pPr>
            <a:r>
              <a:rPr lang="en-US"/>
              <a:t>Application to Isaac</a:t>
            </a:r>
          </a:p>
          <a:p>
            <a:r>
              <a:rPr lang="en-US" dirty="0"/>
              <a:t>Behavior likely influenced by both personal characteristics and life experiences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EDDDA61-37BC-C327-F085-BBEC7F3A06D9}"/>
              </a:ext>
            </a:extLst>
          </p:cNvPr>
          <p:cNvSpPr txBox="1"/>
          <p:nvPr/>
        </p:nvSpPr>
        <p:spPr>
          <a:xfrm>
            <a:off x="1917051" y="5416632"/>
            <a:ext cx="333232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+mn-lt"/>
                <a:cs typeface="+mn-lt"/>
              </a:rPr>
              <a:t>(Simply Psychology, 2024)</a:t>
            </a:r>
            <a:endParaRPr lang="en-US"/>
          </a:p>
        </p:txBody>
      </p:sp>
      <p:pic>
        <p:nvPicPr>
          <p:cNvPr id="6" name="Picture 5" descr="A blue and orange circles with white text&#10;&#10;AI-generated content may be incorrect.">
            <a:extLst>
              <a:ext uri="{FF2B5EF4-FFF2-40B4-BE49-F238E27FC236}">
                <a16:creationId xmlns:a16="http://schemas.microsoft.com/office/drawing/2014/main" id="{D55A985F-9CC8-727F-F9C2-38C4636B301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375189" y="925441"/>
            <a:ext cx="6023919" cy="23607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24776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EF3793-36D2-53CA-6230-25CA5A9150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2144" y="-2117"/>
            <a:ext cx="10018713" cy="821266"/>
          </a:xfrm>
        </p:spPr>
        <p:txBody>
          <a:bodyPr/>
          <a:lstStyle/>
          <a:p>
            <a:r>
              <a:rPr lang="en-US"/>
              <a:t>Evaluation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20A573-3144-FABC-7CF8-BD8F04EF559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82145" y="1555749"/>
            <a:ext cx="4895055" cy="3124201"/>
          </a:xfrm>
        </p:spPr>
        <p:txBody>
          <a:bodyPr/>
          <a:lstStyle/>
          <a:p>
            <a:pPr marL="0" indent="0">
              <a:buNone/>
            </a:pPr>
            <a:r>
              <a:rPr lang="en-US"/>
              <a:t>Strengths </a:t>
            </a:r>
          </a:p>
          <a:p>
            <a:pPr>
              <a:buFont typeface="Wingdings"/>
              <a:buChar char="ü"/>
            </a:pPr>
            <a:r>
              <a:rPr lang="en-US"/>
              <a:t>Explains Isaac's separation anxiety</a:t>
            </a:r>
          </a:p>
          <a:p>
            <a:pPr>
              <a:buClr>
                <a:srgbClr val="1287C3"/>
              </a:buClr>
              <a:buFont typeface="Wingdings"/>
              <a:buChar char="ü"/>
            </a:pPr>
            <a:r>
              <a:rPr lang="en-US" dirty="0"/>
              <a:t>Explains clinginess and </a:t>
            </a:r>
            <a:r>
              <a:rPr lang="en-US"/>
              <a:t>emotional</a:t>
            </a:r>
            <a:r>
              <a:rPr lang="en-US" dirty="0"/>
              <a:t> dependence</a:t>
            </a:r>
          </a:p>
          <a:p>
            <a:pPr>
              <a:buClr>
                <a:srgbClr val="1287C3"/>
              </a:buClr>
              <a:buFont typeface="Wingdings"/>
              <a:buChar char="ü"/>
            </a:pPr>
            <a:r>
              <a:rPr lang="en-US"/>
              <a:t>Supported by research evidence</a:t>
            </a:r>
          </a:p>
          <a:p>
            <a:pPr>
              <a:buClr>
                <a:srgbClr val="1287C3"/>
              </a:buClr>
              <a:buFont typeface="Wingdings"/>
              <a:buChar char="ü"/>
            </a:pPr>
            <a:r>
              <a:rPr lang="en-US" dirty="0"/>
              <a:t>Provides </a:t>
            </a:r>
            <a:r>
              <a:rPr lang="en-US"/>
              <a:t>useful</a:t>
            </a:r>
            <a:r>
              <a:rPr lang="en-US" dirty="0"/>
              <a:t> practical interventions 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6A9770D-1BC8-FB6B-27FA-5137229464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77300" y="1555750"/>
            <a:ext cx="4895056" cy="3124200"/>
          </a:xfrm>
        </p:spPr>
        <p:txBody>
          <a:bodyPr/>
          <a:lstStyle/>
          <a:p>
            <a:pPr marL="0" indent="0">
              <a:buNone/>
            </a:pPr>
            <a:r>
              <a:rPr lang="en-US"/>
              <a:t>Weakness</a:t>
            </a:r>
          </a:p>
          <a:p>
            <a:pPr>
              <a:buFont typeface="Wingdings"/>
              <a:buChar char="q"/>
            </a:pPr>
            <a:r>
              <a:rPr lang="en-US" dirty="0"/>
              <a:t>Focuses mainly on caregiver relationships</a:t>
            </a:r>
          </a:p>
          <a:p>
            <a:pPr>
              <a:buClr>
                <a:srgbClr val="1287C3"/>
              </a:buClr>
              <a:buFont typeface="Wingdings"/>
              <a:buChar char="q"/>
            </a:pPr>
            <a:r>
              <a:rPr lang="en-US" dirty="0"/>
              <a:t>Less effective i</a:t>
            </a:r>
            <a:r>
              <a:rPr lang="en-US"/>
              <a:t>n language development</a:t>
            </a:r>
            <a:endParaRPr lang="en-US" dirty="0"/>
          </a:p>
          <a:p>
            <a:pPr>
              <a:buClr>
                <a:srgbClr val="1287C3"/>
              </a:buClr>
              <a:buFont typeface="Wingdings"/>
              <a:buChar char="q"/>
            </a:pPr>
            <a:r>
              <a:rPr lang="en-US"/>
              <a:t>May underestimate wider social influences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2E3F09A-B938-392E-C013-A4B905E5C091}"/>
              </a:ext>
            </a:extLst>
          </p:cNvPr>
          <p:cNvSpPr txBox="1"/>
          <p:nvPr/>
        </p:nvSpPr>
        <p:spPr>
          <a:xfrm>
            <a:off x="8786913" y="5916865"/>
            <a:ext cx="288372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+mn-lt"/>
                <a:cs typeface="+mn-lt"/>
              </a:rPr>
              <a:t>(</a:t>
            </a:r>
            <a:r>
              <a:rPr lang="en-US" dirty="0" err="1">
                <a:ea typeface="+mn-lt"/>
                <a:cs typeface="+mn-lt"/>
              </a:rPr>
              <a:t>Zetouni</a:t>
            </a:r>
            <a:r>
              <a:rPr lang="en-US" dirty="0">
                <a:ea typeface="+mn-lt"/>
                <a:cs typeface="+mn-lt"/>
              </a:rPr>
              <a:t>, 2024)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459907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5F20BD-76CD-503B-C814-75C7EA0FC5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0899" y="2241"/>
            <a:ext cx="10018713" cy="766481"/>
          </a:xfrm>
        </p:spPr>
        <p:txBody>
          <a:bodyPr/>
          <a:lstStyle/>
          <a:p>
            <a:r>
              <a:rPr lang="en-US"/>
              <a:t>Evaluation pt2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5151A4-5BA5-1D9B-1935-BD5A7F2D4C9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98562" y="1714499"/>
            <a:ext cx="4895055" cy="3124201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Alternative Theory: Vygotsky's </a:t>
            </a:r>
            <a:r>
              <a:rPr lang="en-US"/>
              <a:t>Sociocultural</a:t>
            </a:r>
            <a:r>
              <a:rPr lang="en-US" dirty="0"/>
              <a:t> Theory</a:t>
            </a:r>
          </a:p>
          <a:p>
            <a:r>
              <a:rPr lang="en-US" dirty="0"/>
              <a:t>Better explanation of </a:t>
            </a:r>
            <a:r>
              <a:rPr lang="en-US"/>
              <a:t>language development</a:t>
            </a:r>
          </a:p>
          <a:p>
            <a:pPr>
              <a:buClr>
                <a:srgbClr val="1287C3"/>
              </a:buClr>
            </a:pPr>
            <a:r>
              <a:rPr lang="en-US"/>
              <a:t>Emphasizes</a:t>
            </a:r>
            <a:r>
              <a:rPr lang="en-US" dirty="0"/>
              <a:t> learning through social interaction 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61A3FCF-7BB3-CE51-DD0B-F4B1FE3CC3D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295884" y="3577167"/>
            <a:ext cx="4895056" cy="3124200"/>
          </a:xfrm>
        </p:spPr>
        <p:txBody>
          <a:bodyPr/>
          <a:lstStyle/>
          <a:p>
            <a:pPr marL="0" indent="0">
              <a:buNone/>
            </a:pPr>
            <a:r>
              <a:rPr lang="en-US"/>
              <a:t>Overall Evaluation</a:t>
            </a:r>
          </a:p>
          <a:p>
            <a:r>
              <a:rPr lang="en-US" dirty="0"/>
              <a:t>Attachment theory is highly useful for understanding Isaac's emotional needs </a:t>
            </a:r>
          </a:p>
          <a:p>
            <a:pPr>
              <a:buClr>
                <a:srgbClr val="1287C3"/>
              </a:buClr>
            </a:pPr>
            <a:r>
              <a:rPr lang="en-US" dirty="0"/>
              <a:t>Best theory for explaining the main issues presented in the case study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BE994C-A00D-65BB-3579-6678181B99B4}"/>
              </a:ext>
            </a:extLst>
          </p:cNvPr>
          <p:cNvSpPr txBox="1"/>
          <p:nvPr/>
        </p:nvSpPr>
        <p:spPr>
          <a:xfrm>
            <a:off x="7706976" y="2314307"/>
            <a:ext cx="390885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+mn-lt"/>
                <a:cs typeface="+mn-lt"/>
              </a:rPr>
              <a:t>(Psychology, 2025)</a:t>
            </a:r>
            <a:endParaRPr lang="en-US"/>
          </a:p>
        </p:txBody>
      </p:sp>
      <p:pic>
        <p:nvPicPr>
          <p:cNvPr id="7" name="Picture 6" descr="A diagram of a learner&#10;&#10;AI-generated content may be incorrect.">
            <a:extLst>
              <a:ext uri="{FF2B5EF4-FFF2-40B4-BE49-F238E27FC236}">
                <a16:creationId xmlns:a16="http://schemas.microsoft.com/office/drawing/2014/main" id="{B096BC15-C1CD-DEDF-AA24-035FEF0937D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188785" y="4425138"/>
            <a:ext cx="2095500" cy="1924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714098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AA970C-2375-2C0E-45DA-01533301DD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2144" y="114300"/>
            <a:ext cx="10018713" cy="800099"/>
          </a:xfrm>
        </p:spPr>
        <p:txBody>
          <a:bodyPr/>
          <a:lstStyle/>
          <a:p>
            <a:r>
              <a:rPr lang="en-US" dirty="0"/>
              <a:t>Conclu</a:t>
            </a:r>
            <a:r>
              <a:rPr lang="en-US"/>
              <a:t>sion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B886E8-DD13-B451-89AE-CCE9E4199B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1471083"/>
            <a:ext cx="10018713" cy="4320117"/>
          </a:xfrm>
        </p:spPr>
        <p:txBody>
          <a:bodyPr>
            <a:normAutofit/>
          </a:bodyPr>
          <a:lstStyle/>
          <a:p>
            <a:r>
              <a:rPr lang="en-US" sz="1600" dirty="0"/>
              <a:t>Bowlby's Attachment Theory provides a strong </a:t>
            </a:r>
            <a:r>
              <a:rPr lang="en-US" sz="1600"/>
              <a:t>explanation</a:t>
            </a:r>
            <a:r>
              <a:rPr lang="en-US" sz="1600" dirty="0"/>
              <a:t> of Isaac's development.</a:t>
            </a:r>
          </a:p>
          <a:p>
            <a:pPr>
              <a:buClr>
                <a:srgbClr val="1287C3"/>
              </a:buClr>
            </a:pPr>
            <a:r>
              <a:rPr lang="en-US" sz="1600"/>
              <a:t>Maternal depression and disrupted childcare may have affected attachment security.</a:t>
            </a:r>
            <a:endParaRPr lang="en-US" sz="1600" dirty="0"/>
          </a:p>
          <a:p>
            <a:pPr>
              <a:buClr>
                <a:srgbClr val="1287C3"/>
              </a:buClr>
            </a:pPr>
            <a:r>
              <a:rPr lang="en-US" sz="1600" dirty="0"/>
              <a:t>The theory explains Isaac's separation distress, </a:t>
            </a:r>
            <a:r>
              <a:rPr lang="en-US" sz="1600"/>
              <a:t>clinginess,</a:t>
            </a:r>
            <a:r>
              <a:rPr lang="en-US" sz="1600" dirty="0"/>
              <a:t> and social withdrawal.</a:t>
            </a:r>
          </a:p>
          <a:p>
            <a:pPr>
              <a:buClr>
                <a:srgbClr val="1287C3"/>
              </a:buClr>
            </a:pPr>
            <a:r>
              <a:rPr lang="en-US" sz="1600"/>
              <a:t>Attachment-based interventions can support emotional wellbeing.</a:t>
            </a:r>
            <a:endParaRPr lang="en-US" sz="1600" dirty="0"/>
          </a:p>
          <a:p>
            <a:pPr>
              <a:buClr>
                <a:srgbClr val="1287C3"/>
              </a:buClr>
            </a:pPr>
            <a:r>
              <a:rPr lang="en-US" sz="1600"/>
              <a:t>Despite some limitations, theory is highly relevant in health and social care practice.</a:t>
            </a:r>
            <a:endParaRPr lang="en-US" sz="1600" dirty="0"/>
          </a:p>
          <a:p>
            <a:pPr>
              <a:buClr>
                <a:srgbClr val="1287C3"/>
              </a:buClr>
            </a:pPr>
            <a:endParaRPr lang="en-US" sz="1600" dirty="0"/>
          </a:p>
          <a:p>
            <a:pPr marL="0" indent="0">
              <a:buClr>
                <a:srgbClr val="1287C3"/>
              </a:buClr>
              <a:buNone/>
            </a:pPr>
            <a:r>
              <a:rPr lang="en-US" sz="1600"/>
              <a:t>Key Message:</a:t>
            </a:r>
            <a:endParaRPr lang="en-US" sz="1600" dirty="0"/>
          </a:p>
          <a:p>
            <a:pPr marL="0" indent="0">
              <a:buNone/>
            </a:pPr>
            <a:r>
              <a:rPr lang="en-US" sz="1600"/>
              <a:t>Secure relationships are essential for healthy emotional and social development 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40450447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B9A2D4-D9FC-1EBC-7FB6-637FE4048B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66644" y="-2117"/>
            <a:ext cx="3086630" cy="1064683"/>
          </a:xfrm>
        </p:spPr>
        <p:txBody>
          <a:bodyPr>
            <a:normAutofit fontScale="90000"/>
          </a:bodyPr>
          <a:lstStyle/>
          <a:p>
            <a:r>
              <a:rPr lang="en-US" dirty="0"/>
              <a:t>Reference </a:t>
            </a:r>
            <a:r>
              <a:rPr lang="en-US"/>
              <a:t>list: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8ACC54-A775-9753-F749-2DD83AD801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1058619"/>
            <a:ext cx="10018713" cy="5618148"/>
          </a:xfrm>
        </p:spPr>
        <p:txBody>
          <a:bodyPr/>
          <a:lstStyle/>
          <a:p>
            <a:r>
              <a:rPr lang="en-US" sz="1500" dirty="0">
                <a:latin typeface="Times New Roman"/>
                <a:cs typeface="Times New Roman"/>
              </a:rPr>
              <a:t>Simply Psychology (2025) </a:t>
            </a:r>
            <a:r>
              <a:rPr lang="en-US" sz="1500" i="1" dirty="0">
                <a:latin typeface="Times New Roman"/>
                <a:cs typeface="Times New Roman"/>
              </a:rPr>
              <a:t>John Bowlby's Attachment Theory</a:t>
            </a:r>
            <a:r>
              <a:rPr lang="en-US" sz="1500" dirty="0">
                <a:latin typeface="Times New Roman"/>
                <a:cs typeface="Times New Roman"/>
              </a:rPr>
              <a:t>. </a:t>
            </a:r>
            <a:r>
              <a:rPr lang="en-US" sz="1500" dirty="0">
                <a:latin typeface="Times New Roman"/>
                <a:cs typeface="Times New Roman"/>
                <a:hlinkClick r:id="rId2"/>
              </a:rPr>
              <a:t>https://www.simplypsychology.org/bowlby.html</a:t>
            </a:r>
            <a:r>
              <a:rPr lang="en-US" sz="1500" dirty="0">
                <a:latin typeface="Times New Roman"/>
                <a:cs typeface="Times New Roman"/>
              </a:rPr>
              <a:t>. (Accessed on 10th </a:t>
            </a:r>
            <a:r>
              <a:rPr lang="en-US" sz="1500">
                <a:latin typeface="Times New Roman"/>
                <a:cs typeface="Times New Roman"/>
              </a:rPr>
              <a:t>June 2026)</a:t>
            </a:r>
            <a:endParaRPr lang="en-US" sz="1500"/>
          </a:p>
          <a:p>
            <a:pPr>
              <a:buClr>
                <a:srgbClr val="1287C3"/>
              </a:buClr>
            </a:pPr>
            <a:r>
              <a:rPr lang="en-US" sz="1500" dirty="0">
                <a:latin typeface="Times New Roman"/>
                <a:cs typeface="Times New Roman"/>
              </a:rPr>
              <a:t>Bastos, F. (2025) 'Breaking Down John Bowlby's Attachment Theory - </a:t>
            </a:r>
            <a:r>
              <a:rPr lang="en-US" sz="1500" dirty="0" err="1">
                <a:latin typeface="Times New Roman"/>
                <a:cs typeface="Times New Roman"/>
              </a:rPr>
              <a:t>MindOwl</a:t>
            </a:r>
            <a:r>
              <a:rPr lang="en-US" sz="1500" dirty="0">
                <a:latin typeface="Times New Roman"/>
                <a:cs typeface="Times New Roman"/>
              </a:rPr>
              <a:t>,' </a:t>
            </a:r>
            <a:r>
              <a:rPr lang="en-US" sz="1500" i="1" dirty="0" err="1">
                <a:latin typeface="Times New Roman"/>
                <a:cs typeface="Times New Roman"/>
              </a:rPr>
              <a:t>MindOwl</a:t>
            </a:r>
            <a:r>
              <a:rPr lang="en-US" sz="1500" dirty="0">
                <a:latin typeface="Times New Roman"/>
                <a:cs typeface="Times New Roman"/>
              </a:rPr>
              <a:t>, 4 March. </a:t>
            </a:r>
            <a:r>
              <a:rPr lang="en-US" sz="1500" dirty="0">
                <a:latin typeface="Times New Roman"/>
                <a:cs typeface="Times New Roman"/>
                <a:hlinkClick r:id="rId3"/>
              </a:rPr>
              <a:t>https://mindowl.org/breaking-down-john-bowlbys-attachment-theory/</a:t>
            </a:r>
            <a:r>
              <a:rPr lang="en-US" sz="1500" dirty="0">
                <a:latin typeface="Times New Roman"/>
                <a:cs typeface="Times New Roman"/>
              </a:rPr>
              <a:t>. (Accessed on 10th June 2026)</a:t>
            </a:r>
          </a:p>
          <a:p>
            <a:pPr>
              <a:buClr>
                <a:srgbClr val="1287C3"/>
              </a:buClr>
            </a:pPr>
            <a:r>
              <a:rPr lang="en-US" sz="1500" i="1">
                <a:latin typeface="Times New Roman"/>
                <a:cs typeface="Times New Roman"/>
              </a:rPr>
              <a:t>Attachment Theory in early years Psychology</a:t>
            </a:r>
            <a:r>
              <a:rPr lang="en-US" sz="1500">
                <a:latin typeface="Times New Roman"/>
                <a:cs typeface="Times New Roman"/>
              </a:rPr>
              <a:t> (no date). </a:t>
            </a:r>
            <a:r>
              <a:rPr lang="en-US" sz="1500" dirty="0">
                <a:latin typeface="Times New Roman"/>
                <a:cs typeface="Times New Roman"/>
                <a:hlinkClick r:id="rId4"/>
              </a:rPr>
              <a:t>https://www.earlyyears.tv/attachment-theory-in-early-years-psychology/</a:t>
            </a:r>
            <a:r>
              <a:rPr lang="en-US" sz="1500">
                <a:latin typeface="Times New Roman"/>
                <a:cs typeface="Times New Roman"/>
              </a:rPr>
              <a:t>. (Accessed on 10th June 2026)</a:t>
            </a:r>
          </a:p>
          <a:p>
            <a:pPr>
              <a:buClr>
                <a:srgbClr val="1287C3"/>
              </a:buClr>
            </a:pPr>
            <a:r>
              <a:rPr lang="en-US" sz="1500">
                <a:latin typeface="Times New Roman"/>
                <a:cs typeface="Times New Roman"/>
              </a:rPr>
              <a:t>Harlow, E. (2023) </a:t>
            </a:r>
            <a:r>
              <a:rPr lang="en-US" sz="1500" i="1">
                <a:latin typeface="Times New Roman"/>
                <a:cs typeface="Times New Roman"/>
              </a:rPr>
              <a:t>Attachment theory and children’s learning in school</a:t>
            </a:r>
            <a:r>
              <a:rPr lang="en-US" sz="1500">
                <a:latin typeface="Times New Roman"/>
                <a:cs typeface="Times New Roman"/>
              </a:rPr>
              <a:t>. </a:t>
            </a:r>
            <a:r>
              <a:rPr lang="en-US" sz="1500" dirty="0">
                <a:latin typeface="Times New Roman"/>
                <a:cs typeface="Times New Roman"/>
                <a:hlinkClick r:id="rId5"/>
              </a:rPr>
              <a:t>https://www.headteacher-update.com/content/best-practice/attachment-theory-and-children-s-learning-in-school</a:t>
            </a:r>
            <a:r>
              <a:rPr lang="en-US" sz="1500">
                <a:latin typeface="Times New Roman"/>
                <a:cs typeface="Times New Roman"/>
              </a:rPr>
              <a:t>. (Accessed on 11th June 2026)</a:t>
            </a:r>
            <a:endParaRPr lang="en-US" sz="1500" dirty="0">
              <a:latin typeface="Times New Roman"/>
              <a:cs typeface="Times New Roman"/>
            </a:endParaRPr>
          </a:p>
          <a:p>
            <a:pPr>
              <a:buClr>
                <a:srgbClr val="1287C3"/>
              </a:buClr>
            </a:pPr>
            <a:r>
              <a:rPr lang="en-US" sz="1500" dirty="0" err="1">
                <a:latin typeface="Times New Roman"/>
                <a:cs typeface="Times New Roman"/>
              </a:rPr>
              <a:t>Zetouni</a:t>
            </a:r>
            <a:r>
              <a:rPr lang="en-US" sz="1500" dirty="0">
                <a:latin typeface="Times New Roman"/>
                <a:cs typeface="Times New Roman"/>
              </a:rPr>
              <a:t>, N. (2024) 'Understanding the Theory of attachment: Pros, Cons, and Real-Life Examples,' </a:t>
            </a:r>
            <a:r>
              <a:rPr lang="en-US" sz="1500" i="1" dirty="0">
                <a:latin typeface="Times New Roman"/>
                <a:cs typeface="Times New Roman"/>
              </a:rPr>
              <a:t>Next Gen </a:t>
            </a:r>
            <a:r>
              <a:rPr lang="en-US" sz="1500" i="1" dirty="0" err="1">
                <a:latin typeface="Times New Roman"/>
                <a:cs typeface="Times New Roman"/>
              </a:rPr>
              <a:t>DayCare</a:t>
            </a:r>
            <a:r>
              <a:rPr lang="en-US" sz="1500" dirty="0">
                <a:latin typeface="Times New Roman"/>
                <a:cs typeface="Times New Roman"/>
              </a:rPr>
              <a:t>, 29 November. </a:t>
            </a:r>
            <a:r>
              <a:rPr lang="en-US" sz="1500" dirty="0">
                <a:latin typeface="Times New Roman"/>
                <a:cs typeface="Times New Roman"/>
                <a:hlinkClick r:id="rId6"/>
              </a:rPr>
              <a:t>https://www.ngeducare.ca/post/understanding-the-theory-of-attachment-pros-cons-and-real-life-examples</a:t>
            </a:r>
            <a:r>
              <a:rPr lang="en-US" sz="1500" dirty="0">
                <a:latin typeface="Times New Roman"/>
                <a:cs typeface="Times New Roman"/>
              </a:rPr>
              <a:t>. (Accessed on 11th June 2026)</a:t>
            </a:r>
          </a:p>
          <a:p>
            <a:pPr>
              <a:buClr>
                <a:srgbClr val="1287C3"/>
              </a:buClr>
            </a:pPr>
            <a:r>
              <a:rPr lang="en-US" sz="1500">
                <a:latin typeface="Times New Roman"/>
                <a:cs typeface="Times New Roman"/>
              </a:rPr>
              <a:t>Psychology, S. (2025) </a:t>
            </a:r>
            <a:r>
              <a:rPr lang="en-US" sz="1500" i="1">
                <a:latin typeface="Times New Roman"/>
                <a:cs typeface="Times New Roman"/>
              </a:rPr>
              <a:t>Vygotsky's Sociocultural Theory of Cognitive Development</a:t>
            </a:r>
            <a:r>
              <a:rPr lang="en-US" sz="1500">
                <a:latin typeface="Times New Roman"/>
                <a:cs typeface="Times New Roman"/>
              </a:rPr>
              <a:t>. </a:t>
            </a:r>
            <a:r>
              <a:rPr lang="en-US" sz="1500" dirty="0">
                <a:latin typeface="Times New Roman"/>
                <a:cs typeface="Times New Roman"/>
                <a:hlinkClick r:id="rId7"/>
              </a:rPr>
              <a:t>https://www.simplypsychology.org/vygotsky.html</a:t>
            </a:r>
            <a:r>
              <a:rPr lang="en-US" sz="1500">
                <a:latin typeface="Times New Roman"/>
                <a:cs typeface="Times New Roman"/>
              </a:rPr>
              <a:t>. (Accessed on 11th June 2026)</a:t>
            </a:r>
            <a:endParaRPr lang="en-US" sz="1500" dirty="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31816469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Parallax</vt:lpstr>
      <vt:lpstr>Atiyah Haseen 2506896 Psychology in Health and Social Care LCHS4010 Presentation</vt:lpstr>
      <vt:lpstr>Introduction</vt:lpstr>
      <vt:lpstr>Overview of Attachment Theory</vt:lpstr>
      <vt:lpstr>Applying Attachment Theory to Isaac</vt:lpstr>
      <vt:lpstr>Practical Strategies</vt:lpstr>
      <vt:lpstr>Nature vs Nurture</vt:lpstr>
      <vt:lpstr>Evaluation</vt:lpstr>
      <vt:lpstr>Evaluation pt2</vt:lpstr>
      <vt:lpstr>Conclusion </vt:lpstr>
      <vt:lpstr>Reference list: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512</cp:revision>
  <dcterms:created xsi:type="dcterms:W3CDTF">2026-06-12T13:44:30Z</dcterms:created>
  <dcterms:modified xsi:type="dcterms:W3CDTF">2026-06-12T19:32:37Z</dcterms:modified>
</cp:coreProperties>
</file>