
<file path=[Content_Types].xml><?xml version="1.0" encoding="utf-8"?>
<Types xmlns="http://schemas.openxmlformats.org/package/2006/content-types">
  <Default Extension="jpeg" ContentType="image/jpeg"/>
  <Default Extension="jp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21"/>
  </p:notesMasterIdLst>
  <p:handoutMasterIdLst>
    <p:handoutMasterId r:id="rId22"/>
  </p:handoutMasterIdLst>
  <p:sldIdLst>
    <p:sldId id="264" r:id="rId5"/>
    <p:sldId id="265" r:id="rId6"/>
    <p:sldId id="279" r:id="rId7"/>
    <p:sldId id="266" r:id="rId8"/>
    <p:sldId id="267" r:id="rId9"/>
    <p:sldId id="268" r:id="rId10"/>
    <p:sldId id="269" r:id="rId11"/>
    <p:sldId id="270" r:id="rId12"/>
    <p:sldId id="271" r:id="rId13"/>
    <p:sldId id="272" r:id="rId14"/>
    <p:sldId id="277" r:id="rId15"/>
    <p:sldId id="273" r:id="rId16"/>
    <p:sldId id="274" r:id="rId17"/>
    <p:sldId id="275" r:id="rId18"/>
    <p:sldId id="276" r:id="rId19"/>
    <p:sldId id="278" r:id="rId2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26B04FE8-0751-46BD-BBB0-49C789064EC9}">
          <p14:sldIdLst/>
        </p14:section>
        <p14:section name="Assessment one" id="{9E5E3AED-5E9B-4C70-A643-7029F5BAF34B}">
          <p14:sldIdLst/>
        </p14:section>
        <p14:section name="Assessment two" id="{3E917A51-4FBB-409B-A80D-6D83C768B071}">
          <p14:sldIdLst>
            <p14:sldId id="264"/>
            <p14:sldId id="265"/>
            <p14:sldId id="279"/>
            <p14:sldId id="266"/>
            <p14:sldId id="267"/>
            <p14:sldId id="268"/>
            <p14:sldId id="269"/>
            <p14:sldId id="270"/>
            <p14:sldId id="271"/>
            <p14:sldId id="272"/>
            <p14:sldId id="277"/>
            <p14:sldId id="273"/>
            <p14:sldId id="274"/>
            <p14:sldId id="275"/>
            <p14:sldId id="276"/>
            <p14:sldId id="278"/>
          </p14:sldIdLst>
        </p14:section>
      </p14:sectionLst>
    </p:ex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0"/>
    <p:restoredTop sz="77960" autoAdjust="0"/>
  </p:normalViewPr>
  <p:slideViewPr>
    <p:cSldViewPr>
      <p:cViewPr varScale="1">
        <p:scale>
          <a:sx n="85" d="100"/>
          <a:sy n="85" d="100"/>
        </p:scale>
        <p:origin x="1592" y="168"/>
      </p:cViewPr>
      <p:guideLst>
        <p:guide orient="horz" pos="2160"/>
        <p:guide pos="3840"/>
      </p:guideLst>
    </p:cSldViewPr>
  </p:slideViewPr>
  <p:notesTextViewPr>
    <p:cViewPr>
      <p:scale>
        <a:sx n="1" d="1"/>
        <a:sy n="1" d="1"/>
      </p:scale>
      <p:origin x="0" y="0"/>
    </p:cViewPr>
  </p:notesTextViewPr>
  <p:notesViewPr>
    <p:cSldViewPr>
      <p:cViewPr varScale="1">
        <p:scale>
          <a:sx n="83" d="100"/>
          <a:sy n="83" d="100"/>
        </p:scale>
        <p:origin x="-2166" y="-78"/>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ableStyles" Target="tableStyles.xml"/><Relationship Id="rId3" Type="http://schemas.openxmlformats.org/officeDocument/2006/relationships/customXml" Target="../customXml/item3.xml"/><Relationship Id="rId21" Type="http://schemas.openxmlformats.org/officeDocument/2006/relationships/notesMaster" Target="notesMasters/notesMaster1.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theme" Target="theme/theme1.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viewProps" Target="view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presProps" Target="presProps.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handoutMaster" Target="handoutMasters/handoutMaster1.xml"/></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7200"/>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884613" y="0"/>
            <a:ext cx="2971800" cy="457200"/>
          </a:xfrm>
          <a:prstGeom prst="rect">
            <a:avLst/>
          </a:prstGeom>
        </p:spPr>
        <p:txBody>
          <a:bodyPr vert="horz" lIns="91440" tIns="45720" rIns="91440" bIns="45720" rtlCol="0"/>
          <a:lstStyle>
            <a:lvl1pPr algn="r">
              <a:defRPr sz="1200"/>
            </a:lvl1pPr>
          </a:lstStyle>
          <a:p>
            <a:fld id="{96D292DE-8B7A-4254-AA83-74C1F4DD4AF0}" type="datetimeFigureOut">
              <a:rPr lang="en-GB" smtClean="0"/>
              <a:t>09/08/2022</a:t>
            </a:fld>
            <a:endParaRPr lang="en-GB"/>
          </a:p>
        </p:txBody>
      </p:sp>
      <p:sp>
        <p:nvSpPr>
          <p:cNvPr id="4" name="Footer Placeholder 3"/>
          <p:cNvSpPr>
            <a:spLocks noGrp="1"/>
          </p:cNvSpPr>
          <p:nvPr>
            <p:ph type="ftr" sz="quarter" idx="2"/>
          </p:nvPr>
        </p:nvSpPr>
        <p:spPr>
          <a:xfrm>
            <a:off x="0" y="8685213"/>
            <a:ext cx="2971800" cy="457200"/>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884613" y="8685213"/>
            <a:ext cx="2971800" cy="457200"/>
          </a:xfrm>
          <a:prstGeom prst="rect">
            <a:avLst/>
          </a:prstGeom>
        </p:spPr>
        <p:txBody>
          <a:bodyPr vert="horz" lIns="91440" tIns="45720" rIns="91440" bIns="45720" rtlCol="0" anchor="b"/>
          <a:lstStyle>
            <a:lvl1pPr algn="r">
              <a:defRPr sz="1200"/>
            </a:lvl1pPr>
          </a:lstStyle>
          <a:p>
            <a:fld id="{A3C3D8D3-17FF-4C88-A759-00DBF3A84646}" type="slidenum">
              <a:rPr lang="en-GB" smtClean="0"/>
              <a:t>‹#›</a:t>
            </a:fld>
            <a:endParaRPr lang="en-GB"/>
          </a:p>
        </p:txBody>
      </p:sp>
    </p:spTree>
    <p:extLst>
      <p:ext uri="{BB962C8B-B14F-4D97-AF65-F5344CB8AC3E}">
        <p14:creationId xmlns:p14="http://schemas.microsoft.com/office/powerpoint/2010/main" val="2906335072"/>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0CE9A77F-5664-4B34-A43A-D3320F7EF9BA}" type="datetimeFigureOut">
              <a:rPr lang="en-US" smtClean="0"/>
              <a:t>8/9/22</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BD367E6F-A9F2-4C05-845E-35606B260249}" type="slidenum">
              <a:rPr lang="en-US" smtClean="0"/>
              <a:t>‹#›</a:t>
            </a:fld>
            <a:endParaRPr lang="en-US"/>
          </a:p>
        </p:txBody>
      </p:sp>
    </p:spTree>
    <p:extLst>
      <p:ext uri="{BB962C8B-B14F-4D97-AF65-F5344CB8AC3E}">
        <p14:creationId xmlns:p14="http://schemas.microsoft.com/office/powerpoint/2010/main" val="2259356846"/>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endParaRPr lang="en-IN" dirty="0"/>
          </a:p>
        </p:txBody>
      </p:sp>
      <p:sp>
        <p:nvSpPr>
          <p:cNvPr id="4" name="Slide Number Placeholder 3"/>
          <p:cNvSpPr>
            <a:spLocks noGrp="1"/>
          </p:cNvSpPr>
          <p:nvPr>
            <p:ph type="sldNum" sz="quarter" idx="5"/>
          </p:nvPr>
        </p:nvSpPr>
        <p:spPr/>
        <p:txBody>
          <a:bodyPr/>
          <a:lstStyle/>
          <a:p>
            <a:fld id="{BD367E6F-A9F2-4C05-845E-35606B260249}" type="slidenum">
              <a:rPr lang="en-US" smtClean="0"/>
              <a:t>2</a:t>
            </a:fld>
            <a:endParaRPr lang="en-US"/>
          </a:p>
        </p:txBody>
      </p:sp>
    </p:spTree>
    <p:extLst>
      <p:ext uri="{BB962C8B-B14F-4D97-AF65-F5344CB8AC3E}">
        <p14:creationId xmlns:p14="http://schemas.microsoft.com/office/powerpoint/2010/main" val="2467766567"/>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lnSpc>
                <a:spcPct val="150000"/>
              </a:lnSpc>
            </a:pPr>
            <a:r>
              <a:rPr lang="en-IN" sz="1800" b="1" dirty="0">
                <a:effectLst/>
                <a:latin typeface="Times New Roman" panose="02020603050405020304" pitchFamily="18" charset="0"/>
                <a:ea typeface="Times New Roman" panose="02020603050405020304" pitchFamily="18" charset="0"/>
              </a:rPr>
              <a:t>Introduction</a:t>
            </a:r>
            <a:r>
              <a:rPr lang="en-IN" sz="1800" dirty="0">
                <a:effectLst/>
                <a:latin typeface="Times New Roman" panose="02020603050405020304" pitchFamily="18" charset="0"/>
                <a:ea typeface="Times New Roman" panose="02020603050405020304" pitchFamily="18" charset="0"/>
              </a:rPr>
              <a:t> </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dirty="0">
                <a:effectLst/>
                <a:latin typeface="Times New Roman" panose="02020603050405020304" pitchFamily="18" charset="0"/>
                <a:ea typeface="Times New Roman" panose="02020603050405020304" pitchFamily="18" charset="0"/>
              </a:rPr>
              <a:t>The Bentley of the UK was established by W.O. Bentley in 1919 and received huge fame in developing innovative and extraordinary luxurious cars. After positioning itself in the target marketplace and across the UK, the company decided to expand their business globally because of its huge growth in its business. Thus, the company decided to contemplate a joint venture with a foreign country like China. The company decided to do business with one of the famous automobile companies such as BYD company of China because of their huge accomplishment, recognition of their products and surpassing the market capitalization and revenue generation of about 100 billion yuan (</a:t>
            </a:r>
            <a:r>
              <a:rPr lang="en-IN" sz="1800" dirty="0" err="1">
                <a:effectLst/>
                <a:latin typeface="Times New Roman" panose="02020603050405020304" pitchFamily="18" charset="0"/>
                <a:ea typeface="Times New Roman" panose="02020603050405020304" pitchFamily="18" charset="0"/>
              </a:rPr>
              <a:t>Pandaily</a:t>
            </a:r>
            <a:r>
              <a:rPr lang="en-IN" sz="1800" dirty="0">
                <a:effectLst/>
                <a:latin typeface="Times New Roman" panose="02020603050405020304" pitchFamily="18" charset="0"/>
                <a:ea typeface="Times New Roman" panose="02020603050405020304" pitchFamily="18" charset="0"/>
              </a:rPr>
              <a:t>, 2022).</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D367E6F-A9F2-4C05-845E-35606B260249}" type="slidenum">
              <a:rPr lang="en-US" smtClean="0"/>
              <a:t>4</a:t>
            </a:fld>
            <a:endParaRPr lang="en-US"/>
          </a:p>
        </p:txBody>
      </p:sp>
    </p:spTree>
    <p:extLst>
      <p:ext uri="{BB962C8B-B14F-4D97-AF65-F5344CB8AC3E}">
        <p14:creationId xmlns:p14="http://schemas.microsoft.com/office/powerpoint/2010/main" val="157304963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lnSpc>
                <a:spcPct val="150000"/>
              </a:lnSpc>
            </a:pPr>
            <a:r>
              <a:rPr lang="en-IN" sz="1800" b="1" dirty="0">
                <a:effectLst/>
                <a:latin typeface="Times New Roman" panose="02020603050405020304" pitchFamily="18" charset="0"/>
                <a:ea typeface="Times New Roman" panose="02020603050405020304" pitchFamily="18" charset="0"/>
              </a:rPr>
              <a:t>Cultural differences-</a:t>
            </a:r>
            <a:r>
              <a:rPr lang="en-IN" sz="1800" dirty="0">
                <a:effectLst/>
                <a:latin typeface="Times New Roman" panose="02020603050405020304" pitchFamily="18" charset="0"/>
                <a:ea typeface="Times New Roman" panose="02020603050405020304" pitchFamily="18" charset="0"/>
              </a:rPr>
              <a:t> When going to do business in China the Bentley of the UK might face cultural differences as joint ventures require a continuous interaction from both the end in the decision-making process and maintaining a good partnership to run the business smoothly (Great British Mag, 2022)-</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b="1" dirty="0">
                <a:effectLst/>
                <a:latin typeface="Times New Roman" panose="02020603050405020304" pitchFamily="18" charset="0"/>
                <a:ea typeface="Times New Roman" panose="02020603050405020304" pitchFamily="18" charset="0"/>
              </a:rPr>
              <a:t>More Social- </a:t>
            </a:r>
            <a:r>
              <a:rPr lang="en-IN" sz="1800" dirty="0">
                <a:effectLst/>
                <a:latin typeface="Times New Roman" panose="02020603050405020304" pitchFamily="18" charset="0"/>
                <a:ea typeface="Times New Roman" panose="02020603050405020304" pitchFamily="18" charset="0"/>
              </a:rPr>
              <a:t>The cultural differences between the UK and China can be viewed from the social aspects. The British people are more sociable than the Chinese people. For example, the worker in the office can celebrate their birthday, their achievements with other colleagues by bringing the cake to the workplace and they can also socialize with other members from outside the office by going to the pub which helps them to build a good relationship with their colleagues.</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b="1" dirty="0">
                <a:effectLst/>
                <a:latin typeface="Times New Roman" panose="02020603050405020304" pitchFamily="18" charset="0"/>
                <a:ea typeface="Times New Roman" panose="02020603050405020304" pitchFamily="18" charset="0"/>
              </a:rPr>
              <a:t>Non-hierarchical-</a:t>
            </a:r>
            <a:r>
              <a:rPr lang="en-IN" sz="1800" dirty="0">
                <a:effectLst/>
                <a:latin typeface="Times New Roman" panose="02020603050405020304" pitchFamily="18" charset="0"/>
                <a:ea typeface="Times New Roman" panose="02020603050405020304" pitchFamily="18" charset="0"/>
              </a:rPr>
              <a:t> The business structure of China is more hierarchical than that of the UK. The employees of the company in China do respect their seniors and their boss but they are free to make jokes and make fun of their seniors and boss.</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D367E6F-A9F2-4C05-845E-35606B260249}" type="slidenum">
              <a:rPr lang="en-US" smtClean="0"/>
              <a:t>5</a:t>
            </a:fld>
            <a:endParaRPr lang="en-US"/>
          </a:p>
        </p:txBody>
      </p:sp>
    </p:spTree>
    <p:extLst>
      <p:ext uri="{BB962C8B-B14F-4D97-AF65-F5344CB8AC3E}">
        <p14:creationId xmlns:p14="http://schemas.microsoft.com/office/powerpoint/2010/main" val="3440803981"/>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lnSpc>
                <a:spcPct val="150000"/>
              </a:lnSpc>
            </a:pPr>
            <a:r>
              <a:rPr lang="en-IN" sz="1800" b="1" dirty="0">
                <a:effectLst/>
                <a:latin typeface="Times New Roman" panose="02020603050405020304" pitchFamily="18" charset="0"/>
                <a:ea typeface="Times New Roman" panose="02020603050405020304" pitchFamily="18" charset="0"/>
              </a:rPr>
              <a:t>No need for formalities-</a:t>
            </a:r>
            <a:r>
              <a:rPr lang="en-IN" sz="1800" dirty="0">
                <a:effectLst/>
                <a:latin typeface="Times New Roman" panose="02020603050405020304" pitchFamily="18" charset="0"/>
                <a:ea typeface="Times New Roman" panose="02020603050405020304" pitchFamily="18" charset="0"/>
              </a:rPr>
              <a:t> When it comes to workplace culture, the UK company is much more relaxed than that China. There is no need to ask irrelevant questions to their colleagues when going to the workplace. They can simply wave their hand or politely greet them which is considered enough in the UK's workplace culture. They do not have to use formalities such as Ma'am, Sir, or Mr., while sending the emails or during the meeting.</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b="1" dirty="0">
                <a:effectLst/>
                <a:latin typeface="Times New Roman" panose="02020603050405020304" pitchFamily="18" charset="0"/>
                <a:ea typeface="Times New Roman" panose="02020603050405020304" pitchFamily="18" charset="0"/>
              </a:rPr>
              <a:t>Constructive criticism-</a:t>
            </a:r>
            <a:r>
              <a:rPr lang="en-IN" sz="1800" dirty="0">
                <a:effectLst/>
                <a:latin typeface="Times New Roman" panose="02020603050405020304" pitchFamily="18" charset="0"/>
                <a:ea typeface="Times New Roman" panose="02020603050405020304" pitchFamily="18" charset="0"/>
              </a:rPr>
              <a:t> In the business environment of the UK, the senior faculty, or the boss provides a means to their workers to improve their work and develop their potential which is not much found in China. The boss criticizes their workers for their work and gives some insights about their work so that they can correct them, and this constructive criticism helps to strengthen teamwork.</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D367E6F-A9F2-4C05-845E-35606B260249}" type="slidenum">
              <a:rPr lang="en-US" smtClean="0"/>
              <a:t>6</a:t>
            </a:fld>
            <a:endParaRPr lang="en-US"/>
          </a:p>
        </p:txBody>
      </p:sp>
    </p:spTree>
    <p:extLst>
      <p:ext uri="{BB962C8B-B14F-4D97-AF65-F5344CB8AC3E}">
        <p14:creationId xmlns:p14="http://schemas.microsoft.com/office/powerpoint/2010/main" val="50810647"/>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a:lnSpc>
                <a:spcPct val="150000"/>
              </a:lnSpc>
            </a:pPr>
            <a:r>
              <a:rPr lang="en-IN" sz="1800" b="1" dirty="0">
                <a:effectLst/>
                <a:latin typeface="Times New Roman" panose="02020603050405020304" pitchFamily="18" charset="0"/>
                <a:ea typeface="Times New Roman" panose="02020603050405020304" pitchFamily="18" charset="0"/>
              </a:rPr>
              <a:t>The success factor for joint ventures-</a:t>
            </a:r>
            <a:r>
              <a:rPr lang="en-IN" sz="1800" dirty="0">
                <a:effectLst/>
                <a:latin typeface="Times New Roman" panose="02020603050405020304" pitchFamily="18" charset="0"/>
                <a:ea typeface="Times New Roman" panose="02020603050405020304" pitchFamily="18" charset="0"/>
              </a:rPr>
              <a:t> Various success factors are beneficial for joint ventures in China. The first factor for successful joint ventures is the flexible government policy which enables the company to run its business smoothly in compliance with government policies (</a:t>
            </a:r>
            <a:r>
              <a:rPr lang="en-IN" sz="1800" dirty="0" err="1">
                <a:effectLst/>
                <a:latin typeface="Times New Roman" panose="02020603050405020304" pitchFamily="18" charset="0"/>
                <a:ea typeface="Times New Roman" panose="02020603050405020304" pitchFamily="18" charset="0"/>
              </a:rPr>
              <a:t>Citeseerx</a:t>
            </a:r>
            <a:r>
              <a:rPr lang="en-IN" sz="1800" dirty="0">
                <a:effectLst/>
                <a:latin typeface="Times New Roman" panose="02020603050405020304" pitchFamily="18" charset="0"/>
                <a:ea typeface="Times New Roman" panose="02020603050405020304" pitchFamily="18" charset="0"/>
              </a:rPr>
              <a:t>, 2022). For example, by understanding the cultural differences of China, the UK’s companies can apprehend traditional Chinese management strategies, develop interpersonal relationships with them, become accustomed to negotiation tactics, and so on. Another success factor of the joint venture is that they can develop effective communication skills while communicating or interacting with them for business purposes. </a:t>
            </a:r>
            <a:endParaRPr lang="en-IN" sz="1800" dirty="0">
              <a:effectLst/>
              <a:latin typeface="Arial" panose="020B0604020202020204" pitchFamily="34" charset="0"/>
              <a:ea typeface="Arial" panose="020B0604020202020204" pitchFamily="34" charset="0"/>
            </a:endParaRPr>
          </a:p>
          <a:p>
            <a:pPr algn="just">
              <a:lnSpc>
                <a:spcPct val="150000"/>
              </a:lnSpc>
            </a:pPr>
            <a:r>
              <a:rPr lang="en-IN" sz="1800" b="1" dirty="0">
                <a:effectLst/>
                <a:latin typeface="Times New Roman" panose="02020603050405020304" pitchFamily="18" charset="0"/>
                <a:ea typeface="Times New Roman" panose="02020603050405020304" pitchFamily="18" charset="0"/>
              </a:rPr>
              <a:t>Failure factor for joint venture- </a:t>
            </a:r>
            <a:r>
              <a:rPr lang="en-IN" sz="1800" dirty="0">
                <a:effectLst/>
                <a:latin typeface="Times New Roman" panose="02020603050405020304" pitchFamily="18" charset="0"/>
                <a:ea typeface="Times New Roman" panose="02020603050405020304" pitchFamily="18" charset="0"/>
              </a:rPr>
              <a:t>When expanding their business in China, the company might face communication barriers. For example, the lack of knowledge of the Chinese culture, language skills, and different ascent can harm the company when communicating with the Chinese. This barrier can cost the company time and money, and even hinder its performance of the company. Another reason for the failure of joint ventures could be the cross-cultural differences which might trigger conflict in UK-China joint ventures (Diva-portal, 2022).</a:t>
            </a:r>
            <a:endParaRPr lang="en-IN" sz="1800" dirty="0">
              <a:effectLst/>
              <a:latin typeface="Arial" panose="020B0604020202020204" pitchFamily="34" charset="0"/>
              <a:ea typeface="Arial" panose="020B0604020202020204" pitchFamily="34" charset="0"/>
            </a:endParaRPr>
          </a:p>
          <a:p>
            <a:endParaRPr lang="en-IN" dirty="0"/>
          </a:p>
        </p:txBody>
      </p:sp>
      <p:sp>
        <p:nvSpPr>
          <p:cNvPr id="4" name="Slide Number Placeholder 3"/>
          <p:cNvSpPr>
            <a:spLocks noGrp="1"/>
          </p:cNvSpPr>
          <p:nvPr>
            <p:ph type="sldNum" sz="quarter" idx="5"/>
          </p:nvPr>
        </p:nvSpPr>
        <p:spPr/>
        <p:txBody>
          <a:bodyPr/>
          <a:lstStyle/>
          <a:p>
            <a:fld id="{BD367E6F-A9F2-4C05-845E-35606B260249}" type="slidenum">
              <a:rPr lang="en-US" smtClean="0"/>
              <a:t>7</a:t>
            </a:fld>
            <a:endParaRPr lang="en-US"/>
          </a:p>
        </p:txBody>
      </p:sp>
    </p:spTree>
    <p:extLst>
      <p:ext uri="{BB962C8B-B14F-4D97-AF65-F5344CB8AC3E}">
        <p14:creationId xmlns:p14="http://schemas.microsoft.com/office/powerpoint/2010/main" val="2052787723"/>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It can be said that the culture of China is sometimes disrespectful, which can cause major issues in doing Bentley business. So, it is important for the company to deal with this type of concern in the China market. In this sense, the color red is strictly prohibited through the market of China. So, it is important for the UK company Bentley to produce the products except the red color (</a:t>
            </a:r>
            <a:r>
              <a:rPr lang="en-US" sz="1800" b="0" i="0" u="none" strike="noStrike" dirty="0" err="1">
                <a:solidFill>
                  <a:srgbClr val="000000"/>
                </a:solidFill>
                <a:effectLst/>
                <a:latin typeface="Times New Roman" panose="02020603050405020304" pitchFamily="18" charset="0"/>
              </a:rPr>
              <a:t>Ediplomat</a:t>
            </a:r>
            <a:r>
              <a:rPr lang="en-US" sz="1800" b="0" i="0" u="none" strike="noStrike" dirty="0">
                <a:solidFill>
                  <a:srgbClr val="000000"/>
                </a:solidFill>
                <a:effectLst/>
                <a:latin typeface="Times New Roman" panose="02020603050405020304" pitchFamily="18" charset="0"/>
              </a:rPr>
              <a:t>, 2022). Through the analysis of the differences between the culture of the two countries, it is essential to develop the strategies for Bentley. The UK is less hierarchical in the workplace than China. Respecting the boss is the major area in the UK. Social status is not important in the UK, that is the major concern for China. The UK believes in a relaxed lifestyle whereas China is complex. So, this can make the concern for Bentley in using the workforce through the organization (Great British Mag, 2020). From the perspective of driving it can be said that China is included with the normal style of the driving that can be helpful in maintaining the durability of the car properly whereas the UK has the quicker reactions that can make difficulties. There are also the issues regarding the acceptance of female people.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BD367E6F-A9F2-4C05-845E-35606B260249}" type="slidenum">
              <a:rPr lang="en-US" smtClean="0"/>
              <a:t>8</a:t>
            </a:fld>
            <a:endParaRPr lang="en-US"/>
          </a:p>
        </p:txBody>
      </p:sp>
    </p:spTree>
    <p:extLst>
      <p:ext uri="{BB962C8B-B14F-4D97-AF65-F5344CB8AC3E}">
        <p14:creationId xmlns:p14="http://schemas.microsoft.com/office/powerpoint/2010/main" val="392743875"/>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US" sz="1800" b="0" i="0" u="none" strike="noStrike" dirty="0">
                <a:solidFill>
                  <a:srgbClr val="000000"/>
                </a:solidFill>
                <a:effectLst/>
                <a:latin typeface="Times New Roman" panose="02020603050405020304" pitchFamily="18" charset="0"/>
              </a:rPr>
              <a:t>This is included with the six types of the dimensions. Through developing this cultural model, the differences of the culture between the UK and China are examined. This model is used for providing the important information related to the differences between the countries that is helpful for managing different areas of the differences for the organization. </a:t>
            </a:r>
            <a:endParaRPr lang="en-US" dirty="0"/>
          </a:p>
        </p:txBody>
      </p:sp>
      <p:sp>
        <p:nvSpPr>
          <p:cNvPr id="4" name="Slide Number Placeholder 3"/>
          <p:cNvSpPr>
            <a:spLocks noGrp="1"/>
          </p:cNvSpPr>
          <p:nvPr>
            <p:ph type="sldNum" sz="quarter" idx="5"/>
          </p:nvPr>
        </p:nvSpPr>
        <p:spPr/>
        <p:txBody>
          <a:bodyPr/>
          <a:lstStyle/>
          <a:p>
            <a:fld id="{BD367E6F-A9F2-4C05-845E-35606B260249}" type="slidenum">
              <a:rPr lang="en-US" smtClean="0"/>
              <a:t>9</a:t>
            </a:fld>
            <a:endParaRPr lang="en-US"/>
          </a:p>
        </p:txBody>
      </p:sp>
    </p:spTree>
    <p:extLst>
      <p:ext uri="{BB962C8B-B14F-4D97-AF65-F5344CB8AC3E}">
        <p14:creationId xmlns:p14="http://schemas.microsoft.com/office/powerpoint/2010/main" val="216211797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rtl="0">
              <a:spcBef>
                <a:spcPts val="0"/>
              </a:spcBef>
              <a:spcAft>
                <a:spcPts val="0"/>
              </a:spcAft>
            </a:pPr>
            <a:r>
              <a:rPr lang="en-US" sz="1800" b="1" i="0" u="none" strike="noStrike" dirty="0">
                <a:solidFill>
                  <a:srgbClr val="000000"/>
                </a:solidFill>
                <a:effectLst/>
                <a:latin typeface="Times New Roman" panose="02020603050405020304" pitchFamily="18" charset="0"/>
              </a:rPr>
              <a:t>Power Distance - </a:t>
            </a:r>
            <a:r>
              <a:rPr lang="en-US" sz="1800" b="0" i="0" u="none" strike="noStrike" dirty="0">
                <a:solidFill>
                  <a:srgbClr val="000000"/>
                </a:solidFill>
                <a:effectLst/>
                <a:latin typeface="Times New Roman" panose="02020603050405020304" pitchFamily="18" charset="0"/>
              </a:rPr>
              <a:t>Britain is getting the lower rank in this area and the score of this area is 35. So, society believes that the inequalities among the people have to be minimized. On the other hand, China got a high score of 80. This refers to the fact that inequalities among the people are acceptable in the society. In China. Individuals can be influenced by the sanctions as well as formal authority. Here the people are generally optimistic related to the capacity of the people for initiative and leadership. </a:t>
            </a:r>
            <a:endParaRPr lang="en-US" b="0" dirty="0">
              <a:effectLst/>
            </a:endParaRPr>
          </a:p>
          <a:p>
            <a:pPr algn="just" rtl="0">
              <a:spcBef>
                <a:spcPts val="0"/>
              </a:spcBef>
              <a:spcAft>
                <a:spcPts val="0"/>
              </a:spcAft>
            </a:pPr>
            <a:r>
              <a:rPr lang="en-US" sz="1800" b="1" i="0" u="none" strike="noStrike" dirty="0">
                <a:solidFill>
                  <a:srgbClr val="000000"/>
                </a:solidFill>
                <a:effectLst/>
                <a:latin typeface="Times New Roman" panose="02020603050405020304" pitchFamily="18" charset="0"/>
              </a:rPr>
              <a:t>Individualism - </a:t>
            </a:r>
            <a:r>
              <a:rPr lang="en-US" sz="1800" b="0" i="0" u="none" strike="noStrike" dirty="0">
                <a:solidFill>
                  <a:srgbClr val="000000"/>
                </a:solidFill>
                <a:effectLst/>
                <a:latin typeface="Times New Roman" panose="02020603050405020304" pitchFamily="18" charset="0"/>
              </a:rPr>
              <a:t>China got only a 20 score that means the society has the thought of collectivism. In this sense, the commitment of the employees in the organization is low in this area. In this sense, this can be the major problem for Bentley in the hiring process in China. On the  other hand, the UK got the high score here, which means the company has a great performance in the UK market. The children in this region are taught from an early age (Hofstede Insights, 2022). </a:t>
            </a:r>
            <a:endParaRPr lang="en-US" b="0" dirty="0">
              <a:effectLst/>
            </a:endParaRPr>
          </a:p>
          <a:p>
            <a:pPr algn="just" rtl="0">
              <a:spcBef>
                <a:spcPts val="0"/>
              </a:spcBef>
              <a:spcAft>
                <a:spcPts val="0"/>
              </a:spcAft>
            </a:pPr>
            <a:r>
              <a:rPr lang="en-US" sz="1800" b="1" i="0" u="none" strike="noStrike" dirty="0">
                <a:solidFill>
                  <a:srgbClr val="000000"/>
                </a:solidFill>
                <a:effectLst/>
                <a:latin typeface="Times New Roman" panose="02020603050405020304" pitchFamily="18" charset="0"/>
              </a:rPr>
              <a:t>Masculinity - </a:t>
            </a:r>
            <a:r>
              <a:rPr lang="en-US" sz="1800" b="0" i="0" u="none" strike="noStrike" dirty="0">
                <a:solidFill>
                  <a:srgbClr val="000000"/>
                </a:solidFill>
                <a:effectLst/>
                <a:latin typeface="Times New Roman" panose="02020603050405020304" pitchFamily="18" charset="0"/>
              </a:rPr>
              <a:t>Both of the countries got the same score in this dimension. This means that the country is driven by achievement, success as well as competition. Through this area it is considered that the service people can provide the services late at night in China that is making profitability for the business organization.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BD367E6F-A9F2-4C05-845E-35606B260249}" type="slidenum">
              <a:rPr lang="en-US" smtClean="0"/>
              <a:t>10</a:t>
            </a:fld>
            <a:endParaRPr lang="en-US"/>
          </a:p>
        </p:txBody>
      </p:sp>
    </p:spTree>
    <p:extLst>
      <p:ext uri="{BB962C8B-B14F-4D97-AF65-F5344CB8AC3E}">
        <p14:creationId xmlns:p14="http://schemas.microsoft.com/office/powerpoint/2010/main" val="4173637879"/>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rtl="0">
              <a:spcBef>
                <a:spcPts val="0"/>
              </a:spcBef>
              <a:spcAft>
                <a:spcPts val="0"/>
              </a:spcAft>
            </a:pPr>
            <a:r>
              <a:rPr lang="en-US" sz="1800" b="1" i="0" u="none" strike="noStrike" dirty="0">
                <a:solidFill>
                  <a:srgbClr val="000000"/>
                </a:solidFill>
                <a:effectLst/>
                <a:latin typeface="Times New Roman" panose="02020603050405020304" pitchFamily="18" charset="0"/>
              </a:rPr>
              <a:t>Uncertainty Avoidance - </a:t>
            </a:r>
            <a:r>
              <a:rPr lang="en-US" sz="1800" b="0" i="0" u="none" strike="noStrike" dirty="0">
                <a:solidFill>
                  <a:srgbClr val="000000"/>
                </a:solidFill>
                <a:effectLst/>
                <a:latin typeface="Times New Roman" panose="02020603050405020304" pitchFamily="18" charset="0"/>
              </a:rPr>
              <a:t>From the perspective of getting a score, there is the low score for the UK in this dimension. China also got only 30 scores in this dimension. But, Chinese language is filled with ambiguous meaning that can make difficulties for the western people (Hofstede Insights, 2022). </a:t>
            </a:r>
            <a:endParaRPr lang="en-US" b="0" dirty="0">
              <a:effectLst/>
            </a:endParaRPr>
          </a:p>
          <a:p>
            <a:pPr algn="just" rtl="0">
              <a:spcBef>
                <a:spcPts val="0"/>
              </a:spcBef>
              <a:spcAft>
                <a:spcPts val="0"/>
              </a:spcAft>
            </a:pPr>
            <a:r>
              <a:rPr lang="en-US" sz="1800" b="1" i="0" u="none" strike="noStrike" dirty="0">
                <a:solidFill>
                  <a:srgbClr val="000000"/>
                </a:solidFill>
                <a:effectLst/>
                <a:latin typeface="Times New Roman" panose="02020603050405020304" pitchFamily="18" charset="0"/>
              </a:rPr>
              <a:t>Long Term Orientation - </a:t>
            </a:r>
            <a:r>
              <a:rPr lang="en-US" sz="1800" b="0" i="0" u="none" strike="noStrike" dirty="0">
                <a:solidFill>
                  <a:srgbClr val="000000"/>
                </a:solidFill>
                <a:effectLst/>
                <a:latin typeface="Times New Roman" panose="02020603050405020304" pitchFamily="18" charset="0"/>
              </a:rPr>
              <a:t>Getting high scores in this dimension, China believes in pragmatic culture. So, the people believe in the truth very much. They have the ability to develop the tradition. By getting 51 scores, the dominant preferences of the UK cannot be determined. </a:t>
            </a:r>
            <a:endParaRPr lang="en-US" b="0" dirty="0">
              <a:effectLst/>
            </a:endParaRPr>
          </a:p>
          <a:p>
            <a:pPr algn="just" rtl="0">
              <a:spcBef>
                <a:spcPts val="0"/>
              </a:spcBef>
              <a:spcAft>
                <a:spcPts val="0"/>
              </a:spcAft>
            </a:pPr>
            <a:r>
              <a:rPr lang="en-US" sz="1800" b="1" i="0" u="none" strike="noStrike" dirty="0">
                <a:solidFill>
                  <a:srgbClr val="000000"/>
                </a:solidFill>
                <a:effectLst/>
                <a:latin typeface="Times New Roman" panose="02020603050405020304" pitchFamily="18" charset="0"/>
              </a:rPr>
              <a:t>Indulgence - </a:t>
            </a:r>
            <a:r>
              <a:rPr lang="en-US" sz="1800" b="0" i="0" u="none" strike="noStrike" dirty="0">
                <a:solidFill>
                  <a:srgbClr val="000000"/>
                </a:solidFill>
                <a:effectLst/>
                <a:latin typeface="Times New Roman" panose="02020603050405020304" pitchFamily="18" charset="0"/>
              </a:rPr>
              <a:t>China is getting only 24 in this dimension that means there is the tendency of pessimism and cynicism. There is less focus on leisure time. On the other hand, the UK has a comfortable culture. There is a positive attitude and a tendency for optimism.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BD367E6F-A9F2-4C05-845E-35606B260249}" type="slidenum">
              <a:rPr lang="en-US" smtClean="0"/>
              <a:t>11</a:t>
            </a:fld>
            <a:endParaRPr lang="en-US"/>
          </a:p>
        </p:txBody>
      </p:sp>
    </p:spTree>
    <p:extLst>
      <p:ext uri="{BB962C8B-B14F-4D97-AF65-F5344CB8AC3E}">
        <p14:creationId xmlns:p14="http://schemas.microsoft.com/office/powerpoint/2010/main" val="39278270"/>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Through the identification of the issues, it can be said that there is the communication barrier and this can cause major difficulties in the organizational operation. Bentley has to hire the local people for the organization who will help in learning the Chinese language. In this sense, different areas of the services can be explained properly to the consumers. </a:t>
            </a:r>
            <a:endParaRPr lang="en-US" b="0" dirty="0">
              <a:effectLst/>
            </a:endParaRPr>
          </a:p>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Inequalities in the society are the major concern. So, Bentley should treat the staff equally in the organization that is leading to the motivation. The organization should provide proper payment as well as reward to the employees and it is important to pay extra payment for the over duty in the workplace. However, the employees have to be comfortable in the organization.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BD367E6F-A9F2-4C05-845E-35606B260249}" type="slidenum">
              <a:rPr lang="en-US" smtClean="0"/>
              <a:t>12</a:t>
            </a:fld>
            <a:endParaRPr lang="en-US"/>
          </a:p>
        </p:txBody>
      </p:sp>
    </p:spTree>
    <p:extLst>
      <p:ext uri="{BB962C8B-B14F-4D97-AF65-F5344CB8AC3E}">
        <p14:creationId xmlns:p14="http://schemas.microsoft.com/office/powerpoint/2010/main" val="934742332"/>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pPr algn="just" rtl="0">
              <a:spcBef>
                <a:spcPts val="0"/>
              </a:spcBef>
              <a:spcAft>
                <a:spcPts val="0"/>
              </a:spcAft>
            </a:pPr>
            <a:r>
              <a:rPr lang="en-US" sz="1800" b="0" i="0" u="none" strike="noStrike" dirty="0">
                <a:solidFill>
                  <a:srgbClr val="000000"/>
                </a:solidFill>
                <a:effectLst/>
                <a:latin typeface="Times New Roman" panose="02020603050405020304" pitchFamily="18" charset="0"/>
              </a:rPr>
              <a:t>As per the culture of the society, the employees are not interested in making a commitment in the organization. So, the company has to provide proper motivation that can encourage them to work with the organization. The company should provide proper training to the employees that make the employees knowledgeable and this will lead to the development of the performances for the organization. To match the proper performance like the UK, Bentley has to provide the accurate knowledge to the employees that can play an important role in affective operations related to the manufacturing of the product in the Chinese market. </a:t>
            </a:r>
            <a:endParaRPr lang="en-US" b="0" dirty="0">
              <a:effectLst/>
            </a:endParaRPr>
          </a:p>
          <a:p>
            <a:br>
              <a:rPr lang="en-US" dirty="0"/>
            </a:br>
            <a:endParaRPr lang="en-US" dirty="0"/>
          </a:p>
        </p:txBody>
      </p:sp>
      <p:sp>
        <p:nvSpPr>
          <p:cNvPr id="4" name="Slide Number Placeholder 3"/>
          <p:cNvSpPr>
            <a:spLocks noGrp="1"/>
          </p:cNvSpPr>
          <p:nvPr>
            <p:ph type="sldNum" sz="quarter" idx="5"/>
          </p:nvPr>
        </p:nvSpPr>
        <p:spPr/>
        <p:txBody>
          <a:bodyPr/>
          <a:lstStyle/>
          <a:p>
            <a:fld id="{BD367E6F-A9F2-4C05-845E-35606B260249}" type="slidenum">
              <a:rPr lang="en-US" smtClean="0"/>
              <a:t>13</a:t>
            </a:fld>
            <a:endParaRPr lang="en-US"/>
          </a:p>
        </p:txBody>
      </p:sp>
    </p:spTree>
    <p:extLst>
      <p:ext uri="{BB962C8B-B14F-4D97-AF65-F5344CB8AC3E}">
        <p14:creationId xmlns:p14="http://schemas.microsoft.com/office/powerpoint/2010/main" val="4015232899"/>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685800" y="1143000"/>
            <a:ext cx="5486400" cy="3086100"/>
          </a:xfrm>
        </p:spPr>
      </p:sp>
      <p:sp>
        <p:nvSpPr>
          <p:cNvPr id="3" name="Notes Placeholder 2"/>
          <p:cNvSpPr>
            <a:spLocks noGrp="1"/>
          </p:cNvSpPr>
          <p:nvPr>
            <p:ph type="body" idx="1"/>
          </p:nvPr>
        </p:nvSpPr>
        <p:spPr/>
        <p:txBody>
          <a:bodyPr/>
          <a:lstStyle/>
          <a:p>
            <a:r>
              <a:rPr lang="en-IN" sz="1800" dirty="0">
                <a:effectLst/>
                <a:latin typeface="Times New Roman" panose="02020603050405020304" pitchFamily="18" charset="0"/>
                <a:ea typeface="Times New Roman" panose="02020603050405020304" pitchFamily="18" charset="0"/>
              </a:rPr>
              <a:t>Overall, it discusses some of the challenges the UK’s company Bentley has to face in terms of cultural differences. It gives an overview of cultural differences between the UK and China and cultural sensitivity of China. It discusses challenges that the Bentley as to face in UK-China joint ventures for their business operation. It mentions the Hofstede cultural Dimensions. And lastly, it suggested some of the points to overcome these cultural differences and communication barriers. </a:t>
            </a:r>
            <a:endParaRPr lang="en-IN" dirty="0"/>
          </a:p>
        </p:txBody>
      </p:sp>
      <p:sp>
        <p:nvSpPr>
          <p:cNvPr id="4" name="Slide Number Placeholder 3"/>
          <p:cNvSpPr>
            <a:spLocks noGrp="1"/>
          </p:cNvSpPr>
          <p:nvPr>
            <p:ph type="sldNum" sz="quarter" idx="5"/>
          </p:nvPr>
        </p:nvSpPr>
        <p:spPr/>
        <p:txBody>
          <a:bodyPr/>
          <a:lstStyle/>
          <a:p>
            <a:fld id="{BD367E6F-A9F2-4C05-845E-35606B260249}" type="slidenum">
              <a:rPr lang="en-US" smtClean="0"/>
              <a:t>14</a:t>
            </a:fld>
            <a:endParaRPr lang="en-US"/>
          </a:p>
        </p:txBody>
      </p:sp>
    </p:spTree>
    <p:extLst>
      <p:ext uri="{BB962C8B-B14F-4D97-AF65-F5344CB8AC3E}">
        <p14:creationId xmlns:p14="http://schemas.microsoft.com/office/powerpoint/2010/main" val="1628469969"/>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911424" y="1988841"/>
            <a:ext cx="103632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825824" y="3744615"/>
            <a:ext cx="85344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527382" y="6525344"/>
            <a:ext cx="1294837" cy="218522"/>
          </a:xfrm>
        </p:spPr>
        <p:txBody>
          <a:bodyPr/>
          <a:lstStyle/>
          <a:p>
            <a:fld id="{D8FE8C7E-5583-8542-AC0C-338D331E7734}" type="datetime1">
              <a:rPr lang="en-GB" smtClean="0"/>
              <a:t>09/08/2022</a:t>
            </a:fld>
            <a:endParaRPr lang="en-GB"/>
          </a:p>
        </p:txBody>
      </p:sp>
      <p:sp>
        <p:nvSpPr>
          <p:cNvPr id="5" name="Footer Placeholder 4"/>
          <p:cNvSpPr>
            <a:spLocks noGrp="1"/>
          </p:cNvSpPr>
          <p:nvPr>
            <p:ph type="ftr" sz="quarter" idx="11"/>
          </p:nvPr>
        </p:nvSpPr>
        <p:spPr>
          <a:xfrm>
            <a:off x="5519936" y="6381329"/>
            <a:ext cx="38608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609600" y="1600201"/>
            <a:ext cx="109728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1B2E3937-196D-4742-9131-A62B5C716D66}" type="datetime1">
              <a:rPr lang="en-GB" smtClean="0"/>
              <a:t>09/08/2022</a:t>
            </a:fld>
            <a:endParaRPr lang="en-GB"/>
          </a:p>
        </p:txBody>
      </p:sp>
      <p:sp>
        <p:nvSpPr>
          <p:cNvPr id="5" name="Footer Placeholder 4"/>
          <p:cNvSpPr>
            <a:spLocks noGrp="1"/>
          </p:cNvSpPr>
          <p:nvPr>
            <p:ph type="ftr" sz="quarter" idx="11"/>
          </p:nvPr>
        </p:nvSpPr>
        <p:spPr>
          <a:xfrm>
            <a:off x="4175787" y="6461781"/>
            <a:ext cx="3860800" cy="365125"/>
          </a:xfrm>
          <a:prstGeom prst="rect">
            <a:avLst/>
          </a:prstGeom>
        </p:spPr>
        <p:txBody>
          <a:bodyPr/>
          <a:lstStyle/>
          <a:p>
            <a:endParaRPr lang="en-GB" dirty="0"/>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911424" y="3993084"/>
            <a:ext cx="103632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911424" y="2492897"/>
            <a:ext cx="103632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160ABD92-7F3D-B64A-B4A6-4A42026D5019}" type="datetime1">
              <a:rPr lang="en-GB" smtClean="0"/>
              <a:t>09/08/2022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609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6197600" y="1600201"/>
            <a:ext cx="53848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C3C10355-CE27-C94B-89EF-C0A7D2A96822}" type="datetime1">
              <a:rPr lang="en-GB" smtClean="0"/>
              <a:t>09/08/2022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609600" y="1535113"/>
            <a:ext cx="5386917"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09600" y="2174876"/>
            <a:ext cx="5386917"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6193368" y="1535113"/>
            <a:ext cx="5389033"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93368" y="2174876"/>
            <a:ext cx="5389033"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A058EFE7-970E-C74D-9CF2-6838EC642F9B}" type="datetime1">
              <a:rPr lang="en-GB" smtClean="0"/>
              <a:t>09/08/2022</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B99A310D-3444-5A44-84CF-49C31C595EE9}" type="datetime1">
              <a:rPr lang="en-GB" smtClean="0"/>
              <a:t>09/08/2022</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BA880AEB-EFF4-EE45-9C6A-868587A30E99}" type="datetime1">
              <a:rPr lang="en-GB" smtClean="0"/>
              <a:t>09/08/2022</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09601" y="273050"/>
            <a:ext cx="4011084"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4766733" y="273051"/>
            <a:ext cx="6815667"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609601" y="1435101"/>
            <a:ext cx="4011084"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6DC8FA8-58AA-F343-B151-7E7ADFD2783E}" type="datetime1">
              <a:rPr lang="en-GB" smtClean="0"/>
              <a:t>09/08/2022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2389717" y="4509120"/>
            <a:ext cx="7315200" cy="566738"/>
          </a:xfrm>
        </p:spPr>
        <p:txBody>
          <a:bodyPr anchor="b"/>
          <a:lstStyle>
            <a:lvl1pPr algn="l">
              <a:defRPr sz="2000" b="1"/>
            </a:lvl1pPr>
          </a:lstStyle>
          <a:p>
            <a:r>
              <a:rPr lang="en-US"/>
              <a:t>Click to edit Master title style</a:t>
            </a:r>
            <a:endParaRPr lang="en-GB" dirty="0"/>
          </a:p>
        </p:txBody>
      </p:sp>
      <p:sp>
        <p:nvSpPr>
          <p:cNvPr id="3" name="Picture Placeholder 2"/>
          <p:cNvSpPr>
            <a:spLocks noGrp="1"/>
          </p:cNvSpPr>
          <p:nvPr>
            <p:ph type="pic" idx="1"/>
          </p:nvPr>
        </p:nvSpPr>
        <p:spPr>
          <a:xfrm>
            <a:off x="2389717" y="612776"/>
            <a:ext cx="73152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2389717" y="5157192"/>
            <a:ext cx="73152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C21C3760-DAD0-5544-9A98-6FEF12F10645}" type="datetime1">
              <a:rPr lang="en-GB" smtClean="0"/>
              <a:t>09/08/2022</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812F4738-1039-C54D-B49D-86FD41FA4A0A}" type="datetime1">
              <a:rPr lang="en-GB" smtClean="0"/>
              <a:t>09/08/2022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839200" y="274639"/>
            <a:ext cx="27432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609600" y="274639"/>
            <a:ext cx="80264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52A8842E-0565-C94D-B905-D958E8416BD5}" type="datetime1">
              <a:rPr lang="en-GB" smtClean="0"/>
              <a:t>09/08/2022</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09600" y="274638"/>
            <a:ext cx="109728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609600" y="1600201"/>
            <a:ext cx="109728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dirty="0"/>
          </a:p>
        </p:txBody>
      </p:sp>
      <p:sp>
        <p:nvSpPr>
          <p:cNvPr id="4" name="Date Placeholder 3"/>
          <p:cNvSpPr>
            <a:spLocks noGrp="1"/>
          </p:cNvSpPr>
          <p:nvPr>
            <p:ph type="dt" sz="half" idx="2"/>
          </p:nvPr>
        </p:nvSpPr>
        <p:spPr>
          <a:xfrm>
            <a:off x="335360" y="6525344"/>
            <a:ext cx="1294837"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A047585-8F4A-9E4C-836D-0D3779CEFF74}" type="datetime1">
              <a:rPr lang="en-GB" smtClean="0"/>
              <a:t>09/08/2022</a:t>
            </a:fld>
            <a:endParaRPr lang="en-GB" dirty="0"/>
          </a:p>
        </p:txBody>
      </p:sp>
      <p:sp>
        <p:nvSpPr>
          <p:cNvPr id="6" name="Slide Number Placeholder 5"/>
          <p:cNvSpPr>
            <a:spLocks noGrp="1"/>
          </p:cNvSpPr>
          <p:nvPr>
            <p:ph type="sldNum" sz="quarter" idx="4"/>
          </p:nvPr>
        </p:nvSpPr>
        <p:spPr>
          <a:xfrm>
            <a:off x="10608501" y="6380973"/>
            <a:ext cx="973899"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dirty="0"/>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hf hdr="0" ftr="0" dt="0"/>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3" Type="http://schemas.openxmlformats.org/officeDocument/2006/relationships/image" Target="../media/image3.jpe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5.xml.rels><?xml version="1.0" encoding="UTF-8" standalone="yes"?>
<Relationships xmlns="http://schemas.openxmlformats.org/package/2006/relationships"><Relationship Id="rId3" Type="http://schemas.openxmlformats.org/officeDocument/2006/relationships/image" Target="../media/image4.jpeg"/><Relationship Id="rId2" Type="http://schemas.openxmlformats.org/officeDocument/2006/relationships/notesSlide" Target="../notesSlides/notesSlide3.xml"/><Relationship Id="rId1" Type="http://schemas.openxmlformats.org/officeDocument/2006/relationships/slideLayout" Target="../slideLayouts/slideLayout4.xml"/></Relationships>
</file>

<file path=ppt/slides/_rels/slide6.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4.xml"/><Relationship Id="rId1" Type="http://schemas.openxmlformats.org/officeDocument/2006/relationships/slideLayout" Target="../slideLayouts/slideLayout4.xml"/></Relationships>
</file>

<file path=ppt/slides/_rels/slide7.xml.rels><?xml version="1.0" encoding="UTF-8" standalone="yes"?>
<Relationships xmlns="http://schemas.openxmlformats.org/package/2006/relationships"><Relationship Id="rId3" Type="http://schemas.openxmlformats.org/officeDocument/2006/relationships/image" Target="../media/image6.jpeg"/><Relationship Id="rId2" Type="http://schemas.openxmlformats.org/officeDocument/2006/relationships/notesSlide" Target="../notesSlides/notesSlide5.xml"/><Relationship Id="rId1" Type="http://schemas.openxmlformats.org/officeDocument/2006/relationships/slideLayout" Target="../slideLayouts/slideLayout8.xml"/></Relationships>
</file>

<file path=ppt/slides/_rels/slide8.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6.xml"/><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image" Target="../media/image10.jpe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14.xml.rels><?xml version="1.0" encoding="UTF-8" standalone="yes"?>
<Relationships xmlns="http://schemas.openxmlformats.org/package/2006/relationships"><Relationship Id="rId3" Type="http://schemas.openxmlformats.org/officeDocument/2006/relationships/image" Target="../media/image11.jpe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2" Type="http://schemas.openxmlformats.org/officeDocument/2006/relationships/image" Target="../media/image12.jpeg"/><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Subtitle 2">
            <a:extLst>
              <a:ext uri="{FF2B5EF4-FFF2-40B4-BE49-F238E27FC236}">
                <a16:creationId xmlns:a16="http://schemas.microsoft.com/office/drawing/2014/main" id="{490272FD-B790-4CBB-A841-686B426BF85B}"/>
              </a:ext>
            </a:extLst>
          </p:cNvPr>
          <p:cNvSpPr>
            <a:spLocks noGrp="1"/>
          </p:cNvSpPr>
          <p:nvPr>
            <p:ph type="ctrTitle"/>
          </p:nvPr>
        </p:nvSpPr>
        <p:spPr>
          <a:xfrm>
            <a:off x="911424" y="1988841"/>
            <a:ext cx="10363200" cy="1470025"/>
          </a:xfrm>
        </p:spPr>
        <p:txBody>
          <a:bodyPr anchor="ctr">
            <a:normAutofit/>
          </a:bodyPr>
          <a:lstStyle/>
          <a:p>
            <a:r>
              <a:rPr lang="en-US" dirty="0"/>
              <a:t>International Business Communications</a:t>
            </a:r>
          </a:p>
          <a:p>
            <a:endParaRPr lang="en-US" dirty="0"/>
          </a:p>
        </p:txBody>
      </p:sp>
      <p:sp>
        <p:nvSpPr>
          <p:cNvPr id="9" name="Subtitle 2">
            <a:extLst>
              <a:ext uri="{FF2B5EF4-FFF2-40B4-BE49-F238E27FC236}">
                <a16:creationId xmlns:a16="http://schemas.microsoft.com/office/drawing/2014/main" id="{AEE9E86C-17AF-D852-5599-DDEB4FF6A80B}"/>
              </a:ext>
            </a:extLst>
          </p:cNvPr>
          <p:cNvSpPr>
            <a:spLocks noGrp="1"/>
          </p:cNvSpPr>
          <p:nvPr>
            <p:ph type="subTitle" idx="1"/>
          </p:nvPr>
        </p:nvSpPr>
        <p:spPr>
          <a:xfrm>
            <a:off x="1825824" y="3140968"/>
            <a:ext cx="8534400" cy="2356247"/>
          </a:xfrm>
        </p:spPr>
        <p:txBody>
          <a:bodyPr>
            <a:normAutofit fontScale="55000" lnSpcReduction="20000"/>
          </a:bodyPr>
          <a:lstStyle/>
          <a:p>
            <a:r>
              <a:rPr lang="en-US" dirty="0">
                <a:solidFill>
                  <a:schemeClr val="bg1"/>
                </a:solidFill>
              </a:rPr>
              <a:t>Module code: LCBB6001</a:t>
            </a:r>
          </a:p>
          <a:p>
            <a:r>
              <a:rPr lang="en-US" dirty="0">
                <a:solidFill>
                  <a:schemeClr val="bg1"/>
                </a:solidFill>
              </a:rPr>
              <a:t>Lecturer: </a:t>
            </a:r>
            <a:r>
              <a:rPr lang="en-US" dirty="0" err="1">
                <a:solidFill>
                  <a:schemeClr val="bg1"/>
                </a:solidFill>
              </a:rPr>
              <a:t>Husam</a:t>
            </a:r>
            <a:r>
              <a:rPr lang="en-US" dirty="0">
                <a:solidFill>
                  <a:schemeClr val="bg1"/>
                </a:solidFill>
              </a:rPr>
              <a:t> Helmi</a:t>
            </a:r>
          </a:p>
          <a:p>
            <a:r>
              <a:rPr lang="en-US" dirty="0">
                <a:solidFill>
                  <a:schemeClr val="bg1"/>
                </a:solidFill>
              </a:rPr>
              <a:t>Assessment 2 Group presentation </a:t>
            </a:r>
          </a:p>
          <a:p>
            <a:r>
              <a:rPr lang="en-US" dirty="0">
                <a:solidFill>
                  <a:schemeClr val="bg1"/>
                </a:solidFill>
              </a:rPr>
              <a:t>Student name : </a:t>
            </a:r>
          </a:p>
          <a:p>
            <a:r>
              <a:rPr lang="en-US" dirty="0">
                <a:solidFill>
                  <a:schemeClr val="bg1"/>
                </a:solidFill>
              </a:rPr>
              <a:t>Mihaela </a:t>
            </a:r>
            <a:r>
              <a:rPr lang="en-US" dirty="0" err="1">
                <a:solidFill>
                  <a:schemeClr val="bg1"/>
                </a:solidFill>
              </a:rPr>
              <a:t>Racu</a:t>
            </a:r>
            <a:endParaRPr lang="en-US" dirty="0">
              <a:solidFill>
                <a:schemeClr val="bg1"/>
              </a:solidFill>
            </a:endParaRPr>
          </a:p>
          <a:p>
            <a:r>
              <a:rPr lang="en-US" dirty="0">
                <a:solidFill>
                  <a:schemeClr val="bg1"/>
                </a:solidFill>
              </a:rPr>
              <a:t>Marin </a:t>
            </a:r>
            <a:r>
              <a:rPr lang="en-US" dirty="0" err="1">
                <a:solidFill>
                  <a:schemeClr val="bg1"/>
                </a:solidFill>
              </a:rPr>
              <a:t>Casu</a:t>
            </a:r>
            <a:r>
              <a:rPr lang="en-US" dirty="0">
                <a:solidFill>
                  <a:schemeClr val="bg1"/>
                </a:solidFill>
              </a:rPr>
              <a:t> </a:t>
            </a:r>
          </a:p>
          <a:p>
            <a:r>
              <a:rPr lang="en-US" dirty="0">
                <a:solidFill>
                  <a:schemeClr val="bg1"/>
                </a:solidFill>
              </a:rPr>
              <a:t> Laura Madalina Ghitiu</a:t>
            </a:r>
          </a:p>
          <a:p>
            <a:r>
              <a:rPr lang="en-US" dirty="0">
                <a:solidFill>
                  <a:schemeClr val="bg1"/>
                </a:solidFill>
              </a:rPr>
              <a:t> </a:t>
            </a:r>
            <a:r>
              <a:rPr lang="en-US" dirty="0" err="1">
                <a:solidFill>
                  <a:schemeClr val="bg1"/>
                </a:solidFill>
              </a:rPr>
              <a:t>Narcis</a:t>
            </a:r>
            <a:r>
              <a:rPr lang="en-US" dirty="0">
                <a:solidFill>
                  <a:schemeClr val="bg1"/>
                </a:solidFill>
              </a:rPr>
              <a:t> </a:t>
            </a:r>
            <a:r>
              <a:rPr lang="en-US" dirty="0" err="1">
                <a:solidFill>
                  <a:schemeClr val="bg1"/>
                </a:solidFill>
              </a:rPr>
              <a:t>Rusu</a:t>
            </a:r>
            <a:endParaRPr lang="en-US" dirty="0">
              <a:solidFill>
                <a:schemeClr val="bg1"/>
              </a:solidFill>
            </a:endParaRPr>
          </a:p>
          <a:p>
            <a:endParaRPr lang="en-US" dirty="0"/>
          </a:p>
        </p:txBody>
      </p:sp>
      <p:sp>
        <p:nvSpPr>
          <p:cNvPr id="2" name="Slide Number Placeholder 1">
            <a:extLst>
              <a:ext uri="{FF2B5EF4-FFF2-40B4-BE49-F238E27FC236}">
                <a16:creationId xmlns:a16="http://schemas.microsoft.com/office/drawing/2014/main" id="{3F3D0B77-79DB-6693-3FCB-E8E2E7616CCE}"/>
              </a:ext>
            </a:extLst>
          </p:cNvPr>
          <p:cNvSpPr>
            <a:spLocks noGrp="1"/>
          </p:cNvSpPr>
          <p:nvPr>
            <p:ph type="sldNum" sz="quarter" idx="12"/>
          </p:nvPr>
        </p:nvSpPr>
        <p:spPr/>
        <p:txBody>
          <a:bodyPr/>
          <a:lstStyle/>
          <a:p>
            <a:fld id="{AC82685A-BD3A-4230-8D85-804689F67293}" type="slidenum">
              <a:rPr lang="en-GB" smtClean="0"/>
              <a:t>1</a:t>
            </a:fld>
            <a:endParaRPr lang="en-GB"/>
          </a:p>
        </p:txBody>
      </p:sp>
    </p:spTree>
    <p:extLst>
      <p:ext uri="{BB962C8B-B14F-4D97-AF65-F5344CB8AC3E}">
        <p14:creationId xmlns:p14="http://schemas.microsoft.com/office/powerpoint/2010/main" val="3574877943"/>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0A4A093-8D09-4686-9065-B73A58303013}"/>
              </a:ext>
            </a:extLst>
          </p:cNvPr>
          <p:cNvSpPr>
            <a:spLocks noGrp="1"/>
          </p:cNvSpPr>
          <p:nvPr>
            <p:ph type="ctrTitle"/>
          </p:nvPr>
        </p:nvSpPr>
        <p:spPr>
          <a:xfrm>
            <a:off x="2207568" y="1988841"/>
            <a:ext cx="7772400" cy="1470025"/>
          </a:xfrm>
        </p:spPr>
        <p:txBody>
          <a:bodyPr anchor="ctr">
            <a:normAutofit/>
          </a:bodyPr>
          <a:lstStyle/>
          <a:p>
            <a:r>
              <a:rPr lang="en-GB" dirty="0"/>
              <a:t>Main content / Agenda of the presentation </a:t>
            </a:r>
            <a:endParaRPr lang="en-US" dirty="0"/>
          </a:p>
        </p:txBody>
      </p:sp>
      <p:sp>
        <p:nvSpPr>
          <p:cNvPr id="3" name="Content Placeholder 2">
            <a:extLst>
              <a:ext uri="{FF2B5EF4-FFF2-40B4-BE49-F238E27FC236}">
                <a16:creationId xmlns:a16="http://schemas.microsoft.com/office/drawing/2014/main" id="{79B86257-01FF-492B-B767-57EA3DB8F00F}"/>
              </a:ext>
            </a:extLst>
          </p:cNvPr>
          <p:cNvSpPr>
            <a:spLocks noGrp="1"/>
          </p:cNvSpPr>
          <p:nvPr>
            <p:ph type="subTitle" idx="1"/>
          </p:nvPr>
        </p:nvSpPr>
        <p:spPr>
          <a:xfrm>
            <a:off x="2893368" y="3744615"/>
            <a:ext cx="7883152" cy="1988641"/>
          </a:xfrm>
        </p:spPr>
        <p:txBody>
          <a:bodyPr>
            <a:normAutofit/>
          </a:bodyPr>
          <a:lstStyle/>
          <a:p>
            <a:pPr algn="l">
              <a:lnSpc>
                <a:spcPct val="90000"/>
              </a:lnSpc>
            </a:pPr>
            <a:r>
              <a:rPr lang="en-US" sz="1300" dirty="0">
                <a:solidFill>
                  <a:schemeClr val="bg1"/>
                </a:solidFill>
              </a:rPr>
              <a:t>Introduction………………………………………………………………………………………………………3 </a:t>
            </a:r>
          </a:p>
          <a:p>
            <a:pPr algn="l">
              <a:lnSpc>
                <a:spcPct val="90000"/>
              </a:lnSpc>
            </a:pPr>
            <a:r>
              <a:rPr lang="en-US" sz="1300" dirty="0">
                <a:solidFill>
                  <a:schemeClr val="bg1"/>
                </a:solidFill>
              </a:rPr>
              <a:t>Introduce the Chinese </a:t>
            </a:r>
            <a:r>
              <a:rPr lang="en-US" sz="1300">
                <a:solidFill>
                  <a:schemeClr val="bg1"/>
                </a:solidFill>
              </a:rPr>
              <a:t>culture………………………………………..........................................…5 </a:t>
            </a:r>
            <a:endParaRPr lang="en-US" sz="1300" dirty="0">
              <a:solidFill>
                <a:schemeClr val="bg1"/>
              </a:solidFill>
            </a:endParaRPr>
          </a:p>
          <a:p>
            <a:pPr algn="l">
              <a:lnSpc>
                <a:spcPct val="90000"/>
              </a:lnSpc>
            </a:pPr>
            <a:r>
              <a:rPr lang="en-GB" sz="1300" dirty="0">
                <a:solidFill>
                  <a:schemeClr val="bg1"/>
                </a:solidFill>
              </a:rPr>
              <a:t>Success and failure factors of joint ventures …………….…….......................................…7 </a:t>
            </a:r>
          </a:p>
          <a:p>
            <a:pPr algn="l">
              <a:lnSpc>
                <a:spcPct val="90000"/>
              </a:lnSpc>
            </a:pPr>
            <a:r>
              <a:rPr lang="en-GB" sz="1300" dirty="0">
                <a:solidFill>
                  <a:schemeClr val="bg1"/>
                </a:solidFill>
              </a:rPr>
              <a:t>Cultural sensitivity in China / The differences from the UK …………………………..….8</a:t>
            </a:r>
          </a:p>
          <a:p>
            <a:pPr algn="l">
              <a:lnSpc>
                <a:spcPct val="90000"/>
              </a:lnSpc>
            </a:pPr>
            <a:r>
              <a:rPr lang="en-GB" sz="1300" dirty="0">
                <a:solidFill>
                  <a:schemeClr val="bg1"/>
                </a:solidFill>
              </a:rPr>
              <a:t>Hofstede cultural Dimensions: UK and China……………………………………………………9</a:t>
            </a:r>
          </a:p>
          <a:p>
            <a:pPr algn="l">
              <a:lnSpc>
                <a:spcPct val="90000"/>
              </a:lnSpc>
            </a:pPr>
            <a:r>
              <a:rPr lang="en-US" sz="1300" dirty="0">
                <a:solidFill>
                  <a:schemeClr val="bg1"/>
                </a:solidFill>
              </a:rPr>
              <a:t>Recommendations ………………………………………………………………………………………….12</a:t>
            </a:r>
            <a:endParaRPr lang="en-GB" sz="1300" dirty="0">
              <a:solidFill>
                <a:schemeClr val="bg1"/>
              </a:solidFill>
            </a:endParaRPr>
          </a:p>
          <a:p>
            <a:pPr algn="l">
              <a:lnSpc>
                <a:spcPct val="90000"/>
              </a:lnSpc>
            </a:pPr>
            <a:r>
              <a:rPr lang="en-GB" sz="1300" dirty="0">
                <a:solidFill>
                  <a:schemeClr val="bg1"/>
                </a:solidFill>
              </a:rPr>
              <a:t>Conclusion ……………………………………………………………………………………………………...14</a:t>
            </a:r>
          </a:p>
          <a:p>
            <a:pPr>
              <a:lnSpc>
                <a:spcPct val="90000"/>
              </a:lnSpc>
            </a:pPr>
            <a:endParaRPr lang="en-GB" sz="1300" dirty="0">
              <a:solidFill>
                <a:srgbClr val="C00000"/>
              </a:solidFill>
            </a:endParaRPr>
          </a:p>
          <a:p>
            <a:pPr>
              <a:lnSpc>
                <a:spcPct val="90000"/>
              </a:lnSpc>
            </a:pPr>
            <a:endParaRPr lang="en-GB" sz="1300" dirty="0">
              <a:solidFill>
                <a:srgbClr val="C00000"/>
              </a:solidFill>
            </a:endParaRPr>
          </a:p>
          <a:p>
            <a:pPr>
              <a:lnSpc>
                <a:spcPct val="90000"/>
              </a:lnSpc>
            </a:pPr>
            <a:endParaRPr lang="en-US" sz="1300" dirty="0">
              <a:solidFill>
                <a:srgbClr val="C00000"/>
              </a:solidFill>
            </a:endParaRPr>
          </a:p>
          <a:p>
            <a:pPr>
              <a:lnSpc>
                <a:spcPct val="90000"/>
              </a:lnSpc>
            </a:pPr>
            <a:endParaRPr lang="en-US" sz="1300" dirty="0">
              <a:solidFill>
                <a:srgbClr val="C00000"/>
              </a:solidFill>
            </a:endParaRPr>
          </a:p>
        </p:txBody>
      </p:sp>
      <p:sp>
        <p:nvSpPr>
          <p:cNvPr id="4" name="Slide Number Placeholder 3">
            <a:extLst>
              <a:ext uri="{FF2B5EF4-FFF2-40B4-BE49-F238E27FC236}">
                <a16:creationId xmlns:a16="http://schemas.microsoft.com/office/drawing/2014/main" id="{35313CDA-2CFC-1A5A-0586-E1F7C299C609}"/>
              </a:ext>
            </a:extLst>
          </p:cNvPr>
          <p:cNvSpPr>
            <a:spLocks noGrp="1"/>
          </p:cNvSpPr>
          <p:nvPr>
            <p:ph type="sldNum" sz="quarter" idx="12"/>
          </p:nvPr>
        </p:nvSpPr>
        <p:spPr/>
        <p:txBody>
          <a:bodyPr/>
          <a:lstStyle/>
          <a:p>
            <a:fld id="{AC82685A-BD3A-4230-8D85-804689F67293}" type="slidenum">
              <a:rPr lang="en-GB" smtClean="0"/>
              <a:t>2</a:t>
            </a:fld>
            <a:endParaRPr lang="en-GB"/>
          </a:p>
        </p:txBody>
      </p:sp>
    </p:spTree>
    <p:extLst>
      <p:ext uri="{BB962C8B-B14F-4D97-AF65-F5344CB8AC3E}">
        <p14:creationId xmlns:p14="http://schemas.microsoft.com/office/powerpoint/2010/main" val="410888625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4DD5E-5FAE-5FCA-B621-9DAF66E62575}"/>
              </a:ext>
            </a:extLst>
          </p:cNvPr>
          <p:cNvSpPr>
            <a:spLocks noGrp="1"/>
          </p:cNvSpPr>
          <p:nvPr>
            <p:ph type="title"/>
          </p:nvPr>
        </p:nvSpPr>
        <p:spPr/>
        <p:txBody>
          <a:bodyPr>
            <a:normAutofit/>
          </a:bodyPr>
          <a:lstStyle/>
          <a:p>
            <a:r>
              <a:rPr lang="en-US" dirty="0"/>
              <a:t>Introduction to the context</a:t>
            </a:r>
            <a:br>
              <a:rPr lang="en-US" dirty="0"/>
            </a:br>
            <a:r>
              <a:rPr lang="en-US" sz="2400" dirty="0"/>
              <a:t>(Presented by Mihaela </a:t>
            </a:r>
            <a:r>
              <a:rPr lang="en-US" sz="2400" dirty="0" err="1"/>
              <a:t>Racu</a:t>
            </a:r>
            <a:r>
              <a:rPr lang="en-US" sz="2400" dirty="0"/>
              <a:t>) </a:t>
            </a:r>
          </a:p>
        </p:txBody>
      </p:sp>
      <p:sp>
        <p:nvSpPr>
          <p:cNvPr id="3" name="Content Placeholder 2">
            <a:extLst>
              <a:ext uri="{FF2B5EF4-FFF2-40B4-BE49-F238E27FC236}">
                <a16:creationId xmlns:a16="http://schemas.microsoft.com/office/drawing/2014/main" id="{9958DD0F-B64D-813F-08FC-4C632776776F}"/>
              </a:ext>
            </a:extLst>
          </p:cNvPr>
          <p:cNvSpPr>
            <a:spLocks noGrp="1"/>
          </p:cNvSpPr>
          <p:nvPr>
            <p:ph idx="1"/>
          </p:nvPr>
        </p:nvSpPr>
        <p:spPr/>
        <p:txBody>
          <a:bodyPr>
            <a:normAutofit fontScale="85000" lnSpcReduction="10000"/>
          </a:bodyPr>
          <a:lstStyle/>
          <a:p>
            <a:r>
              <a:rPr lang="en-US" dirty="0"/>
              <a:t>A global company based in the United Kingdom is contemplating a joint venture with a foreign company based in China. Joint ventures usually require ongoing interaction from both parties to establish and maintain a successful partnership and smooth decision-making process. In the presentation is  identifying  different aspects of cultural challenges likely to be experienced by the British company in China while aiming to establish successful communication and partnership with the new Chinese partner. ( International Business Communication.( BA Business Management. University of Wales Trinity Saint David )(Accessed on 6August 2022)</a:t>
            </a:r>
          </a:p>
        </p:txBody>
      </p:sp>
      <p:sp>
        <p:nvSpPr>
          <p:cNvPr id="4" name="Slide Number Placeholder 3">
            <a:extLst>
              <a:ext uri="{FF2B5EF4-FFF2-40B4-BE49-F238E27FC236}">
                <a16:creationId xmlns:a16="http://schemas.microsoft.com/office/drawing/2014/main" id="{44842A5D-EB6A-60F7-DFBA-C408862C6A0E}"/>
              </a:ext>
            </a:extLst>
          </p:cNvPr>
          <p:cNvSpPr>
            <a:spLocks noGrp="1"/>
          </p:cNvSpPr>
          <p:nvPr>
            <p:ph type="sldNum" sz="quarter" idx="12"/>
          </p:nvPr>
        </p:nvSpPr>
        <p:spPr/>
        <p:txBody>
          <a:bodyPr/>
          <a:lstStyle/>
          <a:p>
            <a:fld id="{AC82685A-BD3A-4230-8D85-804689F67293}" type="slidenum">
              <a:rPr lang="en-GB" smtClean="0"/>
              <a:t>3</a:t>
            </a:fld>
            <a:endParaRPr lang="en-GB"/>
          </a:p>
        </p:txBody>
      </p:sp>
    </p:spTree>
    <p:extLst>
      <p:ext uri="{BB962C8B-B14F-4D97-AF65-F5344CB8AC3E}">
        <p14:creationId xmlns:p14="http://schemas.microsoft.com/office/powerpoint/2010/main" val="1471406518"/>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ABC5866-00B1-45FB-AC0E-6CD3B986E74B}"/>
              </a:ext>
            </a:extLst>
          </p:cNvPr>
          <p:cNvSpPr>
            <a:spLocks noGrp="1"/>
          </p:cNvSpPr>
          <p:nvPr>
            <p:ph type="title"/>
          </p:nvPr>
        </p:nvSpPr>
        <p:spPr>
          <a:xfrm>
            <a:off x="609600" y="274638"/>
            <a:ext cx="10972800" cy="1143000"/>
          </a:xfrm>
        </p:spPr>
        <p:txBody>
          <a:bodyPr anchor="ctr">
            <a:normAutofit fontScale="90000"/>
          </a:bodyPr>
          <a:lstStyle/>
          <a:p>
            <a:r>
              <a:rPr lang="en-GB" dirty="0"/>
              <a:t>Introduction to the context </a:t>
            </a:r>
            <a:br>
              <a:rPr lang="en-GB" dirty="0"/>
            </a:br>
            <a:r>
              <a:rPr lang="en-US" sz="2700" dirty="0"/>
              <a:t>(Presented by Mihaela </a:t>
            </a:r>
            <a:r>
              <a:rPr lang="en-US" sz="2700" dirty="0" err="1"/>
              <a:t>Racu</a:t>
            </a:r>
            <a:r>
              <a:rPr lang="en-US" sz="2700" dirty="0"/>
              <a:t>)</a:t>
            </a:r>
          </a:p>
        </p:txBody>
      </p:sp>
      <p:sp>
        <p:nvSpPr>
          <p:cNvPr id="3" name="Content Placeholder 2">
            <a:extLst>
              <a:ext uri="{FF2B5EF4-FFF2-40B4-BE49-F238E27FC236}">
                <a16:creationId xmlns:a16="http://schemas.microsoft.com/office/drawing/2014/main" id="{D84F0B19-C886-4399-AD4E-9FD3A0C2CAB0}"/>
              </a:ext>
            </a:extLst>
          </p:cNvPr>
          <p:cNvSpPr>
            <a:spLocks noGrp="1"/>
          </p:cNvSpPr>
          <p:nvPr>
            <p:ph sz="half" idx="1"/>
          </p:nvPr>
        </p:nvSpPr>
        <p:spPr>
          <a:xfrm>
            <a:off x="609600" y="1600201"/>
            <a:ext cx="5384800" cy="3989040"/>
          </a:xfrm>
        </p:spPr>
        <p:txBody>
          <a:bodyPr>
            <a:normAutofit/>
          </a:bodyPr>
          <a:lstStyle/>
          <a:p>
            <a:pPr>
              <a:lnSpc>
                <a:spcPct val="90000"/>
              </a:lnSpc>
            </a:pPr>
            <a:r>
              <a:rPr lang="en-GB" sz="2400"/>
              <a:t>Bentley UK is going to China to do business as per the joint venture agreement with a Chinese business</a:t>
            </a:r>
          </a:p>
          <a:p>
            <a:pPr>
              <a:lnSpc>
                <a:spcPct val="90000"/>
              </a:lnSpc>
            </a:pPr>
            <a:r>
              <a:rPr lang="en-GB" sz="2400"/>
              <a:t>Bentley UK was developed in 1919</a:t>
            </a:r>
          </a:p>
          <a:p>
            <a:pPr>
              <a:lnSpc>
                <a:spcPct val="90000"/>
              </a:lnSpc>
            </a:pPr>
            <a:r>
              <a:rPr lang="en-GB" sz="2400"/>
              <a:t>Bentley UK wants to do business with BYD company of China</a:t>
            </a:r>
          </a:p>
          <a:p>
            <a:pPr>
              <a:lnSpc>
                <a:spcPct val="90000"/>
              </a:lnSpc>
            </a:pPr>
            <a:r>
              <a:rPr lang="en-GB" sz="2400"/>
              <a:t>The purpose is to do high accomplishment, the item recognition and generating revenues of 100 billion yuan </a:t>
            </a:r>
            <a:endParaRPr lang="en-US" sz="2400"/>
          </a:p>
        </p:txBody>
      </p:sp>
      <p:pic>
        <p:nvPicPr>
          <p:cNvPr id="2052" name="Picture 4" descr="Bentley News 2020: NEW MODELS DRIVE INCREASE IN 2019 BENTLEY SALES">
            <a:extLst>
              <a:ext uri="{FF2B5EF4-FFF2-40B4-BE49-F238E27FC236}">
                <a16:creationId xmlns:a16="http://schemas.microsoft.com/office/drawing/2014/main" id="{515C2182-556C-B472-DC9A-C4C36CDE7EAD}"/>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5705" r="4466"/>
          <a:stretch/>
        </p:blipFill>
        <p:spPr bwMode="auto">
          <a:xfrm>
            <a:off x="6197600" y="1600201"/>
            <a:ext cx="5384800" cy="3989040"/>
          </a:xfrm>
          <a:prstGeom prst="rect">
            <a:avLst/>
          </a:prstGeom>
          <a:noFill/>
        </p:spPr>
      </p:pic>
      <p:sp>
        <p:nvSpPr>
          <p:cNvPr id="4" name="Slide Number Placeholder 3">
            <a:extLst>
              <a:ext uri="{FF2B5EF4-FFF2-40B4-BE49-F238E27FC236}">
                <a16:creationId xmlns:a16="http://schemas.microsoft.com/office/drawing/2014/main" id="{03876E5B-8EAA-2CB6-DFD5-A45CA8CC0095}"/>
              </a:ext>
            </a:extLst>
          </p:cNvPr>
          <p:cNvSpPr>
            <a:spLocks noGrp="1"/>
          </p:cNvSpPr>
          <p:nvPr>
            <p:ph type="sldNum" sz="quarter" idx="12"/>
          </p:nvPr>
        </p:nvSpPr>
        <p:spPr/>
        <p:txBody>
          <a:bodyPr/>
          <a:lstStyle/>
          <a:p>
            <a:fld id="{AC82685A-BD3A-4230-8D85-804689F67293}" type="slidenum">
              <a:rPr lang="en-GB" smtClean="0"/>
              <a:t>4</a:t>
            </a:fld>
            <a:endParaRPr lang="en-GB"/>
          </a:p>
        </p:txBody>
      </p:sp>
    </p:spTree>
    <p:extLst>
      <p:ext uri="{BB962C8B-B14F-4D97-AF65-F5344CB8AC3E}">
        <p14:creationId xmlns:p14="http://schemas.microsoft.com/office/powerpoint/2010/main" val="263983634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a:xfrm>
            <a:off x="609600" y="274638"/>
            <a:ext cx="10972800" cy="1143000"/>
          </a:xfrm>
        </p:spPr>
        <p:txBody>
          <a:bodyPr anchor="ctr">
            <a:normAutofit fontScale="90000"/>
          </a:bodyPr>
          <a:lstStyle/>
          <a:p>
            <a:r>
              <a:rPr lang="en-GB" dirty="0"/>
              <a:t>Introduce the Chinese culture</a:t>
            </a:r>
            <a:br>
              <a:rPr lang="en-GB" dirty="0"/>
            </a:br>
            <a:r>
              <a:rPr lang="en-GB" sz="2700" dirty="0"/>
              <a:t> </a:t>
            </a:r>
            <a:r>
              <a:rPr lang="en-US" sz="2700" dirty="0"/>
              <a:t>(Presented by Mihaela </a:t>
            </a:r>
            <a:r>
              <a:rPr lang="en-US" sz="2700" dirty="0" err="1"/>
              <a:t>Racu</a:t>
            </a:r>
            <a:r>
              <a:rPr lang="en-US" sz="2700" dirty="0"/>
              <a:t>)</a:t>
            </a: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sz="half" idx="1"/>
          </p:nvPr>
        </p:nvSpPr>
        <p:spPr>
          <a:xfrm>
            <a:off x="609600" y="1600201"/>
            <a:ext cx="5384800" cy="3989040"/>
          </a:xfrm>
        </p:spPr>
        <p:txBody>
          <a:bodyPr>
            <a:normAutofit/>
          </a:bodyPr>
          <a:lstStyle/>
          <a:p>
            <a:pPr>
              <a:lnSpc>
                <a:spcPct val="90000"/>
              </a:lnSpc>
            </a:pPr>
            <a:r>
              <a:rPr lang="en-GB" sz="1800" dirty="0"/>
              <a:t>Main differences between the UK and China </a:t>
            </a:r>
          </a:p>
          <a:p>
            <a:pPr lvl="1">
              <a:lnSpc>
                <a:spcPct val="90000"/>
              </a:lnSpc>
            </a:pPr>
            <a:r>
              <a:rPr lang="en-GB" sz="1800" dirty="0"/>
              <a:t>Cultural difference </a:t>
            </a:r>
          </a:p>
          <a:p>
            <a:pPr lvl="1">
              <a:lnSpc>
                <a:spcPct val="90000"/>
              </a:lnSpc>
            </a:pPr>
            <a:r>
              <a:rPr lang="en-GB" sz="1800" dirty="0"/>
              <a:t>More social</a:t>
            </a:r>
          </a:p>
          <a:p>
            <a:pPr lvl="1">
              <a:lnSpc>
                <a:spcPct val="90000"/>
              </a:lnSpc>
            </a:pPr>
            <a:r>
              <a:rPr lang="en-GB" sz="1800" dirty="0"/>
              <a:t>Non-hierarchical</a:t>
            </a:r>
          </a:p>
          <a:p>
            <a:pPr>
              <a:lnSpc>
                <a:spcPct val="90000"/>
              </a:lnSpc>
            </a:pPr>
            <a:r>
              <a:rPr lang="en-GB" sz="1800" dirty="0"/>
              <a:t>Examples</a:t>
            </a:r>
          </a:p>
          <a:p>
            <a:pPr lvl="1">
              <a:lnSpc>
                <a:spcPct val="90000"/>
              </a:lnSpc>
            </a:pPr>
            <a:r>
              <a:rPr lang="en-US" sz="1800" dirty="0"/>
              <a:t>Cultural differences between UK and China where British people are stayed relax than Chinese people</a:t>
            </a:r>
          </a:p>
          <a:p>
            <a:pPr lvl="1">
              <a:lnSpc>
                <a:spcPct val="90000"/>
              </a:lnSpc>
            </a:pPr>
            <a:r>
              <a:rPr lang="en-US" sz="1800" dirty="0"/>
              <a:t>British people is highly sociable than Chinese people as they celebrate promotions by cutting cake</a:t>
            </a:r>
          </a:p>
          <a:p>
            <a:pPr lvl="1">
              <a:lnSpc>
                <a:spcPct val="90000"/>
              </a:lnSpc>
            </a:pPr>
            <a:r>
              <a:rPr lang="en-US" sz="1800" dirty="0"/>
              <a:t>Chinese work culture follows more hierarchical than the UK where juniors have to follow orders of seniors </a:t>
            </a:r>
          </a:p>
        </p:txBody>
      </p:sp>
      <p:pic>
        <p:nvPicPr>
          <p:cNvPr id="4" name="Picture 2" descr="When Two Worlds Collide — Your Perception is Your Reality! - Mint Mocha  Musings">
            <a:extLst>
              <a:ext uri="{FF2B5EF4-FFF2-40B4-BE49-F238E27FC236}">
                <a16:creationId xmlns:a16="http://schemas.microsoft.com/office/drawing/2014/main" id="{8C0F9E84-C3EF-1F65-95FF-49016683F197}"/>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6653" r="12813" b="-2"/>
          <a:stretch/>
        </p:blipFill>
        <p:spPr bwMode="auto">
          <a:xfrm>
            <a:off x="6197600" y="1600201"/>
            <a:ext cx="5384800" cy="3989040"/>
          </a:xfrm>
          <a:prstGeom prst="rect">
            <a:avLst/>
          </a:prstGeom>
          <a:noFill/>
        </p:spPr>
      </p:pic>
      <p:sp>
        <p:nvSpPr>
          <p:cNvPr id="5" name="Slide Number Placeholder 4">
            <a:extLst>
              <a:ext uri="{FF2B5EF4-FFF2-40B4-BE49-F238E27FC236}">
                <a16:creationId xmlns:a16="http://schemas.microsoft.com/office/drawing/2014/main" id="{F63C5A3C-519E-F023-B809-466BD18E9C99}"/>
              </a:ext>
            </a:extLst>
          </p:cNvPr>
          <p:cNvSpPr>
            <a:spLocks noGrp="1"/>
          </p:cNvSpPr>
          <p:nvPr>
            <p:ph type="sldNum" sz="quarter" idx="12"/>
          </p:nvPr>
        </p:nvSpPr>
        <p:spPr/>
        <p:txBody>
          <a:bodyPr/>
          <a:lstStyle/>
          <a:p>
            <a:fld id="{AC82685A-BD3A-4230-8D85-804689F67293}" type="slidenum">
              <a:rPr lang="en-GB" smtClean="0"/>
              <a:t>5</a:t>
            </a:fld>
            <a:endParaRPr lang="en-GB"/>
          </a:p>
        </p:txBody>
      </p:sp>
    </p:spTree>
    <p:extLst>
      <p:ext uri="{BB962C8B-B14F-4D97-AF65-F5344CB8AC3E}">
        <p14:creationId xmlns:p14="http://schemas.microsoft.com/office/powerpoint/2010/main" val="383415092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2E63182-C163-48CC-857D-CEB3CD1EECC1}"/>
              </a:ext>
            </a:extLst>
          </p:cNvPr>
          <p:cNvSpPr>
            <a:spLocks noGrp="1"/>
          </p:cNvSpPr>
          <p:nvPr>
            <p:ph type="title"/>
          </p:nvPr>
        </p:nvSpPr>
        <p:spPr>
          <a:xfrm>
            <a:off x="609600" y="274638"/>
            <a:ext cx="10972800" cy="1143000"/>
          </a:xfrm>
        </p:spPr>
        <p:txBody>
          <a:bodyPr anchor="ctr">
            <a:normAutofit fontScale="90000"/>
          </a:bodyPr>
          <a:lstStyle/>
          <a:p>
            <a:r>
              <a:rPr lang="en-GB" dirty="0"/>
              <a:t>Introduce the Chinese culture </a:t>
            </a:r>
            <a:br>
              <a:rPr lang="en-GB" dirty="0"/>
            </a:br>
            <a:r>
              <a:rPr lang="en-US" sz="2700" dirty="0"/>
              <a:t>(Presented by Mihaela </a:t>
            </a:r>
            <a:r>
              <a:rPr lang="en-US" sz="2700" dirty="0" err="1"/>
              <a:t>Racu</a:t>
            </a:r>
            <a:r>
              <a:rPr lang="en-US" sz="2700" dirty="0"/>
              <a:t>)</a:t>
            </a:r>
          </a:p>
        </p:txBody>
      </p:sp>
      <p:sp>
        <p:nvSpPr>
          <p:cNvPr id="3" name="Content Placeholder 2">
            <a:extLst>
              <a:ext uri="{FF2B5EF4-FFF2-40B4-BE49-F238E27FC236}">
                <a16:creationId xmlns:a16="http://schemas.microsoft.com/office/drawing/2014/main" id="{D65CBFD8-2D1B-48A3-9122-9D3DC92E1C3E}"/>
              </a:ext>
            </a:extLst>
          </p:cNvPr>
          <p:cNvSpPr>
            <a:spLocks noGrp="1"/>
          </p:cNvSpPr>
          <p:nvPr>
            <p:ph sz="half" idx="1"/>
          </p:nvPr>
        </p:nvSpPr>
        <p:spPr>
          <a:xfrm>
            <a:off x="609600" y="1600201"/>
            <a:ext cx="5384800" cy="3989040"/>
          </a:xfrm>
        </p:spPr>
        <p:txBody>
          <a:bodyPr>
            <a:normAutofit/>
          </a:bodyPr>
          <a:lstStyle/>
          <a:p>
            <a:pPr>
              <a:lnSpc>
                <a:spcPct val="90000"/>
              </a:lnSpc>
            </a:pPr>
            <a:r>
              <a:rPr lang="en-GB" sz="2000" dirty="0"/>
              <a:t>Main differences between the UK and China </a:t>
            </a:r>
          </a:p>
          <a:p>
            <a:pPr lvl="1">
              <a:lnSpc>
                <a:spcPct val="90000"/>
              </a:lnSpc>
            </a:pPr>
            <a:r>
              <a:rPr lang="en-GB" sz="2000" dirty="0"/>
              <a:t>No need for the formalities </a:t>
            </a:r>
          </a:p>
          <a:p>
            <a:pPr lvl="1">
              <a:lnSpc>
                <a:spcPct val="90000"/>
              </a:lnSpc>
            </a:pPr>
            <a:r>
              <a:rPr lang="en-GB" sz="2000" dirty="0"/>
              <a:t>The constructive criticism </a:t>
            </a:r>
          </a:p>
          <a:p>
            <a:pPr>
              <a:lnSpc>
                <a:spcPct val="90000"/>
              </a:lnSpc>
            </a:pPr>
            <a:r>
              <a:rPr lang="en-GB" sz="2000" dirty="0"/>
              <a:t>Examples</a:t>
            </a:r>
          </a:p>
          <a:p>
            <a:pPr lvl="1">
              <a:lnSpc>
                <a:spcPct val="90000"/>
              </a:lnSpc>
            </a:pPr>
            <a:r>
              <a:rPr lang="en-GB" sz="2000" dirty="0"/>
              <a:t>British people are less formal than Chinese people. They only greet people with politeness in workplace </a:t>
            </a:r>
          </a:p>
          <a:p>
            <a:pPr lvl="1">
              <a:lnSpc>
                <a:spcPct val="90000"/>
              </a:lnSpc>
            </a:pPr>
            <a:r>
              <a:rPr lang="en-GB" sz="2000" dirty="0"/>
              <a:t>British boss criticise more their staffs than Chinese boss. Constructive criticism however increases strength of groupwork.  </a:t>
            </a:r>
            <a:endParaRPr lang="en-US" sz="2000" dirty="0"/>
          </a:p>
        </p:txBody>
      </p:sp>
      <p:pic>
        <p:nvPicPr>
          <p:cNvPr id="4098" name="Picture 2" descr="Cultural Differences Between the UK and China - GHL Procurement">
            <a:extLst>
              <a:ext uri="{FF2B5EF4-FFF2-40B4-BE49-F238E27FC236}">
                <a16:creationId xmlns:a16="http://schemas.microsoft.com/office/drawing/2014/main" id="{4D425BCE-07C8-941D-AABE-74BB797E8CF4}"/>
              </a:ext>
            </a:extLst>
          </p:cNvPr>
          <p:cNvPicPr>
            <a:picLocks noChangeAspect="1" noChangeArrowheads="1"/>
          </p:cNvPicPr>
          <p:nvPr/>
        </p:nvPicPr>
        <p:blipFill>
          <a:blip r:embed="rId3" cstate="print">
            <a:extLst>
              <a:ext uri="{28A0092B-C50C-407E-A947-70E740481C1C}">
                <a14:useLocalDpi xmlns:a14="http://schemas.microsoft.com/office/drawing/2010/main" val="0"/>
              </a:ext>
            </a:extLst>
          </a:blip>
          <a:stretch>
            <a:fillRect/>
          </a:stretch>
        </p:blipFill>
        <p:spPr bwMode="auto">
          <a:xfrm>
            <a:off x="6197600" y="2080246"/>
            <a:ext cx="5384800" cy="3028949"/>
          </a:xfrm>
          <a:prstGeom prst="rect">
            <a:avLst/>
          </a:prstGeom>
          <a:noFill/>
        </p:spPr>
      </p:pic>
      <p:sp>
        <p:nvSpPr>
          <p:cNvPr id="4" name="Slide Number Placeholder 3">
            <a:extLst>
              <a:ext uri="{FF2B5EF4-FFF2-40B4-BE49-F238E27FC236}">
                <a16:creationId xmlns:a16="http://schemas.microsoft.com/office/drawing/2014/main" id="{4410D0D4-89C7-CF07-3EA3-7DFCCE238515}"/>
              </a:ext>
            </a:extLst>
          </p:cNvPr>
          <p:cNvSpPr>
            <a:spLocks noGrp="1"/>
          </p:cNvSpPr>
          <p:nvPr>
            <p:ph type="sldNum" sz="quarter" idx="12"/>
          </p:nvPr>
        </p:nvSpPr>
        <p:spPr/>
        <p:txBody>
          <a:bodyPr/>
          <a:lstStyle/>
          <a:p>
            <a:fld id="{AC82685A-BD3A-4230-8D85-804689F67293}" type="slidenum">
              <a:rPr lang="en-GB" smtClean="0"/>
              <a:t>6</a:t>
            </a:fld>
            <a:endParaRPr lang="en-GB"/>
          </a:p>
        </p:txBody>
      </p:sp>
    </p:spTree>
    <p:extLst>
      <p:ext uri="{BB962C8B-B14F-4D97-AF65-F5344CB8AC3E}">
        <p14:creationId xmlns:p14="http://schemas.microsoft.com/office/powerpoint/2010/main" val="3881275484"/>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A614CC-11D8-4409-86A2-E5569C36827B}"/>
              </a:ext>
            </a:extLst>
          </p:cNvPr>
          <p:cNvSpPr>
            <a:spLocks noGrp="1"/>
          </p:cNvSpPr>
          <p:nvPr>
            <p:ph type="title"/>
          </p:nvPr>
        </p:nvSpPr>
        <p:spPr>
          <a:xfrm>
            <a:off x="609601" y="273050"/>
            <a:ext cx="4011084" cy="1162050"/>
          </a:xfrm>
        </p:spPr>
        <p:txBody>
          <a:bodyPr anchor="b">
            <a:normAutofit fontScale="90000"/>
          </a:bodyPr>
          <a:lstStyle/>
          <a:p>
            <a:r>
              <a:rPr lang="en-GB" dirty="0"/>
              <a:t>Success and failure factors of joint ventures </a:t>
            </a:r>
            <a:br>
              <a:rPr lang="en-GB" dirty="0"/>
            </a:br>
            <a:r>
              <a:rPr lang="en-US" sz="1800" dirty="0"/>
              <a:t>(Presented by Laura Madalina </a:t>
            </a:r>
            <a:r>
              <a:rPr lang="en-US" sz="1800" dirty="0" err="1"/>
              <a:t>Ghitiu</a:t>
            </a:r>
            <a:r>
              <a:rPr lang="en-US" sz="1800" dirty="0"/>
              <a:t> )</a:t>
            </a:r>
          </a:p>
        </p:txBody>
      </p:sp>
      <p:pic>
        <p:nvPicPr>
          <p:cNvPr id="5122" name="Picture 2" descr="Bentley Bentayga, Flying Spur and Continental GT to survive the switch to  electric | Auto Express">
            <a:extLst>
              <a:ext uri="{FF2B5EF4-FFF2-40B4-BE49-F238E27FC236}">
                <a16:creationId xmlns:a16="http://schemas.microsoft.com/office/drawing/2014/main" id="{BAA6F61B-FB83-0B44-FEC1-45D1E1379A62}"/>
              </a:ext>
            </a:extLst>
          </p:cNvPr>
          <p:cNvPicPr>
            <a:picLocks noChangeAspect="1" noChangeArrowheads="1"/>
          </p:cNvPicPr>
          <p:nvPr/>
        </p:nvPicPr>
        <p:blipFill rotWithShape="1">
          <a:blip r:embed="rId3">
            <a:extLst>
              <a:ext uri="{28A0092B-C50C-407E-A947-70E740481C1C}">
                <a14:useLocalDpi xmlns:a14="http://schemas.microsoft.com/office/drawing/2010/main" val="0"/>
              </a:ext>
            </a:extLst>
          </a:blip>
          <a:srcRect l="13174" r="12701" b="-2"/>
          <a:stretch/>
        </p:blipFill>
        <p:spPr bwMode="auto">
          <a:xfrm>
            <a:off x="4766733" y="273051"/>
            <a:ext cx="6815667" cy="5172173"/>
          </a:xfrm>
          <a:prstGeom prst="rect">
            <a:avLst/>
          </a:prstGeom>
          <a:noFill/>
        </p:spPr>
      </p:pic>
      <p:sp>
        <p:nvSpPr>
          <p:cNvPr id="3" name="Content Placeholder 2">
            <a:extLst>
              <a:ext uri="{FF2B5EF4-FFF2-40B4-BE49-F238E27FC236}">
                <a16:creationId xmlns:a16="http://schemas.microsoft.com/office/drawing/2014/main" id="{857A3F04-B8EB-4FC0-9B7B-F3B0940CC12A}"/>
              </a:ext>
            </a:extLst>
          </p:cNvPr>
          <p:cNvSpPr>
            <a:spLocks noGrp="1"/>
          </p:cNvSpPr>
          <p:nvPr>
            <p:ph type="body" sz="half" idx="2"/>
          </p:nvPr>
        </p:nvSpPr>
        <p:spPr>
          <a:xfrm>
            <a:off x="609601" y="1435101"/>
            <a:ext cx="4011084" cy="4029891"/>
          </a:xfrm>
        </p:spPr>
        <p:txBody>
          <a:bodyPr>
            <a:normAutofit/>
          </a:bodyPr>
          <a:lstStyle/>
          <a:p>
            <a:r>
              <a:rPr lang="en-US" sz="1300" dirty="0"/>
              <a:t>Success factors for the joint ventures- </a:t>
            </a:r>
          </a:p>
          <a:p>
            <a:pPr lvl="1"/>
            <a:r>
              <a:rPr lang="en-US" sz="1300" dirty="0"/>
              <a:t>Flexible policies of government</a:t>
            </a:r>
          </a:p>
          <a:p>
            <a:pPr lvl="2"/>
            <a:r>
              <a:rPr lang="en-US" sz="1300" dirty="0"/>
              <a:t>Example- British firms can apprehend traditional strategies of Chinese management </a:t>
            </a:r>
          </a:p>
          <a:p>
            <a:pPr lvl="1"/>
            <a:r>
              <a:rPr lang="en-US" sz="1300" dirty="0"/>
              <a:t>Building effective skills of communication</a:t>
            </a:r>
          </a:p>
          <a:p>
            <a:pPr lvl="2"/>
            <a:r>
              <a:rPr lang="en-US" sz="1300" dirty="0"/>
              <a:t>Business decisions by UK people taken through concise decisions and to the point business related purposes   </a:t>
            </a:r>
          </a:p>
          <a:p>
            <a:r>
              <a:rPr lang="en-US" sz="1300" dirty="0"/>
              <a:t>Failure factors for the joint ventures-</a:t>
            </a:r>
          </a:p>
          <a:p>
            <a:pPr lvl="1"/>
            <a:r>
              <a:rPr lang="en-US" sz="1300" dirty="0"/>
              <a:t>Communication barriers </a:t>
            </a:r>
          </a:p>
          <a:p>
            <a:pPr lvl="2"/>
            <a:r>
              <a:rPr lang="en-US" sz="1300" dirty="0"/>
              <a:t>Poor knowledge of Chinese cultural background can let Bentley UK into problems</a:t>
            </a:r>
          </a:p>
          <a:p>
            <a:pPr lvl="1"/>
            <a:r>
              <a:rPr lang="en-US" sz="1300" dirty="0"/>
              <a:t>Cross-cultural differences</a:t>
            </a:r>
          </a:p>
          <a:p>
            <a:pPr lvl="2"/>
            <a:r>
              <a:rPr lang="en-US" sz="1300" dirty="0"/>
              <a:t>Different belief of Chinese people and business can affect the UK company Bentley</a:t>
            </a:r>
          </a:p>
        </p:txBody>
      </p:sp>
      <p:sp>
        <p:nvSpPr>
          <p:cNvPr id="4" name="Slide Number Placeholder 3">
            <a:extLst>
              <a:ext uri="{FF2B5EF4-FFF2-40B4-BE49-F238E27FC236}">
                <a16:creationId xmlns:a16="http://schemas.microsoft.com/office/drawing/2014/main" id="{C4F016FA-4340-34E8-E5FE-AC155F0FE17D}"/>
              </a:ext>
            </a:extLst>
          </p:cNvPr>
          <p:cNvSpPr>
            <a:spLocks noGrp="1"/>
          </p:cNvSpPr>
          <p:nvPr>
            <p:ph type="sldNum" sz="quarter" idx="12"/>
          </p:nvPr>
        </p:nvSpPr>
        <p:spPr/>
        <p:txBody>
          <a:bodyPr/>
          <a:lstStyle/>
          <a:p>
            <a:fld id="{AC82685A-BD3A-4230-8D85-804689F67293}" type="slidenum">
              <a:rPr lang="en-GB" smtClean="0"/>
              <a:t>7</a:t>
            </a:fld>
            <a:endParaRPr lang="en-GB"/>
          </a:p>
        </p:txBody>
      </p:sp>
    </p:spTree>
    <p:extLst>
      <p:ext uri="{BB962C8B-B14F-4D97-AF65-F5344CB8AC3E}">
        <p14:creationId xmlns:p14="http://schemas.microsoft.com/office/powerpoint/2010/main" val="401988065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A81417B-F7FB-4883-8618-AABC532C80CE}"/>
              </a:ext>
            </a:extLst>
          </p:cNvPr>
          <p:cNvSpPr>
            <a:spLocks noGrp="1"/>
          </p:cNvSpPr>
          <p:nvPr>
            <p:ph type="title"/>
          </p:nvPr>
        </p:nvSpPr>
        <p:spPr>
          <a:xfrm>
            <a:off x="609600" y="274638"/>
            <a:ext cx="10972800" cy="1143000"/>
          </a:xfrm>
        </p:spPr>
        <p:txBody>
          <a:bodyPr vert="horz" lIns="91440" tIns="45720" rIns="91440" bIns="45720" rtlCol="0" anchor="ctr">
            <a:normAutofit fontScale="90000"/>
          </a:bodyPr>
          <a:lstStyle/>
          <a:p>
            <a:pPr>
              <a:lnSpc>
                <a:spcPct val="90000"/>
              </a:lnSpc>
            </a:pPr>
            <a:r>
              <a:rPr lang="en-GB" sz="3700" dirty="0"/>
              <a:t>Cultural sensitivity in China / The differences from the UK </a:t>
            </a:r>
            <a:br>
              <a:rPr lang="en-GB" sz="3700" dirty="0"/>
            </a:br>
            <a:r>
              <a:rPr lang="en-US" sz="2700" dirty="0"/>
              <a:t>(Presented by Laura Madalina </a:t>
            </a:r>
            <a:r>
              <a:rPr lang="en-US" sz="2700" dirty="0" err="1"/>
              <a:t>Ghitiu</a:t>
            </a:r>
            <a:r>
              <a:rPr lang="en-US" sz="2700" dirty="0"/>
              <a:t>)</a:t>
            </a:r>
          </a:p>
        </p:txBody>
      </p:sp>
      <p:sp>
        <p:nvSpPr>
          <p:cNvPr id="6" name="TextBox 5">
            <a:extLst>
              <a:ext uri="{FF2B5EF4-FFF2-40B4-BE49-F238E27FC236}">
                <a16:creationId xmlns:a16="http://schemas.microsoft.com/office/drawing/2014/main" id="{3E5CAD8C-2660-7DDF-A077-288E1F8A32B3}"/>
              </a:ext>
            </a:extLst>
          </p:cNvPr>
          <p:cNvSpPr txBox="1"/>
          <p:nvPr/>
        </p:nvSpPr>
        <p:spPr>
          <a:xfrm>
            <a:off x="609600" y="1600201"/>
            <a:ext cx="5384800" cy="3989040"/>
          </a:xfrm>
          <a:prstGeom prst="rect">
            <a:avLst/>
          </a:prstGeom>
        </p:spPr>
        <p:txBody>
          <a:bodyPr vert="horz" lIns="91440" tIns="45720" rIns="91440" bIns="45720" rtlCol="0">
            <a:normAutofit/>
          </a:bodyPr>
          <a:lstStyle/>
          <a:p>
            <a:pPr>
              <a:lnSpc>
                <a:spcPct val="90000"/>
              </a:lnSpc>
              <a:spcBef>
                <a:spcPct val="20000"/>
              </a:spcBef>
              <a:buFont typeface="Arial" pitchFamily="34" charset="0"/>
            </a:pPr>
            <a:r>
              <a:rPr lang="en-US" sz="2000"/>
              <a:t>China is promoting disrespectful culture which can cause major issues in doing Bentley business.  </a:t>
            </a:r>
          </a:p>
          <a:p>
            <a:pPr>
              <a:lnSpc>
                <a:spcPct val="90000"/>
              </a:lnSpc>
              <a:spcBef>
                <a:spcPct val="20000"/>
              </a:spcBef>
              <a:buFont typeface="Arial" pitchFamily="34" charset="0"/>
            </a:pPr>
            <a:r>
              <a:rPr lang="en-US" sz="2000"/>
              <a:t>The UK is less hierarchical in the workplace than China.  </a:t>
            </a:r>
          </a:p>
          <a:p>
            <a:pPr>
              <a:lnSpc>
                <a:spcPct val="90000"/>
              </a:lnSpc>
              <a:spcBef>
                <a:spcPct val="20000"/>
              </a:spcBef>
              <a:buFont typeface="Arial" pitchFamily="34" charset="0"/>
            </a:pPr>
            <a:r>
              <a:rPr lang="en-US" sz="2000"/>
              <a:t>The UK believes in a relaxed lifestyle whereas China is complex. </a:t>
            </a:r>
          </a:p>
          <a:p>
            <a:pPr>
              <a:lnSpc>
                <a:spcPct val="90000"/>
              </a:lnSpc>
              <a:spcBef>
                <a:spcPct val="20000"/>
              </a:spcBef>
              <a:buFont typeface="Arial" pitchFamily="34" charset="0"/>
            </a:pPr>
            <a:r>
              <a:rPr lang="en-US" sz="2000"/>
              <a:t>From the perspective of driving it can be said that China is included with the normal style of the driving whereas the UK is included with the quicker reactions. </a:t>
            </a:r>
          </a:p>
          <a:p>
            <a:pPr>
              <a:lnSpc>
                <a:spcPct val="90000"/>
              </a:lnSpc>
              <a:spcBef>
                <a:spcPct val="20000"/>
              </a:spcBef>
              <a:buFont typeface="Arial" pitchFamily="34" charset="0"/>
            </a:pPr>
            <a:br>
              <a:rPr lang="en-US" sz="2000"/>
            </a:br>
            <a:endParaRPr lang="en-US" sz="2000"/>
          </a:p>
        </p:txBody>
      </p:sp>
      <p:pic>
        <p:nvPicPr>
          <p:cNvPr id="4098" name="Picture 2" descr="Differences between UK and Chinese Work Culture">
            <a:extLst>
              <a:ext uri="{FF2B5EF4-FFF2-40B4-BE49-F238E27FC236}">
                <a16:creationId xmlns:a16="http://schemas.microsoft.com/office/drawing/2014/main" id="{8A387913-2D3F-105D-656F-4297FF91E071}"/>
              </a:ext>
            </a:extLst>
          </p:cNvPr>
          <p:cNvPicPr>
            <a:picLocks noGrp="1" noChangeAspect="1" noChangeArrowheads="1"/>
          </p:cNvPicPr>
          <p:nvPr>
            <p:ph sz="half" idx="2"/>
          </p:nvPr>
        </p:nvPicPr>
        <p:blipFill>
          <a:blip r:embed="rId3" cstate="print">
            <a:extLst>
              <a:ext uri="{28A0092B-C50C-407E-A947-70E740481C1C}">
                <a14:useLocalDpi xmlns:a14="http://schemas.microsoft.com/office/drawing/2010/main" val="0"/>
              </a:ext>
            </a:extLst>
          </a:blip>
          <a:stretch>
            <a:fillRect/>
          </a:stretch>
        </p:blipFill>
        <p:spPr bwMode="auto">
          <a:xfrm>
            <a:off x="6197600" y="1797544"/>
            <a:ext cx="5384800" cy="3594354"/>
          </a:xfrm>
          <a:prstGeom prst="rect">
            <a:avLst/>
          </a:prstGeom>
          <a:noFill/>
        </p:spPr>
      </p:pic>
      <p:sp>
        <p:nvSpPr>
          <p:cNvPr id="3" name="Slide Number Placeholder 2">
            <a:extLst>
              <a:ext uri="{FF2B5EF4-FFF2-40B4-BE49-F238E27FC236}">
                <a16:creationId xmlns:a16="http://schemas.microsoft.com/office/drawing/2014/main" id="{1EF90CE5-ABC8-004B-204C-5EDE7FEF41A6}"/>
              </a:ext>
            </a:extLst>
          </p:cNvPr>
          <p:cNvSpPr>
            <a:spLocks noGrp="1"/>
          </p:cNvSpPr>
          <p:nvPr>
            <p:ph type="sldNum" sz="quarter" idx="12"/>
          </p:nvPr>
        </p:nvSpPr>
        <p:spPr/>
        <p:txBody>
          <a:bodyPr/>
          <a:lstStyle/>
          <a:p>
            <a:fld id="{AC82685A-BD3A-4230-8D85-804689F67293}" type="slidenum">
              <a:rPr lang="en-GB" smtClean="0"/>
              <a:t>8</a:t>
            </a:fld>
            <a:endParaRPr lang="en-GB"/>
          </a:p>
        </p:txBody>
      </p:sp>
    </p:spTree>
    <p:extLst>
      <p:ext uri="{BB962C8B-B14F-4D97-AF65-F5344CB8AC3E}">
        <p14:creationId xmlns:p14="http://schemas.microsoft.com/office/powerpoint/2010/main" val="45917860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a:xfrm>
            <a:off x="609600" y="274638"/>
            <a:ext cx="10972800" cy="1143000"/>
          </a:xfrm>
        </p:spPr>
        <p:txBody>
          <a:bodyPr anchor="ctr">
            <a:normAutofit/>
          </a:bodyPr>
          <a:lstStyle/>
          <a:p>
            <a:r>
              <a:rPr lang="en-GB" sz="4100" dirty="0"/>
              <a:t>Hofstede cultural Dimensions: UK and China</a:t>
            </a:r>
            <a:br>
              <a:rPr lang="en-GB" sz="4100" dirty="0"/>
            </a:br>
            <a:r>
              <a:rPr lang="en-GB" sz="2700" dirty="0"/>
              <a:t> </a:t>
            </a:r>
            <a:r>
              <a:rPr lang="en-US" sz="2700" dirty="0"/>
              <a:t>(Presented by Marin </a:t>
            </a:r>
            <a:r>
              <a:rPr lang="en-US" sz="2700" dirty="0" err="1"/>
              <a:t>Casu</a:t>
            </a:r>
            <a:r>
              <a:rPr lang="en-US" sz="2700" dirty="0"/>
              <a:t>)</a:t>
            </a:r>
          </a:p>
        </p:txBody>
      </p:sp>
      <p:pic>
        <p:nvPicPr>
          <p:cNvPr id="1026" name="Picture 2">
            <a:extLst>
              <a:ext uri="{FF2B5EF4-FFF2-40B4-BE49-F238E27FC236}">
                <a16:creationId xmlns:a16="http://schemas.microsoft.com/office/drawing/2014/main" id="{F5FE2A0A-0FBC-6EF5-22CB-7AE1BE411C97}"/>
              </a:ext>
            </a:extLst>
          </p:cNvPr>
          <p:cNvPicPr>
            <a:picLocks noGrp="1" noChangeAspect="1" noChangeArrowheads="1"/>
          </p:cNvPicPr>
          <p:nvPr>
            <p:ph idx="1"/>
          </p:nvPr>
        </p:nvPicPr>
        <p:blipFill>
          <a:blip r:embed="rId3">
            <a:extLst>
              <a:ext uri="{28A0092B-C50C-407E-A947-70E740481C1C}">
                <a14:useLocalDpi xmlns:a14="http://schemas.microsoft.com/office/drawing/2010/main" val="0"/>
              </a:ext>
            </a:extLst>
          </a:blip>
          <a:stretch>
            <a:fillRect/>
          </a:stretch>
        </p:blipFill>
        <p:spPr bwMode="auto">
          <a:xfrm>
            <a:off x="1469634" y="1672208"/>
            <a:ext cx="9252732" cy="3917032"/>
          </a:xfrm>
          <a:prstGeom prst="rect">
            <a:avLst/>
          </a:prstGeom>
          <a:noFill/>
        </p:spPr>
      </p:pic>
      <p:sp>
        <p:nvSpPr>
          <p:cNvPr id="3" name="Slide Number Placeholder 2">
            <a:extLst>
              <a:ext uri="{FF2B5EF4-FFF2-40B4-BE49-F238E27FC236}">
                <a16:creationId xmlns:a16="http://schemas.microsoft.com/office/drawing/2014/main" id="{9D2C330E-7761-8409-2841-0ADB2A328C62}"/>
              </a:ext>
            </a:extLst>
          </p:cNvPr>
          <p:cNvSpPr>
            <a:spLocks noGrp="1"/>
          </p:cNvSpPr>
          <p:nvPr>
            <p:ph type="sldNum" sz="quarter" idx="12"/>
          </p:nvPr>
        </p:nvSpPr>
        <p:spPr/>
        <p:txBody>
          <a:bodyPr/>
          <a:lstStyle/>
          <a:p>
            <a:fld id="{AC82685A-BD3A-4230-8D85-804689F67293}" type="slidenum">
              <a:rPr lang="en-GB" smtClean="0"/>
              <a:t>9</a:t>
            </a:fld>
            <a:endParaRPr lang="en-GB"/>
          </a:p>
        </p:txBody>
      </p:sp>
    </p:spTree>
    <p:extLst>
      <p:ext uri="{BB962C8B-B14F-4D97-AF65-F5344CB8AC3E}">
        <p14:creationId xmlns:p14="http://schemas.microsoft.com/office/powerpoint/2010/main" val="69210822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1F05FB5-FB0C-4C57-A3FD-D1272DA398AD}"/>
              </a:ext>
            </a:extLst>
          </p:cNvPr>
          <p:cNvSpPr>
            <a:spLocks noGrp="1"/>
          </p:cNvSpPr>
          <p:nvPr>
            <p:ph type="title"/>
          </p:nvPr>
        </p:nvSpPr>
        <p:spPr/>
        <p:txBody>
          <a:bodyPr>
            <a:normAutofit fontScale="90000"/>
          </a:bodyPr>
          <a:lstStyle/>
          <a:p>
            <a:r>
              <a:rPr lang="en-GB" dirty="0"/>
              <a:t>Hofstede cultural Dimensions: UK and China</a:t>
            </a:r>
            <a:br>
              <a:rPr lang="en-GB" dirty="0"/>
            </a:br>
            <a:r>
              <a:rPr lang="en-GB" dirty="0"/>
              <a:t> </a:t>
            </a:r>
            <a:r>
              <a:rPr lang="en-US" sz="2700" dirty="0"/>
              <a:t>(Presented by Marin </a:t>
            </a:r>
            <a:r>
              <a:rPr lang="en-US" sz="2700" dirty="0" err="1"/>
              <a:t>Casu</a:t>
            </a:r>
            <a:r>
              <a:rPr lang="en-US" sz="2700" dirty="0"/>
              <a:t>)</a:t>
            </a:r>
          </a:p>
        </p:txBody>
      </p:sp>
      <p:sp>
        <p:nvSpPr>
          <p:cNvPr id="4" name="Rectangle: Rounded Corners 3">
            <a:extLst>
              <a:ext uri="{FF2B5EF4-FFF2-40B4-BE49-F238E27FC236}">
                <a16:creationId xmlns:a16="http://schemas.microsoft.com/office/drawing/2014/main" id="{B811D35D-6394-A8AE-6A5B-46E34D5BD89F}"/>
              </a:ext>
            </a:extLst>
          </p:cNvPr>
          <p:cNvSpPr/>
          <p:nvPr/>
        </p:nvSpPr>
        <p:spPr>
          <a:xfrm>
            <a:off x="1847528" y="1493912"/>
            <a:ext cx="8424936" cy="1143000"/>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rtlCol="0" anchor="ctr"/>
          <a:lstStyle/>
          <a:p>
            <a:r>
              <a:rPr lang="en-US" b="1" dirty="0">
                <a:solidFill>
                  <a:srgbClr val="000000"/>
                </a:solidFill>
                <a:latin typeface="Times New Roman" panose="02020603050405020304" pitchFamily="18" charset="0"/>
              </a:rPr>
              <a:t>Power Distance - </a:t>
            </a:r>
            <a:r>
              <a:rPr lang="en-US" dirty="0">
                <a:solidFill>
                  <a:srgbClr val="000000"/>
                </a:solidFill>
                <a:latin typeface="Times New Roman" panose="02020603050405020304" pitchFamily="18" charset="0"/>
              </a:rPr>
              <a:t>Britain is getting 35 score. So, society believes that the inequalities among the people have to be minimized. On the other hand, China got a high score of 80. This refers to the fact that inequalities among the people are acceptable in the society.  </a:t>
            </a:r>
            <a:endParaRPr lang="en-US" dirty="0"/>
          </a:p>
        </p:txBody>
      </p:sp>
      <p:sp>
        <p:nvSpPr>
          <p:cNvPr id="5" name="Rectangle: Rounded Corners 4">
            <a:extLst>
              <a:ext uri="{FF2B5EF4-FFF2-40B4-BE49-F238E27FC236}">
                <a16:creationId xmlns:a16="http://schemas.microsoft.com/office/drawing/2014/main" id="{D77AC68B-9297-12C0-A74D-9BBF0104CFAF}"/>
              </a:ext>
            </a:extLst>
          </p:cNvPr>
          <p:cNvSpPr/>
          <p:nvPr/>
        </p:nvSpPr>
        <p:spPr>
          <a:xfrm>
            <a:off x="1847528" y="2909883"/>
            <a:ext cx="8424936" cy="1143000"/>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lang="en-US" b="1" dirty="0">
                <a:solidFill>
                  <a:srgbClr val="000000"/>
                </a:solidFill>
                <a:latin typeface="Times New Roman" panose="02020603050405020304" pitchFamily="18" charset="0"/>
              </a:rPr>
              <a:t>Individualism - </a:t>
            </a:r>
            <a:r>
              <a:rPr lang="en-US" dirty="0">
                <a:solidFill>
                  <a:srgbClr val="000000"/>
                </a:solidFill>
                <a:latin typeface="Times New Roman" panose="02020603050405020304" pitchFamily="18" charset="0"/>
              </a:rPr>
              <a:t>China got only a 20 score that means the society has the thought of collectivism that is related to the less commitment of the employees in the organization.  On the  other hand, the UK got the high score here, which means the company has a great performance in the UK market.  </a:t>
            </a:r>
            <a:endParaRPr lang="en-US" dirty="0"/>
          </a:p>
        </p:txBody>
      </p:sp>
      <p:sp>
        <p:nvSpPr>
          <p:cNvPr id="6" name="Rectangle: Rounded Corners 5">
            <a:extLst>
              <a:ext uri="{FF2B5EF4-FFF2-40B4-BE49-F238E27FC236}">
                <a16:creationId xmlns:a16="http://schemas.microsoft.com/office/drawing/2014/main" id="{DA920452-0BE7-E904-274F-9BE5F67D596E}"/>
              </a:ext>
            </a:extLst>
          </p:cNvPr>
          <p:cNvSpPr/>
          <p:nvPr/>
        </p:nvSpPr>
        <p:spPr>
          <a:xfrm>
            <a:off x="1847528" y="4365104"/>
            <a:ext cx="8424936" cy="1143000"/>
          </a:xfrm>
          <a:prstGeom prst="roundRect">
            <a:avLst/>
          </a:prstGeom>
        </p:spPr>
        <p:style>
          <a:lnRef idx="2">
            <a:schemeClr val="accent4">
              <a:shade val="50000"/>
            </a:schemeClr>
          </a:lnRef>
          <a:fillRef idx="1">
            <a:schemeClr val="accent4"/>
          </a:fillRef>
          <a:effectRef idx="0">
            <a:schemeClr val="accent4"/>
          </a:effectRef>
          <a:fontRef idx="minor">
            <a:schemeClr val="lt1"/>
          </a:fontRef>
        </p:style>
        <p:txBody>
          <a:bodyPr rtlCol="0" anchor="ctr"/>
          <a:lstStyle/>
          <a:p>
            <a:pPr algn="just"/>
            <a:r>
              <a:rPr lang="en-US" b="1" dirty="0">
                <a:solidFill>
                  <a:srgbClr val="000000"/>
                </a:solidFill>
                <a:latin typeface="Times New Roman" panose="02020603050405020304" pitchFamily="18" charset="0"/>
              </a:rPr>
              <a:t>Masculinity - </a:t>
            </a:r>
            <a:r>
              <a:rPr lang="en-US" dirty="0">
                <a:solidFill>
                  <a:srgbClr val="000000"/>
                </a:solidFill>
                <a:latin typeface="Times New Roman" panose="02020603050405020304" pitchFamily="18" charset="0"/>
              </a:rPr>
              <a:t>Both of the countries got the same score in this dimension. This means that the country is driven by achievement, success as well as competition. Through this area it is considered that the service people can provide the services late at night in China that is making profitability for the business organization. </a:t>
            </a:r>
            <a:endParaRPr lang="en-US" dirty="0"/>
          </a:p>
        </p:txBody>
      </p:sp>
      <p:sp>
        <p:nvSpPr>
          <p:cNvPr id="3" name="Slide Number Placeholder 2">
            <a:extLst>
              <a:ext uri="{FF2B5EF4-FFF2-40B4-BE49-F238E27FC236}">
                <a16:creationId xmlns:a16="http://schemas.microsoft.com/office/drawing/2014/main" id="{62296823-E824-A3FF-3A10-5B39F538CBBB}"/>
              </a:ext>
            </a:extLst>
          </p:cNvPr>
          <p:cNvSpPr>
            <a:spLocks noGrp="1"/>
          </p:cNvSpPr>
          <p:nvPr>
            <p:ph type="sldNum" sz="quarter" idx="12"/>
          </p:nvPr>
        </p:nvSpPr>
        <p:spPr/>
        <p:txBody>
          <a:bodyPr/>
          <a:lstStyle/>
          <a:p>
            <a:fld id="{AC82685A-BD3A-4230-8D85-804689F67293}" type="slidenum">
              <a:rPr lang="en-GB" smtClean="0"/>
              <a:t>10</a:t>
            </a:fld>
            <a:endParaRPr lang="en-GB"/>
          </a:p>
        </p:txBody>
      </p:sp>
    </p:spTree>
    <p:extLst>
      <p:ext uri="{BB962C8B-B14F-4D97-AF65-F5344CB8AC3E}">
        <p14:creationId xmlns:p14="http://schemas.microsoft.com/office/powerpoint/2010/main" val="1853988566"/>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Rectangle: Rounded Corners 2">
            <a:extLst>
              <a:ext uri="{FF2B5EF4-FFF2-40B4-BE49-F238E27FC236}">
                <a16:creationId xmlns:a16="http://schemas.microsoft.com/office/drawing/2014/main" id="{6942B4F3-3954-43CB-E3B7-A66A04953379}"/>
              </a:ext>
            </a:extLst>
          </p:cNvPr>
          <p:cNvSpPr/>
          <p:nvPr/>
        </p:nvSpPr>
        <p:spPr>
          <a:xfrm>
            <a:off x="1981200" y="1600201"/>
            <a:ext cx="8229600" cy="1281113"/>
          </a:xfrm>
          <a:prstGeom prst="rect">
            <a:avLst/>
          </a:prstGeom>
        </p:spPr>
        <p:style>
          <a:lnRef idx="2">
            <a:schemeClr val="accent1">
              <a:shade val="50000"/>
            </a:schemeClr>
          </a:lnRef>
          <a:fillRef idx="1">
            <a:schemeClr val="accent1"/>
          </a:fillRef>
          <a:effectRef idx="0">
            <a:schemeClr val="accent1"/>
          </a:effectRef>
          <a:fontRef idx="minor">
            <a:schemeClr val="lt1"/>
          </a:fontRef>
        </p:style>
        <p:txBody>
          <a:bodyPr vert="horz" wrap="square" lIns="91440" tIns="45720" rIns="91440" bIns="45720" rtlCol="0" anchor="t">
            <a:normAutofit/>
          </a:bodyPr>
          <a:lstStyle/>
          <a:p>
            <a:pPr>
              <a:lnSpc>
                <a:spcPct val="90000"/>
              </a:lnSpc>
              <a:spcBef>
                <a:spcPct val="20000"/>
              </a:spcBef>
              <a:buFont typeface="Arial" pitchFamily="34" charset="0"/>
            </a:pPr>
            <a:r>
              <a:rPr lang="en-US" sz="2000" b="1">
                <a:solidFill>
                  <a:schemeClr val="tx1"/>
                </a:solidFill>
              </a:rPr>
              <a:t>Uncertainty Avoidance - </a:t>
            </a:r>
            <a:r>
              <a:rPr lang="en-US" sz="2000">
                <a:solidFill>
                  <a:schemeClr val="tx1"/>
                </a:solidFill>
              </a:rPr>
              <a:t>From the perspective of getting a score, there is the low score for the UK in this dimension. China also got only 30 scores in this dimension. But, Chinese language is filled with ambiguous meaning that can make difficulties for the western people. </a:t>
            </a:r>
          </a:p>
        </p:txBody>
      </p:sp>
      <p:sp>
        <p:nvSpPr>
          <p:cNvPr id="4" name="Rectangle: Rounded Corners 3">
            <a:extLst>
              <a:ext uri="{FF2B5EF4-FFF2-40B4-BE49-F238E27FC236}">
                <a16:creationId xmlns:a16="http://schemas.microsoft.com/office/drawing/2014/main" id="{34E73DA6-C52E-C4DC-6950-AE59BE6B28B4}"/>
              </a:ext>
            </a:extLst>
          </p:cNvPr>
          <p:cNvSpPr/>
          <p:nvPr/>
        </p:nvSpPr>
        <p:spPr>
          <a:xfrm>
            <a:off x="1981200" y="2930526"/>
            <a:ext cx="8229600" cy="1293813"/>
          </a:xfrm>
          <a:prstGeom prst="roundRect">
            <a:avLst/>
          </a:prstGeom>
        </p:spPr>
        <p:style>
          <a:lnRef idx="2">
            <a:schemeClr val="accent3">
              <a:shade val="50000"/>
            </a:schemeClr>
          </a:lnRef>
          <a:fillRef idx="1">
            <a:schemeClr val="accent3"/>
          </a:fillRef>
          <a:effectRef idx="0">
            <a:schemeClr val="accent3"/>
          </a:effectRef>
          <a:fontRef idx="minor">
            <a:schemeClr val="lt1"/>
          </a:fontRef>
        </p:style>
        <p:txBody>
          <a:bodyPr wrap="square" rtlCol="0" anchor="t">
            <a:normAutofit/>
          </a:bodyPr>
          <a:lstStyle/>
          <a:p>
            <a:pPr algn="ctr">
              <a:lnSpc>
                <a:spcPct val="90000"/>
              </a:lnSpc>
              <a:spcAft>
                <a:spcPts val="600"/>
              </a:spcAft>
            </a:pPr>
            <a:r>
              <a:rPr lang="en-US" b="1">
                <a:solidFill>
                  <a:srgbClr val="000000"/>
                </a:solidFill>
                <a:latin typeface="Times New Roman" panose="02020603050405020304" pitchFamily="18" charset="0"/>
              </a:rPr>
              <a:t>Long Term Orientation - </a:t>
            </a:r>
            <a:r>
              <a:rPr lang="en-US">
                <a:solidFill>
                  <a:srgbClr val="000000"/>
                </a:solidFill>
                <a:latin typeface="Times New Roman" panose="02020603050405020304" pitchFamily="18" charset="0"/>
              </a:rPr>
              <a:t>Getting high scores in this dimension, China believes in pragmatic culture. So, the people believe in the truth very much. They have the ability to develop the tradition. By getting 51 scores, the dominant preferences of the UK cannot be determined. </a:t>
            </a:r>
            <a:endParaRPr lang="en-US"/>
          </a:p>
        </p:txBody>
      </p:sp>
      <p:sp>
        <p:nvSpPr>
          <p:cNvPr id="5" name="Rectangle: Rounded Corners 4">
            <a:extLst>
              <a:ext uri="{FF2B5EF4-FFF2-40B4-BE49-F238E27FC236}">
                <a16:creationId xmlns:a16="http://schemas.microsoft.com/office/drawing/2014/main" id="{58309A69-216D-B5A5-22E1-A95CCE484543}"/>
              </a:ext>
            </a:extLst>
          </p:cNvPr>
          <p:cNvSpPr/>
          <p:nvPr/>
        </p:nvSpPr>
        <p:spPr>
          <a:xfrm>
            <a:off x="1981200" y="4270375"/>
            <a:ext cx="8229600" cy="1246188"/>
          </a:xfrm>
          <a:prstGeom prst="roundRect">
            <a:avLst/>
          </a:prstGeom>
        </p:spPr>
        <p:style>
          <a:lnRef idx="2">
            <a:schemeClr val="accent6">
              <a:shade val="50000"/>
            </a:schemeClr>
          </a:lnRef>
          <a:fillRef idx="1">
            <a:schemeClr val="accent6"/>
          </a:fillRef>
          <a:effectRef idx="0">
            <a:schemeClr val="accent6"/>
          </a:effectRef>
          <a:fontRef idx="minor">
            <a:schemeClr val="lt1"/>
          </a:fontRef>
        </p:style>
        <p:txBody>
          <a:bodyPr wrap="square" rtlCol="0" anchor="t">
            <a:normAutofit/>
          </a:bodyPr>
          <a:lstStyle/>
          <a:p>
            <a:pPr algn="just">
              <a:lnSpc>
                <a:spcPct val="90000"/>
              </a:lnSpc>
              <a:spcAft>
                <a:spcPts val="600"/>
              </a:spcAft>
            </a:pPr>
            <a:r>
              <a:rPr lang="en-US" b="1">
                <a:solidFill>
                  <a:srgbClr val="000000"/>
                </a:solidFill>
                <a:latin typeface="Times New Roman" panose="02020603050405020304" pitchFamily="18" charset="0"/>
              </a:rPr>
              <a:t>Indulgence - </a:t>
            </a:r>
            <a:r>
              <a:rPr lang="en-US">
                <a:solidFill>
                  <a:srgbClr val="000000"/>
                </a:solidFill>
                <a:latin typeface="Times New Roman" panose="02020603050405020304" pitchFamily="18" charset="0"/>
              </a:rPr>
              <a:t>China is getting only 24 in this dimension that means there is the tendency of pessimism and cynicism. There is less focus on leisure time. On the other hand, the UK has a comfortable culture. There is a positive attitude and a tendency for optimism. </a:t>
            </a:r>
            <a:endParaRPr lang="en-US"/>
          </a:p>
        </p:txBody>
      </p:sp>
      <p:sp>
        <p:nvSpPr>
          <p:cNvPr id="2" name="Title 1">
            <a:extLst>
              <a:ext uri="{FF2B5EF4-FFF2-40B4-BE49-F238E27FC236}">
                <a16:creationId xmlns:a16="http://schemas.microsoft.com/office/drawing/2014/main" id="{897B5169-26E7-0E9D-3CB9-4BFAB49D3E50}"/>
              </a:ext>
            </a:extLst>
          </p:cNvPr>
          <p:cNvSpPr>
            <a:spLocks noGrp="1"/>
          </p:cNvSpPr>
          <p:nvPr>
            <p:ph type="title"/>
          </p:nvPr>
        </p:nvSpPr>
        <p:spPr>
          <a:xfrm>
            <a:off x="1981200" y="274638"/>
            <a:ext cx="8229600" cy="1143000"/>
          </a:xfrm>
        </p:spPr>
        <p:txBody>
          <a:bodyPr vert="horz" lIns="91440" tIns="45720" rIns="91440" bIns="45720" rtlCol="0" anchor="ctr">
            <a:normAutofit fontScale="90000"/>
          </a:bodyPr>
          <a:lstStyle/>
          <a:p>
            <a:pPr>
              <a:lnSpc>
                <a:spcPct val="90000"/>
              </a:lnSpc>
            </a:pPr>
            <a:r>
              <a:rPr lang="en-GB" sz="3700" dirty="0"/>
              <a:t>Hofstede cultural Dimensions: UK and China </a:t>
            </a:r>
            <a:br>
              <a:rPr lang="en-GB" sz="3700" dirty="0"/>
            </a:br>
            <a:r>
              <a:rPr lang="en-US" sz="2700" dirty="0"/>
              <a:t>(Presented by Marin </a:t>
            </a:r>
            <a:r>
              <a:rPr lang="en-US" sz="2700" dirty="0" err="1"/>
              <a:t>Casu</a:t>
            </a:r>
            <a:r>
              <a:rPr lang="en-US" sz="2700" dirty="0"/>
              <a:t>)</a:t>
            </a:r>
          </a:p>
        </p:txBody>
      </p:sp>
      <p:sp>
        <p:nvSpPr>
          <p:cNvPr id="6" name="Slide Number Placeholder 5">
            <a:extLst>
              <a:ext uri="{FF2B5EF4-FFF2-40B4-BE49-F238E27FC236}">
                <a16:creationId xmlns:a16="http://schemas.microsoft.com/office/drawing/2014/main" id="{59678A15-11AB-AA1C-4A68-AFEAD88E27FC}"/>
              </a:ext>
            </a:extLst>
          </p:cNvPr>
          <p:cNvSpPr>
            <a:spLocks noGrp="1"/>
          </p:cNvSpPr>
          <p:nvPr>
            <p:ph type="sldNum" sz="quarter" idx="12"/>
          </p:nvPr>
        </p:nvSpPr>
        <p:spPr/>
        <p:txBody>
          <a:bodyPr/>
          <a:lstStyle/>
          <a:p>
            <a:fld id="{AC82685A-BD3A-4230-8D85-804689F67293}" type="slidenum">
              <a:rPr lang="en-GB" smtClean="0"/>
              <a:t>11</a:t>
            </a:fld>
            <a:endParaRPr lang="en-GB"/>
          </a:p>
        </p:txBody>
      </p:sp>
    </p:spTree>
    <p:extLst>
      <p:ext uri="{BB962C8B-B14F-4D97-AF65-F5344CB8AC3E}">
        <p14:creationId xmlns:p14="http://schemas.microsoft.com/office/powerpoint/2010/main" val="48615962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a:xfrm>
            <a:off x="609600" y="274638"/>
            <a:ext cx="10972800" cy="1143000"/>
          </a:xfrm>
        </p:spPr>
        <p:txBody>
          <a:bodyPr anchor="ctr">
            <a:normAutofit fontScale="90000"/>
          </a:bodyPr>
          <a:lstStyle/>
          <a:p>
            <a:r>
              <a:rPr lang="en-US" dirty="0"/>
              <a:t>Recommendations </a:t>
            </a:r>
            <a:br>
              <a:rPr lang="en-US" dirty="0"/>
            </a:br>
            <a:r>
              <a:rPr lang="en-US" dirty="0"/>
              <a:t>(Presented by </a:t>
            </a:r>
            <a:r>
              <a:rPr lang="en-US" dirty="0" err="1"/>
              <a:t>Narcis</a:t>
            </a:r>
            <a:r>
              <a:rPr lang="en-US" dirty="0"/>
              <a:t> </a:t>
            </a:r>
            <a:r>
              <a:rPr lang="en-US" dirty="0" err="1"/>
              <a:t>Rusu</a:t>
            </a:r>
            <a:r>
              <a:rPr lang="en-US" dirty="0"/>
              <a:t>)</a:t>
            </a:r>
          </a:p>
        </p:txBody>
      </p:sp>
      <p:pic>
        <p:nvPicPr>
          <p:cNvPr id="2050" name="Picture 2" descr="Individual Barriers in Communication Process - QS Study">
            <a:extLst>
              <a:ext uri="{FF2B5EF4-FFF2-40B4-BE49-F238E27FC236}">
                <a16:creationId xmlns:a16="http://schemas.microsoft.com/office/drawing/2014/main" id="{4ED6D86E-8405-D977-961B-B0637F06AF6F}"/>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09600" y="2194673"/>
            <a:ext cx="5384800" cy="2800096"/>
          </a:xfrm>
          <a:prstGeom prst="rect">
            <a:avLst/>
          </a:prstGeom>
          <a:noFill/>
        </p:spPr>
      </p:pic>
      <p:sp>
        <p:nvSpPr>
          <p:cNvPr id="3" name="Content Placeholder 2">
            <a:extLst>
              <a:ext uri="{FF2B5EF4-FFF2-40B4-BE49-F238E27FC236}">
                <a16:creationId xmlns:a16="http://schemas.microsoft.com/office/drawing/2014/main" id="{AB2849A0-BD0B-44CE-98F8-E2EE8DAC608E}"/>
              </a:ext>
            </a:extLst>
          </p:cNvPr>
          <p:cNvSpPr>
            <a:spLocks noGrp="1"/>
          </p:cNvSpPr>
          <p:nvPr>
            <p:ph sz="half" idx="2"/>
          </p:nvPr>
        </p:nvSpPr>
        <p:spPr>
          <a:xfrm>
            <a:off x="6197600" y="1600201"/>
            <a:ext cx="5384800" cy="3989040"/>
          </a:xfrm>
        </p:spPr>
        <p:txBody>
          <a:bodyPr>
            <a:normAutofit/>
          </a:bodyPr>
          <a:lstStyle/>
          <a:p>
            <a:pPr>
              <a:lnSpc>
                <a:spcPct val="90000"/>
              </a:lnSpc>
              <a:spcBef>
                <a:spcPts val="0"/>
              </a:spcBef>
              <a:spcAft>
                <a:spcPts val="600"/>
              </a:spcAft>
            </a:pPr>
            <a:r>
              <a:rPr lang="en-US" sz="2400" b="0" i="0" u="none" strike="noStrike">
                <a:effectLst/>
              </a:rPr>
              <a:t>Bentley has to hire the local people for the organization who will help in learning the Chinese language. </a:t>
            </a:r>
            <a:endParaRPr lang="en-US" sz="2400" b="0">
              <a:effectLst/>
            </a:endParaRPr>
          </a:p>
          <a:p>
            <a:pPr>
              <a:lnSpc>
                <a:spcPct val="90000"/>
              </a:lnSpc>
              <a:spcBef>
                <a:spcPts val="0"/>
              </a:spcBef>
              <a:spcAft>
                <a:spcPts val="600"/>
              </a:spcAft>
            </a:pPr>
            <a:r>
              <a:rPr lang="en-US" sz="2400" b="0" i="0" u="none" strike="noStrike">
                <a:effectLst/>
              </a:rPr>
              <a:t>Bentley should treat the staff equally in the organization that is leading to the motivation. </a:t>
            </a:r>
          </a:p>
          <a:p>
            <a:pPr>
              <a:lnSpc>
                <a:spcPct val="90000"/>
              </a:lnSpc>
              <a:spcBef>
                <a:spcPts val="0"/>
              </a:spcBef>
              <a:spcAft>
                <a:spcPts val="600"/>
              </a:spcAft>
            </a:pPr>
            <a:r>
              <a:rPr lang="en-US" sz="2400" b="0" i="0" u="none" strike="noStrike">
                <a:effectLst/>
              </a:rPr>
              <a:t>The organization should provide proper payment and reward to the employees. </a:t>
            </a:r>
          </a:p>
          <a:p>
            <a:pPr>
              <a:lnSpc>
                <a:spcPct val="90000"/>
              </a:lnSpc>
              <a:spcBef>
                <a:spcPts val="0"/>
              </a:spcBef>
              <a:spcAft>
                <a:spcPts val="600"/>
              </a:spcAft>
            </a:pPr>
            <a:r>
              <a:rPr lang="en-US" sz="2400"/>
              <a:t>I</a:t>
            </a:r>
            <a:r>
              <a:rPr lang="en-US" sz="2400" b="0" i="0" u="none" strike="noStrike">
                <a:effectLst/>
              </a:rPr>
              <a:t>t is important to pay extra payment for the over duty in the workplace.  </a:t>
            </a:r>
            <a:endParaRPr lang="en-US" sz="2400" b="0">
              <a:effectLst/>
            </a:endParaRPr>
          </a:p>
        </p:txBody>
      </p:sp>
      <p:sp>
        <p:nvSpPr>
          <p:cNvPr id="4" name="Slide Number Placeholder 3">
            <a:extLst>
              <a:ext uri="{FF2B5EF4-FFF2-40B4-BE49-F238E27FC236}">
                <a16:creationId xmlns:a16="http://schemas.microsoft.com/office/drawing/2014/main" id="{7E34FE0C-FD53-D496-F9D2-906CB76E71DA}"/>
              </a:ext>
            </a:extLst>
          </p:cNvPr>
          <p:cNvSpPr>
            <a:spLocks noGrp="1"/>
          </p:cNvSpPr>
          <p:nvPr>
            <p:ph type="sldNum" sz="quarter" idx="12"/>
          </p:nvPr>
        </p:nvSpPr>
        <p:spPr/>
        <p:txBody>
          <a:bodyPr/>
          <a:lstStyle/>
          <a:p>
            <a:fld id="{AC82685A-BD3A-4230-8D85-804689F67293}" type="slidenum">
              <a:rPr lang="en-GB" smtClean="0"/>
              <a:t>12</a:t>
            </a:fld>
            <a:endParaRPr lang="en-GB"/>
          </a:p>
        </p:txBody>
      </p:sp>
    </p:spTree>
    <p:extLst>
      <p:ext uri="{BB962C8B-B14F-4D97-AF65-F5344CB8AC3E}">
        <p14:creationId xmlns:p14="http://schemas.microsoft.com/office/powerpoint/2010/main" val="14984980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BD8E43F-05E0-4509-AD02-0B03AACF1C7D}"/>
              </a:ext>
            </a:extLst>
          </p:cNvPr>
          <p:cNvSpPr>
            <a:spLocks noGrp="1"/>
          </p:cNvSpPr>
          <p:nvPr>
            <p:ph type="title"/>
          </p:nvPr>
        </p:nvSpPr>
        <p:spPr>
          <a:xfrm>
            <a:off x="609600" y="341784"/>
            <a:ext cx="10972800" cy="1143000"/>
          </a:xfrm>
        </p:spPr>
        <p:txBody>
          <a:bodyPr anchor="ctr">
            <a:normAutofit fontScale="90000"/>
          </a:bodyPr>
          <a:lstStyle/>
          <a:p>
            <a:r>
              <a:rPr lang="en-US" dirty="0"/>
              <a:t>Recommendations</a:t>
            </a:r>
            <a:br>
              <a:rPr lang="en-US" dirty="0"/>
            </a:br>
            <a:r>
              <a:rPr lang="en-US" dirty="0"/>
              <a:t> </a:t>
            </a:r>
            <a:r>
              <a:rPr lang="en-US" sz="2700" dirty="0"/>
              <a:t>(Presented by </a:t>
            </a:r>
            <a:r>
              <a:rPr lang="en-US" sz="2700" dirty="0" err="1"/>
              <a:t>Narcis</a:t>
            </a:r>
            <a:r>
              <a:rPr lang="en-US" sz="2700" dirty="0"/>
              <a:t> </a:t>
            </a:r>
            <a:r>
              <a:rPr lang="en-US" sz="2700" dirty="0" err="1"/>
              <a:t>Rusu</a:t>
            </a:r>
            <a:r>
              <a:rPr lang="en-US" sz="2700" dirty="0"/>
              <a:t>)</a:t>
            </a:r>
          </a:p>
        </p:txBody>
      </p:sp>
      <p:sp>
        <p:nvSpPr>
          <p:cNvPr id="3" name="Content Placeholder 2">
            <a:extLst>
              <a:ext uri="{FF2B5EF4-FFF2-40B4-BE49-F238E27FC236}">
                <a16:creationId xmlns:a16="http://schemas.microsoft.com/office/drawing/2014/main" id="{AB2849A0-BD0B-44CE-98F8-E2EE8DAC608E}"/>
              </a:ext>
            </a:extLst>
          </p:cNvPr>
          <p:cNvSpPr>
            <a:spLocks noGrp="1"/>
          </p:cNvSpPr>
          <p:nvPr>
            <p:ph sz="half" idx="1"/>
          </p:nvPr>
        </p:nvSpPr>
        <p:spPr>
          <a:xfrm>
            <a:off x="609600" y="1600201"/>
            <a:ext cx="5384800" cy="3989040"/>
          </a:xfrm>
        </p:spPr>
        <p:txBody>
          <a:bodyPr>
            <a:normAutofit/>
          </a:bodyPr>
          <a:lstStyle/>
          <a:p>
            <a:pPr>
              <a:lnSpc>
                <a:spcPct val="90000"/>
              </a:lnSpc>
              <a:spcBef>
                <a:spcPts val="0"/>
              </a:spcBef>
              <a:spcAft>
                <a:spcPts val="600"/>
              </a:spcAft>
            </a:pPr>
            <a:r>
              <a:rPr lang="en-US" sz="2200" b="0" i="0" u="none" strike="noStrike">
                <a:effectLst/>
              </a:rPr>
              <a:t>Bentley has to provide proper motivation to the employees in </a:t>
            </a:r>
            <a:r>
              <a:rPr lang="en-US" sz="2200"/>
              <a:t>China Market </a:t>
            </a:r>
            <a:r>
              <a:rPr lang="en-US" sz="2200" b="0" i="0" u="none" strike="noStrike">
                <a:effectLst/>
              </a:rPr>
              <a:t>that can encourage them to work with the organization. </a:t>
            </a:r>
            <a:endParaRPr lang="en-US" sz="2200" b="0">
              <a:effectLst/>
            </a:endParaRPr>
          </a:p>
          <a:p>
            <a:pPr>
              <a:lnSpc>
                <a:spcPct val="90000"/>
              </a:lnSpc>
              <a:spcBef>
                <a:spcPts val="0"/>
              </a:spcBef>
              <a:spcAft>
                <a:spcPts val="600"/>
              </a:spcAft>
            </a:pPr>
            <a:r>
              <a:rPr lang="en-US" sz="2200" b="0" i="0" u="none" strike="noStrike">
                <a:effectLst/>
              </a:rPr>
              <a:t>The company should provide proper training to the employees that make the employees knowledgeable.  </a:t>
            </a:r>
          </a:p>
          <a:p>
            <a:pPr>
              <a:lnSpc>
                <a:spcPct val="90000"/>
              </a:lnSpc>
              <a:spcBef>
                <a:spcPts val="0"/>
              </a:spcBef>
              <a:spcAft>
                <a:spcPts val="600"/>
              </a:spcAft>
            </a:pPr>
            <a:r>
              <a:rPr lang="en-US" sz="2200" b="0" i="0" u="none" strike="noStrike">
                <a:effectLst/>
              </a:rPr>
              <a:t>To match the proper performance like the UK, Bentley has to provide the accurate knowledge to the employees that is helpful for manufacturing the product in the Chinese market. </a:t>
            </a:r>
            <a:endParaRPr lang="en-US" sz="2200" b="0">
              <a:effectLst/>
            </a:endParaRPr>
          </a:p>
        </p:txBody>
      </p:sp>
      <p:pic>
        <p:nvPicPr>
          <p:cNvPr id="3076" name="Picture 4" descr="Impact of Employee Motivation on Organizational Performance">
            <a:extLst>
              <a:ext uri="{FF2B5EF4-FFF2-40B4-BE49-F238E27FC236}">
                <a16:creationId xmlns:a16="http://schemas.microsoft.com/office/drawing/2014/main" id="{D49C95F2-3A05-C1B5-AFDD-FE73BB490783}"/>
              </a:ext>
            </a:extLst>
          </p:cNvPr>
          <p:cNvPicPr>
            <a:picLocks noChangeAspect="1" noChangeArrowheads="1"/>
          </p:cNvPicPr>
          <p:nvPr/>
        </p:nvPicPr>
        <p:blipFill>
          <a:blip r:embed="rId3">
            <a:extLst>
              <a:ext uri="{28A0092B-C50C-407E-A947-70E740481C1C}">
                <a14:useLocalDpi xmlns:a14="http://schemas.microsoft.com/office/drawing/2010/main" val="0"/>
              </a:ext>
            </a:extLst>
          </a:blip>
          <a:stretch>
            <a:fillRect/>
          </a:stretch>
        </p:blipFill>
        <p:spPr bwMode="auto">
          <a:xfrm>
            <a:off x="6197600" y="2100439"/>
            <a:ext cx="5384800" cy="2988564"/>
          </a:xfrm>
          <a:prstGeom prst="rect">
            <a:avLst/>
          </a:prstGeom>
          <a:noFill/>
        </p:spPr>
      </p:pic>
      <p:sp>
        <p:nvSpPr>
          <p:cNvPr id="4" name="Slide Number Placeholder 3">
            <a:extLst>
              <a:ext uri="{FF2B5EF4-FFF2-40B4-BE49-F238E27FC236}">
                <a16:creationId xmlns:a16="http://schemas.microsoft.com/office/drawing/2014/main" id="{97DE689D-F304-583A-5AA1-3A308ADE1AAC}"/>
              </a:ext>
            </a:extLst>
          </p:cNvPr>
          <p:cNvSpPr>
            <a:spLocks noGrp="1"/>
          </p:cNvSpPr>
          <p:nvPr>
            <p:ph type="sldNum" sz="quarter" idx="12"/>
          </p:nvPr>
        </p:nvSpPr>
        <p:spPr/>
        <p:txBody>
          <a:bodyPr/>
          <a:lstStyle/>
          <a:p>
            <a:fld id="{AC82685A-BD3A-4230-8D85-804689F67293}" type="slidenum">
              <a:rPr lang="en-GB" smtClean="0"/>
              <a:t>13</a:t>
            </a:fld>
            <a:endParaRPr lang="en-GB"/>
          </a:p>
        </p:txBody>
      </p:sp>
    </p:spTree>
    <p:extLst>
      <p:ext uri="{BB962C8B-B14F-4D97-AF65-F5344CB8AC3E}">
        <p14:creationId xmlns:p14="http://schemas.microsoft.com/office/powerpoint/2010/main" val="2922199712"/>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A69861-AC11-4308-8E9D-F58C179DCBB0}"/>
              </a:ext>
            </a:extLst>
          </p:cNvPr>
          <p:cNvSpPr>
            <a:spLocks noGrp="1"/>
          </p:cNvSpPr>
          <p:nvPr>
            <p:ph type="title"/>
          </p:nvPr>
        </p:nvSpPr>
        <p:spPr>
          <a:xfrm>
            <a:off x="609600" y="274638"/>
            <a:ext cx="10972800" cy="1143000"/>
          </a:xfrm>
        </p:spPr>
        <p:txBody>
          <a:bodyPr anchor="ctr">
            <a:normAutofit fontScale="90000"/>
          </a:bodyPr>
          <a:lstStyle/>
          <a:p>
            <a:r>
              <a:rPr lang="en-GB" dirty="0"/>
              <a:t>Conclusion</a:t>
            </a:r>
            <a:br>
              <a:rPr lang="en-GB" dirty="0"/>
            </a:br>
            <a:r>
              <a:rPr lang="en-GB" sz="2700" dirty="0"/>
              <a:t> </a:t>
            </a:r>
            <a:r>
              <a:rPr lang="en-US" sz="2700" dirty="0"/>
              <a:t>(Presented by </a:t>
            </a:r>
            <a:r>
              <a:rPr lang="en-US" sz="2700" dirty="0" err="1"/>
              <a:t>Narcis</a:t>
            </a:r>
            <a:r>
              <a:rPr lang="en-US" sz="2700" dirty="0"/>
              <a:t> </a:t>
            </a:r>
            <a:r>
              <a:rPr lang="en-US" sz="2700" dirty="0" err="1"/>
              <a:t>Rusu</a:t>
            </a:r>
            <a:r>
              <a:rPr lang="en-US" sz="2700" dirty="0"/>
              <a:t>)</a:t>
            </a:r>
          </a:p>
        </p:txBody>
      </p:sp>
      <p:sp>
        <p:nvSpPr>
          <p:cNvPr id="3" name="Content Placeholder 2">
            <a:extLst>
              <a:ext uri="{FF2B5EF4-FFF2-40B4-BE49-F238E27FC236}">
                <a16:creationId xmlns:a16="http://schemas.microsoft.com/office/drawing/2014/main" id="{9C979006-228E-433A-B2F5-C42C4564AA20}"/>
              </a:ext>
            </a:extLst>
          </p:cNvPr>
          <p:cNvSpPr>
            <a:spLocks noGrp="1"/>
          </p:cNvSpPr>
          <p:nvPr>
            <p:ph sz="half" idx="1"/>
          </p:nvPr>
        </p:nvSpPr>
        <p:spPr>
          <a:xfrm>
            <a:off x="609600" y="1600201"/>
            <a:ext cx="5384800" cy="3989040"/>
          </a:xfrm>
        </p:spPr>
        <p:txBody>
          <a:bodyPr>
            <a:normAutofit/>
          </a:bodyPr>
          <a:lstStyle/>
          <a:p>
            <a:r>
              <a:rPr lang="en-US"/>
              <a:t>The presentation showcases cultural differences among the UK and China like non-hierarchical or more social</a:t>
            </a:r>
          </a:p>
          <a:p>
            <a:r>
              <a:rPr lang="en-US"/>
              <a:t>Presentation also uses Hofstede’s model to </a:t>
            </a:r>
            <a:r>
              <a:rPr lang="en-US" err="1"/>
              <a:t>analyse</a:t>
            </a:r>
            <a:r>
              <a:rPr lang="en-US"/>
              <a:t> UK-China cultural differences</a:t>
            </a:r>
          </a:p>
        </p:txBody>
      </p:sp>
      <p:pic>
        <p:nvPicPr>
          <p:cNvPr id="6146" name="Picture 2" descr="Bentley Records Highest Sales In 101 Years | Drive Car News">
            <a:extLst>
              <a:ext uri="{FF2B5EF4-FFF2-40B4-BE49-F238E27FC236}">
                <a16:creationId xmlns:a16="http://schemas.microsoft.com/office/drawing/2014/main" id="{36AD6EBB-B558-CE5C-FC06-F6EE55DCB0ED}"/>
              </a:ext>
            </a:extLst>
          </p:cNvPr>
          <p:cNvPicPr>
            <a:picLocks noChangeAspect="1" noChangeArrowheads="1"/>
          </p:cNvPicPr>
          <p:nvPr/>
        </p:nvPicPr>
        <p:blipFill rotWithShape="1">
          <a:blip r:embed="rId3" cstate="print">
            <a:extLst>
              <a:ext uri="{28A0092B-C50C-407E-A947-70E740481C1C}">
                <a14:useLocalDpi xmlns:a14="http://schemas.microsoft.com/office/drawing/2010/main" val="0"/>
              </a:ext>
            </a:extLst>
          </a:blip>
          <a:srcRect l="1484" r="8409" b="-2"/>
          <a:stretch/>
        </p:blipFill>
        <p:spPr bwMode="auto">
          <a:xfrm>
            <a:off x="6197600" y="1600201"/>
            <a:ext cx="5384800" cy="3989040"/>
          </a:xfrm>
          <a:prstGeom prst="rect">
            <a:avLst/>
          </a:prstGeom>
          <a:noFill/>
        </p:spPr>
      </p:pic>
      <p:sp>
        <p:nvSpPr>
          <p:cNvPr id="4" name="Slide Number Placeholder 3">
            <a:extLst>
              <a:ext uri="{FF2B5EF4-FFF2-40B4-BE49-F238E27FC236}">
                <a16:creationId xmlns:a16="http://schemas.microsoft.com/office/drawing/2014/main" id="{DB73D401-2163-1CA8-EEE2-53C5E969857B}"/>
              </a:ext>
            </a:extLst>
          </p:cNvPr>
          <p:cNvSpPr>
            <a:spLocks noGrp="1"/>
          </p:cNvSpPr>
          <p:nvPr>
            <p:ph type="sldNum" sz="quarter" idx="12"/>
          </p:nvPr>
        </p:nvSpPr>
        <p:spPr/>
        <p:txBody>
          <a:bodyPr/>
          <a:lstStyle/>
          <a:p>
            <a:fld id="{AC82685A-BD3A-4230-8D85-804689F67293}" type="slidenum">
              <a:rPr lang="en-GB" smtClean="0"/>
              <a:t>14</a:t>
            </a:fld>
            <a:endParaRPr lang="en-GB"/>
          </a:p>
        </p:txBody>
      </p:sp>
    </p:spTree>
    <p:extLst>
      <p:ext uri="{BB962C8B-B14F-4D97-AF65-F5344CB8AC3E}">
        <p14:creationId xmlns:p14="http://schemas.microsoft.com/office/powerpoint/2010/main" val="346375857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E041C73-150A-4E11-BC01-28DADF439E02}"/>
              </a:ext>
            </a:extLst>
          </p:cNvPr>
          <p:cNvSpPr>
            <a:spLocks noGrp="1"/>
          </p:cNvSpPr>
          <p:nvPr>
            <p:ph type="title"/>
          </p:nvPr>
        </p:nvSpPr>
        <p:spPr>
          <a:xfrm>
            <a:off x="1981200" y="274638"/>
            <a:ext cx="8229600" cy="1143000"/>
          </a:xfrm>
        </p:spPr>
        <p:txBody>
          <a:bodyPr anchor="ctr">
            <a:normAutofit/>
          </a:bodyPr>
          <a:lstStyle/>
          <a:p>
            <a:r>
              <a:rPr lang="en-GB" dirty="0"/>
              <a:t>References </a:t>
            </a:r>
            <a:endParaRPr lang="en-US" dirty="0"/>
          </a:p>
        </p:txBody>
      </p:sp>
      <p:sp>
        <p:nvSpPr>
          <p:cNvPr id="3" name="Content Placeholder 2">
            <a:extLst>
              <a:ext uri="{FF2B5EF4-FFF2-40B4-BE49-F238E27FC236}">
                <a16:creationId xmlns:a16="http://schemas.microsoft.com/office/drawing/2014/main" id="{3D75DF94-09CA-4A6A-A0A1-303E0567FE8A}"/>
              </a:ext>
            </a:extLst>
          </p:cNvPr>
          <p:cNvSpPr>
            <a:spLocks noGrp="1"/>
          </p:cNvSpPr>
          <p:nvPr>
            <p:ph idx="1"/>
          </p:nvPr>
        </p:nvSpPr>
        <p:spPr>
          <a:xfrm>
            <a:off x="1981200" y="1600201"/>
            <a:ext cx="8229600" cy="3917032"/>
          </a:xfrm>
        </p:spPr>
        <p:txBody>
          <a:bodyPr>
            <a:normAutofit fontScale="92500" lnSpcReduction="10000"/>
          </a:bodyPr>
          <a:lstStyle/>
          <a:p>
            <a:pPr>
              <a:lnSpc>
                <a:spcPct val="90000"/>
              </a:lnSpc>
              <a:spcBef>
                <a:spcPts val="0"/>
              </a:spcBef>
            </a:pPr>
            <a:r>
              <a:rPr lang="en-GB" sz="2000" dirty="0"/>
              <a:t> </a:t>
            </a:r>
            <a:r>
              <a:rPr lang="en-US" sz="2000" dirty="0"/>
              <a:t>Hofstede Insights. 2022. </a:t>
            </a:r>
            <a:r>
              <a:rPr lang="en-US" sz="2000" i="1" dirty="0"/>
              <a:t>Country Comparison - Hofstede Insights</a:t>
            </a:r>
            <a:r>
              <a:rPr lang="en-US" sz="2000" dirty="0"/>
              <a:t>. [online] Available at: &lt;https://www.hofstede-insights.com/country-comparison/china,the-uk/&gt; [Accessed 3 August 2022].</a:t>
            </a:r>
          </a:p>
          <a:p>
            <a:pPr>
              <a:lnSpc>
                <a:spcPct val="90000"/>
              </a:lnSpc>
              <a:spcBef>
                <a:spcPts val="0"/>
              </a:spcBef>
            </a:pPr>
            <a:r>
              <a:rPr lang="en-US" sz="2000" dirty="0"/>
              <a:t>Ediplomat.com. 2022. </a:t>
            </a:r>
            <a:r>
              <a:rPr lang="en-US" sz="2000" i="1" dirty="0"/>
              <a:t>China - Cultural Etiquette - e Diplomat</a:t>
            </a:r>
            <a:r>
              <a:rPr lang="en-US" sz="2000" dirty="0"/>
              <a:t>. [online] Available at: &lt;http://www.ediplomat.com/np/cultural_etiquette/ce_cn.htm&gt; [Accessed 3 August 2022].</a:t>
            </a:r>
          </a:p>
          <a:p>
            <a:pPr>
              <a:lnSpc>
                <a:spcPct val="90000"/>
              </a:lnSpc>
              <a:spcBef>
                <a:spcPts val="0"/>
              </a:spcBef>
            </a:pPr>
            <a:r>
              <a:rPr lang="en-US" sz="2000" dirty="0"/>
              <a:t>Great British Mag. 2020. </a:t>
            </a:r>
            <a:r>
              <a:rPr lang="en-US" sz="2000" i="1" dirty="0"/>
              <a:t>Differences between UK and Chinese Work Culture</a:t>
            </a:r>
            <a:r>
              <a:rPr lang="en-US" sz="2000" dirty="0"/>
              <a:t>. [online] Available at: &lt;https://greatbritishmag.co.uk/student-guide/differences-between-uk-and-chinese-work-culture/&gt; [Accessed 3 August 2022].</a:t>
            </a:r>
          </a:p>
          <a:p>
            <a:pPr>
              <a:lnSpc>
                <a:spcPct val="90000"/>
              </a:lnSpc>
              <a:spcBef>
                <a:spcPts val="0"/>
              </a:spcBef>
            </a:pPr>
            <a:r>
              <a:rPr lang="en-US" sz="2000" dirty="0"/>
              <a:t> BA Business Management-International Business Management University of Wales Trinity Saint David (Accessed on 6August 2022)</a:t>
            </a:r>
          </a:p>
          <a:p>
            <a:pPr>
              <a:lnSpc>
                <a:spcPct val="90000"/>
              </a:lnSpc>
              <a:spcBef>
                <a:spcPts val="0"/>
              </a:spcBef>
            </a:pPr>
            <a:endParaRPr lang="en-US" sz="2000" dirty="0"/>
          </a:p>
          <a:p>
            <a:pPr marL="0" indent="0">
              <a:lnSpc>
                <a:spcPct val="90000"/>
              </a:lnSpc>
              <a:buNone/>
            </a:pPr>
            <a:br>
              <a:rPr lang="en-US" sz="2000" dirty="0"/>
            </a:br>
            <a:endParaRPr lang="en-US" sz="2000" dirty="0"/>
          </a:p>
        </p:txBody>
      </p:sp>
      <p:sp>
        <p:nvSpPr>
          <p:cNvPr id="4" name="Slide Number Placeholder 3">
            <a:extLst>
              <a:ext uri="{FF2B5EF4-FFF2-40B4-BE49-F238E27FC236}">
                <a16:creationId xmlns:a16="http://schemas.microsoft.com/office/drawing/2014/main" id="{29AC8494-4C16-2F9A-EEC6-4898D0CD4556}"/>
              </a:ext>
            </a:extLst>
          </p:cNvPr>
          <p:cNvSpPr>
            <a:spLocks noGrp="1"/>
          </p:cNvSpPr>
          <p:nvPr>
            <p:ph type="sldNum" sz="quarter" idx="12"/>
          </p:nvPr>
        </p:nvSpPr>
        <p:spPr/>
        <p:txBody>
          <a:bodyPr/>
          <a:lstStyle/>
          <a:p>
            <a:fld id="{AC82685A-BD3A-4230-8D85-804689F67293}" type="slidenum">
              <a:rPr lang="en-GB" smtClean="0"/>
              <a:t>15</a:t>
            </a:fld>
            <a:endParaRPr lang="en-GB"/>
          </a:p>
        </p:txBody>
      </p:sp>
    </p:spTree>
    <p:extLst>
      <p:ext uri="{BB962C8B-B14F-4D97-AF65-F5344CB8AC3E}">
        <p14:creationId xmlns:p14="http://schemas.microsoft.com/office/powerpoint/2010/main" val="413862013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1026" name="Picture 2" descr="37,438 Thank You Illustrations &amp; Clip Art - iStock">
            <a:extLst>
              <a:ext uri="{FF2B5EF4-FFF2-40B4-BE49-F238E27FC236}">
                <a16:creationId xmlns:a16="http://schemas.microsoft.com/office/drawing/2014/main" id="{DF0EA0AC-AAB9-B3EE-7A49-A504F4F90AC7}"/>
              </a:ext>
            </a:extLst>
          </p:cNvPr>
          <p:cNvPicPr>
            <a:picLocks noChangeAspect="1" noChangeArrowheads="1"/>
          </p:cNvPicPr>
          <p:nvPr/>
        </p:nvPicPr>
        <p:blipFill rotWithShape="1">
          <a:blip r:embed="rId2">
            <a:extLst>
              <a:ext uri="{28A0092B-C50C-407E-A947-70E740481C1C}">
                <a14:useLocalDpi xmlns:a14="http://schemas.microsoft.com/office/drawing/2010/main" val="0"/>
              </a:ext>
            </a:extLst>
          </a:blip>
          <a:srcRect l="10802" r="18864" b="-1"/>
          <a:stretch/>
        </p:blipFill>
        <p:spPr bwMode="auto">
          <a:xfrm>
            <a:off x="1615011" y="68263"/>
            <a:ext cx="8961977" cy="6721475"/>
          </a:xfrm>
          <a:prstGeom prst="rect">
            <a:avLst/>
          </a:prstGeom>
          <a:noFill/>
        </p:spPr>
      </p:pic>
      <p:sp>
        <p:nvSpPr>
          <p:cNvPr id="2" name="Slide Number Placeholder 1">
            <a:extLst>
              <a:ext uri="{FF2B5EF4-FFF2-40B4-BE49-F238E27FC236}">
                <a16:creationId xmlns:a16="http://schemas.microsoft.com/office/drawing/2014/main" id="{A2F3B536-C894-630E-2AD1-9C519592CF6B}"/>
              </a:ext>
            </a:extLst>
          </p:cNvPr>
          <p:cNvSpPr>
            <a:spLocks noGrp="1"/>
          </p:cNvSpPr>
          <p:nvPr>
            <p:ph type="sldNum" sz="quarter" idx="12"/>
          </p:nvPr>
        </p:nvSpPr>
        <p:spPr/>
        <p:txBody>
          <a:bodyPr/>
          <a:lstStyle/>
          <a:p>
            <a:fld id="{AC82685A-BD3A-4230-8D85-804689F67293}" type="slidenum">
              <a:rPr lang="en-GB" smtClean="0"/>
              <a:t>16</a:t>
            </a:fld>
            <a:endParaRPr lang="en-GB"/>
          </a:p>
        </p:txBody>
      </p:sp>
    </p:spTree>
    <p:extLst>
      <p:ext uri="{BB962C8B-B14F-4D97-AF65-F5344CB8AC3E}">
        <p14:creationId xmlns:p14="http://schemas.microsoft.com/office/powerpoint/2010/main" val="15921364"/>
      </p:ext>
    </p:extLst>
  </p:cSld>
  <p:clrMapOvr>
    <a:masterClrMapping/>
  </p:clrMapOvr>
</p:sld>
</file>

<file path=ppt/theme/theme1.xml><?xml version="1.0" encoding="utf-8"?>
<a:theme xmlns:a="http://schemas.openxmlformats.org/drawingml/2006/main" name="20140311PresentationUWTSDTemplate">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mso-contentType ?>
<FormTemplates xmlns="http://schemas.microsoft.com/sharepoint/v3/contenttype/forms">
  <Display>DocumentLibraryForm</Display>
  <Edit>DocumentLibraryForm</Edit>
  <New>DocumentLibraryForm</New>
</FormTemplates>
</file>

<file path=customXml/item2.xml><?xml version="1.0" encoding="utf-8"?>
<ct:contentTypeSchema xmlns:ct="http://schemas.microsoft.com/office/2006/metadata/contentType" xmlns:ma="http://schemas.microsoft.com/office/2006/metadata/properties/metaAttributes" ct:_="" ma:_="" ma:contentTypeName="Document" ma:contentTypeID="0x010100A22DCA5D1B256B479227F480D2542598" ma:contentTypeVersion="4" ma:contentTypeDescription="Create a new document." ma:contentTypeScope="" ma:versionID="697e22ecbe2135e394169004b01b34a9">
  <xsd:schema xmlns:xsd="http://www.w3.org/2001/XMLSchema" xmlns:xs="http://www.w3.org/2001/XMLSchema" xmlns:p="http://schemas.microsoft.com/office/2006/metadata/properties" xmlns:ns2="211f9404-bca0-4bcf-9c1d-965ccb6f8d2d" xmlns:ns3="303dbf9b-b85b-46a0-94f1-894078c07ecd" targetNamespace="http://schemas.microsoft.com/office/2006/metadata/properties" ma:root="true" ma:fieldsID="d20f70134215217fb266d1d94757e047" ns2:_="" ns3:_="">
    <xsd:import namespace="211f9404-bca0-4bcf-9c1d-965ccb6f8d2d"/>
    <xsd:import namespace="303dbf9b-b85b-46a0-94f1-894078c07ecd"/>
    <xsd:element name="properties">
      <xsd:complexType>
        <xsd:sequence>
          <xsd:element name="documentManagement">
            <xsd:complexType>
              <xsd:all>
                <xsd:element ref="ns2:MediaServiceMetadata" minOccurs="0"/>
                <xsd:element ref="ns2:MediaServiceFastMetadata" minOccurs="0"/>
                <xsd:element ref="ns3:SharedWithUsers" minOccurs="0"/>
                <xsd:element ref="ns3:SharedWithDetail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11f9404-bca0-4bcf-9c1d-965ccb6f8d2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schema>
  <xsd:schema xmlns:xsd="http://www.w3.org/2001/XMLSchema" xmlns:xs="http://www.w3.org/2001/XMLSchema" xmlns:dms="http://schemas.microsoft.com/office/2006/documentManagement/types" xmlns:pc="http://schemas.microsoft.com/office/infopath/2007/PartnerControls" targetNamespace="303dbf9b-b85b-46a0-94f1-894078c07ecd" elementFormDefault="qualified">
    <xsd:import namespace="http://schemas.microsoft.com/office/2006/documentManagement/types"/>
    <xsd:import namespace="http://schemas.microsoft.com/office/infopath/2007/PartnerControls"/>
    <xsd:element name="SharedWithUsers" ma:index="10"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1"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p:properties xmlns:p="http://schemas.microsoft.com/office/2006/metadata/properties" xmlns:xsi="http://www.w3.org/2001/XMLSchema-instance" xmlns:pc="http://schemas.microsoft.com/office/infopath/2007/PartnerControls">
  <documentManagement>
    <SharedWithUsers xmlns="303dbf9b-b85b-46a0-94f1-894078c07ecd">
      <UserInfo>
        <DisplayName>Sylvia Hoffmann</DisplayName>
        <AccountId>4398</AccountId>
        <AccountType/>
      </UserInfo>
      <UserInfo>
        <DisplayName>Llinos McVicar</DisplayName>
        <AccountId>4803</AccountId>
        <AccountType/>
      </UserInfo>
      <UserInfo>
        <DisplayName>Bunmi Thomas</DisplayName>
        <AccountId>20016</AccountId>
        <AccountType/>
      </UserInfo>
    </SharedWithUsers>
  </documentManagement>
</p:properties>
</file>

<file path=customXml/itemProps1.xml><?xml version="1.0" encoding="utf-8"?>
<ds:datastoreItem xmlns:ds="http://schemas.openxmlformats.org/officeDocument/2006/customXml" ds:itemID="{D081439C-114A-4151-B03A-0408F1ADA968}">
  <ds:schemaRefs>
    <ds:schemaRef ds:uri="http://schemas.microsoft.com/sharepoint/v3/contenttype/forms"/>
  </ds:schemaRefs>
</ds:datastoreItem>
</file>

<file path=customXml/itemProps2.xml><?xml version="1.0" encoding="utf-8"?>
<ds:datastoreItem xmlns:ds="http://schemas.openxmlformats.org/officeDocument/2006/customXml" ds:itemID="{BDCF9ABB-9528-409E-A13D-EBE9E1E9DF84}">
  <ds:schemaRefs>
    <ds:schemaRef ds:uri="http://schemas.microsoft.com/office/2006/metadata/contentType"/>
    <ds:schemaRef ds:uri="http://schemas.microsoft.com/office/2006/metadata/properties/metaAttributes"/>
    <ds:schemaRef ds:uri="http://www.w3.org/2001/XMLSchema"/>
    <ds:schemaRef ds:uri="http://schemas.microsoft.com/office/2006/metadata/properties"/>
    <ds:schemaRef ds:uri="211f9404-bca0-4bcf-9c1d-965ccb6f8d2d"/>
    <ds:schemaRef ds:uri="303dbf9b-b85b-46a0-94f1-894078c07ecd"/>
    <ds:schemaRef ds:uri="http://schemas.microsoft.com/office/2006/documentManagement/types"/>
    <ds:schemaRef ds:uri="http://schemas.microsoft.com/office/infopath/2007/PartnerControls"/>
    <ds:schemaRef ds:uri="http://schemas.openxmlformats.org/package/2006/metadata/core-properties"/>
    <ds:schemaRef ds:uri="http://purl.org/dc/elements/1.1/"/>
    <ds:schemaRef ds:uri="http://purl.org/dc/terms/"/>
    <ds:schemaRef ds:uri="http://schemas.microsoft.com/internal/obd"/>
  </ds:schemaRefs>
</ds:datastoreItem>
</file>

<file path=customXml/itemProps3.xml><?xml version="1.0" encoding="utf-8"?>
<ds:datastoreItem xmlns:ds="http://schemas.openxmlformats.org/officeDocument/2006/customXml" ds:itemID="{65FC5585-51CA-4C4C-9028-AEC8FAD67B8B}">
  <ds:schemaRefs>
    <ds:schemaRef ds:uri="http://www.w3.org/XML/1998/namespace"/>
    <ds:schemaRef ds:uri="http://schemas.openxmlformats.org/package/2006/metadata/core-properties"/>
    <ds:schemaRef ds:uri="http://schemas.microsoft.com/office/2006/metadata/properties"/>
    <ds:schemaRef ds:uri="211f9404-bca0-4bcf-9c1d-965ccb6f8d2d"/>
    <ds:schemaRef ds:uri="http://purl.org/dc/elements/1.1/"/>
    <ds:schemaRef ds:uri="http://schemas.microsoft.com/office/2006/documentManagement/types"/>
    <ds:schemaRef ds:uri="http://schemas.microsoft.com/office/infopath/2007/PartnerControls"/>
    <ds:schemaRef ds:uri="http://purl.org/dc/terms/"/>
    <ds:schemaRef ds:uri="303dbf9b-b85b-46a0-94f1-894078c07ecd"/>
    <ds:schemaRef ds:uri="http://purl.org/dc/dcmitype/"/>
  </ds:schemaRefs>
</ds:datastoreItem>
</file>

<file path=docProps/app.xml><?xml version="1.0" encoding="utf-8"?>
<Properties xmlns="http://schemas.openxmlformats.org/officeDocument/2006/extended-properties" xmlns:vt="http://schemas.openxmlformats.org/officeDocument/2006/docPropsVTypes">
  <Template>20140311PresentationUWTSDTemplate</Template>
  <TotalTime>505</TotalTime>
  <Words>2980</Words>
  <Application>Microsoft Macintosh PowerPoint</Application>
  <PresentationFormat>Widescreen</PresentationFormat>
  <Paragraphs>141</Paragraphs>
  <Slides>16</Slides>
  <Notes>12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16</vt:i4>
      </vt:variant>
    </vt:vector>
  </HeadingPairs>
  <TitlesOfParts>
    <vt:vector size="21" baseType="lpstr">
      <vt:lpstr>Arial</vt:lpstr>
      <vt:lpstr>Calibri</vt:lpstr>
      <vt:lpstr>Myriad Pro</vt:lpstr>
      <vt:lpstr>Times New Roman</vt:lpstr>
      <vt:lpstr>20140311PresentationUWTSDTemplate</vt:lpstr>
      <vt:lpstr>International Business Communications </vt:lpstr>
      <vt:lpstr>Main content / Agenda of the presentation </vt:lpstr>
      <vt:lpstr>Introduction to the context (Presented by Mihaela Racu) </vt:lpstr>
      <vt:lpstr>Introduction to the context  (Presented by Mihaela Racu)</vt:lpstr>
      <vt:lpstr>Introduce the Chinese culture  (Presented by Mihaela Racu)</vt:lpstr>
      <vt:lpstr>Introduce the Chinese culture  (Presented by Mihaela Racu)</vt:lpstr>
      <vt:lpstr>Success and failure factors of joint ventures  (Presented by Laura Madalina Ghitiu )</vt:lpstr>
      <vt:lpstr>Cultural sensitivity in China / The differences from the UK  (Presented by Laura Madalina Ghitiu)</vt:lpstr>
      <vt:lpstr>Hofstede cultural Dimensions: UK and China  (Presented by Marin Casu)</vt:lpstr>
      <vt:lpstr>Hofstede cultural Dimensions: UK and China  (Presented by Marin Casu)</vt:lpstr>
      <vt:lpstr>Hofstede cultural Dimensions: UK and China  (Presented by Marin Casu)</vt:lpstr>
      <vt:lpstr>Recommendations  (Presented by Narcis Rusu)</vt:lpstr>
      <vt:lpstr>Recommendations  (Presented by Narcis Rusu)</vt:lpstr>
      <vt:lpstr>Conclusion  (Presented by Narcis Rusu)</vt:lpstr>
      <vt:lpstr>References </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Presentation</dc:title>
  <dc:creator>Swanson, Mike</dc:creator>
  <cp:lastModifiedBy>adi ilinca</cp:lastModifiedBy>
  <cp:revision>58</cp:revision>
  <dcterms:created xsi:type="dcterms:W3CDTF">2015-04-14T15:21:28Z</dcterms:created>
  <dcterms:modified xsi:type="dcterms:W3CDTF">2022-08-09T19:39:27Z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0x010100A22DCA5D1B256B479227F480D2542598</vt:lpwstr>
  </property>
</Properties>
</file>