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70" r:id="rId14"/>
    <p:sldId id="271" r:id="rId15"/>
    <p:sldId id="272" r:id="rId16"/>
    <p:sldId id="273" r:id="rId17"/>
    <p:sldId id="274" r:id="rId18"/>
    <p:sldId id="26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134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Abi\Documents\MPhil\VEHICLE_WEIGHT_PROGNOSI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sz="1200" b="0">
                <a:latin typeface="Garamond" pitchFamily="18" charset="0"/>
              </a:rPr>
              <a:t>Vehicle weight vs time</a:t>
            </a:r>
          </a:p>
        </c:rich>
      </c:tx>
      <c:layout/>
      <c:overlay val="0"/>
    </c:title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Sheet1!$C$2</c:f>
              <c:strCache>
                <c:ptCount val="1"/>
                <c:pt idx="0">
                  <c:v>VW Golf</c:v>
                </c:pt>
              </c:strCache>
            </c:strRef>
          </c:tx>
          <c:marker>
            <c:symbol val="none"/>
          </c:marker>
          <c:xVal>
            <c:numRef>
              <c:f>Sheet1!$B$3:$B$25</c:f>
              <c:numCache>
                <c:formatCode>General</c:formatCode>
                <c:ptCount val="23"/>
                <c:pt idx="0">
                  <c:v>1976</c:v>
                </c:pt>
                <c:pt idx="1">
                  <c:v>1977</c:v>
                </c:pt>
                <c:pt idx="2">
                  <c:v>1979</c:v>
                </c:pt>
                <c:pt idx="3">
                  <c:v>1980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1988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1995</c:v>
                </c:pt>
                <c:pt idx="13">
                  <c:v>1997</c:v>
                </c:pt>
                <c:pt idx="14">
                  <c:v>1999</c:v>
                </c:pt>
                <c:pt idx="15">
                  <c:v>2000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2010</c:v>
                </c:pt>
              </c:numCache>
            </c:numRef>
          </c:xVal>
          <c:yVal>
            <c:numRef>
              <c:f>Sheet1!$C$3:$C$25</c:f>
              <c:numCache>
                <c:formatCode>General</c:formatCode>
                <c:ptCount val="23"/>
                <c:pt idx="0">
                  <c:v>810</c:v>
                </c:pt>
                <c:pt idx="1">
                  <c:v>810</c:v>
                </c:pt>
                <c:pt idx="2">
                  <c:v>810</c:v>
                </c:pt>
                <c:pt idx="3">
                  <c:v>810</c:v>
                </c:pt>
                <c:pt idx="4">
                  <c:v>810</c:v>
                </c:pt>
                <c:pt idx="5">
                  <c:v>870</c:v>
                </c:pt>
                <c:pt idx="6">
                  <c:v>870</c:v>
                </c:pt>
                <c:pt idx="7">
                  <c:v>870</c:v>
                </c:pt>
                <c:pt idx="8">
                  <c:v>870</c:v>
                </c:pt>
                <c:pt idx="9">
                  <c:v>960</c:v>
                </c:pt>
                <c:pt idx="10">
                  <c:v>960</c:v>
                </c:pt>
                <c:pt idx="11">
                  <c:v>960</c:v>
                </c:pt>
                <c:pt idx="12">
                  <c:v>960</c:v>
                </c:pt>
                <c:pt idx="13">
                  <c:v>1090</c:v>
                </c:pt>
                <c:pt idx="14">
                  <c:v>1213</c:v>
                </c:pt>
                <c:pt idx="15">
                  <c:v>1213</c:v>
                </c:pt>
                <c:pt idx="16">
                  <c:v>1202</c:v>
                </c:pt>
                <c:pt idx="17">
                  <c:v>1202</c:v>
                </c:pt>
                <c:pt idx="18">
                  <c:v>1302</c:v>
                </c:pt>
                <c:pt idx="19">
                  <c:v>1382</c:v>
                </c:pt>
                <c:pt idx="20">
                  <c:v>1390</c:v>
                </c:pt>
                <c:pt idx="21">
                  <c:v>1215</c:v>
                </c:pt>
                <c:pt idx="22">
                  <c:v>1239</c:v>
                </c:pt>
              </c:numCache>
            </c:numRef>
          </c:yVal>
          <c:smooth val="1"/>
        </c:ser>
        <c:ser>
          <c:idx val="1"/>
          <c:order val="1"/>
          <c:tx>
            <c:strRef>
              <c:f>Sheet1!$D$2</c:f>
              <c:strCache>
                <c:ptCount val="1"/>
                <c:pt idx="0">
                  <c:v>Vauxhall Corsa</c:v>
                </c:pt>
              </c:strCache>
            </c:strRef>
          </c:tx>
          <c:marker>
            <c:symbol val="none"/>
          </c:marker>
          <c:xVal>
            <c:numRef>
              <c:f>Sheet1!$B$3:$B$25</c:f>
              <c:numCache>
                <c:formatCode>General</c:formatCode>
                <c:ptCount val="23"/>
                <c:pt idx="0">
                  <c:v>1976</c:v>
                </c:pt>
                <c:pt idx="1">
                  <c:v>1977</c:v>
                </c:pt>
                <c:pt idx="2">
                  <c:v>1979</c:v>
                </c:pt>
                <c:pt idx="3">
                  <c:v>1980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1988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1995</c:v>
                </c:pt>
                <c:pt idx="13">
                  <c:v>1997</c:v>
                </c:pt>
                <c:pt idx="14">
                  <c:v>1999</c:v>
                </c:pt>
                <c:pt idx="15">
                  <c:v>2000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2010</c:v>
                </c:pt>
              </c:numCache>
            </c:numRef>
          </c:xVal>
          <c:yVal>
            <c:numRef>
              <c:f>Sheet1!$D$3:$D$25</c:f>
              <c:numCache>
                <c:formatCode>General</c:formatCode>
                <c:ptCount val="23"/>
                <c:pt idx="4">
                  <c:v>740</c:v>
                </c:pt>
                <c:pt idx="5">
                  <c:v>740</c:v>
                </c:pt>
                <c:pt idx="6">
                  <c:v>740</c:v>
                </c:pt>
                <c:pt idx="7">
                  <c:v>820</c:v>
                </c:pt>
                <c:pt idx="8">
                  <c:v>820</c:v>
                </c:pt>
                <c:pt idx="9">
                  <c:v>820</c:v>
                </c:pt>
                <c:pt idx="10">
                  <c:v>810</c:v>
                </c:pt>
                <c:pt idx="11">
                  <c:v>835</c:v>
                </c:pt>
                <c:pt idx="12">
                  <c:v>835</c:v>
                </c:pt>
                <c:pt idx="13">
                  <c:v>835</c:v>
                </c:pt>
                <c:pt idx="14">
                  <c:v>835</c:v>
                </c:pt>
                <c:pt idx="15">
                  <c:v>1115</c:v>
                </c:pt>
                <c:pt idx="16">
                  <c:v>1115</c:v>
                </c:pt>
                <c:pt idx="17">
                  <c:v>1135</c:v>
                </c:pt>
                <c:pt idx="18">
                  <c:v>1135</c:v>
                </c:pt>
                <c:pt idx="19">
                  <c:v>1248</c:v>
                </c:pt>
                <c:pt idx="20">
                  <c:v>1203</c:v>
                </c:pt>
              </c:numCache>
            </c:numRef>
          </c:yVal>
          <c:smooth val="1"/>
        </c:ser>
        <c:ser>
          <c:idx val="2"/>
          <c:order val="2"/>
          <c:tx>
            <c:strRef>
              <c:f>Sheet1!$E$2</c:f>
              <c:strCache>
                <c:ptCount val="1"/>
                <c:pt idx="0">
                  <c:v>Honda Civic</c:v>
                </c:pt>
              </c:strCache>
            </c:strRef>
          </c:tx>
          <c:marker>
            <c:symbol val="none"/>
          </c:marker>
          <c:xVal>
            <c:numRef>
              <c:f>Sheet1!$B$3:$B$25</c:f>
              <c:numCache>
                <c:formatCode>General</c:formatCode>
                <c:ptCount val="23"/>
                <c:pt idx="0">
                  <c:v>1976</c:v>
                </c:pt>
                <c:pt idx="1">
                  <c:v>1977</c:v>
                </c:pt>
                <c:pt idx="2">
                  <c:v>1979</c:v>
                </c:pt>
                <c:pt idx="3">
                  <c:v>1980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1988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1995</c:v>
                </c:pt>
                <c:pt idx="13">
                  <c:v>1997</c:v>
                </c:pt>
                <c:pt idx="14">
                  <c:v>1999</c:v>
                </c:pt>
                <c:pt idx="15">
                  <c:v>2000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2010</c:v>
                </c:pt>
              </c:numCache>
            </c:numRef>
          </c:xVal>
          <c:yVal>
            <c:numRef>
              <c:f>Sheet1!$E$3:$E$25</c:f>
              <c:numCache>
                <c:formatCode>General</c:formatCode>
                <c:ptCount val="23"/>
                <c:pt idx="1">
                  <c:v>678</c:v>
                </c:pt>
                <c:pt idx="2">
                  <c:v>745</c:v>
                </c:pt>
                <c:pt idx="3">
                  <c:v>750</c:v>
                </c:pt>
                <c:pt idx="4">
                  <c:v>750</c:v>
                </c:pt>
                <c:pt idx="5">
                  <c:v>830</c:v>
                </c:pt>
                <c:pt idx="6">
                  <c:v>865</c:v>
                </c:pt>
                <c:pt idx="7">
                  <c:v>865</c:v>
                </c:pt>
                <c:pt idx="8">
                  <c:v>1025</c:v>
                </c:pt>
                <c:pt idx="9">
                  <c:v>1025</c:v>
                </c:pt>
                <c:pt idx="10">
                  <c:v>925</c:v>
                </c:pt>
                <c:pt idx="11">
                  <c:v>952</c:v>
                </c:pt>
                <c:pt idx="12">
                  <c:v>960</c:v>
                </c:pt>
                <c:pt idx="13">
                  <c:v>1095</c:v>
                </c:pt>
                <c:pt idx="14">
                  <c:v>1190</c:v>
                </c:pt>
                <c:pt idx="15">
                  <c:v>1140</c:v>
                </c:pt>
                <c:pt idx="16">
                  <c:v>1104</c:v>
                </c:pt>
                <c:pt idx="17">
                  <c:v>1104</c:v>
                </c:pt>
                <c:pt idx="18">
                  <c:v>1170</c:v>
                </c:pt>
                <c:pt idx="19">
                  <c:v>1170</c:v>
                </c:pt>
                <c:pt idx="20">
                  <c:v>1336</c:v>
                </c:pt>
                <c:pt idx="21">
                  <c:v>1224</c:v>
                </c:pt>
                <c:pt idx="22">
                  <c:v>1226</c:v>
                </c:pt>
              </c:numCache>
            </c:numRef>
          </c:yVal>
          <c:smooth val="1"/>
        </c:ser>
        <c:ser>
          <c:idx val="3"/>
          <c:order val="3"/>
          <c:tx>
            <c:strRef>
              <c:f>Sheet1!$F$2</c:f>
              <c:strCache>
                <c:ptCount val="1"/>
                <c:pt idx="0">
                  <c:v>Ford Fiesta</c:v>
                </c:pt>
              </c:strCache>
            </c:strRef>
          </c:tx>
          <c:marker>
            <c:symbol val="none"/>
          </c:marker>
          <c:xVal>
            <c:numRef>
              <c:f>Sheet1!$B$3:$B$25</c:f>
              <c:numCache>
                <c:formatCode>General</c:formatCode>
                <c:ptCount val="23"/>
                <c:pt idx="0">
                  <c:v>1976</c:v>
                </c:pt>
                <c:pt idx="1">
                  <c:v>1977</c:v>
                </c:pt>
                <c:pt idx="2">
                  <c:v>1979</c:v>
                </c:pt>
                <c:pt idx="3">
                  <c:v>1980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1988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1995</c:v>
                </c:pt>
                <c:pt idx="13">
                  <c:v>1997</c:v>
                </c:pt>
                <c:pt idx="14">
                  <c:v>1999</c:v>
                </c:pt>
                <c:pt idx="15">
                  <c:v>2000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2010</c:v>
                </c:pt>
              </c:numCache>
            </c:numRef>
          </c:xVal>
          <c:yVal>
            <c:numRef>
              <c:f>Sheet1!$F$3:$F$25</c:f>
              <c:numCache>
                <c:formatCode>General</c:formatCode>
                <c:ptCount val="23"/>
                <c:pt idx="1">
                  <c:v>835</c:v>
                </c:pt>
                <c:pt idx="2">
                  <c:v>835</c:v>
                </c:pt>
                <c:pt idx="3">
                  <c:v>835</c:v>
                </c:pt>
                <c:pt idx="4">
                  <c:v>800</c:v>
                </c:pt>
                <c:pt idx="5">
                  <c:v>800</c:v>
                </c:pt>
                <c:pt idx="6">
                  <c:v>800</c:v>
                </c:pt>
                <c:pt idx="7">
                  <c:v>890</c:v>
                </c:pt>
                <c:pt idx="8">
                  <c:v>910</c:v>
                </c:pt>
                <c:pt idx="9">
                  <c:v>910</c:v>
                </c:pt>
                <c:pt idx="10">
                  <c:v>954</c:v>
                </c:pt>
                <c:pt idx="11">
                  <c:v>954</c:v>
                </c:pt>
                <c:pt idx="12">
                  <c:v>954</c:v>
                </c:pt>
                <c:pt idx="13">
                  <c:v>954</c:v>
                </c:pt>
                <c:pt idx="14">
                  <c:v>992</c:v>
                </c:pt>
                <c:pt idx="15">
                  <c:v>1105</c:v>
                </c:pt>
                <c:pt idx="16">
                  <c:v>1105</c:v>
                </c:pt>
                <c:pt idx="17">
                  <c:v>1105</c:v>
                </c:pt>
                <c:pt idx="18">
                  <c:v>1137</c:v>
                </c:pt>
                <c:pt idx="19">
                  <c:v>1137</c:v>
                </c:pt>
                <c:pt idx="20">
                  <c:v>1137</c:v>
                </c:pt>
                <c:pt idx="21">
                  <c:v>1111</c:v>
                </c:pt>
              </c:numCache>
            </c:numRef>
          </c:yVal>
          <c:smooth val="1"/>
        </c:ser>
        <c:ser>
          <c:idx val="4"/>
          <c:order val="4"/>
          <c:tx>
            <c:strRef>
              <c:f>Sheet1!$G$2</c:f>
              <c:strCache>
                <c:ptCount val="1"/>
                <c:pt idx="0">
                  <c:v>Fiat Panda</c:v>
                </c:pt>
              </c:strCache>
            </c:strRef>
          </c:tx>
          <c:marker>
            <c:symbol val="none"/>
          </c:marker>
          <c:xVal>
            <c:numRef>
              <c:f>Sheet1!$B$3:$B$25</c:f>
              <c:numCache>
                <c:formatCode>General</c:formatCode>
                <c:ptCount val="23"/>
                <c:pt idx="0">
                  <c:v>1976</c:v>
                </c:pt>
                <c:pt idx="1">
                  <c:v>1977</c:v>
                </c:pt>
                <c:pt idx="2">
                  <c:v>1979</c:v>
                </c:pt>
                <c:pt idx="3">
                  <c:v>1980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1988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1995</c:v>
                </c:pt>
                <c:pt idx="13">
                  <c:v>1997</c:v>
                </c:pt>
                <c:pt idx="14">
                  <c:v>1999</c:v>
                </c:pt>
                <c:pt idx="15">
                  <c:v>2000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2010</c:v>
                </c:pt>
              </c:numCache>
            </c:numRef>
          </c:xVal>
          <c:yVal>
            <c:numRef>
              <c:f>Sheet1!$G$3:$G$25</c:f>
              <c:numCache>
                <c:formatCode>General</c:formatCode>
                <c:ptCount val="23"/>
                <c:pt idx="4">
                  <c:v>650</c:v>
                </c:pt>
                <c:pt idx="5">
                  <c:v>650</c:v>
                </c:pt>
                <c:pt idx="6">
                  <c:v>650</c:v>
                </c:pt>
                <c:pt idx="7">
                  <c:v>810</c:v>
                </c:pt>
                <c:pt idx="8">
                  <c:v>810</c:v>
                </c:pt>
                <c:pt idx="9">
                  <c:v>810</c:v>
                </c:pt>
                <c:pt idx="10">
                  <c:v>810</c:v>
                </c:pt>
                <c:pt idx="11">
                  <c:v>810</c:v>
                </c:pt>
                <c:pt idx="12">
                  <c:v>810</c:v>
                </c:pt>
                <c:pt idx="13">
                  <c:v>810</c:v>
                </c:pt>
                <c:pt idx="14">
                  <c:v>810</c:v>
                </c:pt>
                <c:pt idx="15">
                  <c:v>810</c:v>
                </c:pt>
                <c:pt idx="16">
                  <c:v>860</c:v>
                </c:pt>
                <c:pt idx="17">
                  <c:v>860</c:v>
                </c:pt>
                <c:pt idx="18">
                  <c:v>860</c:v>
                </c:pt>
                <c:pt idx="19">
                  <c:v>975</c:v>
                </c:pt>
                <c:pt idx="20">
                  <c:v>1135</c:v>
                </c:pt>
              </c:numCache>
            </c:numRef>
          </c:yVal>
          <c:smooth val="1"/>
        </c:ser>
        <c:ser>
          <c:idx val="5"/>
          <c:order val="5"/>
          <c:tx>
            <c:strRef>
              <c:f>Sheet1!$H$2</c:f>
              <c:strCache>
                <c:ptCount val="1"/>
                <c:pt idx="0">
                  <c:v>BMW 316</c:v>
                </c:pt>
              </c:strCache>
            </c:strRef>
          </c:tx>
          <c:marker>
            <c:symbol val="none"/>
          </c:marker>
          <c:xVal>
            <c:numRef>
              <c:f>Sheet1!$B$3:$B$25</c:f>
              <c:numCache>
                <c:formatCode>General</c:formatCode>
                <c:ptCount val="23"/>
                <c:pt idx="0">
                  <c:v>1976</c:v>
                </c:pt>
                <c:pt idx="1">
                  <c:v>1977</c:v>
                </c:pt>
                <c:pt idx="2">
                  <c:v>1979</c:v>
                </c:pt>
                <c:pt idx="3">
                  <c:v>1980</c:v>
                </c:pt>
                <c:pt idx="4">
                  <c:v>1982</c:v>
                </c:pt>
                <c:pt idx="5">
                  <c:v>1983</c:v>
                </c:pt>
                <c:pt idx="6">
                  <c:v>1984</c:v>
                </c:pt>
                <c:pt idx="7">
                  <c:v>1988</c:v>
                </c:pt>
                <c:pt idx="8">
                  <c:v>1990</c:v>
                </c:pt>
                <c:pt idx="9">
                  <c:v>1991</c:v>
                </c:pt>
                <c:pt idx="10">
                  <c:v>1992</c:v>
                </c:pt>
                <c:pt idx="11">
                  <c:v>1993</c:v>
                </c:pt>
                <c:pt idx="12">
                  <c:v>1995</c:v>
                </c:pt>
                <c:pt idx="13">
                  <c:v>1997</c:v>
                </c:pt>
                <c:pt idx="14">
                  <c:v>1999</c:v>
                </c:pt>
                <c:pt idx="15">
                  <c:v>2000</c:v>
                </c:pt>
                <c:pt idx="16">
                  <c:v>2003</c:v>
                </c:pt>
                <c:pt idx="17">
                  <c:v>2004</c:v>
                </c:pt>
                <c:pt idx="18">
                  <c:v>2005</c:v>
                </c:pt>
                <c:pt idx="19">
                  <c:v>2006</c:v>
                </c:pt>
                <c:pt idx="20">
                  <c:v>2007</c:v>
                </c:pt>
                <c:pt idx="21">
                  <c:v>2008</c:v>
                </c:pt>
                <c:pt idx="22">
                  <c:v>2010</c:v>
                </c:pt>
              </c:numCache>
            </c:numRef>
          </c:xVal>
          <c:yVal>
            <c:numRef>
              <c:f>Sheet1!$H$3:$H$25</c:f>
              <c:numCache>
                <c:formatCode>General</c:formatCode>
                <c:ptCount val="23"/>
                <c:pt idx="0">
                  <c:v>1020</c:v>
                </c:pt>
                <c:pt idx="1">
                  <c:v>1020</c:v>
                </c:pt>
                <c:pt idx="2">
                  <c:v>1020</c:v>
                </c:pt>
                <c:pt idx="3">
                  <c:v>1020</c:v>
                </c:pt>
                <c:pt idx="4">
                  <c:v>1020</c:v>
                </c:pt>
                <c:pt idx="5">
                  <c:v>990</c:v>
                </c:pt>
                <c:pt idx="6">
                  <c:v>990</c:v>
                </c:pt>
                <c:pt idx="7">
                  <c:v>1065</c:v>
                </c:pt>
                <c:pt idx="8">
                  <c:v>1065</c:v>
                </c:pt>
                <c:pt idx="9">
                  <c:v>1128</c:v>
                </c:pt>
                <c:pt idx="10">
                  <c:v>1128</c:v>
                </c:pt>
                <c:pt idx="11">
                  <c:v>1190</c:v>
                </c:pt>
                <c:pt idx="12">
                  <c:v>1160</c:v>
                </c:pt>
                <c:pt idx="13">
                  <c:v>1360</c:v>
                </c:pt>
                <c:pt idx="14">
                  <c:v>1360</c:v>
                </c:pt>
                <c:pt idx="15">
                  <c:v>1395</c:v>
                </c:pt>
                <c:pt idx="16">
                  <c:v>1395</c:v>
                </c:pt>
                <c:pt idx="17">
                  <c:v>1395</c:v>
                </c:pt>
                <c:pt idx="18">
                  <c:v>1435</c:v>
                </c:pt>
                <c:pt idx="19">
                  <c:v>1435</c:v>
                </c:pt>
                <c:pt idx="20">
                  <c:v>1425</c:v>
                </c:pt>
                <c:pt idx="21">
                  <c:v>1425</c:v>
                </c:pt>
                <c:pt idx="22">
                  <c:v>1475</c:v>
                </c:pt>
              </c:numCache>
            </c:numRef>
          </c:y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33256256"/>
        <c:axId val="133256832"/>
      </c:scatterChart>
      <c:valAx>
        <c:axId val="133256256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b="0">
                    <a:latin typeface="Garamond" pitchFamily="18" charset="0"/>
                  </a:rPr>
                  <a:t>Year</a:t>
                </a:r>
                <a:r>
                  <a:rPr lang="en-GB" b="0" baseline="0">
                    <a:latin typeface="Garamond" pitchFamily="18" charset="0"/>
                  </a:rPr>
                  <a:t> of manufacture</a:t>
                </a:r>
                <a:endParaRPr lang="en-GB" b="0">
                  <a:latin typeface="Garamond" pitchFamily="18" charset="0"/>
                </a:endParaRPr>
              </a:p>
            </c:rich>
          </c:tx>
          <c:layout>
            <c:manualLayout>
              <c:xMode val="edge"/>
              <c:yMode val="edge"/>
              <c:x val="0.4201498250218722"/>
              <c:y val="0.94297920685608783"/>
            </c:manualLayout>
          </c:layout>
          <c:overlay val="0"/>
        </c:title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>
                <a:latin typeface="Garamond" pitchFamily="18" charset="0"/>
              </a:defRPr>
            </a:pPr>
            <a:endParaRPr lang="en-US"/>
          </a:p>
        </c:txPr>
        <c:crossAx val="133256832"/>
        <c:crosses val="autoZero"/>
        <c:crossBetween val="midCat"/>
      </c:valAx>
      <c:valAx>
        <c:axId val="13325683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b="0">
                    <a:latin typeface="Garamond" pitchFamily="18" charset="0"/>
                  </a:rPr>
                  <a:t>Weight</a:t>
                </a:r>
                <a:r>
                  <a:rPr lang="en-GB" b="0" baseline="0">
                    <a:latin typeface="Garamond" pitchFamily="18" charset="0"/>
                  </a:rPr>
                  <a:t> (kg)</a:t>
                </a:r>
                <a:endParaRPr lang="en-GB" b="0">
                  <a:latin typeface="Garamond" pitchFamily="18" charset="0"/>
                </a:endParaRPr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txPr>
          <a:bodyPr/>
          <a:lstStyle/>
          <a:p>
            <a:pPr>
              <a:defRPr>
                <a:latin typeface="Garamond" pitchFamily="18" charset="0"/>
              </a:defRPr>
            </a:pPr>
            <a:endParaRPr lang="en-US"/>
          </a:p>
        </c:txPr>
        <c:crossAx val="133256256"/>
        <c:crosses val="autoZero"/>
        <c:crossBetween val="midCat"/>
      </c:valAx>
    </c:plotArea>
    <c:legend>
      <c:legendPos val="r"/>
      <c:layout/>
      <c:overlay val="0"/>
      <c:txPr>
        <a:bodyPr/>
        <a:lstStyle/>
        <a:p>
          <a:pPr>
            <a:defRPr>
              <a:latin typeface="Garamond" pitchFamily="18" charset="0"/>
            </a:defRPr>
          </a:pPr>
          <a:endParaRPr lang="en-US"/>
        </a:p>
      </c:txPr>
    </c:legend>
    <c:plotVisOnly val="1"/>
    <c:dispBlanksAs val="gap"/>
    <c:showDLblsOverMax val="0"/>
  </c:chart>
  <c:spPr>
    <a:ln>
      <a:noFill/>
    </a:ln>
  </c:sp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47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942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80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202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419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201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368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5965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564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94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815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CF5AB0-D588-4368-9289-3A35D9F8FC85}" type="datetimeFigureOut">
              <a:rPr lang="en-GB" smtClean="0"/>
              <a:pPr/>
              <a:t>19/02/2013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7DA2DD-24D5-4DD5-B290-20F053C1EED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709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     Downsizing &amp; the Global Racing Engine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endParaRPr lang="en-GB" b="1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908720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ford_focus_global_touring_car_03-1024x76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3789040"/>
            <a:ext cx="3611893" cy="2708920"/>
          </a:xfrm>
          <a:prstGeom prst="rect">
            <a:avLst/>
          </a:prstGeom>
        </p:spPr>
      </p:pic>
      <p:pic>
        <p:nvPicPr>
          <p:cNvPr id="7" name="Picture 6" descr="12VWGolS3drSILFR1_800.jpg"/>
          <p:cNvPicPr>
            <a:picLocks noChangeAspect="1"/>
          </p:cNvPicPr>
          <p:nvPr/>
        </p:nvPicPr>
        <p:blipFill>
          <a:blip r:embed="rId4" cstate="print"/>
          <a:srcRect t="21020" b="14721"/>
          <a:stretch>
            <a:fillRect/>
          </a:stretch>
        </p:blipFill>
        <p:spPr>
          <a:xfrm>
            <a:off x="395536" y="4293096"/>
            <a:ext cx="4034118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519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		         Current F1 Engine Configuration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2006-2013</a:t>
            </a:r>
          </a:p>
          <a:p>
            <a:r>
              <a:rPr lang="en-GB" dirty="0" smtClean="0"/>
              <a:t>Development frozen in 2007 (cost) </a:t>
            </a:r>
          </a:p>
          <a:p>
            <a:r>
              <a:rPr lang="en-GB" dirty="0" smtClean="0"/>
              <a:t>2.4 Litre</a:t>
            </a:r>
          </a:p>
          <a:p>
            <a:r>
              <a:rPr lang="en-GB" dirty="0" smtClean="0"/>
              <a:t>90 degree V8 arrangement</a:t>
            </a:r>
          </a:p>
          <a:p>
            <a:r>
              <a:rPr lang="en-GB" dirty="0" smtClean="0"/>
              <a:t>18000rpm</a:t>
            </a:r>
          </a:p>
          <a:p>
            <a:r>
              <a:rPr lang="en-GB" dirty="0" smtClean="0"/>
              <a:t>Minimum weight of 95kg</a:t>
            </a:r>
          </a:p>
          <a:p>
            <a:r>
              <a:rPr lang="en-GB" dirty="0" smtClean="0"/>
              <a:t>8 Engines a season</a:t>
            </a:r>
          </a:p>
          <a:p>
            <a:r>
              <a:rPr lang="en-GB" dirty="0" smtClean="0"/>
              <a:t>75l/100km travelled (3.8mpg), 120kg of fuel per race </a:t>
            </a:r>
          </a:p>
          <a:p>
            <a:r>
              <a:rPr lang="en-GB" dirty="0" smtClean="0"/>
              <a:t>750bhp</a:t>
            </a:r>
            <a:endParaRPr lang="en-GB" dirty="0"/>
          </a:p>
        </p:txBody>
      </p:sp>
      <p:pic>
        <p:nvPicPr>
          <p:cNvPr id="4" name="Picture 3" descr="Renault-RS27-F1-engin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564904"/>
            <a:ext cx="3164325" cy="2104276"/>
          </a:xfrm>
          <a:prstGeom prst="rect">
            <a:avLst/>
          </a:prstGeom>
        </p:spPr>
      </p:pic>
      <p:pic>
        <p:nvPicPr>
          <p:cNvPr id="5" name="Picture 4" descr="Description: Description: cid:image001.png@01CDA5F7.6FF0A74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260648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417696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/>
              <a:t>			2014 F1 Engine Specification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90 degree V6 1.6 Litre</a:t>
            </a:r>
          </a:p>
          <a:p>
            <a:r>
              <a:rPr lang="en-GB" dirty="0" smtClean="0"/>
              <a:t>Turbo </a:t>
            </a:r>
            <a:r>
              <a:rPr lang="en-GB" dirty="0" smtClean="0"/>
              <a:t>charged</a:t>
            </a:r>
          </a:p>
          <a:p>
            <a:r>
              <a:rPr lang="en-GB" dirty="0" smtClean="0"/>
              <a:t>15000rpm</a:t>
            </a:r>
          </a:p>
          <a:p>
            <a:r>
              <a:rPr lang="en-GB" dirty="0" smtClean="0"/>
              <a:t>Minimum weight 145kg</a:t>
            </a:r>
          </a:p>
          <a:p>
            <a:r>
              <a:rPr lang="en-GB" dirty="0" smtClean="0"/>
              <a:t>750bhp</a:t>
            </a:r>
          </a:p>
          <a:p>
            <a:r>
              <a:rPr lang="en-GB" dirty="0"/>
              <a:t>F</a:t>
            </a:r>
            <a:r>
              <a:rPr lang="en-GB" dirty="0" smtClean="0"/>
              <a:t>ocus on heat recovery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861048"/>
            <a:ext cx="3657600" cy="2441448"/>
          </a:xfrm>
          <a:prstGeom prst="rect">
            <a:avLst/>
          </a:prstGeom>
        </p:spPr>
      </p:pic>
      <p:pic>
        <p:nvPicPr>
          <p:cNvPr id="5" name="Picture 4" descr="Description: Description: cid:image001.png@01CDA5F7.6FF0A74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332656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96452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		      Advantages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35% improvement in fuel efficiency</a:t>
            </a:r>
          </a:p>
          <a:p>
            <a:r>
              <a:rPr lang="en-GB" dirty="0" smtClean="0"/>
              <a:t>Quieter</a:t>
            </a:r>
          </a:p>
          <a:p>
            <a:r>
              <a:rPr lang="en-GB" dirty="0" smtClean="0"/>
              <a:t>Lower emissions (HC &amp; CO)</a:t>
            </a:r>
          </a:p>
          <a:p>
            <a:r>
              <a:rPr lang="en-GB" dirty="0" smtClean="0"/>
              <a:t>Less pumping losses</a:t>
            </a:r>
          </a:p>
          <a:p>
            <a:r>
              <a:rPr lang="en-GB" dirty="0" smtClean="0"/>
              <a:t>Fewer parts (less friction, manufacturing cost, </a:t>
            </a:r>
            <a:r>
              <a:rPr lang="en-GB" dirty="0" err="1" smtClean="0"/>
              <a:t>etc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32656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3351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		 Disadvantages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Knock</a:t>
            </a:r>
          </a:p>
          <a:p>
            <a:r>
              <a:rPr lang="en-GB" dirty="0" smtClean="0"/>
              <a:t>Turbo lag</a:t>
            </a:r>
          </a:p>
          <a:p>
            <a:r>
              <a:rPr lang="en-GB" dirty="0" smtClean="0"/>
              <a:t>Quieter</a:t>
            </a:r>
          </a:p>
          <a:p>
            <a:r>
              <a:rPr lang="en-GB" dirty="0" smtClean="0"/>
              <a:t>R &amp; D cost</a:t>
            </a:r>
          </a:p>
          <a:p>
            <a:r>
              <a:rPr lang="en-GB" dirty="0" err="1" smtClean="0"/>
              <a:t>NOx</a:t>
            </a:r>
            <a:r>
              <a:rPr lang="en-GB" dirty="0" smtClean="0"/>
              <a:t> emissions</a:t>
            </a:r>
          </a:p>
          <a:p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  Global Racing Engine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1.6 – 2.0 litre </a:t>
            </a:r>
          </a:p>
          <a:p>
            <a:r>
              <a:rPr lang="en-GB" dirty="0" smtClean="0"/>
              <a:t>4 cylinder </a:t>
            </a:r>
          </a:p>
          <a:p>
            <a:r>
              <a:rPr lang="en-GB" dirty="0" smtClean="0"/>
              <a:t>Turbo</a:t>
            </a:r>
          </a:p>
          <a:p>
            <a:r>
              <a:rPr lang="en-GB" dirty="0" smtClean="0"/>
              <a:t>WTCC</a:t>
            </a:r>
          </a:p>
          <a:p>
            <a:r>
              <a:rPr lang="en-GB" dirty="0" smtClean="0"/>
              <a:t>WRC</a:t>
            </a:r>
          </a:p>
          <a:p>
            <a:r>
              <a:rPr lang="en-GB" dirty="0" smtClean="0"/>
              <a:t>CTCC</a:t>
            </a:r>
          </a:p>
          <a:p>
            <a:r>
              <a:rPr lang="en-GB" dirty="0" smtClean="0"/>
              <a:t>BTCC</a:t>
            </a:r>
          </a:p>
          <a:p>
            <a:r>
              <a:rPr lang="en-GB" dirty="0" err="1" smtClean="0"/>
              <a:t>Deltawing</a:t>
            </a:r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Delta-Wing-racer-getting-big-changes-for-the-2013-season-will-possibly-look-even-weirder3.jpg"/>
          <p:cNvPicPr>
            <a:picLocks noChangeAspect="1"/>
          </p:cNvPicPr>
          <p:nvPr/>
        </p:nvPicPr>
        <p:blipFill>
          <a:blip r:embed="rId3" cstate="print"/>
          <a:srcRect t="33613" b="15965"/>
          <a:stretch>
            <a:fillRect/>
          </a:stretch>
        </p:blipFill>
        <p:spPr>
          <a:xfrm>
            <a:off x="2743200" y="4509120"/>
            <a:ext cx="6400800" cy="20162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Road Cars: Advantages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E.g. VW </a:t>
            </a:r>
            <a:r>
              <a:rPr lang="en-GB" sz="3600" dirty="0" err="1" smtClean="0"/>
              <a:t>tsi</a:t>
            </a:r>
            <a:endParaRPr lang="en-GB" sz="3600" dirty="0" smtClean="0"/>
          </a:p>
          <a:p>
            <a:pPr lvl="1">
              <a:buFont typeface="Wingdings" pitchFamily="2" charset="2"/>
              <a:buChar char="§"/>
            </a:pPr>
            <a:r>
              <a:rPr lang="en-GB" sz="3600" dirty="0" smtClean="0"/>
              <a:t>Weigh less for the same size car</a:t>
            </a:r>
          </a:p>
          <a:p>
            <a:pPr lvl="1">
              <a:buFont typeface="Wingdings" pitchFamily="2" charset="2"/>
              <a:buChar char="§"/>
            </a:pPr>
            <a:r>
              <a:rPr lang="en-GB" sz="3600" dirty="0" smtClean="0"/>
              <a:t>Lower CO2</a:t>
            </a:r>
          </a:p>
          <a:p>
            <a:pPr lvl="1">
              <a:buFont typeface="Wingdings" pitchFamily="2" charset="2"/>
              <a:buChar char="§"/>
            </a:pPr>
            <a:r>
              <a:rPr lang="en-GB" sz="3600" dirty="0" smtClean="0"/>
              <a:t>Lower fuel consumption</a:t>
            </a:r>
          </a:p>
          <a:p>
            <a:pPr lvl="1">
              <a:buFont typeface="Wingdings" pitchFamily="2" charset="2"/>
              <a:buChar char="§"/>
            </a:pPr>
            <a:r>
              <a:rPr lang="en-GB" sz="3600" dirty="0" smtClean="0"/>
              <a:t>Cheaper tax</a:t>
            </a:r>
          </a:p>
          <a:p>
            <a:pPr lvl="1">
              <a:buFont typeface="Wingdings" pitchFamily="2" charset="2"/>
              <a:buChar char="§"/>
            </a:pPr>
            <a:r>
              <a:rPr lang="en-GB" sz="3600" dirty="0" smtClean="0"/>
              <a:t>Cheaper to run</a:t>
            </a:r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ow-smart-is-the-smart-car-imag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36096" y="4509120"/>
            <a:ext cx="2971800" cy="18034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			 		</a:t>
            </a:r>
            <a:r>
              <a:rPr lang="en-GB" b="1" dirty="0" smtClean="0"/>
              <a:t> Disadvantages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Knocking</a:t>
            </a:r>
          </a:p>
          <a:p>
            <a:r>
              <a:rPr lang="en-GB" dirty="0"/>
              <a:t>Thermal resistance from the cylinder head, turbocharger, and any after treatment </a:t>
            </a:r>
            <a:r>
              <a:rPr lang="en-GB" dirty="0" smtClean="0"/>
              <a:t>devices</a:t>
            </a:r>
          </a:p>
          <a:p>
            <a:r>
              <a:rPr lang="en-GB" dirty="0"/>
              <a:t>Mechanical resistance and engine wear because of increased </a:t>
            </a:r>
            <a:r>
              <a:rPr lang="en-GB" dirty="0" smtClean="0"/>
              <a:t>BMEP</a:t>
            </a:r>
          </a:p>
          <a:p>
            <a:r>
              <a:rPr lang="en-GB" dirty="0"/>
              <a:t>Supercharger response </a:t>
            </a:r>
            <a:r>
              <a:rPr lang="en-GB" dirty="0" smtClean="0"/>
              <a:t>time</a:t>
            </a:r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72093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						</a:t>
            </a:r>
            <a:r>
              <a:rPr lang="en-GB" b="1" dirty="0" smtClean="0"/>
              <a:t>Knocking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Charge cooling</a:t>
            </a:r>
          </a:p>
          <a:p>
            <a:r>
              <a:rPr lang="en-GB" dirty="0" smtClean="0"/>
              <a:t>Direct injection</a:t>
            </a:r>
          </a:p>
          <a:p>
            <a:r>
              <a:rPr lang="en-GB" dirty="0" smtClean="0"/>
              <a:t>Variable compression ratio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0648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212634"/>
            <a:ext cx="4830837" cy="3397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9062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			       </a:t>
            </a:r>
            <a:r>
              <a:rPr lang="en-GB" b="1" dirty="0" smtClean="0"/>
              <a:t>Thermal Resistance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Variable compression ratio </a:t>
            </a:r>
          </a:p>
          <a:p>
            <a:r>
              <a:rPr lang="en-GB" dirty="0" smtClean="0"/>
              <a:t>Manipulating ignition advance can lower exhaust temperatures</a:t>
            </a:r>
          </a:p>
          <a:p>
            <a:r>
              <a:rPr lang="en-GB" dirty="0" smtClean="0"/>
              <a:t>Move exhaust tract and turbo chargers away from engine hot spots</a:t>
            </a:r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416730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     Mechanical Friction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Increased load on the forced induction </a:t>
            </a:r>
            <a:r>
              <a:rPr lang="en-GB" dirty="0"/>
              <a:t>downsized</a:t>
            </a:r>
            <a:r>
              <a:rPr lang="en-GB" dirty="0" smtClean="0"/>
              <a:t> engine results in mechanical friction that decreases its lifespan when used to provided extreme power and torque.  </a:t>
            </a:r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http://www.mce-5.com/vcr_strategy/images/downsizing/Charge_moyenne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3645024"/>
            <a:ext cx="3168352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108756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   Forced Induction Lag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Super charging helps to recover some of the torque lost through downsizing</a:t>
            </a:r>
          </a:p>
          <a:p>
            <a:r>
              <a:rPr lang="en-GB" dirty="0" smtClean="0"/>
              <a:t>Some firms (VW) use the benefits of a large turbo and a small super charger</a:t>
            </a:r>
          </a:p>
          <a:p>
            <a:r>
              <a:rPr lang="en-GB" dirty="0" smtClean="0"/>
              <a:t>Others compromise between a small and large device</a:t>
            </a:r>
          </a:p>
          <a:p>
            <a:r>
              <a:rPr lang="en-GB" dirty="0"/>
              <a:t>Variable geometry turbochargers present the required features, but the high exhaust temperatures </a:t>
            </a:r>
            <a:r>
              <a:rPr lang="en-GB" dirty="0" smtClean="0"/>
              <a:t>decrease durability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Longer stroke improves cylinder filling.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Lower </a:t>
            </a:r>
            <a:r>
              <a:rPr lang="en-GB" dirty="0" smtClean="0"/>
              <a:t>gear ratios (1</a:t>
            </a:r>
            <a:r>
              <a:rPr lang="en-GB" baseline="30000" dirty="0" smtClean="0"/>
              <a:t>st</a:t>
            </a:r>
            <a:r>
              <a:rPr lang="en-GB" dirty="0" smtClean="0"/>
              <a:t> &amp;2</a:t>
            </a:r>
            <a:r>
              <a:rPr lang="en-GB" baseline="30000" dirty="0" smtClean="0"/>
              <a:t>nd</a:t>
            </a:r>
            <a:r>
              <a:rPr lang="en-GB" dirty="0" smtClean="0"/>
              <a:t>) help keep the car in its torque band.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365455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      Other Technologies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err="1" smtClean="0"/>
              <a:t>Ilmor’s</a:t>
            </a:r>
            <a:r>
              <a:rPr lang="en-GB" b="1" dirty="0" smtClean="0"/>
              <a:t> 5 stroke</a:t>
            </a:r>
            <a:endParaRPr lang="en-GB" b="1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492896"/>
            <a:ext cx="7059268" cy="3361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805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Lotus’ Omnivore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68" r="24773"/>
          <a:stretch/>
        </p:blipFill>
        <p:spPr>
          <a:xfrm>
            <a:off x="3995936" y="938064"/>
            <a:ext cx="4540827" cy="558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0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Ricardo’s 2/4 sight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5" name="Picture 4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2827" y="2132856"/>
            <a:ext cx="6096000" cy="4295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349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			    Improved Ancillaries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Flywheel Alternator Starter Generator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Replaces three large engine components, giving a massive weight saving.</a:t>
            </a:r>
          </a:p>
          <a:p>
            <a:r>
              <a:rPr lang="en-GB" dirty="0" smtClean="0"/>
              <a:t>Electric pumps instead of mechanical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No drive taken from the engine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Improved engine warm up on clod starts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Reduces weight of engine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Pump still operates when engine is off.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Quieter</a:t>
            </a:r>
          </a:p>
          <a:p>
            <a:pPr lvl="1">
              <a:buFont typeface="Wingdings" pitchFamily="2" charset="2"/>
              <a:buChar char="§"/>
            </a:pPr>
            <a:endParaRPr lang="en-GB" dirty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1333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		         </a:t>
            </a:r>
            <a:r>
              <a:rPr lang="en-GB" b="1" dirty="0" smtClean="0"/>
              <a:t>Importance of Weight</a:t>
            </a:r>
            <a:endParaRPr lang="en-GB" b="1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664696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4" name="Picture 3" descr="Description: Description: cid:image001.png@01CDA5F7.6FF0A74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1890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					     Conclusions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Downsizing occurring increasingly in both industries</a:t>
            </a:r>
            <a:endParaRPr lang="en-GB" dirty="0"/>
          </a:p>
          <a:p>
            <a:r>
              <a:rPr lang="en-GB" dirty="0" smtClean="0"/>
              <a:t>Now more than ever the possibilities to overcome issues are available through technology</a:t>
            </a:r>
          </a:p>
          <a:p>
            <a:r>
              <a:rPr lang="en-GB" dirty="0" smtClean="0"/>
              <a:t>Developments in either industry will benefit both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3" descr="Description: Description: cid:image001.png@01CDA5F7.6FF0A740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4664"/>
            <a:ext cx="16287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4993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376</Words>
  <Application>Microsoft Office PowerPoint</Application>
  <PresentationFormat>On-screen Show (4:3)</PresentationFormat>
  <Paragraphs>90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     Downsizing &amp; the Global Racing Engine                                                                                                                                                                                                                                                   </vt:lpstr>
      <vt:lpstr>           Current F1 Engine Configuration</vt:lpstr>
      <vt:lpstr>   2014 F1 Engine Specification</vt:lpstr>
      <vt:lpstr>           Advantages</vt:lpstr>
      <vt:lpstr>      Disadvantages</vt:lpstr>
      <vt:lpstr>     Global Racing Engine</vt:lpstr>
      <vt:lpstr>   Road Cars: Advantages</vt:lpstr>
      <vt:lpstr>       Disadvantages</vt:lpstr>
      <vt:lpstr>      Knocking</vt:lpstr>
      <vt:lpstr>          Thermal Resistance</vt:lpstr>
      <vt:lpstr>        Mechanical Friction</vt:lpstr>
      <vt:lpstr>      Forced Induction Lag</vt:lpstr>
      <vt:lpstr>         Other Technologies</vt:lpstr>
      <vt:lpstr>PowerPoint Presentation</vt:lpstr>
      <vt:lpstr>PowerPoint Presentation</vt:lpstr>
      <vt:lpstr>       Improved Ancillaries</vt:lpstr>
      <vt:lpstr>           Importance of Weight</vt:lpstr>
      <vt:lpstr>          Conclusions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Downsizing &amp; the Global Racing Engine</dc:title>
  <dc:creator>Summerfield, Abi</dc:creator>
  <cp:lastModifiedBy>Summerfield, Abi</cp:lastModifiedBy>
  <cp:revision>26</cp:revision>
  <dcterms:created xsi:type="dcterms:W3CDTF">2013-02-12T15:12:08Z</dcterms:created>
  <dcterms:modified xsi:type="dcterms:W3CDTF">2013-02-19T13:53:27Z</dcterms:modified>
</cp:coreProperties>
</file>