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921003F-FEA0-4A45-8997-DBB7C8BF34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6EEE4A-A477-4698-9D7E-2B7C547EDE1F}">
      <dgm:prSet/>
      <dgm:spPr/>
      <dgm:t>
        <a:bodyPr/>
        <a:lstStyle/>
        <a:p>
          <a:r>
            <a:rPr lang="en-GB"/>
            <a:t>Political</a:t>
          </a:r>
          <a:br>
            <a:rPr lang="en-GB"/>
          </a:br>
          <a:r>
            <a:rPr lang="en-GB"/>
            <a:t>Operating costs can be impacted by changes in government policies, taxation and support for businesses (Scarborough et al., 2011).</a:t>
          </a:r>
          <a:endParaRPr lang="en-US"/>
        </a:p>
      </dgm:t>
    </dgm:pt>
    <dgm:pt modelId="{94C4E1E8-0C1D-459B-BDB4-ED62C5CA1A3E}" type="parTrans" cxnId="{D9EB6750-56CA-4635-95C1-6C4A4B243454}">
      <dgm:prSet/>
      <dgm:spPr/>
      <dgm:t>
        <a:bodyPr/>
        <a:lstStyle/>
        <a:p>
          <a:endParaRPr lang="en-US"/>
        </a:p>
      </dgm:t>
    </dgm:pt>
    <dgm:pt modelId="{B2F91C92-1DB0-4346-959E-0763384B712A}" type="sibTrans" cxnId="{D9EB6750-56CA-4635-95C1-6C4A4B243454}">
      <dgm:prSet/>
      <dgm:spPr/>
      <dgm:t>
        <a:bodyPr/>
        <a:lstStyle/>
        <a:p>
          <a:endParaRPr lang="en-US"/>
        </a:p>
      </dgm:t>
    </dgm:pt>
    <dgm:pt modelId="{7C6A7417-E7B3-4948-AECB-0FDFF8197A84}">
      <dgm:prSet/>
      <dgm:spPr/>
      <dgm:t>
        <a:bodyPr/>
        <a:lstStyle/>
        <a:p>
          <a:r>
            <a:rPr lang="en-GB"/>
            <a:t>Economic</a:t>
          </a:r>
          <a:br>
            <a:rPr lang="en-GB"/>
          </a:br>
          <a:r>
            <a:rPr lang="en-GB"/>
            <a:t>Small businesses (Bank of England, 2026; ONS, 2026) may be under stress due to inflation, energy costs and economic conditions more broadly.</a:t>
          </a:r>
          <a:endParaRPr lang="en-US"/>
        </a:p>
      </dgm:t>
    </dgm:pt>
    <dgm:pt modelId="{1BC4DB06-43B6-497D-8A10-1F61A86E77F4}" type="parTrans" cxnId="{8B9D0CDC-0292-499C-9EB4-892B78AE21E6}">
      <dgm:prSet/>
      <dgm:spPr/>
      <dgm:t>
        <a:bodyPr/>
        <a:lstStyle/>
        <a:p>
          <a:endParaRPr lang="en-US"/>
        </a:p>
      </dgm:t>
    </dgm:pt>
    <dgm:pt modelId="{0A4FB66A-968D-4636-AE37-86C406DEB9DE}" type="sibTrans" cxnId="{8B9D0CDC-0292-499C-9EB4-892B78AE21E6}">
      <dgm:prSet/>
      <dgm:spPr/>
      <dgm:t>
        <a:bodyPr/>
        <a:lstStyle/>
        <a:p>
          <a:endParaRPr lang="en-US"/>
        </a:p>
      </dgm:t>
    </dgm:pt>
    <dgm:pt modelId="{3248DE3F-14B4-47F6-995A-DF4E98EA8C14}">
      <dgm:prSet/>
      <dgm:spPr/>
      <dgm:t>
        <a:bodyPr/>
        <a:lstStyle/>
        <a:p>
          <a:r>
            <a:rPr lang="en-GB"/>
            <a:t>Social</a:t>
          </a:r>
          <a:br>
            <a:rPr lang="en-GB"/>
          </a:br>
          <a:r>
            <a:rPr lang="en-GB"/>
            <a:t>Changes in working patterns and customer spending may reduce visits to the bakery.</a:t>
          </a:r>
          <a:endParaRPr lang="en-US"/>
        </a:p>
      </dgm:t>
    </dgm:pt>
    <dgm:pt modelId="{9E172FD8-930B-4A5B-88EA-CF7F076E0E50}" type="parTrans" cxnId="{0C1BB3A4-5B26-4123-8793-D29088210D6A}">
      <dgm:prSet/>
      <dgm:spPr/>
      <dgm:t>
        <a:bodyPr/>
        <a:lstStyle/>
        <a:p>
          <a:endParaRPr lang="en-US"/>
        </a:p>
      </dgm:t>
    </dgm:pt>
    <dgm:pt modelId="{2F01B3C9-EF1F-4597-A404-740E28FE2C15}" type="sibTrans" cxnId="{0C1BB3A4-5B26-4123-8793-D29088210D6A}">
      <dgm:prSet/>
      <dgm:spPr/>
      <dgm:t>
        <a:bodyPr/>
        <a:lstStyle/>
        <a:p>
          <a:endParaRPr lang="en-US"/>
        </a:p>
      </dgm:t>
    </dgm:pt>
    <dgm:pt modelId="{9A60DB8E-9984-40BB-A345-81A1120BF355}">
      <dgm:prSet/>
      <dgm:spPr/>
      <dgm:t>
        <a:bodyPr/>
        <a:lstStyle/>
        <a:p>
          <a:r>
            <a:rPr lang="en-GB"/>
            <a:t>Technological</a:t>
          </a:r>
          <a:br>
            <a:rPr lang="en-GB"/>
          </a:br>
          <a:r>
            <a:rPr lang="en-GB"/>
            <a:t>The business could be run more efficiently by providing digital ordering and upgrading the equipment.</a:t>
          </a:r>
          <a:endParaRPr lang="en-US"/>
        </a:p>
      </dgm:t>
    </dgm:pt>
    <dgm:pt modelId="{7EC23E41-5508-4617-B284-A82A0F4CF7B0}" type="parTrans" cxnId="{F97D775B-42CC-4110-8C9C-CDF1066F2E87}">
      <dgm:prSet/>
      <dgm:spPr/>
      <dgm:t>
        <a:bodyPr/>
        <a:lstStyle/>
        <a:p>
          <a:endParaRPr lang="en-US"/>
        </a:p>
      </dgm:t>
    </dgm:pt>
    <dgm:pt modelId="{C542D7A6-B26C-4A8E-A745-F5DB3A2923B2}" type="sibTrans" cxnId="{F97D775B-42CC-4110-8C9C-CDF1066F2E87}">
      <dgm:prSet/>
      <dgm:spPr/>
      <dgm:t>
        <a:bodyPr/>
        <a:lstStyle/>
        <a:p>
          <a:endParaRPr lang="en-US"/>
        </a:p>
      </dgm:t>
    </dgm:pt>
    <dgm:pt modelId="{C089F4B8-8143-4FB1-AD1C-C3DAD382D5FA}">
      <dgm:prSet/>
      <dgm:spPr/>
      <dgm:t>
        <a:bodyPr/>
        <a:lstStyle/>
        <a:p>
          <a:r>
            <a:rPr lang="en-GB"/>
            <a:t>Environmental</a:t>
          </a:r>
          <a:br>
            <a:rPr lang="en-GB"/>
          </a:br>
          <a:r>
            <a:rPr lang="en-GB"/>
            <a:t>Changes in the supply conditions and production costs could affect the organic ingredients.</a:t>
          </a:r>
          <a:endParaRPr lang="en-US"/>
        </a:p>
      </dgm:t>
    </dgm:pt>
    <dgm:pt modelId="{A32A49E5-6B44-4E9F-8E02-3C8D786FB5F2}" type="parTrans" cxnId="{706A8054-7C81-4933-8125-090B21BEE660}">
      <dgm:prSet/>
      <dgm:spPr/>
      <dgm:t>
        <a:bodyPr/>
        <a:lstStyle/>
        <a:p>
          <a:endParaRPr lang="en-US"/>
        </a:p>
      </dgm:t>
    </dgm:pt>
    <dgm:pt modelId="{897C390E-905C-4F0A-B167-B8AAFFFAFE31}" type="sibTrans" cxnId="{706A8054-7C81-4933-8125-090B21BEE660}">
      <dgm:prSet/>
      <dgm:spPr/>
      <dgm:t>
        <a:bodyPr/>
        <a:lstStyle/>
        <a:p>
          <a:endParaRPr lang="en-US"/>
        </a:p>
      </dgm:t>
    </dgm:pt>
    <dgm:pt modelId="{F0C5139D-7500-49A6-AB58-73A73F8CF2FE}">
      <dgm:prSet/>
      <dgm:spPr/>
      <dgm:t>
        <a:bodyPr/>
        <a:lstStyle/>
        <a:p>
          <a:r>
            <a:rPr lang="en-GB"/>
            <a:t>Legal</a:t>
          </a:r>
          <a:br>
            <a:rPr lang="en-GB"/>
          </a:br>
          <a:r>
            <a:rPr lang="en-GB"/>
            <a:t>Overall expenditure may be affected by employment needs and business regulations.</a:t>
          </a:r>
          <a:endParaRPr lang="en-US"/>
        </a:p>
      </dgm:t>
    </dgm:pt>
    <dgm:pt modelId="{5CC8958F-D805-4C5F-8669-96D1A17CD2E2}" type="parTrans" cxnId="{120EE01E-9404-43F4-8178-9E84EF7EA97E}">
      <dgm:prSet/>
      <dgm:spPr/>
      <dgm:t>
        <a:bodyPr/>
        <a:lstStyle/>
        <a:p>
          <a:endParaRPr lang="en-US"/>
        </a:p>
      </dgm:t>
    </dgm:pt>
    <dgm:pt modelId="{D654EBAD-23F7-4D3E-BE5C-AC545375575E}" type="sibTrans" cxnId="{120EE01E-9404-43F4-8178-9E84EF7EA97E}">
      <dgm:prSet/>
      <dgm:spPr/>
      <dgm:t>
        <a:bodyPr/>
        <a:lstStyle/>
        <a:p>
          <a:endParaRPr lang="en-US"/>
        </a:p>
      </dgm:t>
    </dgm:pt>
    <dgm:pt modelId="{9693FA6E-983A-45FB-8C56-8B80059661BF}" type="pres">
      <dgm:prSet presAssocID="{2921003F-FEA0-4A45-8997-DBB7C8BF3430}" presName="root" presStyleCnt="0">
        <dgm:presLayoutVars>
          <dgm:dir/>
          <dgm:resizeHandles val="exact"/>
        </dgm:presLayoutVars>
      </dgm:prSet>
      <dgm:spPr/>
    </dgm:pt>
    <dgm:pt modelId="{C2B9E043-F0ED-4646-B1CD-A002363AEC27}" type="pres">
      <dgm:prSet presAssocID="{3D6EEE4A-A477-4698-9D7E-2B7C547EDE1F}" presName="compNode" presStyleCnt="0"/>
      <dgm:spPr/>
    </dgm:pt>
    <dgm:pt modelId="{9B2C50B4-FBBE-411B-9F1B-3DF8527F5081}" type="pres">
      <dgm:prSet presAssocID="{3D6EEE4A-A477-4698-9D7E-2B7C547EDE1F}" presName="bgRect" presStyleLbl="bgShp" presStyleIdx="0" presStyleCnt="6"/>
      <dgm:spPr/>
    </dgm:pt>
    <dgm:pt modelId="{43DE917D-C4D6-4E9A-9568-088144FAE6AA}" type="pres">
      <dgm:prSet presAssocID="{3D6EEE4A-A477-4698-9D7E-2B7C547EDE1F}"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E88C135C-9B3E-4DD7-99BB-33C1339A0260}" type="pres">
      <dgm:prSet presAssocID="{3D6EEE4A-A477-4698-9D7E-2B7C547EDE1F}" presName="spaceRect" presStyleCnt="0"/>
      <dgm:spPr/>
    </dgm:pt>
    <dgm:pt modelId="{4B6B885C-1DCE-4CD7-84A0-9D8D61098429}" type="pres">
      <dgm:prSet presAssocID="{3D6EEE4A-A477-4698-9D7E-2B7C547EDE1F}" presName="parTx" presStyleLbl="revTx" presStyleIdx="0" presStyleCnt="6">
        <dgm:presLayoutVars>
          <dgm:chMax val="0"/>
          <dgm:chPref val="0"/>
        </dgm:presLayoutVars>
      </dgm:prSet>
      <dgm:spPr/>
    </dgm:pt>
    <dgm:pt modelId="{3AE3AA78-7680-4C31-AFED-9158BF5DB7F1}" type="pres">
      <dgm:prSet presAssocID="{B2F91C92-1DB0-4346-959E-0763384B712A}" presName="sibTrans" presStyleCnt="0"/>
      <dgm:spPr/>
    </dgm:pt>
    <dgm:pt modelId="{E0ADEDE7-19E7-4352-929A-47E60BFBEED6}" type="pres">
      <dgm:prSet presAssocID="{7C6A7417-E7B3-4948-AECB-0FDFF8197A84}" presName="compNode" presStyleCnt="0"/>
      <dgm:spPr/>
    </dgm:pt>
    <dgm:pt modelId="{8D87272B-710C-449A-B4D6-50DBE78B1156}" type="pres">
      <dgm:prSet presAssocID="{7C6A7417-E7B3-4948-AECB-0FDFF8197A84}" presName="bgRect" presStyleLbl="bgShp" presStyleIdx="1" presStyleCnt="6"/>
      <dgm:spPr/>
    </dgm:pt>
    <dgm:pt modelId="{32C20450-7F8D-4C1B-A247-CE88FE5EE2CC}" type="pres">
      <dgm:prSet presAssocID="{7C6A7417-E7B3-4948-AECB-0FDFF8197A8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982028A2-3F28-4407-AEEB-F0AF86D2C360}" type="pres">
      <dgm:prSet presAssocID="{7C6A7417-E7B3-4948-AECB-0FDFF8197A84}" presName="spaceRect" presStyleCnt="0"/>
      <dgm:spPr/>
    </dgm:pt>
    <dgm:pt modelId="{C86C127C-9B37-40CA-B8F8-B4F6E8DE07B3}" type="pres">
      <dgm:prSet presAssocID="{7C6A7417-E7B3-4948-AECB-0FDFF8197A84}" presName="parTx" presStyleLbl="revTx" presStyleIdx="1" presStyleCnt="6">
        <dgm:presLayoutVars>
          <dgm:chMax val="0"/>
          <dgm:chPref val="0"/>
        </dgm:presLayoutVars>
      </dgm:prSet>
      <dgm:spPr/>
    </dgm:pt>
    <dgm:pt modelId="{83985E31-CDB9-44B5-85A0-38B6A88F13C7}" type="pres">
      <dgm:prSet presAssocID="{0A4FB66A-968D-4636-AE37-86C406DEB9DE}" presName="sibTrans" presStyleCnt="0"/>
      <dgm:spPr/>
    </dgm:pt>
    <dgm:pt modelId="{7A5A2429-0B23-42F9-88C0-15E18E1C2A14}" type="pres">
      <dgm:prSet presAssocID="{3248DE3F-14B4-47F6-995A-DF4E98EA8C14}" presName="compNode" presStyleCnt="0"/>
      <dgm:spPr/>
    </dgm:pt>
    <dgm:pt modelId="{E2898CB4-DC85-43DC-B8FB-C739CDD5EF1B}" type="pres">
      <dgm:prSet presAssocID="{3248DE3F-14B4-47F6-995A-DF4E98EA8C14}" presName="bgRect" presStyleLbl="bgShp" presStyleIdx="2" presStyleCnt="6"/>
      <dgm:spPr/>
    </dgm:pt>
    <dgm:pt modelId="{3835F0F6-778A-4D62-BF8E-78C190DABE00}" type="pres">
      <dgm:prSet presAssocID="{3248DE3F-14B4-47F6-995A-DF4E98EA8C14}"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upcake"/>
        </a:ext>
      </dgm:extLst>
    </dgm:pt>
    <dgm:pt modelId="{D2FE4146-A7BC-4A62-99F5-3CA2EE5CE62D}" type="pres">
      <dgm:prSet presAssocID="{3248DE3F-14B4-47F6-995A-DF4E98EA8C14}" presName="spaceRect" presStyleCnt="0"/>
      <dgm:spPr/>
    </dgm:pt>
    <dgm:pt modelId="{27580CC3-2D60-4323-82DD-938AC3A2D468}" type="pres">
      <dgm:prSet presAssocID="{3248DE3F-14B4-47F6-995A-DF4E98EA8C14}" presName="parTx" presStyleLbl="revTx" presStyleIdx="2" presStyleCnt="6">
        <dgm:presLayoutVars>
          <dgm:chMax val="0"/>
          <dgm:chPref val="0"/>
        </dgm:presLayoutVars>
      </dgm:prSet>
      <dgm:spPr/>
    </dgm:pt>
    <dgm:pt modelId="{0820B050-D08F-4D51-8444-B4A8EE2BAFF0}" type="pres">
      <dgm:prSet presAssocID="{2F01B3C9-EF1F-4597-A404-740E28FE2C15}" presName="sibTrans" presStyleCnt="0"/>
      <dgm:spPr/>
    </dgm:pt>
    <dgm:pt modelId="{4ECAEBEA-F608-44F8-A411-85856B3B478A}" type="pres">
      <dgm:prSet presAssocID="{9A60DB8E-9984-40BB-A345-81A1120BF355}" presName="compNode" presStyleCnt="0"/>
      <dgm:spPr/>
    </dgm:pt>
    <dgm:pt modelId="{4BC504CA-C8DC-412C-A5C6-69B00812A6B3}" type="pres">
      <dgm:prSet presAssocID="{9A60DB8E-9984-40BB-A345-81A1120BF355}" presName="bgRect" presStyleLbl="bgShp" presStyleIdx="3" presStyleCnt="6"/>
      <dgm:spPr/>
    </dgm:pt>
    <dgm:pt modelId="{DBF6B215-31A7-4BD0-A365-A29535B85E17}" type="pres">
      <dgm:prSet presAssocID="{9A60DB8E-9984-40BB-A345-81A1120BF35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A6D265FE-D8BD-4EA1-932D-5BC7AB05CCA2}" type="pres">
      <dgm:prSet presAssocID="{9A60DB8E-9984-40BB-A345-81A1120BF355}" presName="spaceRect" presStyleCnt="0"/>
      <dgm:spPr/>
    </dgm:pt>
    <dgm:pt modelId="{39522C6A-F870-4A32-8A80-C16B709B7114}" type="pres">
      <dgm:prSet presAssocID="{9A60DB8E-9984-40BB-A345-81A1120BF355}" presName="parTx" presStyleLbl="revTx" presStyleIdx="3" presStyleCnt="6">
        <dgm:presLayoutVars>
          <dgm:chMax val="0"/>
          <dgm:chPref val="0"/>
        </dgm:presLayoutVars>
      </dgm:prSet>
      <dgm:spPr/>
    </dgm:pt>
    <dgm:pt modelId="{A5F861F1-01DD-4506-B758-99E89986BC5F}" type="pres">
      <dgm:prSet presAssocID="{C542D7A6-B26C-4A8E-A745-F5DB3A2923B2}" presName="sibTrans" presStyleCnt="0"/>
      <dgm:spPr/>
    </dgm:pt>
    <dgm:pt modelId="{B8C68700-70BD-4DB3-9BFA-D7D573F41CBC}" type="pres">
      <dgm:prSet presAssocID="{C089F4B8-8143-4FB1-AD1C-C3DAD382D5FA}" presName="compNode" presStyleCnt="0"/>
      <dgm:spPr/>
    </dgm:pt>
    <dgm:pt modelId="{CD92106C-2532-4A83-8758-CAEB2EC39E19}" type="pres">
      <dgm:prSet presAssocID="{C089F4B8-8143-4FB1-AD1C-C3DAD382D5FA}" presName="bgRect" presStyleLbl="bgShp" presStyleIdx="4" presStyleCnt="6"/>
      <dgm:spPr/>
    </dgm:pt>
    <dgm:pt modelId="{45A50F65-6961-4A74-A3CF-A32E105787E4}" type="pres">
      <dgm:prSet presAssocID="{C089F4B8-8143-4FB1-AD1C-C3DAD382D5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arm scene"/>
        </a:ext>
      </dgm:extLst>
    </dgm:pt>
    <dgm:pt modelId="{3DEE5DE8-C40D-45FB-9763-FF5865109348}" type="pres">
      <dgm:prSet presAssocID="{C089F4B8-8143-4FB1-AD1C-C3DAD382D5FA}" presName="spaceRect" presStyleCnt="0"/>
      <dgm:spPr/>
    </dgm:pt>
    <dgm:pt modelId="{C2430CD9-93B6-4D3F-8F61-50F118B406BC}" type="pres">
      <dgm:prSet presAssocID="{C089F4B8-8143-4FB1-AD1C-C3DAD382D5FA}" presName="parTx" presStyleLbl="revTx" presStyleIdx="4" presStyleCnt="6">
        <dgm:presLayoutVars>
          <dgm:chMax val="0"/>
          <dgm:chPref val="0"/>
        </dgm:presLayoutVars>
      </dgm:prSet>
      <dgm:spPr/>
    </dgm:pt>
    <dgm:pt modelId="{D1201C4A-0FFF-420C-BCD7-2FC1EBBEDCAE}" type="pres">
      <dgm:prSet presAssocID="{897C390E-905C-4F0A-B167-B8AAFFFAFE31}" presName="sibTrans" presStyleCnt="0"/>
      <dgm:spPr/>
    </dgm:pt>
    <dgm:pt modelId="{32C9ED3B-7ACA-491F-BB87-D0D2DDE063D2}" type="pres">
      <dgm:prSet presAssocID="{F0C5139D-7500-49A6-AB58-73A73F8CF2FE}" presName="compNode" presStyleCnt="0"/>
      <dgm:spPr/>
    </dgm:pt>
    <dgm:pt modelId="{77AB08F4-413E-47AB-A82E-261F0A03EB8C}" type="pres">
      <dgm:prSet presAssocID="{F0C5139D-7500-49A6-AB58-73A73F8CF2FE}" presName="bgRect" presStyleLbl="bgShp" presStyleIdx="5" presStyleCnt="6"/>
      <dgm:spPr/>
    </dgm:pt>
    <dgm:pt modelId="{EB84D2ED-25B3-4DAB-A899-5AB3C7DD7F92}" type="pres">
      <dgm:prSet presAssocID="{F0C5139D-7500-49A6-AB58-73A73F8CF2F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61A5F40B-1755-400F-86E0-588AC3C7D0C8}" type="pres">
      <dgm:prSet presAssocID="{F0C5139D-7500-49A6-AB58-73A73F8CF2FE}" presName="spaceRect" presStyleCnt="0"/>
      <dgm:spPr/>
    </dgm:pt>
    <dgm:pt modelId="{16BF3029-8D51-400C-AFDC-E7409EAD9F20}" type="pres">
      <dgm:prSet presAssocID="{F0C5139D-7500-49A6-AB58-73A73F8CF2FE}" presName="parTx" presStyleLbl="revTx" presStyleIdx="5" presStyleCnt="6">
        <dgm:presLayoutVars>
          <dgm:chMax val="0"/>
          <dgm:chPref val="0"/>
        </dgm:presLayoutVars>
      </dgm:prSet>
      <dgm:spPr/>
    </dgm:pt>
  </dgm:ptLst>
  <dgm:cxnLst>
    <dgm:cxn modelId="{4CBB5A12-C9D1-4956-9557-DED0541FEBDA}" type="presOf" srcId="{3248DE3F-14B4-47F6-995A-DF4E98EA8C14}" destId="{27580CC3-2D60-4323-82DD-938AC3A2D468}" srcOrd="0" destOrd="0" presId="urn:microsoft.com/office/officeart/2018/2/layout/IconVerticalSolidList"/>
    <dgm:cxn modelId="{120EE01E-9404-43F4-8178-9E84EF7EA97E}" srcId="{2921003F-FEA0-4A45-8997-DBB7C8BF3430}" destId="{F0C5139D-7500-49A6-AB58-73A73F8CF2FE}" srcOrd="5" destOrd="0" parTransId="{5CC8958F-D805-4C5F-8669-96D1A17CD2E2}" sibTransId="{D654EBAD-23F7-4D3E-BE5C-AC545375575E}"/>
    <dgm:cxn modelId="{F97D775B-42CC-4110-8C9C-CDF1066F2E87}" srcId="{2921003F-FEA0-4A45-8997-DBB7C8BF3430}" destId="{9A60DB8E-9984-40BB-A345-81A1120BF355}" srcOrd="3" destOrd="0" parTransId="{7EC23E41-5508-4617-B284-A82A0F4CF7B0}" sibTransId="{C542D7A6-B26C-4A8E-A745-F5DB3A2923B2}"/>
    <dgm:cxn modelId="{D9EB6750-56CA-4635-95C1-6C4A4B243454}" srcId="{2921003F-FEA0-4A45-8997-DBB7C8BF3430}" destId="{3D6EEE4A-A477-4698-9D7E-2B7C547EDE1F}" srcOrd="0" destOrd="0" parTransId="{94C4E1E8-0C1D-459B-BDB4-ED62C5CA1A3E}" sibTransId="{B2F91C92-1DB0-4346-959E-0763384B712A}"/>
    <dgm:cxn modelId="{706A8054-7C81-4933-8125-090B21BEE660}" srcId="{2921003F-FEA0-4A45-8997-DBB7C8BF3430}" destId="{C089F4B8-8143-4FB1-AD1C-C3DAD382D5FA}" srcOrd="4" destOrd="0" parTransId="{A32A49E5-6B44-4E9F-8E02-3C8D786FB5F2}" sibTransId="{897C390E-905C-4F0A-B167-B8AAFFFAFE31}"/>
    <dgm:cxn modelId="{4F909B84-BFBD-43BF-B45A-3691BC043471}" type="presOf" srcId="{C089F4B8-8143-4FB1-AD1C-C3DAD382D5FA}" destId="{C2430CD9-93B6-4D3F-8F61-50F118B406BC}" srcOrd="0" destOrd="0" presId="urn:microsoft.com/office/officeart/2018/2/layout/IconVerticalSolidList"/>
    <dgm:cxn modelId="{0C1BB3A4-5B26-4123-8793-D29088210D6A}" srcId="{2921003F-FEA0-4A45-8997-DBB7C8BF3430}" destId="{3248DE3F-14B4-47F6-995A-DF4E98EA8C14}" srcOrd="2" destOrd="0" parTransId="{9E172FD8-930B-4A5B-88EA-CF7F076E0E50}" sibTransId="{2F01B3C9-EF1F-4597-A404-740E28FE2C15}"/>
    <dgm:cxn modelId="{B50367A9-213D-44F8-86CA-9C24DDDD1368}" type="presOf" srcId="{7C6A7417-E7B3-4948-AECB-0FDFF8197A84}" destId="{C86C127C-9B37-40CA-B8F8-B4F6E8DE07B3}" srcOrd="0" destOrd="0" presId="urn:microsoft.com/office/officeart/2018/2/layout/IconVerticalSolidList"/>
    <dgm:cxn modelId="{B48EADC1-44BF-4D76-86D9-F948128174B1}" type="presOf" srcId="{F0C5139D-7500-49A6-AB58-73A73F8CF2FE}" destId="{16BF3029-8D51-400C-AFDC-E7409EAD9F20}" srcOrd="0" destOrd="0" presId="urn:microsoft.com/office/officeart/2018/2/layout/IconVerticalSolidList"/>
    <dgm:cxn modelId="{8B9D0CDC-0292-499C-9EB4-892B78AE21E6}" srcId="{2921003F-FEA0-4A45-8997-DBB7C8BF3430}" destId="{7C6A7417-E7B3-4948-AECB-0FDFF8197A84}" srcOrd="1" destOrd="0" parTransId="{1BC4DB06-43B6-497D-8A10-1F61A86E77F4}" sibTransId="{0A4FB66A-968D-4636-AE37-86C406DEB9DE}"/>
    <dgm:cxn modelId="{B53CA3DC-4B50-48DE-AE3A-5A48B6356E61}" type="presOf" srcId="{3D6EEE4A-A477-4698-9D7E-2B7C547EDE1F}" destId="{4B6B885C-1DCE-4CD7-84A0-9D8D61098429}" srcOrd="0" destOrd="0" presId="urn:microsoft.com/office/officeart/2018/2/layout/IconVerticalSolidList"/>
    <dgm:cxn modelId="{A80832E1-8271-41DF-B464-9D2D4BF9D303}" type="presOf" srcId="{2921003F-FEA0-4A45-8997-DBB7C8BF3430}" destId="{9693FA6E-983A-45FB-8C56-8B80059661BF}" srcOrd="0" destOrd="0" presId="urn:microsoft.com/office/officeart/2018/2/layout/IconVerticalSolidList"/>
    <dgm:cxn modelId="{EA8E35E7-F164-4569-9807-8BFBC2D65BDD}" type="presOf" srcId="{9A60DB8E-9984-40BB-A345-81A1120BF355}" destId="{39522C6A-F870-4A32-8A80-C16B709B7114}" srcOrd="0" destOrd="0" presId="urn:microsoft.com/office/officeart/2018/2/layout/IconVerticalSolidList"/>
    <dgm:cxn modelId="{FF92165B-D341-41A5-9329-D1A0D0292E48}" type="presParOf" srcId="{9693FA6E-983A-45FB-8C56-8B80059661BF}" destId="{C2B9E043-F0ED-4646-B1CD-A002363AEC27}" srcOrd="0" destOrd="0" presId="urn:microsoft.com/office/officeart/2018/2/layout/IconVerticalSolidList"/>
    <dgm:cxn modelId="{BE952743-FA20-4792-8F20-BCD18D9DA9A2}" type="presParOf" srcId="{C2B9E043-F0ED-4646-B1CD-A002363AEC27}" destId="{9B2C50B4-FBBE-411B-9F1B-3DF8527F5081}" srcOrd="0" destOrd="0" presId="urn:microsoft.com/office/officeart/2018/2/layout/IconVerticalSolidList"/>
    <dgm:cxn modelId="{66E191A2-9754-42D5-984B-FAC2A7AF4652}" type="presParOf" srcId="{C2B9E043-F0ED-4646-B1CD-A002363AEC27}" destId="{43DE917D-C4D6-4E9A-9568-088144FAE6AA}" srcOrd="1" destOrd="0" presId="urn:microsoft.com/office/officeart/2018/2/layout/IconVerticalSolidList"/>
    <dgm:cxn modelId="{AE9F1F95-BFEC-4566-A186-2E0774234718}" type="presParOf" srcId="{C2B9E043-F0ED-4646-B1CD-A002363AEC27}" destId="{E88C135C-9B3E-4DD7-99BB-33C1339A0260}" srcOrd="2" destOrd="0" presId="urn:microsoft.com/office/officeart/2018/2/layout/IconVerticalSolidList"/>
    <dgm:cxn modelId="{CDE7DEE7-2788-4A65-8D3A-4DA739B7E9C5}" type="presParOf" srcId="{C2B9E043-F0ED-4646-B1CD-A002363AEC27}" destId="{4B6B885C-1DCE-4CD7-84A0-9D8D61098429}" srcOrd="3" destOrd="0" presId="urn:microsoft.com/office/officeart/2018/2/layout/IconVerticalSolidList"/>
    <dgm:cxn modelId="{783CC1BD-A31C-4522-BF6D-A28B47AAF7C8}" type="presParOf" srcId="{9693FA6E-983A-45FB-8C56-8B80059661BF}" destId="{3AE3AA78-7680-4C31-AFED-9158BF5DB7F1}" srcOrd="1" destOrd="0" presId="urn:microsoft.com/office/officeart/2018/2/layout/IconVerticalSolidList"/>
    <dgm:cxn modelId="{5C1DDCC5-C640-4589-9BE1-C1D9EAF766D1}" type="presParOf" srcId="{9693FA6E-983A-45FB-8C56-8B80059661BF}" destId="{E0ADEDE7-19E7-4352-929A-47E60BFBEED6}" srcOrd="2" destOrd="0" presId="urn:microsoft.com/office/officeart/2018/2/layout/IconVerticalSolidList"/>
    <dgm:cxn modelId="{8CE5C989-3007-444D-958D-D6CBE0DFBB4D}" type="presParOf" srcId="{E0ADEDE7-19E7-4352-929A-47E60BFBEED6}" destId="{8D87272B-710C-449A-B4D6-50DBE78B1156}" srcOrd="0" destOrd="0" presId="urn:microsoft.com/office/officeart/2018/2/layout/IconVerticalSolidList"/>
    <dgm:cxn modelId="{5303DB6A-14EB-4626-9ED7-1E397B25903B}" type="presParOf" srcId="{E0ADEDE7-19E7-4352-929A-47E60BFBEED6}" destId="{32C20450-7F8D-4C1B-A247-CE88FE5EE2CC}" srcOrd="1" destOrd="0" presId="urn:microsoft.com/office/officeart/2018/2/layout/IconVerticalSolidList"/>
    <dgm:cxn modelId="{D6BA2784-676C-4FA1-BE87-4E5BA1B425EA}" type="presParOf" srcId="{E0ADEDE7-19E7-4352-929A-47E60BFBEED6}" destId="{982028A2-3F28-4407-AEEB-F0AF86D2C360}" srcOrd="2" destOrd="0" presId="urn:microsoft.com/office/officeart/2018/2/layout/IconVerticalSolidList"/>
    <dgm:cxn modelId="{7E51D697-FBD6-4D42-AEA6-D0868E9B1519}" type="presParOf" srcId="{E0ADEDE7-19E7-4352-929A-47E60BFBEED6}" destId="{C86C127C-9B37-40CA-B8F8-B4F6E8DE07B3}" srcOrd="3" destOrd="0" presId="urn:microsoft.com/office/officeart/2018/2/layout/IconVerticalSolidList"/>
    <dgm:cxn modelId="{2A1D933F-3742-4F26-A70C-F8013EB80E06}" type="presParOf" srcId="{9693FA6E-983A-45FB-8C56-8B80059661BF}" destId="{83985E31-CDB9-44B5-85A0-38B6A88F13C7}" srcOrd="3" destOrd="0" presId="urn:microsoft.com/office/officeart/2018/2/layout/IconVerticalSolidList"/>
    <dgm:cxn modelId="{8DABE82A-EDAD-48D8-A9E9-0F5AD8F27683}" type="presParOf" srcId="{9693FA6E-983A-45FB-8C56-8B80059661BF}" destId="{7A5A2429-0B23-42F9-88C0-15E18E1C2A14}" srcOrd="4" destOrd="0" presId="urn:microsoft.com/office/officeart/2018/2/layout/IconVerticalSolidList"/>
    <dgm:cxn modelId="{F5EDE38B-BA37-490F-B1EF-109F643F4802}" type="presParOf" srcId="{7A5A2429-0B23-42F9-88C0-15E18E1C2A14}" destId="{E2898CB4-DC85-43DC-B8FB-C739CDD5EF1B}" srcOrd="0" destOrd="0" presId="urn:microsoft.com/office/officeart/2018/2/layout/IconVerticalSolidList"/>
    <dgm:cxn modelId="{99CF884F-64ED-4361-9C0C-9B99603486E1}" type="presParOf" srcId="{7A5A2429-0B23-42F9-88C0-15E18E1C2A14}" destId="{3835F0F6-778A-4D62-BF8E-78C190DABE00}" srcOrd="1" destOrd="0" presId="urn:microsoft.com/office/officeart/2018/2/layout/IconVerticalSolidList"/>
    <dgm:cxn modelId="{DEE28A60-AFFF-4324-ABD3-90DDAB79C2C3}" type="presParOf" srcId="{7A5A2429-0B23-42F9-88C0-15E18E1C2A14}" destId="{D2FE4146-A7BC-4A62-99F5-3CA2EE5CE62D}" srcOrd="2" destOrd="0" presId="urn:microsoft.com/office/officeart/2018/2/layout/IconVerticalSolidList"/>
    <dgm:cxn modelId="{08AC58A8-1BA0-4691-901D-5550C33CCABD}" type="presParOf" srcId="{7A5A2429-0B23-42F9-88C0-15E18E1C2A14}" destId="{27580CC3-2D60-4323-82DD-938AC3A2D468}" srcOrd="3" destOrd="0" presId="urn:microsoft.com/office/officeart/2018/2/layout/IconVerticalSolidList"/>
    <dgm:cxn modelId="{1AF0A0D3-C3A6-4876-B82A-F8DB09408313}" type="presParOf" srcId="{9693FA6E-983A-45FB-8C56-8B80059661BF}" destId="{0820B050-D08F-4D51-8444-B4A8EE2BAFF0}" srcOrd="5" destOrd="0" presId="urn:microsoft.com/office/officeart/2018/2/layout/IconVerticalSolidList"/>
    <dgm:cxn modelId="{178095CD-630C-4C8A-B170-F66C2B5243D5}" type="presParOf" srcId="{9693FA6E-983A-45FB-8C56-8B80059661BF}" destId="{4ECAEBEA-F608-44F8-A411-85856B3B478A}" srcOrd="6" destOrd="0" presId="urn:microsoft.com/office/officeart/2018/2/layout/IconVerticalSolidList"/>
    <dgm:cxn modelId="{C18A1290-1E64-472B-A80F-23F41254D8B8}" type="presParOf" srcId="{4ECAEBEA-F608-44F8-A411-85856B3B478A}" destId="{4BC504CA-C8DC-412C-A5C6-69B00812A6B3}" srcOrd="0" destOrd="0" presId="urn:microsoft.com/office/officeart/2018/2/layout/IconVerticalSolidList"/>
    <dgm:cxn modelId="{53365E97-93A6-4167-AB4D-56033765F5B2}" type="presParOf" srcId="{4ECAEBEA-F608-44F8-A411-85856B3B478A}" destId="{DBF6B215-31A7-4BD0-A365-A29535B85E17}" srcOrd="1" destOrd="0" presId="urn:microsoft.com/office/officeart/2018/2/layout/IconVerticalSolidList"/>
    <dgm:cxn modelId="{9D9F4820-8CF6-497F-A325-0A8CEF98A28A}" type="presParOf" srcId="{4ECAEBEA-F608-44F8-A411-85856B3B478A}" destId="{A6D265FE-D8BD-4EA1-932D-5BC7AB05CCA2}" srcOrd="2" destOrd="0" presId="urn:microsoft.com/office/officeart/2018/2/layout/IconVerticalSolidList"/>
    <dgm:cxn modelId="{E0AE80DB-B947-423C-A68B-F64C3856D4B0}" type="presParOf" srcId="{4ECAEBEA-F608-44F8-A411-85856B3B478A}" destId="{39522C6A-F870-4A32-8A80-C16B709B7114}" srcOrd="3" destOrd="0" presId="urn:microsoft.com/office/officeart/2018/2/layout/IconVerticalSolidList"/>
    <dgm:cxn modelId="{F0DA0DEB-3DDC-44E6-9254-F31FC8B1C05D}" type="presParOf" srcId="{9693FA6E-983A-45FB-8C56-8B80059661BF}" destId="{A5F861F1-01DD-4506-B758-99E89986BC5F}" srcOrd="7" destOrd="0" presId="urn:microsoft.com/office/officeart/2018/2/layout/IconVerticalSolidList"/>
    <dgm:cxn modelId="{E03485C8-9D79-4BDE-86BF-E3F42281ECEB}" type="presParOf" srcId="{9693FA6E-983A-45FB-8C56-8B80059661BF}" destId="{B8C68700-70BD-4DB3-9BFA-D7D573F41CBC}" srcOrd="8" destOrd="0" presId="urn:microsoft.com/office/officeart/2018/2/layout/IconVerticalSolidList"/>
    <dgm:cxn modelId="{417EE610-186D-431F-84E1-EF2C2E2CCFEF}" type="presParOf" srcId="{B8C68700-70BD-4DB3-9BFA-D7D573F41CBC}" destId="{CD92106C-2532-4A83-8758-CAEB2EC39E19}" srcOrd="0" destOrd="0" presId="urn:microsoft.com/office/officeart/2018/2/layout/IconVerticalSolidList"/>
    <dgm:cxn modelId="{00B2A8E6-B953-4803-A1E1-B19EAD0E1BDB}" type="presParOf" srcId="{B8C68700-70BD-4DB3-9BFA-D7D573F41CBC}" destId="{45A50F65-6961-4A74-A3CF-A32E105787E4}" srcOrd="1" destOrd="0" presId="urn:microsoft.com/office/officeart/2018/2/layout/IconVerticalSolidList"/>
    <dgm:cxn modelId="{69DA4C69-5366-4DC9-80EA-285E9965E153}" type="presParOf" srcId="{B8C68700-70BD-4DB3-9BFA-D7D573F41CBC}" destId="{3DEE5DE8-C40D-45FB-9763-FF5865109348}" srcOrd="2" destOrd="0" presId="urn:microsoft.com/office/officeart/2018/2/layout/IconVerticalSolidList"/>
    <dgm:cxn modelId="{2054AA8E-21AE-4E8D-AA05-20E05AE62AFB}" type="presParOf" srcId="{B8C68700-70BD-4DB3-9BFA-D7D573F41CBC}" destId="{C2430CD9-93B6-4D3F-8F61-50F118B406BC}" srcOrd="3" destOrd="0" presId="urn:microsoft.com/office/officeart/2018/2/layout/IconVerticalSolidList"/>
    <dgm:cxn modelId="{A69817E8-0554-413E-AF78-408E6ED17BC2}" type="presParOf" srcId="{9693FA6E-983A-45FB-8C56-8B80059661BF}" destId="{D1201C4A-0FFF-420C-BCD7-2FC1EBBEDCAE}" srcOrd="9" destOrd="0" presId="urn:microsoft.com/office/officeart/2018/2/layout/IconVerticalSolidList"/>
    <dgm:cxn modelId="{FFCF41F2-D7DB-4595-AA51-F83B885B533B}" type="presParOf" srcId="{9693FA6E-983A-45FB-8C56-8B80059661BF}" destId="{32C9ED3B-7ACA-491F-BB87-D0D2DDE063D2}" srcOrd="10" destOrd="0" presId="urn:microsoft.com/office/officeart/2018/2/layout/IconVerticalSolidList"/>
    <dgm:cxn modelId="{EDA23FCA-9EDB-43F1-A8C5-531FE2542659}" type="presParOf" srcId="{32C9ED3B-7ACA-491F-BB87-D0D2DDE063D2}" destId="{77AB08F4-413E-47AB-A82E-261F0A03EB8C}" srcOrd="0" destOrd="0" presId="urn:microsoft.com/office/officeart/2018/2/layout/IconVerticalSolidList"/>
    <dgm:cxn modelId="{DF33DFAE-0708-4EC2-A25F-7850B725CDBC}" type="presParOf" srcId="{32C9ED3B-7ACA-491F-BB87-D0D2DDE063D2}" destId="{EB84D2ED-25B3-4DAB-A899-5AB3C7DD7F92}" srcOrd="1" destOrd="0" presId="urn:microsoft.com/office/officeart/2018/2/layout/IconVerticalSolidList"/>
    <dgm:cxn modelId="{3C63F755-9833-49FE-A9ED-F74AED1E34D9}" type="presParOf" srcId="{32C9ED3B-7ACA-491F-BB87-D0D2DDE063D2}" destId="{61A5F40B-1755-400F-86E0-588AC3C7D0C8}" srcOrd="2" destOrd="0" presId="urn:microsoft.com/office/officeart/2018/2/layout/IconVerticalSolidList"/>
    <dgm:cxn modelId="{3289E639-A746-42AD-8BF8-04A3D6C97312}" type="presParOf" srcId="{32C9ED3B-7ACA-491F-BB87-D0D2DDE063D2}" destId="{16BF3029-8D51-400C-AFDC-E7409EAD9F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2C50B4-FBBE-411B-9F1B-3DF8527F5081}">
      <dsp:nvSpPr>
        <dsp:cNvPr id="0" name=""/>
        <dsp:cNvSpPr/>
      </dsp:nvSpPr>
      <dsp:spPr>
        <a:xfrm>
          <a:off x="0" y="4091"/>
          <a:ext cx="7293610" cy="6347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E917D-C4D6-4E9A-9568-088144FAE6AA}">
      <dsp:nvSpPr>
        <dsp:cNvPr id="0" name=""/>
        <dsp:cNvSpPr/>
      </dsp:nvSpPr>
      <dsp:spPr>
        <a:xfrm>
          <a:off x="192022" y="146917"/>
          <a:ext cx="349473" cy="349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6B885C-1DCE-4CD7-84A0-9D8D61098429}">
      <dsp:nvSpPr>
        <dsp:cNvPr id="0" name=""/>
        <dsp:cNvSpPr/>
      </dsp:nvSpPr>
      <dsp:spPr>
        <a:xfrm>
          <a:off x="733517" y="4091"/>
          <a:ext cx="6526953" cy="69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80" tIns="73480" rIns="73480" bIns="73480" numCol="1" spcCol="1270" anchor="ctr" anchorCtr="0">
          <a:noAutofit/>
        </a:bodyPr>
        <a:lstStyle/>
        <a:p>
          <a:pPr marL="0" lvl="0" indent="0" algn="l" defTabSz="622300">
            <a:lnSpc>
              <a:spcPct val="90000"/>
            </a:lnSpc>
            <a:spcBef>
              <a:spcPct val="0"/>
            </a:spcBef>
            <a:spcAft>
              <a:spcPct val="35000"/>
            </a:spcAft>
            <a:buNone/>
          </a:pPr>
          <a:r>
            <a:rPr lang="en-GB" sz="1400" kern="1200"/>
            <a:t>Political</a:t>
          </a:r>
          <a:br>
            <a:rPr lang="en-GB" sz="1400" kern="1200"/>
          </a:br>
          <a:r>
            <a:rPr lang="en-GB" sz="1400" kern="1200"/>
            <a:t>Operating costs can be impacted by changes in government policies, taxation and support for businesses (Scarborough et al., 2011).</a:t>
          </a:r>
          <a:endParaRPr lang="en-US" sz="1400" kern="1200"/>
        </a:p>
      </dsp:txBody>
      <dsp:txXfrm>
        <a:off x="733517" y="4091"/>
        <a:ext cx="6526953" cy="694296"/>
      </dsp:txXfrm>
    </dsp:sp>
    <dsp:sp modelId="{8D87272B-710C-449A-B4D6-50DBE78B1156}">
      <dsp:nvSpPr>
        <dsp:cNvPr id="0" name=""/>
        <dsp:cNvSpPr/>
      </dsp:nvSpPr>
      <dsp:spPr>
        <a:xfrm>
          <a:off x="0" y="871961"/>
          <a:ext cx="7293610" cy="6347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C20450-7F8D-4C1B-A247-CE88FE5EE2CC}">
      <dsp:nvSpPr>
        <dsp:cNvPr id="0" name=""/>
        <dsp:cNvSpPr/>
      </dsp:nvSpPr>
      <dsp:spPr>
        <a:xfrm>
          <a:off x="192022" y="1014787"/>
          <a:ext cx="349473" cy="349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6C127C-9B37-40CA-B8F8-B4F6E8DE07B3}">
      <dsp:nvSpPr>
        <dsp:cNvPr id="0" name=""/>
        <dsp:cNvSpPr/>
      </dsp:nvSpPr>
      <dsp:spPr>
        <a:xfrm>
          <a:off x="733517" y="871961"/>
          <a:ext cx="6526953" cy="69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80" tIns="73480" rIns="73480" bIns="73480" numCol="1" spcCol="1270" anchor="ctr" anchorCtr="0">
          <a:noAutofit/>
        </a:bodyPr>
        <a:lstStyle/>
        <a:p>
          <a:pPr marL="0" lvl="0" indent="0" algn="l" defTabSz="622300">
            <a:lnSpc>
              <a:spcPct val="90000"/>
            </a:lnSpc>
            <a:spcBef>
              <a:spcPct val="0"/>
            </a:spcBef>
            <a:spcAft>
              <a:spcPct val="35000"/>
            </a:spcAft>
            <a:buNone/>
          </a:pPr>
          <a:r>
            <a:rPr lang="en-GB" sz="1400" kern="1200"/>
            <a:t>Economic</a:t>
          </a:r>
          <a:br>
            <a:rPr lang="en-GB" sz="1400" kern="1200"/>
          </a:br>
          <a:r>
            <a:rPr lang="en-GB" sz="1400" kern="1200"/>
            <a:t>Small businesses (Bank of England, 2026; ONS, 2026) may be under stress due to inflation, energy costs and economic conditions more broadly.</a:t>
          </a:r>
          <a:endParaRPr lang="en-US" sz="1400" kern="1200"/>
        </a:p>
      </dsp:txBody>
      <dsp:txXfrm>
        <a:off x="733517" y="871961"/>
        <a:ext cx="6526953" cy="694296"/>
      </dsp:txXfrm>
    </dsp:sp>
    <dsp:sp modelId="{E2898CB4-DC85-43DC-B8FB-C739CDD5EF1B}">
      <dsp:nvSpPr>
        <dsp:cNvPr id="0" name=""/>
        <dsp:cNvSpPr/>
      </dsp:nvSpPr>
      <dsp:spPr>
        <a:xfrm>
          <a:off x="0" y="1739831"/>
          <a:ext cx="7293610" cy="6347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5F0F6-778A-4D62-BF8E-78C190DABE00}">
      <dsp:nvSpPr>
        <dsp:cNvPr id="0" name=""/>
        <dsp:cNvSpPr/>
      </dsp:nvSpPr>
      <dsp:spPr>
        <a:xfrm>
          <a:off x="192022" y="1882658"/>
          <a:ext cx="349473" cy="349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580CC3-2D60-4323-82DD-938AC3A2D468}">
      <dsp:nvSpPr>
        <dsp:cNvPr id="0" name=""/>
        <dsp:cNvSpPr/>
      </dsp:nvSpPr>
      <dsp:spPr>
        <a:xfrm>
          <a:off x="733517" y="1739831"/>
          <a:ext cx="6526953" cy="69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80" tIns="73480" rIns="73480" bIns="73480" numCol="1" spcCol="1270" anchor="ctr" anchorCtr="0">
          <a:noAutofit/>
        </a:bodyPr>
        <a:lstStyle/>
        <a:p>
          <a:pPr marL="0" lvl="0" indent="0" algn="l" defTabSz="622300">
            <a:lnSpc>
              <a:spcPct val="90000"/>
            </a:lnSpc>
            <a:spcBef>
              <a:spcPct val="0"/>
            </a:spcBef>
            <a:spcAft>
              <a:spcPct val="35000"/>
            </a:spcAft>
            <a:buNone/>
          </a:pPr>
          <a:r>
            <a:rPr lang="en-GB" sz="1400" kern="1200"/>
            <a:t>Social</a:t>
          </a:r>
          <a:br>
            <a:rPr lang="en-GB" sz="1400" kern="1200"/>
          </a:br>
          <a:r>
            <a:rPr lang="en-GB" sz="1400" kern="1200"/>
            <a:t>Changes in working patterns and customer spending may reduce visits to the bakery.</a:t>
          </a:r>
          <a:endParaRPr lang="en-US" sz="1400" kern="1200"/>
        </a:p>
      </dsp:txBody>
      <dsp:txXfrm>
        <a:off x="733517" y="1739831"/>
        <a:ext cx="6526953" cy="694296"/>
      </dsp:txXfrm>
    </dsp:sp>
    <dsp:sp modelId="{4BC504CA-C8DC-412C-A5C6-69B00812A6B3}">
      <dsp:nvSpPr>
        <dsp:cNvPr id="0" name=""/>
        <dsp:cNvSpPr/>
      </dsp:nvSpPr>
      <dsp:spPr>
        <a:xfrm>
          <a:off x="0" y="2607701"/>
          <a:ext cx="7293610" cy="6347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6B215-31A7-4BD0-A365-A29535B85E17}">
      <dsp:nvSpPr>
        <dsp:cNvPr id="0" name=""/>
        <dsp:cNvSpPr/>
      </dsp:nvSpPr>
      <dsp:spPr>
        <a:xfrm>
          <a:off x="192022" y="2750528"/>
          <a:ext cx="349473" cy="349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522C6A-F870-4A32-8A80-C16B709B7114}">
      <dsp:nvSpPr>
        <dsp:cNvPr id="0" name=""/>
        <dsp:cNvSpPr/>
      </dsp:nvSpPr>
      <dsp:spPr>
        <a:xfrm>
          <a:off x="733517" y="2607701"/>
          <a:ext cx="6526953" cy="69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80" tIns="73480" rIns="73480" bIns="73480" numCol="1" spcCol="1270" anchor="ctr" anchorCtr="0">
          <a:noAutofit/>
        </a:bodyPr>
        <a:lstStyle/>
        <a:p>
          <a:pPr marL="0" lvl="0" indent="0" algn="l" defTabSz="622300">
            <a:lnSpc>
              <a:spcPct val="90000"/>
            </a:lnSpc>
            <a:spcBef>
              <a:spcPct val="0"/>
            </a:spcBef>
            <a:spcAft>
              <a:spcPct val="35000"/>
            </a:spcAft>
            <a:buNone/>
          </a:pPr>
          <a:r>
            <a:rPr lang="en-GB" sz="1400" kern="1200"/>
            <a:t>Technological</a:t>
          </a:r>
          <a:br>
            <a:rPr lang="en-GB" sz="1400" kern="1200"/>
          </a:br>
          <a:r>
            <a:rPr lang="en-GB" sz="1400" kern="1200"/>
            <a:t>The business could be run more efficiently by providing digital ordering and upgrading the equipment.</a:t>
          </a:r>
          <a:endParaRPr lang="en-US" sz="1400" kern="1200"/>
        </a:p>
      </dsp:txBody>
      <dsp:txXfrm>
        <a:off x="733517" y="2607701"/>
        <a:ext cx="6526953" cy="694296"/>
      </dsp:txXfrm>
    </dsp:sp>
    <dsp:sp modelId="{CD92106C-2532-4A83-8758-CAEB2EC39E19}">
      <dsp:nvSpPr>
        <dsp:cNvPr id="0" name=""/>
        <dsp:cNvSpPr/>
      </dsp:nvSpPr>
      <dsp:spPr>
        <a:xfrm>
          <a:off x="0" y="3475571"/>
          <a:ext cx="7293610" cy="6347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A50F65-6961-4A74-A3CF-A32E105787E4}">
      <dsp:nvSpPr>
        <dsp:cNvPr id="0" name=""/>
        <dsp:cNvSpPr/>
      </dsp:nvSpPr>
      <dsp:spPr>
        <a:xfrm>
          <a:off x="192022" y="3618398"/>
          <a:ext cx="349473" cy="349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30CD9-93B6-4D3F-8F61-50F118B406BC}">
      <dsp:nvSpPr>
        <dsp:cNvPr id="0" name=""/>
        <dsp:cNvSpPr/>
      </dsp:nvSpPr>
      <dsp:spPr>
        <a:xfrm>
          <a:off x="733517" y="3475571"/>
          <a:ext cx="6526953" cy="69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80" tIns="73480" rIns="73480" bIns="73480" numCol="1" spcCol="1270" anchor="ctr" anchorCtr="0">
          <a:noAutofit/>
        </a:bodyPr>
        <a:lstStyle/>
        <a:p>
          <a:pPr marL="0" lvl="0" indent="0" algn="l" defTabSz="622300">
            <a:lnSpc>
              <a:spcPct val="90000"/>
            </a:lnSpc>
            <a:spcBef>
              <a:spcPct val="0"/>
            </a:spcBef>
            <a:spcAft>
              <a:spcPct val="35000"/>
            </a:spcAft>
            <a:buNone/>
          </a:pPr>
          <a:r>
            <a:rPr lang="en-GB" sz="1400" kern="1200"/>
            <a:t>Environmental</a:t>
          </a:r>
          <a:br>
            <a:rPr lang="en-GB" sz="1400" kern="1200"/>
          </a:br>
          <a:r>
            <a:rPr lang="en-GB" sz="1400" kern="1200"/>
            <a:t>Changes in the supply conditions and production costs could affect the organic ingredients.</a:t>
          </a:r>
          <a:endParaRPr lang="en-US" sz="1400" kern="1200"/>
        </a:p>
      </dsp:txBody>
      <dsp:txXfrm>
        <a:off x="733517" y="3475571"/>
        <a:ext cx="6526953" cy="694296"/>
      </dsp:txXfrm>
    </dsp:sp>
    <dsp:sp modelId="{77AB08F4-413E-47AB-A82E-261F0A03EB8C}">
      <dsp:nvSpPr>
        <dsp:cNvPr id="0" name=""/>
        <dsp:cNvSpPr/>
      </dsp:nvSpPr>
      <dsp:spPr>
        <a:xfrm>
          <a:off x="0" y="4343441"/>
          <a:ext cx="7293610" cy="6347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84D2ED-25B3-4DAB-A899-5AB3C7DD7F92}">
      <dsp:nvSpPr>
        <dsp:cNvPr id="0" name=""/>
        <dsp:cNvSpPr/>
      </dsp:nvSpPr>
      <dsp:spPr>
        <a:xfrm>
          <a:off x="192022" y="4486268"/>
          <a:ext cx="349473" cy="349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BF3029-8D51-400C-AFDC-E7409EAD9F20}">
      <dsp:nvSpPr>
        <dsp:cNvPr id="0" name=""/>
        <dsp:cNvSpPr/>
      </dsp:nvSpPr>
      <dsp:spPr>
        <a:xfrm>
          <a:off x="733517" y="4343441"/>
          <a:ext cx="6526953" cy="69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80" tIns="73480" rIns="73480" bIns="73480" numCol="1" spcCol="1270" anchor="ctr" anchorCtr="0">
          <a:noAutofit/>
        </a:bodyPr>
        <a:lstStyle/>
        <a:p>
          <a:pPr marL="0" lvl="0" indent="0" algn="l" defTabSz="622300">
            <a:lnSpc>
              <a:spcPct val="90000"/>
            </a:lnSpc>
            <a:spcBef>
              <a:spcPct val="0"/>
            </a:spcBef>
            <a:spcAft>
              <a:spcPct val="35000"/>
            </a:spcAft>
            <a:buNone/>
          </a:pPr>
          <a:r>
            <a:rPr lang="en-GB" sz="1400" kern="1200"/>
            <a:t>Legal</a:t>
          </a:r>
          <a:br>
            <a:rPr lang="en-GB" sz="1400" kern="1200"/>
          </a:br>
          <a:r>
            <a:rPr lang="en-GB" sz="1400" kern="1200"/>
            <a:t>Overall expenditure may be affected by employment needs and business regulations.</a:t>
          </a:r>
          <a:endParaRPr lang="en-US" sz="1400" kern="1200"/>
        </a:p>
      </dsp:txBody>
      <dsp:txXfrm>
        <a:off x="733517" y="4343441"/>
        <a:ext cx="6526953" cy="6942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499D7A6-5470-4F2B-9181-5DCA13C8B6BA}"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1795748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99D7A6-5470-4F2B-9181-5DCA13C8B6BA}"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1385976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99D7A6-5470-4F2B-9181-5DCA13C8B6BA}"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1464413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499D7A6-5470-4F2B-9181-5DCA13C8B6BA}" type="datetimeFigureOut">
              <a:rPr lang="en-GB" smtClean="0"/>
              <a:t>10/10/2026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2529779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9499D7A6-5470-4F2B-9181-5DCA13C8B6BA}" type="datetimeFigureOut">
              <a:rPr lang="en-GB" smtClean="0"/>
              <a:t>10/10/2026</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1966092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9499D7A6-5470-4F2B-9181-5DCA13C8B6BA}" type="datetimeFigureOut">
              <a:rPr lang="en-GB" smtClean="0"/>
              <a:t>10/10/2026</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3172793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499D7A6-5470-4F2B-9181-5DCA13C8B6BA}"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1220619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9499D7A6-5470-4F2B-9181-5DCA13C8B6BA}" type="datetimeFigureOut">
              <a:rPr lang="en-GB" smtClean="0"/>
              <a:t>10/10/2026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3329647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9499D7A6-5470-4F2B-9181-5DCA13C8B6BA}" type="datetimeFigureOut">
              <a:rPr lang="en-GB" smtClean="0"/>
              <a:t>10/10/2026</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3836963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99D7A6-5470-4F2B-9181-5DCA13C8B6BA}"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2508711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99D7A6-5470-4F2B-9181-5DCA13C8B6BA}"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40F593-DB81-4B13-A539-3603801CDE3A}" type="slidenum">
              <a:rPr lang="en-GB" smtClean="0"/>
              <a:t>‹#›</a:t>
            </a:fld>
            <a:endParaRPr lang="en-GB"/>
          </a:p>
        </p:txBody>
      </p:sp>
    </p:spTree>
    <p:extLst>
      <p:ext uri="{BB962C8B-B14F-4D97-AF65-F5344CB8AC3E}">
        <p14:creationId xmlns:p14="http://schemas.microsoft.com/office/powerpoint/2010/main" val="230621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9499D7A6-5470-4F2B-9181-5DCA13C8B6BA}" type="datetimeFigureOut">
              <a:rPr lang="en-GB" smtClean="0"/>
              <a:t>10/10/2026</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F040F593-DB81-4B13-A539-3603801CDE3A}" type="slidenum">
              <a:rPr lang="en-GB" smtClean="0"/>
              <a:t>‹#›</a:t>
            </a:fld>
            <a:endParaRPr lang="en-GB"/>
          </a:p>
        </p:txBody>
      </p:sp>
    </p:spTree>
    <p:extLst>
      <p:ext uri="{BB962C8B-B14F-4D97-AF65-F5344CB8AC3E}">
        <p14:creationId xmlns:p14="http://schemas.microsoft.com/office/powerpoint/2010/main" val="4259190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ons.gov.uk/economy/inflationandpriceindices/bulletins/consumerpriceinflation/latest" TargetMode="External"/><Relationship Id="rId2" Type="http://schemas.openxmlformats.org/officeDocument/2006/relationships/hyperlink" Target="https://www.bankofengland.co.uk/error/404.html?item=%2fmonetary-policy-report&amp;layout=%7b00000000-0000-0000-0000-000000000000%7d&amp;device=Default"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me-guide-to-energy-efficiency" TargetMode="External"/><Relationship Id="rId5" Type="http://schemas.openxmlformats.org/officeDocument/2006/relationships/hyperlink" Target="https://openstax.org/books/principles-managerial-accounting/pages/3-why-it-matters" TargetMode="External"/><Relationship Id="rId4" Type="http://schemas.openxmlformats.org/officeDocument/2006/relationships/hyperlink" Target="https://www.ofgem.gov.uk/energy-advice-busi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8E2E-CB02-B361-11D4-C07DDEB994BB}"/>
              </a:ext>
            </a:extLst>
          </p:cNvPr>
          <p:cNvSpPr>
            <a:spLocks noGrp="1"/>
          </p:cNvSpPr>
          <p:nvPr>
            <p:ph type="ctrTitle"/>
          </p:nvPr>
        </p:nvSpPr>
        <p:spPr>
          <a:xfrm>
            <a:off x="1069848" y="1298448"/>
            <a:ext cx="7315200" cy="1012133"/>
          </a:xfrm>
        </p:spPr>
        <p:txBody>
          <a:bodyPr>
            <a:normAutofit fontScale="90000"/>
          </a:bodyPr>
          <a:lstStyle/>
          <a:p>
            <a:r>
              <a:rPr lang="en-GB" sz="3100" dirty="0"/>
              <a:t>Problem Solving and Decision Making</a:t>
            </a:r>
            <a:br>
              <a:rPr lang="en-GB" dirty="0"/>
            </a:br>
            <a:endParaRPr lang="en-GB" dirty="0"/>
          </a:p>
        </p:txBody>
      </p:sp>
      <p:sp>
        <p:nvSpPr>
          <p:cNvPr id="3" name="Subtitle 2">
            <a:extLst>
              <a:ext uri="{FF2B5EF4-FFF2-40B4-BE49-F238E27FC236}">
                <a16:creationId xmlns:a16="http://schemas.microsoft.com/office/drawing/2014/main" id="{F5A61EC7-1687-F00A-FE5A-DEAE7355C794}"/>
              </a:ext>
            </a:extLst>
          </p:cNvPr>
          <p:cNvSpPr>
            <a:spLocks noGrp="1"/>
          </p:cNvSpPr>
          <p:nvPr>
            <p:ph type="subTitle" idx="1"/>
          </p:nvPr>
        </p:nvSpPr>
        <p:spPr>
          <a:xfrm>
            <a:off x="422787" y="1740310"/>
            <a:ext cx="7992428" cy="3844336"/>
          </a:xfrm>
        </p:spPr>
        <p:txBody>
          <a:bodyPr/>
          <a:lstStyle/>
          <a:p>
            <a:r>
              <a:rPr lang="en-GB" b="1" dirty="0"/>
              <a:t>BASIL’S BAKERY</a:t>
            </a:r>
          </a:p>
          <a:p>
            <a:r>
              <a:rPr lang="en-GB" b="1" dirty="0"/>
              <a:t>Rising Operating Costs and Financial Challenges</a:t>
            </a:r>
          </a:p>
          <a:p>
            <a:r>
              <a:rPr lang="en-GB" dirty="0"/>
              <a:t>Individual Presentation </a:t>
            </a:r>
          </a:p>
          <a:p>
            <a:r>
              <a:rPr lang="en-GB" dirty="0"/>
              <a:t>Student Name: Daniel </a:t>
            </a:r>
            <a:r>
              <a:rPr lang="en-GB"/>
              <a:t>Dumitru Surdu</a:t>
            </a:r>
            <a:br>
              <a:rPr lang="en-GB" dirty="0"/>
            </a:br>
            <a:r>
              <a:rPr lang="en-GB" dirty="0"/>
              <a:t>Student </a:t>
            </a:r>
            <a:r>
              <a:rPr lang="en-GB"/>
              <a:t>ID: 2537426</a:t>
            </a:r>
            <a:br>
              <a:rPr lang="en-GB" dirty="0"/>
            </a:br>
            <a:r>
              <a:rPr lang="en-GB" dirty="0"/>
              <a:t>Module Code: LCLM4004</a:t>
            </a:r>
            <a:br>
              <a:rPr lang="en-GB" dirty="0"/>
            </a:br>
            <a:r>
              <a:rPr lang="en-GB" dirty="0"/>
              <a:t>Academic Year: 2026–2027</a:t>
            </a:r>
          </a:p>
          <a:p>
            <a:endParaRPr lang="en-GB" dirty="0"/>
          </a:p>
        </p:txBody>
      </p:sp>
    </p:spTree>
    <p:extLst>
      <p:ext uri="{BB962C8B-B14F-4D97-AF65-F5344CB8AC3E}">
        <p14:creationId xmlns:p14="http://schemas.microsoft.com/office/powerpoint/2010/main" val="3255225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4E021FC-CE3B-B317-5E16-D1BE0117D2E5}"/>
              </a:ext>
            </a:extLst>
          </p:cNvPr>
          <p:cNvSpPr>
            <a:spLocks noGrp="1"/>
          </p:cNvSpPr>
          <p:nvPr>
            <p:ph type="title"/>
          </p:nvPr>
        </p:nvSpPr>
        <p:spPr>
          <a:xfrm>
            <a:off x="1600754" y="1087374"/>
            <a:ext cx="8983489" cy="1000978"/>
          </a:xfrm>
        </p:spPr>
        <p:txBody>
          <a:bodyPr>
            <a:normAutofit fontScale="90000"/>
          </a:bodyPr>
          <a:lstStyle/>
          <a:p>
            <a:r>
              <a:rPr lang="en-GB" dirty="0"/>
              <a:t>BUSINESS BACKGROUND &amp; FINANCIAL PROBLEMS</a:t>
            </a:r>
            <a:br>
              <a:rPr lang="en-GB" dirty="0"/>
            </a:br>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2C4F16BD-2002-6A7A-AD0E-0842669A1E09}"/>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1600753" y="2535446"/>
            <a:ext cx="8983489" cy="3554457"/>
          </a:xfrm>
        </p:spPr>
        <p:txBody>
          <a:bodyPr>
            <a:normAutofit fontScale="85000" lnSpcReduction="20000"/>
          </a:bodyPr>
          <a:lstStyle/>
          <a:p>
            <a:pPr marL="0" indent="0" algn="ctr">
              <a:buNone/>
            </a:pPr>
            <a:r>
              <a:rPr lang="en-GB" b="1" dirty="0"/>
              <a:t>Understanding the Financial Situation</a:t>
            </a:r>
          </a:p>
          <a:p>
            <a:r>
              <a:rPr lang="en-GB" dirty="0"/>
              <a:t>Basil's Bakery is an independent, organic bakery opened in Coventry in 2015.</a:t>
            </a:r>
            <a:br>
              <a:rPr lang="en-GB" dirty="0"/>
            </a:br>
            <a:r>
              <a:rPr lang="en-GB" dirty="0"/>
              <a:t>The business is engaged in baking freshly prepared bread, cakes and pastries.</a:t>
            </a:r>
            <a:br>
              <a:rPr lang="en-GB" dirty="0"/>
            </a:br>
            <a:r>
              <a:rPr lang="en-GB" dirty="0"/>
              <a:t>About 25% fewer than the number of sales in 2019 occurred in 2023-25.</a:t>
            </a:r>
          </a:p>
          <a:p>
            <a:pPr marL="0" indent="0">
              <a:buNone/>
            </a:pPr>
            <a:endParaRPr lang="en-GB" dirty="0"/>
          </a:p>
          <a:p>
            <a:pPr>
              <a:buFont typeface="Arial" panose="020B0604020202020204" pitchFamily="34" charset="0"/>
              <a:buChar char="•"/>
            </a:pPr>
            <a:r>
              <a:rPr lang="en-GB" dirty="0"/>
              <a:t>Rising Expenses</a:t>
            </a:r>
            <a:br>
              <a:rPr lang="en-GB" dirty="0"/>
            </a:br>
            <a:r>
              <a:rPr lang="en-GB" dirty="0"/>
              <a:t>The high rent, electric costs and organic ingredients drive up the cost of operating the bakery.</a:t>
            </a:r>
          </a:p>
          <a:p>
            <a:r>
              <a:rPr lang="en-GB" dirty="0"/>
              <a:t>Lower Sales Revenue</a:t>
            </a:r>
            <a:br>
              <a:rPr lang="en-GB" dirty="0"/>
            </a:br>
            <a:r>
              <a:rPr lang="en-GB" dirty="0"/>
              <a:t>With less business coming in, it is easier to not cover the day-to-day needs of the business.</a:t>
            </a:r>
          </a:p>
          <a:p>
            <a:r>
              <a:rPr lang="en-GB" dirty="0"/>
              <a:t>Pressure on Profit</a:t>
            </a:r>
            <a:br>
              <a:rPr lang="en-GB" dirty="0"/>
            </a:br>
            <a:r>
              <a:rPr lang="en-GB" dirty="0"/>
              <a:t>If the costs rise when sales are low, the profitability of the firm may suffer (</a:t>
            </a:r>
            <a:r>
              <a:rPr lang="en-GB" dirty="0" err="1"/>
              <a:t>Atrill</a:t>
            </a:r>
            <a:r>
              <a:rPr lang="en-GB" dirty="0"/>
              <a:t> and McLaney, 2006).</a:t>
            </a:r>
          </a:p>
          <a:p>
            <a:r>
              <a:rPr lang="en-GB" dirty="0"/>
              <a:t>Financial Uncertainty</a:t>
            </a:r>
            <a:br>
              <a:rPr lang="en-GB" dirty="0"/>
            </a:br>
            <a:r>
              <a:rPr lang="en-GB" dirty="0"/>
              <a:t>Future business costs may be harder to foresee due to inflation (ONS, 2026).</a:t>
            </a:r>
          </a:p>
          <a:p>
            <a:pPr marL="342900" lvl="0" indent="-342900">
              <a:buFont typeface="Arial" panose="020B0604020202020204" pitchFamily="34" charset="0"/>
              <a:buChar char="•"/>
            </a:pPr>
            <a:endParaRPr lang="en-GB" dirty="0">
              <a:solidFill>
                <a:schemeClr val="tx1"/>
              </a:solidFill>
            </a:endParaRPr>
          </a:p>
        </p:txBody>
      </p:sp>
      <p:sp>
        <p:nvSpPr>
          <p:cNvPr id="4" name="TextBox 3">
            <a:extLst>
              <a:ext uri="{FF2B5EF4-FFF2-40B4-BE49-F238E27FC236}">
                <a16:creationId xmlns:a16="http://schemas.microsoft.com/office/drawing/2014/main" id="{34E0C1BD-FFF5-1DBD-8B92-133E4A20E77E}"/>
              </a:ext>
            </a:extLst>
          </p:cNvPr>
          <p:cNvSpPr txBox="1"/>
          <p:nvPr/>
        </p:nvSpPr>
        <p:spPr>
          <a:xfrm>
            <a:off x="162432" y="2707542"/>
            <a:ext cx="1062309" cy="738664"/>
          </a:xfrm>
          <a:prstGeom prst="rect">
            <a:avLst/>
          </a:prstGeom>
          <a:noFill/>
        </p:spPr>
        <p:txBody>
          <a:bodyPr wrap="square" rtlCol="0">
            <a:spAutoFit/>
          </a:bodyPr>
          <a:lstStyle/>
          <a:p>
            <a:r>
              <a:rPr lang="en-GB" sz="1200" dirty="0"/>
              <a:t>Business Background</a:t>
            </a:r>
          </a:p>
          <a:p>
            <a:endParaRPr lang="en-GB" dirty="0"/>
          </a:p>
        </p:txBody>
      </p:sp>
      <p:sp>
        <p:nvSpPr>
          <p:cNvPr id="5" name="TextBox 4">
            <a:extLst>
              <a:ext uri="{FF2B5EF4-FFF2-40B4-BE49-F238E27FC236}">
                <a16:creationId xmlns:a16="http://schemas.microsoft.com/office/drawing/2014/main" id="{D1A3BFE1-D8D2-67F9-9F13-B131A8E6EE53}"/>
              </a:ext>
            </a:extLst>
          </p:cNvPr>
          <p:cNvSpPr txBox="1"/>
          <p:nvPr/>
        </p:nvSpPr>
        <p:spPr>
          <a:xfrm>
            <a:off x="110120" y="4218544"/>
            <a:ext cx="1008032" cy="830997"/>
          </a:xfrm>
          <a:prstGeom prst="rect">
            <a:avLst/>
          </a:prstGeom>
          <a:noFill/>
        </p:spPr>
        <p:txBody>
          <a:bodyPr wrap="square" rtlCol="0">
            <a:spAutoFit/>
          </a:bodyPr>
          <a:lstStyle/>
          <a:p>
            <a:r>
              <a:rPr lang="en-GB" sz="1200" dirty="0"/>
              <a:t>Main Financial Challenges</a:t>
            </a:r>
          </a:p>
          <a:p>
            <a:endParaRPr lang="en-GB" sz="1200" dirty="0"/>
          </a:p>
        </p:txBody>
      </p:sp>
      <p:sp>
        <p:nvSpPr>
          <p:cNvPr id="6" name="TextBox 5">
            <a:extLst>
              <a:ext uri="{FF2B5EF4-FFF2-40B4-BE49-F238E27FC236}">
                <a16:creationId xmlns:a16="http://schemas.microsoft.com/office/drawing/2014/main" id="{CD111C19-B9F3-71C4-8F6B-9B4EBA71FFE7}"/>
              </a:ext>
            </a:extLst>
          </p:cNvPr>
          <p:cNvSpPr txBox="1"/>
          <p:nvPr/>
        </p:nvSpPr>
        <p:spPr>
          <a:xfrm>
            <a:off x="462116" y="6089903"/>
            <a:ext cx="10552417" cy="923330"/>
          </a:xfrm>
          <a:prstGeom prst="rect">
            <a:avLst/>
          </a:prstGeom>
          <a:noFill/>
        </p:spPr>
        <p:txBody>
          <a:bodyPr wrap="square" rtlCol="0">
            <a:spAutoFit/>
          </a:bodyPr>
          <a:lstStyle/>
          <a:p>
            <a:r>
              <a:rPr lang="en-GB" dirty="0"/>
              <a:t>The primary question-  </a:t>
            </a:r>
            <a:r>
              <a:rPr lang="en-GB" i="1" dirty="0"/>
              <a:t>What are the strategies for Basil's Bakery to maintain or enhance its financial results, given rising costs?</a:t>
            </a:r>
          </a:p>
          <a:p>
            <a:endParaRPr lang="en-GB" dirty="0"/>
          </a:p>
        </p:txBody>
      </p:sp>
    </p:spTree>
    <p:extLst>
      <p:ext uri="{BB962C8B-B14F-4D97-AF65-F5344CB8AC3E}">
        <p14:creationId xmlns:p14="http://schemas.microsoft.com/office/powerpoint/2010/main" val="197388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53F1E-6942-CBBE-B8C6-253424DCD709}"/>
              </a:ext>
            </a:extLst>
          </p:cNvPr>
          <p:cNvSpPr>
            <a:spLocks noGrp="1"/>
          </p:cNvSpPr>
          <p:nvPr>
            <p:ph type="title"/>
          </p:nvPr>
        </p:nvSpPr>
        <p:spPr>
          <a:xfrm>
            <a:off x="8895775" y="1123837"/>
            <a:ext cx="2947482" cy="4601183"/>
          </a:xfrm>
        </p:spPr>
        <p:txBody>
          <a:bodyPr>
            <a:normAutofit/>
          </a:bodyPr>
          <a:lstStyle/>
          <a:p>
            <a:r>
              <a:rPr lang="en-GB" sz="2000" dirty="0"/>
              <a:t>PESTEL ANALYSIS: EXPLANATION &amp; APPLICATION</a:t>
            </a:r>
            <a:br>
              <a:rPr lang="en-GB" sz="2000" dirty="0"/>
            </a:br>
            <a:br>
              <a:rPr lang="en-GB" sz="2000" dirty="0"/>
            </a:br>
            <a:r>
              <a:rPr lang="en-GB" sz="2000" dirty="0"/>
              <a:t>Knowing what External Financial Pressures are.</a:t>
            </a:r>
            <a:br>
              <a:rPr lang="en-GB" sz="2000" dirty="0"/>
            </a:br>
            <a:br>
              <a:rPr lang="en-GB" sz="2000" dirty="0"/>
            </a:br>
            <a:r>
              <a:rPr lang="en-GB" sz="2000" dirty="0"/>
              <a:t>PESTEL is a tool used to look at six external factors which have the potential to impact business decisions and results.</a:t>
            </a:r>
            <a:br>
              <a:rPr lang="en-GB" sz="2000" dirty="0"/>
            </a:br>
            <a:br>
              <a:rPr lang="en-GB" sz="2000" dirty="0"/>
            </a:br>
            <a:endParaRPr lang="en-GB" sz="2000" dirty="0"/>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Content Placeholder 3">
            <a:extLst>
              <a:ext uri="{FF2B5EF4-FFF2-40B4-BE49-F238E27FC236}">
                <a16:creationId xmlns:a16="http://schemas.microsoft.com/office/drawing/2014/main" id="{1F0F3FAD-278D-8138-4E92-A048A1C3A126}"/>
              </a:ext>
            </a:extLst>
          </p:cNvPr>
          <p:cNvGraphicFramePr>
            <a:graphicFrameLocks noGrp="1"/>
          </p:cNvGraphicFramePr>
          <p:nvPr>
            <p:ph idx="1"/>
            <p:extLst>
              <p:ext uri="{D42A27DB-BD31-4B8C-83A1-F6EECF244321}">
                <p14:modId xmlns:p14="http://schemas.microsoft.com/office/powerpoint/2010/main" val="796666658"/>
              </p:ext>
            </p:extLst>
          </p:nvPr>
        </p:nvGraphicFramePr>
        <p:xfrm>
          <a:off x="866647" y="300808"/>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12166B1-8242-AE8D-5845-3F47B581E9B2}"/>
              </a:ext>
            </a:extLst>
          </p:cNvPr>
          <p:cNvSpPr txBox="1"/>
          <p:nvPr/>
        </p:nvSpPr>
        <p:spPr>
          <a:xfrm>
            <a:off x="653143" y="5536642"/>
            <a:ext cx="7640970" cy="923330"/>
          </a:xfrm>
          <a:prstGeom prst="rect">
            <a:avLst/>
          </a:prstGeom>
          <a:noFill/>
        </p:spPr>
        <p:txBody>
          <a:bodyPr wrap="square" rtlCol="0">
            <a:spAutoFit/>
          </a:bodyPr>
          <a:lstStyle/>
          <a:p>
            <a:r>
              <a:rPr lang="en-GB" dirty="0"/>
              <a:t>PESTEL can give a general picture of external financial pressures, but it doesn't pinpoint the specific reasons behind high operating expenses.</a:t>
            </a:r>
          </a:p>
          <a:p>
            <a:endParaRPr lang="en-GB" dirty="0"/>
          </a:p>
        </p:txBody>
      </p:sp>
    </p:spTree>
    <p:extLst>
      <p:ext uri="{BB962C8B-B14F-4D97-AF65-F5344CB8AC3E}">
        <p14:creationId xmlns:p14="http://schemas.microsoft.com/office/powerpoint/2010/main" val="205278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6DE04-B238-E241-38E1-398ECE0DF448}"/>
              </a:ext>
            </a:extLst>
          </p:cNvPr>
          <p:cNvSpPr>
            <a:spLocks noGrp="1"/>
          </p:cNvSpPr>
          <p:nvPr>
            <p:ph type="title"/>
          </p:nvPr>
        </p:nvSpPr>
        <p:spPr/>
        <p:txBody>
          <a:bodyPr>
            <a:normAutofit fontScale="90000"/>
          </a:bodyPr>
          <a:lstStyle/>
          <a:p>
            <a:r>
              <a:rPr lang="en-GB" dirty="0"/>
              <a:t>FISHBONE DIAGRAM</a:t>
            </a:r>
            <a:br>
              <a:rPr lang="en-GB" dirty="0"/>
            </a:br>
            <a:br>
              <a:rPr lang="en-GB" dirty="0"/>
            </a:br>
            <a:r>
              <a:rPr lang="en-GB" sz="1600" b="1" dirty="0"/>
              <a:t>Addressing Financial Pressure Issues</a:t>
            </a:r>
            <a:br>
              <a:rPr lang="en-GB" sz="1600" b="1" dirty="0"/>
            </a:br>
            <a:br>
              <a:rPr lang="en-GB" sz="1600" b="1" dirty="0"/>
            </a:br>
            <a:br>
              <a:rPr lang="en-GB" b="1" dirty="0"/>
            </a:br>
            <a:r>
              <a:rPr lang="en-GB" sz="1800" dirty="0"/>
              <a:t>A Fishbone Diagram is used to classify potential causes of a problem in a business into various categories.</a:t>
            </a:r>
            <a:br>
              <a:rPr lang="en-GB" sz="1800" dirty="0"/>
            </a:br>
            <a:r>
              <a:rPr lang="en-GB" sz="1800" dirty="0"/>
              <a:t>Major Issue: Increasing costs and diminishing profitability</a:t>
            </a:r>
            <a:br>
              <a:rPr lang="en-GB" dirty="0"/>
            </a:br>
            <a:endParaRPr lang="en-GB" dirty="0"/>
          </a:p>
        </p:txBody>
      </p:sp>
      <p:sp>
        <p:nvSpPr>
          <p:cNvPr id="3" name="Content Placeholder 2">
            <a:extLst>
              <a:ext uri="{FF2B5EF4-FFF2-40B4-BE49-F238E27FC236}">
                <a16:creationId xmlns:a16="http://schemas.microsoft.com/office/drawing/2014/main" id="{296D6497-FA8B-50C4-70C9-0CAEE9AC8F62}"/>
              </a:ext>
            </a:extLst>
          </p:cNvPr>
          <p:cNvSpPr>
            <a:spLocks noGrp="1"/>
          </p:cNvSpPr>
          <p:nvPr>
            <p:ph idx="1"/>
          </p:nvPr>
        </p:nvSpPr>
        <p:spPr>
          <a:xfrm>
            <a:off x="3869268" y="864108"/>
            <a:ext cx="4360332" cy="5120640"/>
          </a:xfrm>
        </p:spPr>
        <p:txBody>
          <a:bodyPr>
            <a:normAutofit lnSpcReduction="10000"/>
          </a:bodyPr>
          <a:lstStyle/>
          <a:p>
            <a:pPr marL="0" indent="0" algn="ctr">
              <a:buNone/>
            </a:pPr>
            <a:r>
              <a:rPr lang="en-GB" b="1" dirty="0"/>
              <a:t>Understanding the Diagram</a:t>
            </a:r>
          </a:p>
          <a:p>
            <a:r>
              <a:rPr lang="en-GB" dirty="0"/>
              <a:t>Materials: A rise in prices of materials may cause the production expenses to rise (Horngren, 2009).</a:t>
            </a:r>
            <a:br>
              <a:rPr lang="en-GB" dirty="0"/>
            </a:br>
            <a:endParaRPr lang="en-GB" dirty="0"/>
          </a:p>
          <a:p>
            <a:r>
              <a:rPr lang="en-GB" dirty="0"/>
              <a:t>Processes: Food waste and inefficient resource use may lead to unnecessary costs (Drury, 2013).</a:t>
            </a:r>
            <a:br>
              <a:rPr lang="en-GB" dirty="0"/>
            </a:br>
            <a:endParaRPr lang="en-GB" dirty="0"/>
          </a:p>
          <a:p>
            <a:r>
              <a:rPr lang="en-GB" dirty="0"/>
              <a:t>Management: If financial issues are a problem, some limited cost monitoring can make them more difficult to identify (</a:t>
            </a:r>
            <a:r>
              <a:rPr lang="en-GB" dirty="0" err="1"/>
              <a:t>Boulianne</a:t>
            </a:r>
            <a:r>
              <a:rPr lang="en-GB" dirty="0"/>
              <a:t>, n.d.).</a:t>
            </a:r>
            <a:br>
              <a:rPr lang="en-GB" dirty="0"/>
            </a:br>
            <a:endParaRPr lang="en-GB" dirty="0"/>
          </a:p>
          <a:p>
            <a:r>
              <a:rPr lang="en-GB" dirty="0"/>
              <a:t>External Costs: There could be a strain on business finance due to increased energy costs (Ofgem 2026).</a:t>
            </a:r>
          </a:p>
          <a:p>
            <a:endParaRPr lang="en-GB" dirty="0"/>
          </a:p>
        </p:txBody>
      </p:sp>
      <p:pic>
        <p:nvPicPr>
          <p:cNvPr id="5" name="Picture 4">
            <a:extLst>
              <a:ext uri="{FF2B5EF4-FFF2-40B4-BE49-F238E27FC236}">
                <a16:creationId xmlns:a16="http://schemas.microsoft.com/office/drawing/2014/main" id="{8881CBBC-6D24-80E0-0C80-91208809B05F}"/>
              </a:ext>
            </a:extLst>
          </p:cNvPr>
          <p:cNvPicPr>
            <a:picLocks noChangeAspect="1"/>
          </p:cNvPicPr>
          <p:nvPr/>
        </p:nvPicPr>
        <p:blipFill>
          <a:blip r:embed="rId2"/>
          <a:stretch>
            <a:fillRect/>
          </a:stretch>
        </p:blipFill>
        <p:spPr>
          <a:xfrm>
            <a:off x="8090404" y="367651"/>
            <a:ext cx="4101596" cy="5443213"/>
          </a:xfrm>
          <a:prstGeom prst="rect">
            <a:avLst/>
          </a:prstGeom>
        </p:spPr>
      </p:pic>
      <p:sp>
        <p:nvSpPr>
          <p:cNvPr id="6" name="TextBox 5">
            <a:extLst>
              <a:ext uri="{FF2B5EF4-FFF2-40B4-BE49-F238E27FC236}">
                <a16:creationId xmlns:a16="http://schemas.microsoft.com/office/drawing/2014/main" id="{C038DDDC-00BB-494B-F0F6-BECE4E41FFB2}"/>
              </a:ext>
            </a:extLst>
          </p:cNvPr>
          <p:cNvSpPr txBox="1"/>
          <p:nvPr/>
        </p:nvSpPr>
        <p:spPr>
          <a:xfrm>
            <a:off x="3696929" y="5984748"/>
            <a:ext cx="8318090" cy="923330"/>
          </a:xfrm>
          <a:prstGeom prst="rect">
            <a:avLst/>
          </a:prstGeom>
          <a:noFill/>
        </p:spPr>
        <p:txBody>
          <a:bodyPr wrap="square" rtlCol="0">
            <a:spAutoFit/>
          </a:bodyPr>
          <a:lstStyle/>
          <a:p>
            <a:pPr algn="ctr"/>
            <a:r>
              <a:rPr lang="en-GB" i="1" dirty="0"/>
              <a:t>The diagram lists some of the potential reasons for financial problems, but additional financial data is required to substantiate the impact of the causes.</a:t>
            </a:r>
          </a:p>
          <a:p>
            <a:endParaRPr lang="en-GB" dirty="0"/>
          </a:p>
        </p:txBody>
      </p:sp>
    </p:spTree>
    <p:extLst>
      <p:ext uri="{BB962C8B-B14F-4D97-AF65-F5344CB8AC3E}">
        <p14:creationId xmlns:p14="http://schemas.microsoft.com/office/powerpoint/2010/main" val="322779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9225A6A-664A-C1DA-7E76-21B42BF05D29}"/>
              </a:ext>
            </a:extLst>
          </p:cNvPr>
          <p:cNvSpPr>
            <a:spLocks noGrp="1"/>
          </p:cNvSpPr>
          <p:nvPr>
            <p:ph type="title"/>
          </p:nvPr>
        </p:nvSpPr>
        <p:spPr>
          <a:xfrm>
            <a:off x="494260" y="1683144"/>
            <a:ext cx="2774922" cy="3491712"/>
          </a:xfrm>
        </p:spPr>
        <p:txBody>
          <a:bodyPr>
            <a:normAutofit/>
          </a:bodyPr>
          <a:lstStyle/>
          <a:p>
            <a:r>
              <a:rPr lang="en-GB" sz="3300"/>
              <a:t>ANALYSIS OF FINANCIAL CHALLENGES</a:t>
            </a:r>
            <a:br>
              <a:rPr lang="en-GB" sz="3300"/>
            </a:br>
            <a:endParaRPr lang="en-GB" sz="3300"/>
          </a:p>
        </p:txBody>
      </p:sp>
      <p:sp>
        <p:nvSpPr>
          <p:cNvPr id="3" name="Content Placeholder 2">
            <a:extLst>
              <a:ext uri="{FF2B5EF4-FFF2-40B4-BE49-F238E27FC236}">
                <a16:creationId xmlns:a16="http://schemas.microsoft.com/office/drawing/2014/main" id="{30B165FF-DE93-117D-D0DC-1A7434DC0ACA}"/>
              </a:ext>
            </a:extLst>
          </p:cNvPr>
          <p:cNvSpPr>
            <a:spLocks noGrp="1"/>
          </p:cNvSpPr>
          <p:nvPr>
            <p:ph idx="1"/>
          </p:nvPr>
        </p:nvSpPr>
        <p:spPr>
          <a:xfrm>
            <a:off x="4208489" y="1056874"/>
            <a:ext cx="7163853" cy="4843260"/>
          </a:xfrm>
        </p:spPr>
        <p:txBody>
          <a:bodyPr>
            <a:normAutofit/>
          </a:bodyPr>
          <a:lstStyle/>
          <a:p>
            <a:pPr lvl="0"/>
            <a:r>
              <a:rPr lang="en-GB" sz="1400" dirty="0"/>
              <a:t>The ingredients or the production costs.</a:t>
            </a:r>
          </a:p>
          <a:p>
            <a:pPr marL="0" indent="0">
              <a:buNone/>
            </a:pPr>
            <a:r>
              <a:rPr lang="en-GB" sz="1400" dirty="0"/>
              <a:t>The bakery is built on the use of organic ingredients, which can affect profit margins as they also cost more for the bakery to purchase. Keeping an eye on the price of ingredients and minimizing waste can be a way of controlling costs (Horngren, 2009).</a:t>
            </a:r>
          </a:p>
          <a:p>
            <a:pPr lvl="0"/>
            <a:r>
              <a:rPr lang="en-GB" sz="1400" dirty="0"/>
              <a:t>Energy and Utility Expenses</a:t>
            </a:r>
          </a:p>
          <a:p>
            <a:pPr marL="0" indent="0">
              <a:buNone/>
            </a:pPr>
            <a:r>
              <a:rPr lang="en-GB" sz="1400" dirty="0"/>
              <a:t>Electricity during the working day is needed for baking equipment. Looking at energy use and maximising equipment efficiency may help to cut down on needless expenditure (Ofgem, 2026; UK Government, 2015).</a:t>
            </a:r>
          </a:p>
          <a:p>
            <a:pPr lvl="0"/>
            <a:r>
              <a:rPr lang="en-GB" sz="1400" dirty="0"/>
              <a:t>Weak Cost Monitoring</a:t>
            </a:r>
          </a:p>
          <a:p>
            <a:pPr marL="0" indent="0">
              <a:buNone/>
            </a:pPr>
            <a:r>
              <a:rPr lang="en-GB" sz="1400" dirty="0"/>
              <a:t>If the bakery does not review the money on a regular basis, it might not be able to find out what they are spending unnecessarily. Managers can use cost accounting to gain insights into costs and to make decisions (Drury, 2013; OpenStax, 2019).</a:t>
            </a:r>
          </a:p>
          <a:p>
            <a:pPr lvl="0"/>
            <a:r>
              <a:rPr lang="en-GB" sz="1400" dirty="0"/>
              <a:t>Sales and Profitability</a:t>
            </a:r>
          </a:p>
          <a:p>
            <a:pPr marL="0" indent="0">
              <a:buNone/>
            </a:pPr>
            <a:r>
              <a:rPr lang="en-GB" sz="1400" dirty="0"/>
              <a:t>Lower sales mean more difficulty paying fixed costs, like rent. The firm should be aware of the link between revenues, expenses and profitability (</a:t>
            </a:r>
            <a:r>
              <a:rPr lang="en-GB" sz="1400" dirty="0" err="1"/>
              <a:t>Atrill</a:t>
            </a:r>
            <a:r>
              <a:rPr lang="en-GB" sz="1400" dirty="0"/>
              <a:t> and McLaney, 2006).</a:t>
            </a:r>
          </a:p>
          <a:p>
            <a:endParaRPr lang="en-GB" sz="1100"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2FFC6018-1D98-1338-740D-95E23C583F8E}"/>
              </a:ext>
            </a:extLst>
          </p:cNvPr>
          <p:cNvSpPr txBox="1"/>
          <p:nvPr/>
        </p:nvSpPr>
        <p:spPr>
          <a:xfrm>
            <a:off x="5285433" y="482321"/>
            <a:ext cx="5637125" cy="923330"/>
          </a:xfrm>
          <a:prstGeom prst="rect">
            <a:avLst/>
          </a:prstGeom>
          <a:noFill/>
        </p:spPr>
        <p:txBody>
          <a:bodyPr wrap="square" rtlCol="0">
            <a:spAutoFit/>
          </a:bodyPr>
          <a:lstStyle/>
          <a:p>
            <a:pPr algn="ctr"/>
            <a:r>
              <a:rPr lang="en-GB" b="1" dirty="0"/>
              <a:t>Where is the Bakery going wrong in terms of financial efficiency?</a:t>
            </a:r>
          </a:p>
          <a:p>
            <a:endParaRPr lang="en-GB" dirty="0"/>
          </a:p>
        </p:txBody>
      </p:sp>
      <p:sp>
        <p:nvSpPr>
          <p:cNvPr id="5" name="TextBox 4">
            <a:extLst>
              <a:ext uri="{FF2B5EF4-FFF2-40B4-BE49-F238E27FC236}">
                <a16:creationId xmlns:a16="http://schemas.microsoft.com/office/drawing/2014/main" id="{452C8C56-3CA0-BCE2-A143-9D1B4C1F5FF6}"/>
              </a:ext>
            </a:extLst>
          </p:cNvPr>
          <p:cNvSpPr txBox="1"/>
          <p:nvPr/>
        </p:nvSpPr>
        <p:spPr>
          <a:xfrm>
            <a:off x="3566937" y="5193226"/>
            <a:ext cx="6803922" cy="1477328"/>
          </a:xfrm>
          <a:prstGeom prst="rect">
            <a:avLst/>
          </a:prstGeom>
          <a:noFill/>
        </p:spPr>
        <p:txBody>
          <a:bodyPr wrap="square" rtlCol="0">
            <a:spAutoFit/>
          </a:bodyPr>
          <a:lstStyle/>
          <a:p>
            <a:pPr lvl="0"/>
            <a:br>
              <a:rPr lang="en-GB" dirty="0"/>
            </a:br>
            <a:endParaRPr lang="en-GB" dirty="0"/>
          </a:p>
          <a:p>
            <a:pPr algn="ctr"/>
            <a:r>
              <a:rPr lang="en-GB" dirty="0"/>
              <a:t>The bakery would like to improve the control of expenditure without compromising product quality.</a:t>
            </a:r>
          </a:p>
          <a:p>
            <a:endParaRPr lang="en-GB" dirty="0"/>
          </a:p>
        </p:txBody>
      </p:sp>
    </p:spTree>
    <p:extLst>
      <p:ext uri="{BB962C8B-B14F-4D97-AF65-F5344CB8AC3E}">
        <p14:creationId xmlns:p14="http://schemas.microsoft.com/office/powerpoint/2010/main" val="356647181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5EAA5-4955-95D3-119E-18DFE98932FF}"/>
              </a:ext>
            </a:extLst>
          </p:cNvPr>
          <p:cNvSpPr>
            <a:spLocks noGrp="1"/>
          </p:cNvSpPr>
          <p:nvPr>
            <p:ph type="title"/>
          </p:nvPr>
        </p:nvSpPr>
        <p:spPr/>
        <p:txBody>
          <a:bodyPr>
            <a:normAutofit fontScale="90000"/>
          </a:bodyPr>
          <a:lstStyle/>
          <a:p>
            <a:pPr algn="ctr"/>
            <a:r>
              <a:rPr lang="en-GB" dirty="0"/>
              <a:t>KEY FINDINGS</a:t>
            </a:r>
            <a:br>
              <a:rPr lang="en-GB" dirty="0"/>
            </a:br>
            <a:br>
              <a:rPr lang="en-GB" dirty="0"/>
            </a:br>
            <a:br>
              <a:rPr lang="en-GB" dirty="0"/>
            </a:br>
            <a:r>
              <a:rPr lang="en-GB" dirty="0"/>
              <a:t>What did the analysis show? - There is an increase in external costs. </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3B21E9F3-6369-E64F-0795-908760C7D7AA}"/>
              </a:ext>
            </a:extLst>
          </p:cNvPr>
          <p:cNvSpPr>
            <a:spLocks noGrp="1"/>
          </p:cNvSpPr>
          <p:nvPr>
            <p:ph idx="1"/>
          </p:nvPr>
        </p:nvSpPr>
        <p:spPr/>
        <p:txBody>
          <a:bodyPr>
            <a:normAutofit fontScale="85000" lnSpcReduction="20000"/>
          </a:bodyPr>
          <a:lstStyle/>
          <a:p>
            <a:pPr marL="0" indent="0">
              <a:buNone/>
            </a:pPr>
            <a:r>
              <a:rPr lang="en-GB" dirty="0"/>
              <a:t> </a:t>
            </a:r>
          </a:p>
          <a:p>
            <a:r>
              <a:rPr lang="en-GB" b="1" dirty="0"/>
              <a:t>Finding 1: External costs are on the rise.</a:t>
            </a:r>
          </a:p>
          <a:p>
            <a:pPr marL="0" indent="0">
              <a:buNone/>
            </a:pPr>
            <a:r>
              <a:rPr lang="en-GB" dirty="0"/>
              <a:t>The bakery’s financial stability may be impacted by economic pressures such as inflation and energy costs (ONS, 2026; Ofgem, 2026).</a:t>
            </a:r>
          </a:p>
          <a:p>
            <a:r>
              <a:rPr lang="en-GB" b="1" dirty="0"/>
              <a:t>Finding 2: The lower sales are a source of financial strain </a:t>
            </a:r>
          </a:p>
          <a:p>
            <a:pPr marL="0" indent="0">
              <a:buNone/>
            </a:pPr>
            <a:r>
              <a:rPr lang="en-GB" dirty="0"/>
              <a:t>The bakery’s fixed operating costs may become a greater challenge as their sales are about 25% lower than in 2019.</a:t>
            </a:r>
          </a:p>
          <a:p>
            <a:r>
              <a:rPr lang="en-GB" b="1" dirty="0"/>
              <a:t>Finding 3: Internal efficiency is important.</a:t>
            </a:r>
          </a:p>
          <a:p>
            <a:pPr marL="0" indent="0">
              <a:buNone/>
            </a:pPr>
            <a:r>
              <a:rPr lang="en-GB" dirty="0"/>
              <a:t>Food waste, energy consumption and inefficient production processes may increase operating costs (Drury, 2013).</a:t>
            </a:r>
          </a:p>
          <a:p>
            <a:r>
              <a:rPr lang="en-GB" b="1" dirty="0"/>
              <a:t>Finding 4: The economy should be monitored financially.</a:t>
            </a:r>
          </a:p>
          <a:p>
            <a:pPr marL="0" indent="0">
              <a:buNone/>
            </a:pPr>
            <a:r>
              <a:rPr lang="en-GB" dirty="0"/>
              <a:t>It is important to regularly check spending to see where money is going and if there is an opportunity to save (OpenStax, 2019).</a:t>
            </a:r>
          </a:p>
          <a:p>
            <a:r>
              <a:rPr lang="en-GB" b="1" dirty="0"/>
              <a:t>Finding 5: External and Internal Factors are Both Important</a:t>
            </a:r>
          </a:p>
          <a:p>
            <a:pPr marL="0" indent="0">
              <a:buNone/>
            </a:pPr>
            <a:r>
              <a:rPr lang="en-GB" dirty="0"/>
              <a:t>PESTEL identifies external pressures of the economy, and Fishbone categorises possible causes in the business.</a:t>
            </a:r>
          </a:p>
          <a:p>
            <a:r>
              <a:rPr lang="en-GB" dirty="0"/>
              <a:t>The overall Finding: Financial challenges can be caused by a mix of rising expenses, sales or operational inefficiencies.</a:t>
            </a:r>
          </a:p>
          <a:p>
            <a:endParaRPr lang="en-GB" dirty="0"/>
          </a:p>
        </p:txBody>
      </p:sp>
    </p:spTree>
    <p:extLst>
      <p:ext uri="{BB962C8B-B14F-4D97-AF65-F5344CB8AC3E}">
        <p14:creationId xmlns:p14="http://schemas.microsoft.com/office/powerpoint/2010/main" val="3538883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44F-416E-7BFA-6A1F-5DCBE7578EFE}"/>
              </a:ext>
            </a:extLst>
          </p:cNvPr>
          <p:cNvSpPr>
            <a:spLocks noGrp="1"/>
          </p:cNvSpPr>
          <p:nvPr>
            <p:ph type="title"/>
          </p:nvPr>
        </p:nvSpPr>
        <p:spPr/>
        <p:txBody>
          <a:bodyPr/>
          <a:lstStyle/>
          <a:p>
            <a:pPr algn="ctr"/>
            <a:r>
              <a:rPr lang="en-GB" dirty="0"/>
              <a:t>CONCLUSION &amp; </a:t>
            </a:r>
            <a:r>
              <a:rPr lang="en-GB" sz="2400" dirty="0"/>
              <a:t>RECOMMENDATIONS</a:t>
            </a:r>
            <a:br>
              <a:rPr lang="en-GB" dirty="0"/>
            </a:br>
            <a:endParaRPr lang="en-GB" dirty="0"/>
          </a:p>
        </p:txBody>
      </p:sp>
      <p:sp>
        <p:nvSpPr>
          <p:cNvPr id="3" name="Content Placeholder 2">
            <a:extLst>
              <a:ext uri="{FF2B5EF4-FFF2-40B4-BE49-F238E27FC236}">
                <a16:creationId xmlns:a16="http://schemas.microsoft.com/office/drawing/2014/main" id="{BFD64314-B78E-B6CC-E3D6-93119FCB1AA5}"/>
              </a:ext>
            </a:extLst>
          </p:cNvPr>
          <p:cNvSpPr>
            <a:spLocks noGrp="1"/>
          </p:cNvSpPr>
          <p:nvPr>
            <p:ph idx="1"/>
          </p:nvPr>
        </p:nvSpPr>
        <p:spPr/>
        <p:txBody>
          <a:bodyPr>
            <a:normAutofit fontScale="85000" lnSpcReduction="20000"/>
          </a:bodyPr>
          <a:lstStyle/>
          <a:p>
            <a:pPr marL="0" indent="0" algn="ctr">
              <a:buNone/>
            </a:pPr>
            <a:r>
              <a:rPr lang="en-GB" dirty="0"/>
              <a:t>The analysis indicates that Basil’s Bakery should concentrate on cost control and quality control of its organic products.</a:t>
            </a:r>
          </a:p>
          <a:p>
            <a:pPr marL="0" indent="0" algn="ctr">
              <a:buNone/>
            </a:pPr>
            <a:r>
              <a:rPr lang="en-GB" b="1" dirty="0"/>
              <a:t>Recommended Actions</a:t>
            </a:r>
          </a:p>
          <a:p>
            <a:pPr marL="514350" lvl="0" indent="-514350">
              <a:buFont typeface="+mj-lt"/>
              <a:buAutoNum type="romanUcPeriod"/>
            </a:pPr>
            <a:r>
              <a:rPr lang="en-GB" dirty="0"/>
              <a:t>Monitor Expenses Regularly</a:t>
            </a:r>
            <a:br>
              <a:rPr lang="en-GB" dirty="0"/>
            </a:br>
            <a:r>
              <a:rPr lang="en-GB" dirty="0"/>
              <a:t>Analyse ingredient, energy and operating expenses monthly to determine if there is money being spent unnecessarily (OpenStax, 2019).</a:t>
            </a:r>
          </a:p>
          <a:p>
            <a:pPr marL="514350" lvl="0" indent="-514350">
              <a:buFont typeface="+mj-lt"/>
              <a:buAutoNum type="romanUcPeriod"/>
            </a:pPr>
            <a:r>
              <a:rPr lang="en-GB" dirty="0"/>
              <a:t>Reduce Production Waste</a:t>
            </a:r>
            <a:br>
              <a:rPr lang="en-GB" dirty="0"/>
            </a:br>
            <a:r>
              <a:rPr lang="en-GB" dirty="0"/>
              <a:t>Optimise stock management and production scheduling to eliminate unnecessary waste of ingredients (Horngren, 2009).</a:t>
            </a:r>
          </a:p>
          <a:p>
            <a:pPr marL="514350" lvl="0" indent="-514350">
              <a:buFont typeface="+mj-lt"/>
              <a:buAutoNum type="romanUcPeriod"/>
            </a:pPr>
            <a:r>
              <a:rPr lang="en-GB" dirty="0"/>
              <a:t>Improve Energy Efficiency</a:t>
            </a:r>
            <a:br>
              <a:rPr lang="en-GB" dirty="0"/>
            </a:br>
            <a:r>
              <a:rPr lang="en-GB" dirty="0"/>
              <a:t>Consider equipment usage and implement practical energy conservation methods (UK Government, 2015).</a:t>
            </a:r>
          </a:p>
          <a:p>
            <a:pPr marL="514350" lvl="0" indent="-514350">
              <a:buFont typeface="+mj-lt"/>
              <a:buAutoNum type="romanUcPeriod"/>
            </a:pPr>
            <a:r>
              <a:rPr lang="en-GB" dirty="0"/>
              <a:t>Review Pricing Carefully</a:t>
            </a:r>
            <a:br>
              <a:rPr lang="en-GB" dirty="0"/>
            </a:br>
            <a:r>
              <a:rPr lang="en-GB" dirty="0"/>
              <a:t>Reflect on whether the price that they sell their product for is high enough to cover production costs, but not too high for customers to pay (</a:t>
            </a:r>
            <a:r>
              <a:rPr lang="en-GB" dirty="0" err="1"/>
              <a:t>Atrill</a:t>
            </a:r>
            <a:r>
              <a:rPr lang="en-GB" dirty="0"/>
              <a:t> and McLaney, 2006).</a:t>
            </a:r>
          </a:p>
          <a:p>
            <a:pPr marL="0" indent="0" algn="ctr">
              <a:buNone/>
            </a:pPr>
            <a:r>
              <a:rPr lang="en-GB" b="1" dirty="0"/>
              <a:t>Final Conclusion</a:t>
            </a:r>
          </a:p>
          <a:p>
            <a:r>
              <a:rPr lang="en-GB" dirty="0"/>
              <a:t>Not all the external financial pressures can be addressed. With some clever cost-cutting, waste reduction and financial planning, however, the business should become more profitable and competitive.</a:t>
            </a:r>
          </a:p>
          <a:p>
            <a:pPr marL="0" indent="0">
              <a:buNone/>
            </a:pPr>
            <a:endParaRPr lang="en-GB" dirty="0"/>
          </a:p>
          <a:p>
            <a:endParaRPr lang="en-GB" dirty="0"/>
          </a:p>
        </p:txBody>
      </p:sp>
    </p:spTree>
    <p:extLst>
      <p:ext uri="{BB962C8B-B14F-4D97-AF65-F5344CB8AC3E}">
        <p14:creationId xmlns:p14="http://schemas.microsoft.com/office/powerpoint/2010/main" val="3287386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909FC-7BAB-F72A-A148-46FEE029C2C2}"/>
              </a:ext>
            </a:extLst>
          </p:cNvPr>
          <p:cNvSpPr>
            <a:spLocks noGrp="1"/>
          </p:cNvSpPr>
          <p:nvPr>
            <p:ph type="title"/>
          </p:nvPr>
        </p:nvSpPr>
        <p:spPr/>
        <p:txBody>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03CAB761-D400-D26E-A5E8-43654948E766}"/>
              </a:ext>
            </a:extLst>
          </p:cNvPr>
          <p:cNvSpPr>
            <a:spLocks noGrp="1"/>
          </p:cNvSpPr>
          <p:nvPr>
            <p:ph idx="1"/>
          </p:nvPr>
        </p:nvSpPr>
        <p:spPr/>
        <p:txBody>
          <a:bodyPr>
            <a:normAutofit fontScale="70000" lnSpcReduction="20000"/>
          </a:bodyPr>
          <a:lstStyle/>
          <a:p>
            <a:r>
              <a:rPr lang="en-GB" dirty="0" err="1"/>
              <a:t>Atrill</a:t>
            </a:r>
            <a:r>
              <a:rPr lang="en-GB" dirty="0"/>
              <a:t>, P. and McLaney, E.J., 2006. </a:t>
            </a:r>
            <a:r>
              <a:rPr lang="en-GB" i="1" dirty="0"/>
              <a:t>Accounting and finance for non-specialists</a:t>
            </a:r>
            <a:r>
              <a:rPr lang="en-GB" dirty="0"/>
              <a:t>. Pearson Education.</a:t>
            </a:r>
          </a:p>
          <a:p>
            <a:r>
              <a:rPr lang="en-GB" dirty="0"/>
              <a:t>Bank of England (2026) </a:t>
            </a:r>
            <a:r>
              <a:rPr lang="en-GB" i="1" dirty="0"/>
              <a:t>Monetary Policy Report – August 2026</a:t>
            </a:r>
            <a:r>
              <a:rPr lang="en-GB" dirty="0"/>
              <a:t>. Available at </a:t>
            </a:r>
            <a:r>
              <a:rPr lang="en-GB" dirty="0">
                <a:hlinkClick r:id="rId2"/>
              </a:rPr>
              <a:t>https://www.bankofengland.co.uk/error/404.html?item=%2fmonetary-policy-report&amp;layout=%7b00000000-0000-0000-0000-000000000000%7d&amp;device=Default</a:t>
            </a:r>
            <a:r>
              <a:rPr lang="en-GB" dirty="0"/>
              <a:t> (Accessed: 6 October 2026).</a:t>
            </a:r>
          </a:p>
          <a:p>
            <a:r>
              <a:rPr lang="en-GB" dirty="0"/>
              <a:t>Drury, C.M., 2013. </a:t>
            </a:r>
            <a:r>
              <a:rPr lang="en-GB" i="1" dirty="0"/>
              <a:t>Management and cost accounting</a:t>
            </a:r>
            <a:r>
              <a:rPr lang="en-GB" dirty="0"/>
              <a:t>. Springer.</a:t>
            </a:r>
          </a:p>
          <a:p>
            <a:r>
              <a:rPr lang="en-GB" dirty="0"/>
              <a:t>Horngren, C.T., 2009. </a:t>
            </a:r>
            <a:r>
              <a:rPr lang="en-GB" i="1" dirty="0"/>
              <a:t>Cost accounting: A managerial emphasis</a:t>
            </a:r>
            <a:r>
              <a:rPr lang="en-GB" dirty="0"/>
              <a:t>. Pearson Education India.</a:t>
            </a:r>
          </a:p>
          <a:p>
            <a:r>
              <a:rPr lang="en-GB" dirty="0" err="1"/>
              <a:t>Boulianne</a:t>
            </a:r>
            <a:r>
              <a:rPr lang="en-GB" dirty="0"/>
              <a:t>, E., Advances in Management Accounting.</a:t>
            </a:r>
          </a:p>
          <a:p>
            <a:r>
              <a:rPr lang="en-GB" dirty="0"/>
              <a:t>Office for National Statistics (ONS) (2026) </a:t>
            </a:r>
            <a:r>
              <a:rPr lang="en-GB" i="1" dirty="0"/>
              <a:t>Consumer Price Inflation, UK: August 2026</a:t>
            </a:r>
            <a:r>
              <a:rPr lang="en-GB" dirty="0"/>
              <a:t>. Available at </a:t>
            </a:r>
            <a:r>
              <a:rPr lang="en-GB" dirty="0">
                <a:hlinkClick r:id="rId3"/>
              </a:rPr>
              <a:t>https://www.ons.gov.uk/economy/inflationandpriceindices/bulletins/consumerpriceinflation/latest</a:t>
            </a:r>
            <a:r>
              <a:rPr lang="en-GB" dirty="0"/>
              <a:t> (Accessed: 6 October 2026).</a:t>
            </a:r>
          </a:p>
          <a:p>
            <a:r>
              <a:rPr lang="en-GB" dirty="0"/>
              <a:t>Ofgem (2026) </a:t>
            </a:r>
            <a:r>
              <a:rPr lang="en-GB" i="1" dirty="0"/>
              <a:t>Energy Advice for Businesses</a:t>
            </a:r>
            <a:r>
              <a:rPr lang="en-GB" dirty="0"/>
              <a:t>. Available at </a:t>
            </a:r>
            <a:r>
              <a:rPr lang="en-GB" dirty="0">
                <a:hlinkClick r:id="rId4"/>
              </a:rPr>
              <a:t>https://www.ofgem.gov.uk/energy-advice-businesses</a:t>
            </a:r>
            <a:r>
              <a:rPr lang="en-GB" dirty="0"/>
              <a:t> (Accessed: 6 October 2026).</a:t>
            </a:r>
          </a:p>
          <a:p>
            <a:r>
              <a:rPr lang="en-GB" dirty="0"/>
              <a:t>OpenStax (2019) </a:t>
            </a:r>
            <a:r>
              <a:rPr lang="en-GB" i="1" dirty="0"/>
              <a:t>Principles of Accounting, Volume 2: Managerial Accounting</a:t>
            </a:r>
            <a:r>
              <a:rPr lang="en-GB" dirty="0"/>
              <a:t>. Houston, TX: OpenStax. Available at </a:t>
            </a:r>
            <a:r>
              <a:rPr lang="en-GB" dirty="0">
                <a:hlinkClick r:id="rId5"/>
              </a:rPr>
              <a:t>https://openstax.org/books/principles-managerial-accounting/pages/3-why-it-matters</a:t>
            </a:r>
            <a:r>
              <a:rPr lang="en-GB" dirty="0"/>
              <a:t> (Accessed: 6 October 2026).</a:t>
            </a:r>
          </a:p>
          <a:p>
            <a:r>
              <a:rPr lang="en-GB" dirty="0"/>
              <a:t>Scarborough, N.M., Wilson, D.L. and Zimmerer, T., 2011. </a:t>
            </a:r>
            <a:r>
              <a:rPr lang="en-GB" i="1" dirty="0"/>
              <a:t>Essentials of entrepreneurship and small business management</a:t>
            </a:r>
            <a:r>
              <a:rPr lang="en-GB" dirty="0"/>
              <a:t>. Upper Saddle River, NJ: Prentice Hall.</a:t>
            </a:r>
          </a:p>
          <a:p>
            <a:r>
              <a:rPr lang="en-GB" dirty="0"/>
              <a:t>UK Government (2015) </a:t>
            </a:r>
            <a:r>
              <a:rPr lang="en-GB" i="1" dirty="0"/>
              <a:t>SME Guide to Energy Efficiency</a:t>
            </a:r>
            <a:r>
              <a:rPr lang="en-GB" dirty="0"/>
              <a:t>. Available at </a:t>
            </a:r>
            <a:r>
              <a:rPr lang="en-GB" dirty="0">
                <a:hlinkClick r:id="rId6"/>
              </a:rPr>
              <a:t>https://www.gov.uk/government/publications/sme-guide-to-energy-efficiency</a:t>
            </a:r>
            <a:r>
              <a:rPr lang="en-GB" dirty="0"/>
              <a:t> (Accessed: 6 October 2026).</a:t>
            </a:r>
          </a:p>
        </p:txBody>
      </p:sp>
    </p:spTree>
    <p:extLst>
      <p:ext uri="{BB962C8B-B14F-4D97-AF65-F5344CB8AC3E}">
        <p14:creationId xmlns:p14="http://schemas.microsoft.com/office/powerpoint/2010/main" val="426840462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17</TotalTime>
  <Words>1439</Words>
  <Application>Microsoft Office PowerPoint</Application>
  <PresentationFormat>Widescreen</PresentationFormat>
  <Paragraphs>76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Corbel</vt:lpstr>
      <vt:lpstr>Wingdings 2</vt:lpstr>
      <vt:lpstr>Frame</vt:lpstr>
      <vt:lpstr>Problem Solving and Decision Making </vt:lpstr>
      <vt:lpstr>BUSINESS BACKGROUND &amp; FINANCIAL PROBLEMS </vt:lpstr>
      <vt:lpstr>PESTEL ANALYSIS: EXPLANATION &amp; APPLICATION  Knowing what External Financial Pressures are.  PESTEL is a tool used to look at six external factors which have the potential to impact business decisions and results.  </vt:lpstr>
      <vt:lpstr>FISHBONE DIAGRAM  Addressing Financial Pressure Issues   A Fishbone Diagram is used to classify potential causes of a problem in a business into various categories. Major Issue: Increasing costs and diminishing profitability </vt:lpstr>
      <vt:lpstr>ANALYSIS OF FINANCIAL CHALLENGES </vt:lpstr>
      <vt:lpstr>KEY FINDINGS   What did the analysis show? - There is an increase in external costs.    </vt:lpstr>
      <vt:lpstr>CONCLUSION &amp; 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2026-10-09T10:15:31Z</dcterms:created>
  <dcterms:modified xsi:type="dcterms:W3CDTF">2026-10-10T08:55:07Z</dcterms:modified>
</cp:coreProperties>
</file>