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5"/>
  </p:notesMasterIdLst>
  <p:sldIdLst>
    <p:sldId id="256" r:id="rId2"/>
    <p:sldId id="261" r:id="rId3"/>
    <p:sldId id="258" r:id="rId4"/>
    <p:sldId id="262" r:id="rId5"/>
    <p:sldId id="263" r:id="rId6"/>
    <p:sldId id="264" r:id="rId7"/>
    <p:sldId id="266" r:id="rId8"/>
    <p:sldId id="259" r:id="rId9"/>
    <p:sldId id="260" r:id="rId10"/>
    <p:sldId id="265" r:id="rId11"/>
    <p:sldId id="267" r:id="rId12"/>
    <p:sldId id="269"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446" autoAdjust="0"/>
  </p:normalViewPr>
  <p:slideViewPr>
    <p:cSldViewPr>
      <p:cViewPr varScale="1">
        <p:scale>
          <a:sx n="70" d="100"/>
          <a:sy n="70" d="100"/>
        </p:scale>
        <p:origin x="-1386"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9401D0-0518-444F-A756-FD7F0634EF69}" type="doc">
      <dgm:prSet loTypeId="urn:microsoft.com/office/officeart/2005/8/layout/hProcess9" loCatId="process" qsTypeId="urn:microsoft.com/office/officeart/2005/8/quickstyle/simple1" qsCatId="simple" csTypeId="urn:microsoft.com/office/officeart/2005/8/colors/accent1_2" csCatId="accent1" phldr="1"/>
      <dgm:spPr/>
    </dgm:pt>
    <dgm:pt modelId="{B3AFD108-646A-41D3-B2B3-C44FDBD81004}">
      <dgm:prSet phldrT="[Text]" custT="1"/>
      <dgm:spPr/>
      <dgm:t>
        <a:bodyPr/>
        <a:lstStyle/>
        <a:p>
          <a:r>
            <a:rPr lang="en-GB" sz="1600" b="1" dirty="0" smtClean="0"/>
            <a:t>Risk of diabetes </a:t>
          </a:r>
          <a:endParaRPr lang="en-GB" sz="1600" b="1" dirty="0"/>
        </a:p>
      </dgm:t>
    </dgm:pt>
    <dgm:pt modelId="{DABAA01F-9A6B-4014-BE09-BE408EFAC67A}" type="parTrans" cxnId="{21FAFFED-3377-4F2D-B04A-416FA0171C0F}">
      <dgm:prSet/>
      <dgm:spPr/>
      <dgm:t>
        <a:bodyPr/>
        <a:lstStyle/>
        <a:p>
          <a:endParaRPr lang="en-GB"/>
        </a:p>
      </dgm:t>
    </dgm:pt>
    <dgm:pt modelId="{D9F1A070-24D3-46EB-B804-EC4DF0367FB2}" type="sibTrans" cxnId="{21FAFFED-3377-4F2D-B04A-416FA0171C0F}">
      <dgm:prSet/>
      <dgm:spPr/>
      <dgm:t>
        <a:bodyPr/>
        <a:lstStyle/>
        <a:p>
          <a:endParaRPr lang="en-GB"/>
        </a:p>
      </dgm:t>
    </dgm:pt>
    <dgm:pt modelId="{5D6AFC59-4EF9-4D52-A248-691CDCCF8C68}">
      <dgm:prSet phldrT="[Text]" custT="1"/>
      <dgm:spPr/>
      <dgm:t>
        <a:bodyPr/>
        <a:lstStyle/>
        <a:p>
          <a:r>
            <a:rPr lang="en-GB" sz="1800" b="1" dirty="0" smtClean="0"/>
            <a:t>Stroke</a:t>
          </a:r>
          <a:endParaRPr lang="en-GB" sz="1800" b="1" dirty="0"/>
        </a:p>
      </dgm:t>
    </dgm:pt>
    <dgm:pt modelId="{0C210F44-7A3C-43BF-8351-2450DDB2F13B}" type="parTrans" cxnId="{FE3005DE-8921-42FA-896D-EF9A08DD98BE}">
      <dgm:prSet/>
      <dgm:spPr/>
      <dgm:t>
        <a:bodyPr/>
        <a:lstStyle/>
        <a:p>
          <a:endParaRPr lang="en-GB"/>
        </a:p>
      </dgm:t>
    </dgm:pt>
    <dgm:pt modelId="{3073448E-7453-4CB4-821D-88512188BFEF}" type="sibTrans" cxnId="{FE3005DE-8921-42FA-896D-EF9A08DD98BE}">
      <dgm:prSet/>
      <dgm:spPr/>
      <dgm:t>
        <a:bodyPr/>
        <a:lstStyle/>
        <a:p>
          <a:endParaRPr lang="en-GB"/>
        </a:p>
      </dgm:t>
    </dgm:pt>
    <dgm:pt modelId="{B4AA8186-16F8-475C-9ED6-96BAE9EAC34B}">
      <dgm:prSet phldrT="[Text]" custT="1"/>
      <dgm:spPr/>
      <dgm:t>
        <a:bodyPr/>
        <a:lstStyle/>
        <a:p>
          <a:r>
            <a:rPr lang="en-GB" sz="1800" b="1" dirty="0" smtClean="0"/>
            <a:t>Mental illness</a:t>
          </a:r>
          <a:endParaRPr lang="en-GB" sz="1800" b="1" dirty="0"/>
        </a:p>
      </dgm:t>
    </dgm:pt>
    <dgm:pt modelId="{E1421CD6-F7D7-427A-A7B6-9779F3F3CAED}" type="parTrans" cxnId="{E922244C-8492-4B7F-92D9-C52346E9CCDD}">
      <dgm:prSet/>
      <dgm:spPr/>
      <dgm:t>
        <a:bodyPr/>
        <a:lstStyle/>
        <a:p>
          <a:endParaRPr lang="en-GB"/>
        </a:p>
      </dgm:t>
    </dgm:pt>
    <dgm:pt modelId="{3916AAD2-0747-4DB7-8295-E16792267E40}" type="sibTrans" cxnId="{E922244C-8492-4B7F-92D9-C52346E9CCDD}">
      <dgm:prSet/>
      <dgm:spPr/>
      <dgm:t>
        <a:bodyPr/>
        <a:lstStyle/>
        <a:p>
          <a:endParaRPr lang="en-GB"/>
        </a:p>
      </dgm:t>
    </dgm:pt>
    <dgm:pt modelId="{BC41EF90-E549-41F2-A150-1B16D0D85018}" type="pres">
      <dgm:prSet presAssocID="{729401D0-0518-444F-A756-FD7F0634EF69}" presName="CompostProcess" presStyleCnt="0">
        <dgm:presLayoutVars>
          <dgm:dir/>
          <dgm:resizeHandles val="exact"/>
        </dgm:presLayoutVars>
      </dgm:prSet>
      <dgm:spPr/>
    </dgm:pt>
    <dgm:pt modelId="{FD924569-59DC-4310-A63C-A97A15B2CAA0}" type="pres">
      <dgm:prSet presAssocID="{729401D0-0518-444F-A756-FD7F0634EF69}" presName="arrow" presStyleLbl="bgShp" presStyleIdx="0" presStyleCnt="1"/>
      <dgm:spPr>
        <a:solidFill>
          <a:schemeClr val="accent2">
            <a:lumMod val="40000"/>
            <a:lumOff val="60000"/>
          </a:schemeClr>
        </a:solidFill>
      </dgm:spPr>
    </dgm:pt>
    <dgm:pt modelId="{B95BDFDC-2CBF-430E-AD5F-2F8667A1788C}" type="pres">
      <dgm:prSet presAssocID="{729401D0-0518-444F-A756-FD7F0634EF69}" presName="linearProcess" presStyleCnt="0"/>
      <dgm:spPr/>
    </dgm:pt>
    <dgm:pt modelId="{A7938F7D-F5D9-461E-BFBA-83DB202C10F5}" type="pres">
      <dgm:prSet presAssocID="{B3AFD108-646A-41D3-B2B3-C44FDBD81004}" presName="textNode" presStyleLbl="node1" presStyleIdx="0" presStyleCnt="3" custScaleY="35437">
        <dgm:presLayoutVars>
          <dgm:bulletEnabled val="1"/>
        </dgm:presLayoutVars>
      </dgm:prSet>
      <dgm:spPr/>
      <dgm:t>
        <a:bodyPr/>
        <a:lstStyle/>
        <a:p>
          <a:endParaRPr lang="en-GB"/>
        </a:p>
      </dgm:t>
    </dgm:pt>
    <dgm:pt modelId="{DD8E8D45-255A-457D-A9B3-E74EC02E84B0}" type="pres">
      <dgm:prSet presAssocID="{D9F1A070-24D3-46EB-B804-EC4DF0367FB2}" presName="sibTrans" presStyleCnt="0"/>
      <dgm:spPr/>
    </dgm:pt>
    <dgm:pt modelId="{2F56B5C5-8E45-4A99-8DF4-04B290927A8B}" type="pres">
      <dgm:prSet presAssocID="{5D6AFC59-4EF9-4D52-A248-691CDCCF8C68}" presName="textNode" presStyleLbl="node1" presStyleIdx="1" presStyleCnt="3" custScaleY="35437" custLinFactNeighborX="3297" custLinFactNeighborY="-952">
        <dgm:presLayoutVars>
          <dgm:bulletEnabled val="1"/>
        </dgm:presLayoutVars>
      </dgm:prSet>
      <dgm:spPr/>
      <dgm:t>
        <a:bodyPr/>
        <a:lstStyle/>
        <a:p>
          <a:endParaRPr lang="en-GB"/>
        </a:p>
      </dgm:t>
    </dgm:pt>
    <dgm:pt modelId="{E84B8456-6B3D-4570-ADFE-BDF73940110D}" type="pres">
      <dgm:prSet presAssocID="{3073448E-7453-4CB4-821D-88512188BFEF}" presName="sibTrans" presStyleCnt="0"/>
      <dgm:spPr/>
    </dgm:pt>
    <dgm:pt modelId="{64472C68-2C0D-49EE-9C43-C8E653345A33}" type="pres">
      <dgm:prSet presAssocID="{B4AA8186-16F8-475C-9ED6-96BAE9EAC34B}" presName="textNode" presStyleLbl="node1" presStyleIdx="2" presStyleCnt="3" custScaleY="35437">
        <dgm:presLayoutVars>
          <dgm:bulletEnabled val="1"/>
        </dgm:presLayoutVars>
      </dgm:prSet>
      <dgm:spPr/>
      <dgm:t>
        <a:bodyPr/>
        <a:lstStyle/>
        <a:p>
          <a:endParaRPr lang="en-GB"/>
        </a:p>
      </dgm:t>
    </dgm:pt>
  </dgm:ptLst>
  <dgm:cxnLst>
    <dgm:cxn modelId="{B5E8F340-AC0C-4BE7-9155-BB18E96DD539}" type="presOf" srcId="{B3AFD108-646A-41D3-B2B3-C44FDBD81004}" destId="{A7938F7D-F5D9-461E-BFBA-83DB202C10F5}" srcOrd="0" destOrd="0" presId="urn:microsoft.com/office/officeart/2005/8/layout/hProcess9"/>
    <dgm:cxn modelId="{325F51C9-2A1E-4731-8528-E1468EA40C64}" type="presOf" srcId="{5D6AFC59-4EF9-4D52-A248-691CDCCF8C68}" destId="{2F56B5C5-8E45-4A99-8DF4-04B290927A8B}" srcOrd="0" destOrd="0" presId="urn:microsoft.com/office/officeart/2005/8/layout/hProcess9"/>
    <dgm:cxn modelId="{FE3005DE-8921-42FA-896D-EF9A08DD98BE}" srcId="{729401D0-0518-444F-A756-FD7F0634EF69}" destId="{5D6AFC59-4EF9-4D52-A248-691CDCCF8C68}" srcOrd="1" destOrd="0" parTransId="{0C210F44-7A3C-43BF-8351-2450DDB2F13B}" sibTransId="{3073448E-7453-4CB4-821D-88512188BFEF}"/>
    <dgm:cxn modelId="{E922244C-8492-4B7F-92D9-C52346E9CCDD}" srcId="{729401D0-0518-444F-A756-FD7F0634EF69}" destId="{B4AA8186-16F8-475C-9ED6-96BAE9EAC34B}" srcOrd="2" destOrd="0" parTransId="{E1421CD6-F7D7-427A-A7B6-9779F3F3CAED}" sibTransId="{3916AAD2-0747-4DB7-8295-E16792267E40}"/>
    <dgm:cxn modelId="{21FAFFED-3377-4F2D-B04A-416FA0171C0F}" srcId="{729401D0-0518-444F-A756-FD7F0634EF69}" destId="{B3AFD108-646A-41D3-B2B3-C44FDBD81004}" srcOrd="0" destOrd="0" parTransId="{DABAA01F-9A6B-4014-BE09-BE408EFAC67A}" sibTransId="{D9F1A070-24D3-46EB-B804-EC4DF0367FB2}"/>
    <dgm:cxn modelId="{2A604BE1-DA86-48DA-9737-C43FA419B114}" type="presOf" srcId="{729401D0-0518-444F-A756-FD7F0634EF69}" destId="{BC41EF90-E549-41F2-A150-1B16D0D85018}" srcOrd="0" destOrd="0" presId="urn:microsoft.com/office/officeart/2005/8/layout/hProcess9"/>
    <dgm:cxn modelId="{BBA5F8B8-722F-44B4-95E8-A123350CF8F6}" type="presOf" srcId="{B4AA8186-16F8-475C-9ED6-96BAE9EAC34B}" destId="{64472C68-2C0D-49EE-9C43-C8E653345A33}" srcOrd="0" destOrd="0" presId="urn:microsoft.com/office/officeart/2005/8/layout/hProcess9"/>
    <dgm:cxn modelId="{D4699765-058A-47A6-A3CD-FA8FBF6EE522}" type="presParOf" srcId="{BC41EF90-E549-41F2-A150-1B16D0D85018}" destId="{FD924569-59DC-4310-A63C-A97A15B2CAA0}" srcOrd="0" destOrd="0" presId="urn:microsoft.com/office/officeart/2005/8/layout/hProcess9"/>
    <dgm:cxn modelId="{13F1410A-DCEA-4796-948A-75645959C13C}" type="presParOf" srcId="{BC41EF90-E549-41F2-A150-1B16D0D85018}" destId="{B95BDFDC-2CBF-430E-AD5F-2F8667A1788C}" srcOrd="1" destOrd="0" presId="urn:microsoft.com/office/officeart/2005/8/layout/hProcess9"/>
    <dgm:cxn modelId="{783BD811-0D46-43F5-A873-40DE0C20E3D8}" type="presParOf" srcId="{B95BDFDC-2CBF-430E-AD5F-2F8667A1788C}" destId="{A7938F7D-F5D9-461E-BFBA-83DB202C10F5}" srcOrd="0" destOrd="0" presId="urn:microsoft.com/office/officeart/2005/8/layout/hProcess9"/>
    <dgm:cxn modelId="{CBF6822D-C4D0-44BF-B8A5-6DE9C1DC8D91}" type="presParOf" srcId="{B95BDFDC-2CBF-430E-AD5F-2F8667A1788C}" destId="{DD8E8D45-255A-457D-A9B3-E74EC02E84B0}" srcOrd="1" destOrd="0" presId="urn:microsoft.com/office/officeart/2005/8/layout/hProcess9"/>
    <dgm:cxn modelId="{592E4BCA-DAD1-440B-B406-1876DBB559DC}" type="presParOf" srcId="{B95BDFDC-2CBF-430E-AD5F-2F8667A1788C}" destId="{2F56B5C5-8E45-4A99-8DF4-04B290927A8B}" srcOrd="2" destOrd="0" presId="urn:microsoft.com/office/officeart/2005/8/layout/hProcess9"/>
    <dgm:cxn modelId="{4500B841-2607-46BE-9B01-FAAF5A58CB53}" type="presParOf" srcId="{B95BDFDC-2CBF-430E-AD5F-2F8667A1788C}" destId="{E84B8456-6B3D-4570-ADFE-BDF73940110D}" srcOrd="3" destOrd="0" presId="urn:microsoft.com/office/officeart/2005/8/layout/hProcess9"/>
    <dgm:cxn modelId="{6703AF59-26EF-483B-B7A4-90B9B4B0F6D2}" type="presParOf" srcId="{B95BDFDC-2CBF-430E-AD5F-2F8667A1788C}" destId="{64472C68-2C0D-49EE-9C43-C8E653345A33}"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24569-59DC-4310-A63C-A97A15B2CAA0}">
      <dsp:nvSpPr>
        <dsp:cNvPr id="0" name=""/>
        <dsp:cNvSpPr/>
      </dsp:nvSpPr>
      <dsp:spPr>
        <a:xfrm>
          <a:off x="653472" y="0"/>
          <a:ext cx="7406022" cy="2569458"/>
        </a:xfrm>
        <a:prstGeom prst="rightArrow">
          <a:avLst/>
        </a:prstGeom>
        <a:solidFill>
          <a:schemeClr val="accent2">
            <a:lumMod val="40000"/>
            <a:lumOff val="60000"/>
          </a:schemeClr>
        </a:solidFill>
        <a:ln>
          <a:noFill/>
        </a:ln>
        <a:effectLst/>
      </dsp:spPr>
      <dsp:style>
        <a:lnRef idx="0">
          <a:scrgbClr r="0" g="0" b="0"/>
        </a:lnRef>
        <a:fillRef idx="1">
          <a:scrgbClr r="0" g="0" b="0"/>
        </a:fillRef>
        <a:effectRef idx="0">
          <a:scrgbClr r="0" g="0" b="0"/>
        </a:effectRef>
        <a:fontRef idx="minor"/>
      </dsp:style>
    </dsp:sp>
    <dsp:sp modelId="{A7938F7D-F5D9-461E-BFBA-83DB202C10F5}">
      <dsp:nvSpPr>
        <dsp:cNvPr id="0" name=""/>
        <dsp:cNvSpPr/>
      </dsp:nvSpPr>
      <dsp:spPr>
        <a:xfrm>
          <a:off x="0" y="1102621"/>
          <a:ext cx="2613890" cy="3642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b="1" kern="1200" dirty="0" smtClean="0"/>
            <a:t>Risk of diabetes </a:t>
          </a:r>
          <a:endParaRPr lang="en-GB" sz="1600" b="1" kern="1200" dirty="0"/>
        </a:p>
      </dsp:txBody>
      <dsp:txXfrm>
        <a:off x="17780" y="1120401"/>
        <a:ext cx="2578330" cy="328655"/>
      </dsp:txXfrm>
    </dsp:sp>
    <dsp:sp modelId="{2F56B5C5-8E45-4A99-8DF4-04B290927A8B}">
      <dsp:nvSpPr>
        <dsp:cNvPr id="0" name=""/>
        <dsp:cNvSpPr/>
      </dsp:nvSpPr>
      <dsp:spPr>
        <a:xfrm>
          <a:off x="3063902" y="1092836"/>
          <a:ext cx="2613890" cy="3642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t>Stroke</a:t>
          </a:r>
          <a:endParaRPr lang="en-GB" sz="1800" b="1" kern="1200" dirty="0"/>
        </a:p>
      </dsp:txBody>
      <dsp:txXfrm>
        <a:off x="3081682" y="1110616"/>
        <a:ext cx="2578330" cy="328655"/>
      </dsp:txXfrm>
    </dsp:sp>
    <dsp:sp modelId="{64472C68-2C0D-49EE-9C43-C8E653345A33}">
      <dsp:nvSpPr>
        <dsp:cNvPr id="0" name=""/>
        <dsp:cNvSpPr/>
      </dsp:nvSpPr>
      <dsp:spPr>
        <a:xfrm>
          <a:off x="6099077" y="1102621"/>
          <a:ext cx="2613890" cy="3642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t>Mental illness</a:t>
          </a:r>
          <a:endParaRPr lang="en-GB" sz="1800" b="1" kern="1200" dirty="0"/>
        </a:p>
      </dsp:txBody>
      <dsp:txXfrm>
        <a:off x="6116857" y="1120401"/>
        <a:ext cx="2578330" cy="32865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222855A-B06C-426A-99A9-D441FC863B22}" type="datetimeFigureOut">
              <a:rPr lang="en-GB" smtClean="0"/>
              <a:t>25/03/2021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CE6513F-E463-4180-8A20-8FA91C5CA3CD}" type="slidenum">
              <a:rPr lang="en-GB" smtClean="0"/>
              <a:t>‹#›</a:t>
            </a:fld>
            <a:endParaRPr lang="en-GB"/>
          </a:p>
        </p:txBody>
      </p:sp>
    </p:spTree>
    <p:extLst>
      <p:ext uri="{BB962C8B-B14F-4D97-AF65-F5344CB8AC3E}">
        <p14:creationId xmlns:p14="http://schemas.microsoft.com/office/powerpoint/2010/main" val="8012068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864E1813-1403-4A29-B7E8-659195EDA000}"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9B21E513-EAE5-42C2-9882-61867B5B926D}" type="slidenum">
              <a:rPr lang="en-GB" smtClean="0"/>
              <a:t>‹#›</a:t>
            </a:fld>
            <a:endParaRPr lang="en-GB"/>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64E1813-1403-4A29-B7E8-659195EDA000}"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21E513-EAE5-42C2-9882-61867B5B926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864E1813-1403-4A29-B7E8-659195EDA000}" type="datetimeFigureOut">
              <a:rPr lang="en-GB" smtClean="0"/>
              <a:t>25/03/2021</a:t>
            </a:fld>
            <a:endParaRPr lang="en-GB"/>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21E513-EAE5-42C2-9882-61867B5B926D}" type="slidenum">
              <a:rPr lang="en-GB" smtClean="0"/>
              <a:t>‹#›</a:t>
            </a:fld>
            <a:endParaRPr lang="en-GB"/>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64E1813-1403-4A29-B7E8-659195EDA000}"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21E513-EAE5-42C2-9882-61867B5B926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64E1813-1403-4A29-B7E8-659195EDA000}" type="datetimeFigureOut">
              <a:rPr lang="en-GB" smtClean="0"/>
              <a:t>25/03/2021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21E513-EAE5-42C2-9882-61867B5B926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64E1813-1403-4A29-B7E8-659195EDA000}" type="datetimeFigureOut">
              <a:rPr lang="en-GB" smtClean="0"/>
              <a:t>25/03/2021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21E513-EAE5-42C2-9882-61867B5B926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864E1813-1403-4A29-B7E8-659195EDA000}" type="datetimeFigureOut">
              <a:rPr lang="en-GB" smtClean="0"/>
              <a:t>25/03/2021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B21E513-EAE5-42C2-9882-61867B5B926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64E1813-1403-4A29-B7E8-659195EDA000}"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21E513-EAE5-42C2-9882-61867B5B926D}" type="slidenum">
              <a:rPr lang="en-GB" smtClean="0"/>
              <a:t>‹#›</a:t>
            </a:fld>
            <a:endParaRPr lang="en-GB"/>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5" name="Date Placeholder 4"/>
          <p:cNvSpPr>
            <a:spLocks noGrp="1"/>
          </p:cNvSpPr>
          <p:nvPr>
            <p:ph type="dt" sz="half" idx="10"/>
          </p:nvPr>
        </p:nvSpPr>
        <p:spPr/>
        <p:txBody>
          <a:bodyPr/>
          <a:lstStyle/>
          <a:p>
            <a:fld id="{864E1813-1403-4A29-B7E8-659195EDA000}" type="datetimeFigureOut">
              <a:rPr lang="en-GB" smtClean="0"/>
              <a:t>25/03/2021</a:t>
            </a:fld>
            <a:endParaRPr lang="en-GB"/>
          </a:p>
        </p:txBody>
      </p:sp>
      <p:sp>
        <p:nvSpPr>
          <p:cNvPr id="7" name="Slide Number Placeholder 6"/>
          <p:cNvSpPr>
            <a:spLocks noGrp="1"/>
          </p:cNvSpPr>
          <p:nvPr>
            <p:ph type="sldNum" sz="quarter" idx="12"/>
          </p:nvPr>
        </p:nvSpPr>
        <p:spPr/>
        <p:txBody>
          <a:bodyPr/>
          <a:lstStyle/>
          <a:p>
            <a:fld id="{9B21E513-EAE5-42C2-9882-61867B5B926D}" type="slidenum">
              <a:rPr lang="en-GB" smtClean="0"/>
              <a:t>‹#›</a:t>
            </a:fld>
            <a:endParaRPr lang="en-GB"/>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64E1813-1403-4A29-B7E8-659195EDA000}"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21E513-EAE5-42C2-9882-61867B5B926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64E1813-1403-4A29-B7E8-659195EDA000}"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21E513-EAE5-42C2-9882-61867B5B926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864E1813-1403-4A29-B7E8-659195EDA000}" type="datetimeFigureOut">
              <a:rPr lang="en-GB" smtClean="0"/>
              <a:t>25/03/2021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9B21E513-EAE5-42C2-9882-61867B5B926D}" type="slidenum">
              <a:rPr lang="en-GB" smtClean="0"/>
              <a:t>‹#›</a:t>
            </a:fld>
            <a:endParaRPr lang="en-GB"/>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researchgate.net/figure/Theory-of-Planned-Behaviour-Ajzen-1991_fig1_5407720" TargetMode="External"/><Relationship Id="rId2" Type="http://schemas.openxmlformats.org/officeDocument/2006/relationships/hyperlink" Target="https://commons.wikimedia.org/wiki/File:The_Health_Belief_Model.pdf" TargetMode="External"/><Relationship Id="rId1" Type="http://schemas.openxmlformats.org/officeDocument/2006/relationships/slideLayout" Target="../slideLayouts/slideLayout6.xml"/><Relationship Id="rId4" Type="http://schemas.openxmlformats.org/officeDocument/2006/relationships/hyperlink" Target="https://www.genengnews.com/news/blocking-single-gene-could-enable-anti-obesity-all-you-can-eat-pill/"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www.careclubusa.com/News/swap-it-dont-stop-it/"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uowtsd-my.sharepoint.com/:v:/g/personal/2007586_student_uwtsd_ac_uk/EWOzjRfYcUBOtWSIpTuLIOEBsN_Io0sNYZJZe6fFC2KBrA?e=C2sWjy"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42805" y="4648200"/>
            <a:ext cx="6553200" cy="581000"/>
          </a:xfrm>
        </p:spPr>
        <p:txBody>
          <a:bodyPr>
            <a:noAutofit/>
          </a:bodyPr>
          <a:lstStyle/>
          <a:p>
            <a:r>
              <a:rPr lang="en-GB" sz="1400" dirty="0"/>
              <a:t>Media Psychology  ECAP4005</a:t>
            </a:r>
          </a:p>
          <a:p>
            <a:r>
              <a:rPr lang="en-GB" sz="1400" dirty="0"/>
              <a:t>Student </a:t>
            </a:r>
            <a:r>
              <a:rPr lang="en-GB" sz="1400"/>
              <a:t>number </a:t>
            </a:r>
            <a:r>
              <a:rPr lang="en-GB" sz="1400" smtClean="0"/>
              <a:t>2007586</a:t>
            </a:r>
            <a:endParaRPr lang="en-GB" sz="1400" dirty="0"/>
          </a:p>
          <a:p>
            <a:endParaRPr lang="en-GB" sz="3600" dirty="0">
              <a:latin typeface="Bodoni MT Black" panose="02070A03080606020203" pitchFamily="18" charset="0"/>
            </a:endParaRPr>
          </a:p>
        </p:txBody>
      </p:sp>
      <p:sp>
        <p:nvSpPr>
          <p:cNvPr id="2" name="Title 1"/>
          <p:cNvSpPr>
            <a:spLocks noGrp="1"/>
          </p:cNvSpPr>
          <p:nvPr>
            <p:ph type="ctrTitle"/>
          </p:nvPr>
        </p:nvSpPr>
        <p:spPr>
          <a:xfrm>
            <a:off x="604705" y="2780929"/>
            <a:ext cx="6629400" cy="1665306"/>
          </a:xfrm>
        </p:spPr>
        <p:txBody>
          <a:bodyPr/>
          <a:lstStyle/>
          <a:p>
            <a:r>
              <a:rPr lang="en-GB" sz="2800" b="1" dirty="0" smtClean="0"/>
              <a:t>Behaviour change models in Campaign </a:t>
            </a:r>
            <a:r>
              <a:rPr lang="en-GB" sz="2800" b="1" dirty="0"/>
              <a:t>to reduce and prevent Obesity</a:t>
            </a:r>
            <a:endParaRPr lang="en-GB" sz="2800" b="1" dirty="0">
              <a:latin typeface="Bodoni MT Black" panose="02070A03080606020203" pitchFamily="18" charset="0"/>
            </a:endParaRPr>
          </a:p>
        </p:txBody>
      </p:sp>
    </p:spTree>
    <p:extLst>
      <p:ext uri="{BB962C8B-B14F-4D97-AF65-F5344CB8AC3E}">
        <p14:creationId xmlns:p14="http://schemas.microsoft.com/office/powerpoint/2010/main" val="20321694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975346197"/>
              </p:ext>
            </p:extLst>
          </p:nvPr>
        </p:nvGraphicFramePr>
        <p:xfrm>
          <a:off x="179512" y="2155686"/>
          <a:ext cx="8712968" cy="25694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xfrm>
            <a:off x="467544" y="408373"/>
            <a:ext cx="8219256" cy="644363"/>
          </a:xfrm>
        </p:spPr>
        <p:txBody>
          <a:bodyPr/>
          <a:lstStyle/>
          <a:p>
            <a:r>
              <a:rPr lang="en-GB" b="1" dirty="0" smtClean="0"/>
              <a:t>Obesity </a:t>
            </a:r>
            <a:endParaRPr lang="en-GB" b="1" dirty="0"/>
          </a:p>
        </p:txBody>
      </p:sp>
      <p:sp>
        <p:nvSpPr>
          <p:cNvPr id="4" name="Rectangle 3"/>
          <p:cNvSpPr/>
          <p:nvPr/>
        </p:nvSpPr>
        <p:spPr>
          <a:xfrm>
            <a:off x="179512" y="836712"/>
            <a:ext cx="8856984" cy="1077218"/>
          </a:xfrm>
          <a:prstGeom prst="rect">
            <a:avLst/>
          </a:prstGeom>
        </p:spPr>
        <p:txBody>
          <a:bodyPr wrap="square">
            <a:spAutoFit/>
          </a:bodyPr>
          <a:lstStyle/>
          <a:p>
            <a:endParaRPr lang="en-GB" dirty="0" smtClean="0">
              <a:solidFill>
                <a:schemeClr val="tx1">
                  <a:lumMod val="65000"/>
                  <a:lumOff val="35000"/>
                </a:schemeClr>
              </a:solidFill>
            </a:endParaRPr>
          </a:p>
          <a:p>
            <a:pPr algn="ctr"/>
            <a:r>
              <a:rPr lang="en-GB" sz="1400" b="1" dirty="0" smtClean="0">
                <a:solidFill>
                  <a:schemeClr val="tx1">
                    <a:lumMod val="65000"/>
                    <a:lumOff val="35000"/>
                  </a:schemeClr>
                </a:solidFill>
              </a:rPr>
              <a:t>Obesity </a:t>
            </a:r>
            <a:r>
              <a:rPr lang="en-GB" sz="1400" b="1" dirty="0">
                <a:solidFill>
                  <a:schemeClr val="tx1">
                    <a:lumMod val="65000"/>
                    <a:lumOff val="35000"/>
                  </a:schemeClr>
                </a:solidFill>
              </a:rPr>
              <a:t>occurs due to imbalanced energy between intake and expends </a:t>
            </a:r>
            <a:r>
              <a:rPr lang="en-GB" sz="1400" b="1" dirty="0" smtClean="0">
                <a:solidFill>
                  <a:schemeClr val="tx1">
                    <a:lumMod val="65000"/>
                    <a:lumOff val="35000"/>
                  </a:schemeClr>
                </a:solidFill>
              </a:rPr>
              <a:t>calories (Cismaru&amp;Lavack,2007)</a:t>
            </a:r>
            <a:endParaRPr lang="en-GB" sz="1400" b="1" dirty="0">
              <a:solidFill>
                <a:schemeClr val="tx1">
                  <a:lumMod val="65000"/>
                  <a:lumOff val="35000"/>
                </a:schemeClr>
              </a:solidFill>
            </a:endParaRPr>
          </a:p>
          <a:p>
            <a:pPr algn="ctr"/>
            <a:endParaRPr lang="en-GB" dirty="0">
              <a:solidFill>
                <a:schemeClr val="tx1">
                  <a:lumMod val="65000"/>
                  <a:lumOff val="35000"/>
                </a:schemeClr>
              </a:solidFill>
            </a:endParaRPr>
          </a:p>
        </p:txBody>
      </p:sp>
      <p:sp>
        <p:nvSpPr>
          <p:cNvPr id="5" name="Rounded Rectangle 4"/>
          <p:cNvSpPr/>
          <p:nvPr/>
        </p:nvSpPr>
        <p:spPr>
          <a:xfrm>
            <a:off x="1547664" y="1698486"/>
            <a:ext cx="6120680" cy="7224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According to Cope &amp; Gould(2017), the consequences of obesity are severe</a:t>
            </a:r>
            <a:endParaRPr lang="en-GB" b="1" dirty="0">
              <a:solidFill>
                <a:schemeClr val="bg1"/>
              </a:solidFill>
            </a:endParaRPr>
          </a:p>
        </p:txBody>
      </p:sp>
      <p:sp>
        <p:nvSpPr>
          <p:cNvPr id="7" name="TextBox 6"/>
          <p:cNvSpPr txBox="1"/>
          <p:nvPr/>
        </p:nvSpPr>
        <p:spPr>
          <a:xfrm>
            <a:off x="251520" y="4365104"/>
            <a:ext cx="8784976" cy="2062103"/>
          </a:xfrm>
          <a:prstGeom prst="rect">
            <a:avLst/>
          </a:prstGeom>
          <a:noFill/>
        </p:spPr>
        <p:txBody>
          <a:bodyPr wrap="square" rtlCol="0">
            <a:spAutoFit/>
          </a:bodyPr>
          <a:lstStyle/>
          <a:p>
            <a:r>
              <a:rPr lang="en-GB" sz="1600" b="1" dirty="0" smtClean="0">
                <a:solidFill>
                  <a:schemeClr val="tx1">
                    <a:lumMod val="65000"/>
                    <a:lumOff val="35000"/>
                  </a:schemeClr>
                </a:solidFill>
              </a:rPr>
              <a:t>35% </a:t>
            </a:r>
            <a:r>
              <a:rPr lang="en-GB" sz="1600" dirty="0">
                <a:solidFill>
                  <a:schemeClr val="tx1">
                    <a:lumMod val="65000"/>
                    <a:lumOff val="35000"/>
                  </a:schemeClr>
                </a:solidFill>
              </a:rPr>
              <a:t>of adults classified as obese </a:t>
            </a:r>
          </a:p>
          <a:p>
            <a:r>
              <a:rPr lang="en-GB" sz="1600" b="1" dirty="0">
                <a:solidFill>
                  <a:schemeClr val="tx1">
                    <a:lumMod val="65000"/>
                    <a:lumOff val="35000"/>
                  </a:schemeClr>
                </a:solidFill>
              </a:rPr>
              <a:t>60%</a:t>
            </a:r>
            <a:r>
              <a:rPr lang="en-GB" sz="1600" dirty="0">
                <a:solidFill>
                  <a:schemeClr val="tx1">
                    <a:lumMod val="65000"/>
                    <a:lumOff val="35000"/>
                  </a:schemeClr>
                </a:solidFill>
              </a:rPr>
              <a:t> of adults are </a:t>
            </a:r>
            <a:r>
              <a:rPr lang="en-GB" sz="1600" dirty="0" smtClean="0">
                <a:solidFill>
                  <a:schemeClr val="tx1">
                    <a:lumMod val="65000"/>
                    <a:lumOff val="35000"/>
                  </a:schemeClr>
                </a:solidFill>
              </a:rPr>
              <a:t>overweight</a:t>
            </a:r>
            <a:r>
              <a:rPr lang="en-GB" sz="1200" dirty="0" smtClean="0">
                <a:solidFill>
                  <a:schemeClr val="tx1">
                    <a:lumMod val="65000"/>
                    <a:lumOff val="35000"/>
                  </a:schemeClr>
                </a:solidFill>
              </a:rPr>
              <a:t>(Cope </a:t>
            </a:r>
            <a:r>
              <a:rPr lang="en-GB" sz="1200" dirty="0">
                <a:solidFill>
                  <a:schemeClr val="tx1">
                    <a:lumMod val="65000"/>
                    <a:lumOff val="35000"/>
                  </a:schemeClr>
                </a:solidFill>
              </a:rPr>
              <a:t>&amp; Gould.,</a:t>
            </a:r>
            <a:r>
              <a:rPr lang="en-GB" sz="1200" dirty="0" smtClean="0">
                <a:solidFill>
                  <a:schemeClr val="tx1">
                    <a:lumMod val="65000"/>
                    <a:lumOff val="35000"/>
                  </a:schemeClr>
                </a:solidFill>
              </a:rPr>
              <a:t>2017).</a:t>
            </a:r>
          </a:p>
          <a:p>
            <a:endParaRPr lang="en-GB" sz="1600" dirty="0" smtClean="0">
              <a:solidFill>
                <a:schemeClr val="tx1">
                  <a:lumMod val="65000"/>
                  <a:lumOff val="35000"/>
                </a:schemeClr>
              </a:solidFill>
            </a:endParaRPr>
          </a:p>
          <a:p>
            <a:r>
              <a:rPr lang="en-GB" sz="1600" dirty="0" smtClean="0">
                <a:solidFill>
                  <a:schemeClr val="tx1">
                    <a:lumMod val="65000"/>
                    <a:lumOff val="35000"/>
                  </a:schemeClr>
                </a:solidFill>
              </a:rPr>
              <a:t>In </a:t>
            </a:r>
            <a:r>
              <a:rPr lang="en-GB" sz="1600" dirty="0">
                <a:solidFill>
                  <a:schemeClr val="tx1">
                    <a:lumMod val="65000"/>
                    <a:lumOff val="35000"/>
                  </a:schemeClr>
                </a:solidFill>
              </a:rPr>
              <a:t>United States </a:t>
            </a:r>
            <a:r>
              <a:rPr lang="en-GB" sz="1600" b="1" dirty="0">
                <a:solidFill>
                  <a:schemeClr val="tx1">
                    <a:lumMod val="65000"/>
                    <a:lumOff val="35000"/>
                  </a:schemeClr>
                </a:solidFill>
              </a:rPr>
              <a:t>over 35% children </a:t>
            </a:r>
            <a:r>
              <a:rPr lang="en-GB" sz="1600" dirty="0">
                <a:solidFill>
                  <a:schemeClr val="tx1">
                    <a:lumMod val="65000"/>
                    <a:lumOff val="35000"/>
                  </a:schemeClr>
                </a:solidFill>
              </a:rPr>
              <a:t>aged 2-19 are classified as overweight including:</a:t>
            </a:r>
          </a:p>
          <a:p>
            <a:r>
              <a:rPr lang="en-GB" sz="1600" b="1" dirty="0">
                <a:solidFill>
                  <a:schemeClr val="tx1">
                    <a:lumMod val="65000"/>
                    <a:lumOff val="35000"/>
                  </a:schemeClr>
                </a:solidFill>
              </a:rPr>
              <a:t>5.6%</a:t>
            </a:r>
            <a:r>
              <a:rPr lang="en-GB" sz="1600" dirty="0">
                <a:solidFill>
                  <a:schemeClr val="tx1">
                    <a:lumMod val="65000"/>
                    <a:lumOff val="35000"/>
                  </a:schemeClr>
                </a:solidFill>
              </a:rPr>
              <a:t> with severe obesity</a:t>
            </a:r>
            <a:r>
              <a:rPr lang="en-GB" sz="1200" dirty="0">
                <a:solidFill>
                  <a:schemeClr val="tx1">
                    <a:lumMod val="65000"/>
                    <a:lumOff val="35000"/>
                  </a:schemeClr>
                </a:solidFill>
              </a:rPr>
              <a:t>(Fryar et al.,</a:t>
            </a:r>
            <a:r>
              <a:rPr lang="en-GB" sz="1200" dirty="0" smtClean="0">
                <a:solidFill>
                  <a:schemeClr val="tx1">
                    <a:lumMod val="65000"/>
                    <a:lumOff val="35000"/>
                  </a:schemeClr>
                </a:solidFill>
              </a:rPr>
              <a:t>2018).</a:t>
            </a:r>
          </a:p>
          <a:p>
            <a:endParaRPr lang="en-GB" sz="1600" dirty="0">
              <a:solidFill>
                <a:schemeClr val="tx1">
                  <a:lumMod val="65000"/>
                  <a:lumOff val="35000"/>
                </a:schemeClr>
              </a:solidFill>
            </a:endParaRPr>
          </a:p>
          <a:p>
            <a:r>
              <a:rPr lang="en-GB" sz="1600" dirty="0" smtClean="0">
                <a:solidFill>
                  <a:schemeClr val="tx1">
                    <a:lumMod val="65000"/>
                    <a:lumOff val="35000"/>
                  </a:schemeClr>
                </a:solidFill>
              </a:rPr>
              <a:t>In </a:t>
            </a:r>
            <a:r>
              <a:rPr lang="en-GB" sz="1600" dirty="0">
                <a:solidFill>
                  <a:schemeClr val="tx1">
                    <a:lumMod val="65000"/>
                    <a:lumOff val="35000"/>
                  </a:schemeClr>
                </a:solidFill>
              </a:rPr>
              <a:t>England  </a:t>
            </a:r>
            <a:r>
              <a:rPr lang="en-GB" sz="1600" b="1" dirty="0">
                <a:solidFill>
                  <a:schemeClr val="tx1">
                    <a:lumMod val="65000"/>
                    <a:lumOff val="35000"/>
                  </a:schemeClr>
                </a:solidFill>
              </a:rPr>
              <a:t>over 33% children </a:t>
            </a:r>
            <a:r>
              <a:rPr lang="en-GB" sz="1600" dirty="0">
                <a:solidFill>
                  <a:schemeClr val="tx1">
                    <a:lumMod val="65000"/>
                    <a:lumOff val="35000"/>
                  </a:schemeClr>
                </a:solidFill>
              </a:rPr>
              <a:t>(10-11 years old) classified as overweight or obese </a:t>
            </a:r>
            <a:endParaRPr lang="en-GB" sz="1600" dirty="0" smtClean="0">
              <a:solidFill>
                <a:schemeClr val="tx1">
                  <a:lumMod val="65000"/>
                  <a:lumOff val="35000"/>
                </a:schemeClr>
              </a:solidFill>
            </a:endParaRPr>
          </a:p>
          <a:p>
            <a:r>
              <a:rPr lang="en-GB" sz="1200" dirty="0" smtClean="0">
                <a:solidFill>
                  <a:schemeClr val="tx1">
                    <a:lumMod val="65000"/>
                    <a:lumOff val="35000"/>
                  </a:schemeClr>
                </a:solidFill>
              </a:rPr>
              <a:t>(</a:t>
            </a:r>
            <a:r>
              <a:rPr lang="en-GB" sz="1200" dirty="0" err="1">
                <a:solidFill>
                  <a:schemeClr val="tx1">
                    <a:lumMod val="65000"/>
                    <a:lumOff val="35000"/>
                  </a:schemeClr>
                </a:solidFill>
              </a:rPr>
              <a:t>Wilkie</a:t>
            </a:r>
            <a:r>
              <a:rPr lang="en-GB" sz="1200" dirty="0">
                <a:solidFill>
                  <a:schemeClr val="tx1">
                    <a:lumMod val="65000"/>
                    <a:lumOff val="35000"/>
                  </a:schemeClr>
                </a:solidFill>
              </a:rPr>
              <a:t> et al.,2016</a:t>
            </a:r>
            <a:r>
              <a:rPr lang="en-GB" sz="1600" dirty="0" smtClean="0">
                <a:solidFill>
                  <a:schemeClr val="tx1">
                    <a:lumMod val="65000"/>
                    <a:lumOff val="35000"/>
                  </a:schemeClr>
                </a:solidFill>
              </a:rPr>
              <a:t>).</a:t>
            </a:r>
            <a:endParaRPr lang="en-GB" sz="1600" dirty="0">
              <a:solidFill>
                <a:schemeClr val="tx1">
                  <a:lumMod val="65000"/>
                  <a:lumOff val="35000"/>
                </a:schemeClr>
              </a:solidFill>
            </a:endParaRPr>
          </a:p>
        </p:txBody>
      </p:sp>
    </p:spTree>
    <p:extLst>
      <p:ext uri="{BB962C8B-B14F-4D97-AF65-F5344CB8AC3E}">
        <p14:creationId xmlns:p14="http://schemas.microsoft.com/office/powerpoint/2010/main" val="1922190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2"/>
          </p:nvPr>
        </p:nvSpPr>
        <p:spPr>
          <a:xfrm>
            <a:off x="302820" y="1628801"/>
            <a:ext cx="8394344" cy="4041296"/>
          </a:xfrm>
        </p:spPr>
        <p:txBody>
          <a:bodyPr>
            <a:normAutofit/>
          </a:bodyPr>
          <a:lstStyle/>
          <a:p>
            <a:pPr marL="114300" indent="0">
              <a:buNone/>
            </a:pPr>
            <a:endParaRPr lang="en-GB" sz="1600" dirty="0" smtClean="0">
              <a:solidFill>
                <a:schemeClr val="tx1">
                  <a:lumMod val="50000"/>
                  <a:lumOff val="50000"/>
                </a:schemeClr>
              </a:solidFill>
            </a:endParaRPr>
          </a:p>
          <a:p>
            <a:pPr marL="114300" indent="0">
              <a:buNone/>
            </a:pPr>
            <a:endParaRPr lang="en-GB" sz="1600" dirty="0">
              <a:solidFill>
                <a:schemeClr val="tx1">
                  <a:lumMod val="50000"/>
                  <a:lumOff val="50000"/>
                </a:schemeClr>
              </a:solidFill>
            </a:endParaRPr>
          </a:p>
          <a:p>
            <a:pPr marL="114300" indent="0">
              <a:buNone/>
            </a:pPr>
            <a:endParaRPr lang="en-GB" sz="1600" dirty="0" smtClean="0">
              <a:solidFill>
                <a:schemeClr val="tx1">
                  <a:lumMod val="50000"/>
                  <a:lumOff val="50000"/>
                </a:schemeClr>
              </a:solidFill>
            </a:endParaRPr>
          </a:p>
          <a:p>
            <a:pPr marL="114300" indent="0">
              <a:buNone/>
            </a:pPr>
            <a:endParaRPr lang="en-GB" sz="1600" dirty="0">
              <a:solidFill>
                <a:schemeClr val="tx1">
                  <a:lumMod val="50000"/>
                  <a:lumOff val="50000"/>
                </a:schemeClr>
              </a:solidFill>
            </a:endParaRPr>
          </a:p>
        </p:txBody>
      </p:sp>
      <p:sp>
        <p:nvSpPr>
          <p:cNvPr id="7" name="Content Placeholder 5"/>
          <p:cNvSpPr>
            <a:spLocks noGrp="1"/>
          </p:cNvSpPr>
          <p:nvPr>
            <p:ph type="body" idx="1"/>
          </p:nvPr>
        </p:nvSpPr>
        <p:spPr>
          <a:xfrm>
            <a:off x="425450" y="1628800"/>
            <a:ext cx="8539163" cy="733400"/>
          </a:xfrm>
        </p:spPr>
        <p:txBody>
          <a:bodyPr/>
          <a:lstStyle/>
          <a:p>
            <a:endParaRPr lang="en-GB" sz="1600" b="0" dirty="0" smtClean="0"/>
          </a:p>
          <a:p>
            <a:endParaRPr lang="en-GB" sz="1600" b="0" dirty="0"/>
          </a:p>
          <a:p>
            <a:endParaRPr lang="en-GB" sz="1600" b="0" dirty="0" smtClean="0"/>
          </a:p>
          <a:p>
            <a:endParaRPr lang="en-GB" sz="1600" b="0" dirty="0"/>
          </a:p>
          <a:p>
            <a:endParaRPr lang="en-GB" sz="1600" b="0" dirty="0" smtClean="0"/>
          </a:p>
          <a:p>
            <a:endParaRPr lang="en-GB" sz="1600" b="0" dirty="0"/>
          </a:p>
          <a:p>
            <a:endParaRPr lang="en-GB" sz="1600" b="0" dirty="0" smtClean="0"/>
          </a:p>
          <a:p>
            <a:endParaRPr lang="en-GB" sz="1600" b="0" dirty="0"/>
          </a:p>
          <a:p>
            <a:endParaRPr lang="en-GB" sz="1800" dirty="0">
              <a:solidFill>
                <a:schemeClr val="bg1">
                  <a:lumMod val="50000"/>
                </a:schemeClr>
              </a:solidFill>
            </a:endParaRPr>
          </a:p>
        </p:txBody>
      </p:sp>
      <p:sp>
        <p:nvSpPr>
          <p:cNvPr id="8" name="Rounded Rectangle 7"/>
          <p:cNvSpPr/>
          <p:nvPr/>
        </p:nvSpPr>
        <p:spPr>
          <a:xfrm>
            <a:off x="3275856" y="4355366"/>
            <a:ext cx="2448272" cy="44178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Contribution </a:t>
            </a:r>
            <a:r>
              <a:rPr lang="en-GB" b="1" dirty="0" smtClean="0"/>
              <a:t>factors </a:t>
            </a:r>
            <a:endParaRPr lang="en-GB" b="1" dirty="0"/>
          </a:p>
        </p:txBody>
      </p:sp>
      <p:sp>
        <p:nvSpPr>
          <p:cNvPr id="9" name="Rounded Rectangle 8"/>
          <p:cNvSpPr/>
          <p:nvPr/>
        </p:nvSpPr>
        <p:spPr>
          <a:xfrm>
            <a:off x="899592" y="4355368"/>
            <a:ext cx="1008111" cy="441784"/>
          </a:xfrm>
          <a:prstGeom prst="round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smtClean="0"/>
              <a:t>Genetic</a:t>
            </a:r>
            <a:r>
              <a:rPr lang="en-GB" sz="1200" b="1" dirty="0" smtClean="0"/>
              <a:t> </a:t>
            </a:r>
            <a:endParaRPr lang="en-GB" sz="1600" b="1" dirty="0"/>
          </a:p>
        </p:txBody>
      </p:sp>
      <p:sp>
        <p:nvSpPr>
          <p:cNvPr id="10" name="Rounded Rectangle 9"/>
          <p:cNvSpPr/>
          <p:nvPr/>
        </p:nvSpPr>
        <p:spPr>
          <a:xfrm>
            <a:off x="310952" y="5181625"/>
            <a:ext cx="1177280" cy="488472"/>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smtClean="0"/>
              <a:t>Metabolic</a:t>
            </a:r>
            <a:endParaRPr lang="en-GB" sz="1400" b="1" dirty="0"/>
          </a:p>
        </p:txBody>
      </p:sp>
      <p:sp>
        <p:nvSpPr>
          <p:cNvPr id="11" name="Rounded Rectangle 10"/>
          <p:cNvSpPr/>
          <p:nvPr/>
        </p:nvSpPr>
        <p:spPr>
          <a:xfrm>
            <a:off x="1818581" y="5181625"/>
            <a:ext cx="1296144" cy="488471"/>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Social-</a:t>
            </a:r>
            <a:endParaRPr lang="en-GB" b="1" dirty="0"/>
          </a:p>
        </p:txBody>
      </p:sp>
      <p:sp>
        <p:nvSpPr>
          <p:cNvPr id="12" name="Rounded Rectangle 11"/>
          <p:cNvSpPr/>
          <p:nvPr/>
        </p:nvSpPr>
        <p:spPr>
          <a:xfrm>
            <a:off x="3427301" y="5323622"/>
            <a:ext cx="1562472" cy="511123"/>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smtClean="0"/>
              <a:t>Environmental</a:t>
            </a:r>
            <a:endParaRPr lang="en-GB" sz="1400" b="1" dirty="0"/>
          </a:p>
        </p:txBody>
      </p:sp>
      <p:sp>
        <p:nvSpPr>
          <p:cNvPr id="13" name="Rounded Rectangle 12"/>
          <p:cNvSpPr/>
          <p:nvPr/>
        </p:nvSpPr>
        <p:spPr>
          <a:xfrm>
            <a:off x="7242636" y="5550436"/>
            <a:ext cx="1649845" cy="470852"/>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Behavioural</a:t>
            </a:r>
            <a:endParaRPr lang="en-GB" sz="1400" b="1" dirty="0"/>
          </a:p>
        </p:txBody>
      </p:sp>
      <p:sp>
        <p:nvSpPr>
          <p:cNvPr id="14" name="Rounded Rectangle 13"/>
          <p:cNvSpPr/>
          <p:nvPr/>
        </p:nvSpPr>
        <p:spPr>
          <a:xfrm>
            <a:off x="7020805" y="4221088"/>
            <a:ext cx="1728192" cy="369776"/>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smtClean="0"/>
              <a:t>Psychological</a:t>
            </a:r>
            <a:endParaRPr lang="en-GB" sz="1600" b="1" dirty="0"/>
          </a:p>
        </p:txBody>
      </p:sp>
      <p:sp>
        <p:nvSpPr>
          <p:cNvPr id="15" name="Rounded Rectangle 14"/>
          <p:cNvSpPr/>
          <p:nvPr/>
        </p:nvSpPr>
        <p:spPr>
          <a:xfrm>
            <a:off x="5076056" y="5670096"/>
            <a:ext cx="1224136" cy="479652"/>
          </a:xfrm>
          <a:prstGeom prst="round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Economic </a:t>
            </a:r>
            <a:endParaRPr lang="en-GB" b="1" dirty="0"/>
          </a:p>
        </p:txBody>
      </p:sp>
      <p:sp>
        <p:nvSpPr>
          <p:cNvPr id="17" name="Rounded Rectangle 16"/>
          <p:cNvSpPr/>
          <p:nvPr/>
        </p:nvSpPr>
        <p:spPr>
          <a:xfrm>
            <a:off x="6492713" y="4915554"/>
            <a:ext cx="1224136" cy="375953"/>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smtClean="0"/>
              <a:t>Biological</a:t>
            </a:r>
            <a:endParaRPr lang="en-GB" sz="1600" b="1" dirty="0"/>
          </a:p>
        </p:txBody>
      </p:sp>
      <p:cxnSp>
        <p:nvCxnSpPr>
          <p:cNvPr id="23" name="Curved Connector 22"/>
          <p:cNvCxnSpPr/>
          <p:nvPr/>
        </p:nvCxnSpPr>
        <p:spPr>
          <a:xfrm rot="10800000" flipV="1">
            <a:off x="1907704" y="4355367"/>
            <a:ext cx="1368152" cy="235497"/>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28" name="Curved Connector 27"/>
          <p:cNvCxnSpPr/>
          <p:nvPr/>
        </p:nvCxnSpPr>
        <p:spPr>
          <a:xfrm rot="10800000" flipV="1">
            <a:off x="1403648" y="4590864"/>
            <a:ext cx="1872208" cy="590760"/>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1" name="Curved Connector 30"/>
          <p:cNvCxnSpPr/>
          <p:nvPr/>
        </p:nvCxnSpPr>
        <p:spPr>
          <a:xfrm rot="10800000" flipV="1">
            <a:off x="2987824" y="4797151"/>
            <a:ext cx="288032" cy="236807"/>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4" name="Curved Connector 33"/>
          <p:cNvCxnSpPr/>
          <p:nvPr/>
        </p:nvCxnSpPr>
        <p:spPr>
          <a:xfrm rot="5400000">
            <a:off x="4267646" y="4885482"/>
            <a:ext cx="320676" cy="144016"/>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7" name="Curved Connector 36"/>
          <p:cNvCxnSpPr>
            <a:endCxn id="15" idx="0"/>
          </p:cNvCxnSpPr>
          <p:nvPr/>
        </p:nvCxnSpPr>
        <p:spPr>
          <a:xfrm rot="16200000" flipH="1">
            <a:off x="5161641" y="5143613"/>
            <a:ext cx="872946" cy="180019"/>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40" name="Curved Connector 39"/>
          <p:cNvCxnSpPr>
            <a:stCxn id="8" idx="3"/>
          </p:cNvCxnSpPr>
          <p:nvPr/>
        </p:nvCxnSpPr>
        <p:spPr>
          <a:xfrm>
            <a:off x="5724128" y="4576259"/>
            <a:ext cx="768585" cy="381231"/>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43" name="Curved Connector 42"/>
          <p:cNvCxnSpPr/>
          <p:nvPr/>
        </p:nvCxnSpPr>
        <p:spPr>
          <a:xfrm>
            <a:off x="5724128" y="4355367"/>
            <a:ext cx="1296677" cy="117748"/>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46" name="Curved Connector 45"/>
          <p:cNvCxnSpPr>
            <a:endCxn id="13" idx="1"/>
          </p:cNvCxnSpPr>
          <p:nvPr/>
        </p:nvCxnSpPr>
        <p:spPr>
          <a:xfrm>
            <a:off x="5724128" y="4797152"/>
            <a:ext cx="1518508" cy="988710"/>
          </a:xfrm>
          <a:prstGeom prst="curvedConnector3">
            <a:avLst/>
          </a:prstGeom>
        </p:spPr>
        <p:style>
          <a:lnRef idx="1">
            <a:schemeClr val="accent1"/>
          </a:lnRef>
          <a:fillRef idx="0">
            <a:schemeClr val="accent1"/>
          </a:fillRef>
          <a:effectRef idx="0">
            <a:schemeClr val="accent1"/>
          </a:effectRef>
          <a:fontRef idx="minor">
            <a:schemeClr val="tx1"/>
          </a:fontRef>
        </p:style>
      </p:cxnSp>
      <p:sp>
        <p:nvSpPr>
          <p:cNvPr id="49" name="Rounded Rectangle 48"/>
          <p:cNvSpPr/>
          <p:nvPr/>
        </p:nvSpPr>
        <p:spPr>
          <a:xfrm>
            <a:off x="107504" y="6354046"/>
            <a:ext cx="8928992" cy="50395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smtClean="0"/>
              <a:t>Unhealthy diet and lack of physical activity described us the most important factors</a:t>
            </a:r>
          </a:p>
          <a:p>
            <a:r>
              <a:rPr lang="en-GB" sz="1600" b="1" dirty="0" smtClean="0"/>
              <a:t> </a:t>
            </a:r>
            <a:r>
              <a:rPr lang="en-GB" sz="1200" dirty="0">
                <a:solidFill>
                  <a:schemeClr val="bg1"/>
                </a:solidFill>
              </a:rPr>
              <a:t>(Cismaru&amp;Lavack,2007</a:t>
            </a:r>
            <a:endParaRPr lang="en-GB" sz="1600" dirty="0">
              <a:solidFill>
                <a:schemeClr val="bg1"/>
              </a:solidFill>
            </a:endParaRPr>
          </a:p>
        </p:txBody>
      </p:sp>
      <p:sp>
        <p:nvSpPr>
          <p:cNvPr id="4" name="Rounded Rectangle 3"/>
          <p:cNvSpPr/>
          <p:nvPr/>
        </p:nvSpPr>
        <p:spPr>
          <a:xfrm>
            <a:off x="235111" y="2204864"/>
            <a:ext cx="3756992" cy="165618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lumMod val="75000"/>
                    <a:lumOff val="25000"/>
                  </a:schemeClr>
                </a:solidFill>
              </a:rPr>
              <a:t>Global </a:t>
            </a:r>
            <a:r>
              <a:rPr lang="en-GB" b="1" dirty="0">
                <a:solidFill>
                  <a:schemeClr val="tx1">
                    <a:lumMod val="75000"/>
                    <a:lumOff val="25000"/>
                  </a:schemeClr>
                </a:solidFill>
              </a:rPr>
              <a:t>obesity urgent public </a:t>
            </a:r>
            <a:r>
              <a:rPr lang="en-GB" dirty="0">
                <a:solidFill>
                  <a:schemeClr val="tx1">
                    <a:lumMod val="75000"/>
                    <a:lumOff val="25000"/>
                  </a:schemeClr>
                </a:solidFill>
              </a:rPr>
              <a:t>health for a different type of intervention, one of them are health and educational </a:t>
            </a:r>
            <a:r>
              <a:rPr lang="en-GB" dirty="0" smtClean="0">
                <a:solidFill>
                  <a:schemeClr val="tx1">
                    <a:lumMod val="75000"/>
                    <a:lumOff val="25000"/>
                  </a:schemeClr>
                </a:solidFill>
              </a:rPr>
              <a:t>campaign</a:t>
            </a:r>
            <a:r>
              <a:rPr lang="en-GB" sz="1200" dirty="0" smtClean="0">
                <a:solidFill>
                  <a:schemeClr val="tx1">
                    <a:lumMod val="75000"/>
                    <a:lumOff val="25000"/>
                  </a:schemeClr>
                </a:solidFill>
              </a:rPr>
              <a:t>(Dixon et al.,2015).</a:t>
            </a:r>
            <a:endParaRPr lang="en-GB" sz="1200" dirty="0">
              <a:solidFill>
                <a:schemeClr val="tx1">
                  <a:lumMod val="75000"/>
                  <a:lumOff val="25000"/>
                </a:schemeClr>
              </a:solidFill>
            </a:endParaRPr>
          </a:p>
        </p:txBody>
      </p:sp>
      <p:sp>
        <p:nvSpPr>
          <p:cNvPr id="25" name="Rounded Rectangle 24"/>
          <p:cNvSpPr/>
          <p:nvPr/>
        </p:nvSpPr>
        <p:spPr>
          <a:xfrm>
            <a:off x="4310271" y="196540"/>
            <a:ext cx="4596278" cy="3664508"/>
          </a:xfrm>
          <a:prstGeom prst="round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lumMod val="65000"/>
                    <a:lumOff val="35000"/>
                  </a:schemeClr>
                </a:solidFill>
              </a:rPr>
              <a:t>The </a:t>
            </a:r>
            <a:r>
              <a:rPr lang="en-GB" b="1" dirty="0">
                <a:solidFill>
                  <a:schemeClr val="tx1">
                    <a:lumMod val="65000"/>
                    <a:lumOff val="35000"/>
                  </a:schemeClr>
                </a:solidFill>
              </a:rPr>
              <a:t>campaign aims </a:t>
            </a:r>
            <a:r>
              <a:rPr lang="en-GB" dirty="0">
                <a:solidFill>
                  <a:schemeClr val="tx1">
                    <a:lumMod val="65000"/>
                    <a:lumOff val="35000"/>
                  </a:schemeClr>
                </a:solidFill>
              </a:rPr>
              <a:t>to produce </a:t>
            </a:r>
            <a:r>
              <a:rPr lang="en-GB" b="1" dirty="0">
                <a:solidFill>
                  <a:schemeClr val="tx1">
                    <a:lumMod val="65000"/>
                    <a:lumOff val="35000"/>
                  </a:schemeClr>
                </a:solidFill>
              </a:rPr>
              <a:t>positive changes in people health behaviour </a:t>
            </a:r>
            <a:r>
              <a:rPr lang="en-GB" dirty="0">
                <a:solidFill>
                  <a:schemeClr val="tx1">
                    <a:lumMod val="65000"/>
                    <a:lumOff val="35000"/>
                  </a:schemeClr>
                </a:solidFill>
              </a:rPr>
              <a:t>and </a:t>
            </a:r>
            <a:r>
              <a:rPr lang="en-GB" dirty="0" smtClean="0">
                <a:solidFill>
                  <a:schemeClr val="tx1">
                    <a:lumMod val="65000"/>
                    <a:lumOff val="35000"/>
                  </a:schemeClr>
                </a:solidFill>
              </a:rPr>
              <a:t>minimalize </a:t>
            </a:r>
            <a:r>
              <a:rPr lang="en-GB" dirty="0">
                <a:solidFill>
                  <a:schemeClr val="tx1">
                    <a:lumMod val="65000"/>
                    <a:lumOff val="35000"/>
                  </a:schemeClr>
                </a:solidFill>
              </a:rPr>
              <a:t>or eliminate negative health behaviour. </a:t>
            </a:r>
            <a:endParaRPr lang="en-GB" dirty="0" smtClean="0">
              <a:solidFill>
                <a:schemeClr val="tx1">
                  <a:lumMod val="65000"/>
                  <a:lumOff val="35000"/>
                </a:schemeClr>
              </a:solidFill>
            </a:endParaRPr>
          </a:p>
          <a:p>
            <a:endParaRPr lang="en-GB" dirty="0">
              <a:solidFill>
                <a:schemeClr val="tx1">
                  <a:lumMod val="65000"/>
                  <a:lumOff val="35000"/>
                </a:schemeClr>
              </a:solidFill>
            </a:endParaRPr>
          </a:p>
          <a:p>
            <a:r>
              <a:rPr lang="en-GB" b="1" dirty="0" smtClean="0">
                <a:solidFill>
                  <a:schemeClr val="tx1">
                    <a:lumMod val="65000"/>
                    <a:lumOff val="35000"/>
                  </a:schemeClr>
                </a:solidFill>
              </a:rPr>
              <a:t>They </a:t>
            </a:r>
            <a:r>
              <a:rPr lang="en-GB" b="1" dirty="0">
                <a:solidFill>
                  <a:schemeClr val="tx1">
                    <a:lumMod val="65000"/>
                    <a:lumOff val="35000"/>
                  </a:schemeClr>
                </a:solidFill>
              </a:rPr>
              <a:t>focus </a:t>
            </a:r>
            <a:r>
              <a:rPr lang="en-GB" dirty="0">
                <a:solidFill>
                  <a:schemeClr val="tx1">
                    <a:lumMod val="65000"/>
                    <a:lumOff val="35000"/>
                  </a:schemeClr>
                </a:solidFill>
              </a:rPr>
              <a:t>on changing the population lifestyle behaviour by </a:t>
            </a:r>
            <a:r>
              <a:rPr lang="en-GB" b="1" dirty="0">
                <a:solidFill>
                  <a:schemeClr val="tx1">
                    <a:lumMod val="65000"/>
                    <a:lumOff val="35000"/>
                  </a:schemeClr>
                </a:solidFill>
              </a:rPr>
              <a:t>increasing the physical activity </a:t>
            </a:r>
            <a:r>
              <a:rPr lang="en-GB" dirty="0">
                <a:solidFill>
                  <a:schemeClr val="tx1">
                    <a:lumMod val="65000"/>
                    <a:lumOff val="35000"/>
                  </a:schemeClr>
                </a:solidFill>
              </a:rPr>
              <a:t>level and </a:t>
            </a:r>
            <a:r>
              <a:rPr lang="en-GB" b="1" dirty="0">
                <a:solidFill>
                  <a:schemeClr val="tx1">
                    <a:lumMod val="65000"/>
                    <a:lumOff val="35000"/>
                  </a:schemeClr>
                </a:solidFill>
              </a:rPr>
              <a:t>healthy food </a:t>
            </a:r>
            <a:r>
              <a:rPr lang="en-GB" b="1" dirty="0" smtClean="0">
                <a:solidFill>
                  <a:schemeClr val="tx1">
                    <a:lumMod val="65000"/>
                    <a:lumOff val="35000"/>
                  </a:schemeClr>
                </a:solidFill>
              </a:rPr>
              <a:t>intake</a:t>
            </a:r>
            <a:r>
              <a:rPr lang="en-GB" sz="1200" dirty="0">
                <a:solidFill>
                  <a:schemeClr val="tx1">
                    <a:lumMod val="75000"/>
                    <a:lumOff val="25000"/>
                  </a:schemeClr>
                </a:solidFill>
              </a:rPr>
              <a:t>(Dixon et al.,2015).</a:t>
            </a:r>
          </a:p>
          <a:p>
            <a:endParaRPr lang="en-GB" b="1" dirty="0" smtClean="0">
              <a:solidFill>
                <a:schemeClr val="tx1">
                  <a:lumMod val="65000"/>
                  <a:lumOff val="35000"/>
                </a:schemeClr>
              </a:solidFill>
            </a:endParaRPr>
          </a:p>
        </p:txBody>
      </p:sp>
      <p:sp>
        <p:nvSpPr>
          <p:cNvPr id="6" name="AutoShape 2" descr="Obesity Could Be Prevented by Blocking Single Gen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AutoShape 4" descr="Obesity Could Be Prevented by Blocking Single Gen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111" y="196538"/>
            <a:ext cx="3756992" cy="18322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695594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260648"/>
            <a:ext cx="8568952" cy="3539430"/>
          </a:xfrm>
          <a:prstGeom prst="rect">
            <a:avLst/>
          </a:prstGeom>
          <a:noFill/>
        </p:spPr>
        <p:txBody>
          <a:bodyPr wrap="square" rtlCol="0">
            <a:spAutoFit/>
          </a:bodyPr>
          <a:lstStyle/>
          <a:p>
            <a:r>
              <a:rPr lang="en-GB" sz="2000" b="1" dirty="0">
                <a:solidFill>
                  <a:schemeClr val="bg1">
                    <a:lumMod val="50000"/>
                  </a:schemeClr>
                </a:solidFill>
              </a:rPr>
              <a:t>Health Belief Model (</a:t>
            </a:r>
            <a:r>
              <a:rPr lang="en-GB" sz="2000" b="1" dirty="0" smtClean="0">
                <a:solidFill>
                  <a:schemeClr val="bg1">
                    <a:lumMod val="50000"/>
                  </a:schemeClr>
                </a:solidFill>
              </a:rPr>
              <a:t>HBM)</a:t>
            </a:r>
            <a:r>
              <a:rPr lang="en-GB" dirty="0" smtClean="0">
                <a:solidFill>
                  <a:schemeClr val="bg1">
                    <a:lumMod val="50000"/>
                  </a:schemeClr>
                </a:solidFill>
              </a:rPr>
              <a:t> </a:t>
            </a:r>
            <a:r>
              <a:rPr lang="en-GB" dirty="0">
                <a:solidFill>
                  <a:schemeClr val="bg1">
                    <a:lumMod val="50000"/>
                  </a:schemeClr>
                </a:solidFill>
              </a:rPr>
              <a:t>proposed by the </a:t>
            </a:r>
            <a:r>
              <a:rPr lang="en-GB" dirty="0" smtClean="0">
                <a:solidFill>
                  <a:schemeClr val="bg1">
                    <a:lumMod val="50000"/>
                  </a:schemeClr>
                </a:solidFill>
              </a:rPr>
              <a:t>Social </a:t>
            </a:r>
            <a:r>
              <a:rPr lang="en-GB" dirty="0">
                <a:solidFill>
                  <a:schemeClr val="bg1">
                    <a:lumMod val="50000"/>
                  </a:schemeClr>
                </a:solidFill>
              </a:rPr>
              <a:t>P</a:t>
            </a:r>
            <a:r>
              <a:rPr lang="en-GB" dirty="0" smtClean="0">
                <a:solidFill>
                  <a:schemeClr val="bg1">
                    <a:lumMod val="50000"/>
                  </a:schemeClr>
                </a:solidFill>
              </a:rPr>
              <a:t>sychologist </a:t>
            </a:r>
            <a:r>
              <a:rPr lang="en-GB" dirty="0">
                <a:solidFill>
                  <a:schemeClr val="bg1">
                    <a:lumMod val="50000"/>
                  </a:schemeClr>
                </a:solidFill>
              </a:rPr>
              <a:t>in the United States in 1950</a:t>
            </a:r>
            <a:r>
              <a:rPr lang="en-GB" sz="1200" dirty="0">
                <a:solidFill>
                  <a:schemeClr val="bg1">
                    <a:lumMod val="50000"/>
                  </a:schemeClr>
                </a:solidFill>
              </a:rPr>
              <a:t>(Skinner et al.,2015).</a:t>
            </a:r>
          </a:p>
          <a:p>
            <a:endParaRPr lang="en-GB" dirty="0" smtClean="0">
              <a:solidFill>
                <a:schemeClr val="bg1">
                  <a:lumMod val="50000"/>
                </a:schemeClr>
              </a:solidFill>
            </a:endParaRPr>
          </a:p>
          <a:p>
            <a:r>
              <a:rPr lang="en-GB" b="1" dirty="0">
                <a:solidFill>
                  <a:schemeClr val="bg1">
                    <a:lumMod val="50000"/>
                  </a:schemeClr>
                </a:solidFill>
              </a:rPr>
              <a:t>HBM</a:t>
            </a:r>
            <a:r>
              <a:rPr lang="en-GB" dirty="0">
                <a:solidFill>
                  <a:schemeClr val="bg1">
                    <a:lumMod val="50000"/>
                  </a:schemeClr>
                </a:solidFill>
              </a:rPr>
              <a:t> explain human behaviour in personal decision making. Moreover, health behaviour is depended on a person willing to adopt a new </a:t>
            </a:r>
            <a:r>
              <a:rPr lang="en-GB" dirty="0" smtClean="0">
                <a:solidFill>
                  <a:schemeClr val="bg1">
                    <a:lumMod val="50000"/>
                  </a:schemeClr>
                </a:solidFill>
              </a:rPr>
              <a:t>behaviour</a:t>
            </a:r>
            <a:r>
              <a:rPr lang="en-GB" sz="1200" dirty="0" smtClean="0">
                <a:solidFill>
                  <a:schemeClr val="bg1">
                    <a:lumMod val="50000"/>
                  </a:schemeClr>
                </a:solidFill>
              </a:rPr>
              <a:t>(</a:t>
            </a:r>
            <a:r>
              <a:rPr lang="en-GB" sz="1200" dirty="0" err="1" smtClean="0">
                <a:solidFill>
                  <a:schemeClr val="bg1">
                    <a:lumMod val="50000"/>
                  </a:schemeClr>
                </a:solidFill>
              </a:rPr>
              <a:t>Sadeghi</a:t>
            </a:r>
            <a:r>
              <a:rPr lang="en-GB" sz="1200" dirty="0">
                <a:solidFill>
                  <a:schemeClr val="bg1">
                    <a:lumMod val="50000"/>
                  </a:schemeClr>
                </a:solidFill>
              </a:rPr>
              <a:t> </a:t>
            </a:r>
            <a:r>
              <a:rPr lang="en-GB" sz="1200" dirty="0" smtClean="0">
                <a:solidFill>
                  <a:schemeClr val="bg1">
                    <a:lumMod val="50000"/>
                  </a:schemeClr>
                </a:solidFill>
              </a:rPr>
              <a:t>et al.,2018).</a:t>
            </a:r>
          </a:p>
          <a:p>
            <a:endParaRPr lang="en-GB" dirty="0">
              <a:solidFill>
                <a:schemeClr val="bg1">
                  <a:lumMod val="50000"/>
                </a:schemeClr>
              </a:solidFill>
            </a:endParaRPr>
          </a:p>
          <a:p>
            <a:r>
              <a:rPr lang="en-GB" sz="1600" dirty="0" smtClean="0">
                <a:solidFill>
                  <a:schemeClr val="bg1">
                    <a:lumMod val="50000"/>
                  </a:schemeClr>
                </a:solidFill>
              </a:rPr>
              <a:t>)</a:t>
            </a:r>
          </a:p>
          <a:p>
            <a:endParaRPr lang="en-GB" sz="1600" dirty="0"/>
          </a:p>
          <a:p>
            <a:endParaRPr lang="en-GB" sz="1600" dirty="0" smtClean="0"/>
          </a:p>
          <a:p>
            <a:endParaRPr lang="en-GB" sz="1600" dirty="0"/>
          </a:p>
          <a:p>
            <a:endParaRPr lang="en-GB" sz="1600" dirty="0"/>
          </a:p>
          <a:p>
            <a:endParaRPr lang="en-GB" sz="1600" dirty="0"/>
          </a:p>
        </p:txBody>
      </p:sp>
      <p:pic>
        <p:nvPicPr>
          <p:cNvPr id="3" name="Picture 2" descr="C:\Users\Magdalena Milewska\Desktop\hbm.png"/>
          <p:cNvPicPr/>
          <p:nvPr/>
        </p:nvPicPr>
        <p:blipFill>
          <a:blip r:embed="rId2">
            <a:extLst>
              <a:ext uri="{28A0092B-C50C-407E-A947-70E740481C1C}">
                <a14:useLocalDpi xmlns:a14="http://schemas.microsoft.com/office/drawing/2010/main" val="0"/>
              </a:ext>
            </a:extLst>
          </a:blip>
          <a:srcRect/>
          <a:stretch>
            <a:fillRect/>
          </a:stretch>
        </p:blipFill>
        <p:spPr bwMode="auto">
          <a:xfrm>
            <a:off x="1043608" y="2492896"/>
            <a:ext cx="7344816" cy="4104457"/>
          </a:xfrm>
          <a:prstGeom prst="rect">
            <a:avLst/>
          </a:prstGeom>
          <a:noFill/>
          <a:ln>
            <a:noFill/>
          </a:ln>
        </p:spPr>
      </p:pic>
    </p:spTree>
    <p:extLst>
      <p:ext uri="{BB962C8B-B14F-4D97-AF65-F5344CB8AC3E}">
        <p14:creationId xmlns:p14="http://schemas.microsoft.com/office/powerpoint/2010/main" val="24084845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483" y="443350"/>
            <a:ext cx="8712968" cy="7048083"/>
          </a:xfrm>
          <a:prstGeom prst="rect">
            <a:avLst/>
          </a:prstGeom>
          <a:noFill/>
        </p:spPr>
        <p:txBody>
          <a:bodyPr wrap="square" rtlCol="0">
            <a:spAutoFit/>
          </a:bodyPr>
          <a:lstStyle/>
          <a:p>
            <a:pPr algn="ctr"/>
            <a:r>
              <a:rPr lang="en-GB" sz="2000" b="1" dirty="0">
                <a:solidFill>
                  <a:schemeClr val="bg1">
                    <a:lumMod val="50000"/>
                  </a:schemeClr>
                </a:solidFill>
              </a:rPr>
              <a:t>HBM components predict if people will take action to detect, prevent or control </a:t>
            </a:r>
            <a:r>
              <a:rPr lang="en-GB" sz="2000" b="1" dirty="0" smtClean="0">
                <a:solidFill>
                  <a:schemeClr val="bg1">
                    <a:lumMod val="50000"/>
                  </a:schemeClr>
                </a:solidFill>
              </a:rPr>
              <a:t>illness </a:t>
            </a:r>
            <a:r>
              <a:rPr lang="en-GB" sz="1400" dirty="0" smtClean="0">
                <a:solidFill>
                  <a:schemeClr val="bg1">
                    <a:lumMod val="50000"/>
                  </a:schemeClr>
                </a:solidFill>
              </a:rPr>
              <a:t>(Skinner et al.,2015).</a:t>
            </a:r>
            <a:endParaRPr lang="en-GB" sz="1400" dirty="0">
              <a:solidFill>
                <a:schemeClr val="bg1">
                  <a:lumMod val="50000"/>
                </a:schemeClr>
              </a:solidFill>
            </a:endParaRPr>
          </a:p>
          <a:p>
            <a:endParaRPr lang="en-GB" sz="2000" b="1" dirty="0" smtClean="0">
              <a:solidFill>
                <a:schemeClr val="tx1">
                  <a:lumMod val="65000"/>
                  <a:lumOff val="35000"/>
                </a:schemeClr>
              </a:solidFill>
            </a:endParaRPr>
          </a:p>
          <a:p>
            <a:r>
              <a:rPr lang="en-GB" b="1" dirty="0" smtClean="0">
                <a:solidFill>
                  <a:schemeClr val="tx1">
                    <a:lumMod val="65000"/>
                    <a:lumOff val="35000"/>
                  </a:schemeClr>
                </a:solidFill>
              </a:rPr>
              <a:t>Perceived </a:t>
            </a:r>
            <a:r>
              <a:rPr lang="en-GB" b="1" dirty="0">
                <a:solidFill>
                  <a:schemeClr val="tx1">
                    <a:lumMod val="65000"/>
                    <a:lumOff val="35000"/>
                  </a:schemeClr>
                </a:solidFill>
              </a:rPr>
              <a:t>susceptibility </a:t>
            </a:r>
            <a:r>
              <a:rPr lang="en-GB" sz="1600" dirty="0">
                <a:solidFill>
                  <a:schemeClr val="tx1">
                    <a:lumMod val="65000"/>
                    <a:lumOff val="35000"/>
                  </a:schemeClr>
                </a:solidFill>
              </a:rPr>
              <a:t>– individual must believe that they are at risk of disease before they are willing to take action to change their behaviour</a:t>
            </a:r>
            <a:r>
              <a:rPr lang="en-GB" sz="1600" dirty="0" smtClean="0">
                <a:solidFill>
                  <a:schemeClr val="tx1">
                    <a:lumMod val="65000"/>
                    <a:lumOff val="35000"/>
                  </a:schemeClr>
                </a:solidFill>
              </a:rPr>
              <a:t>.</a:t>
            </a:r>
          </a:p>
          <a:p>
            <a:endParaRPr lang="en-GB" dirty="0">
              <a:solidFill>
                <a:schemeClr val="tx1">
                  <a:lumMod val="65000"/>
                  <a:lumOff val="35000"/>
                </a:schemeClr>
              </a:solidFill>
            </a:endParaRPr>
          </a:p>
          <a:p>
            <a:r>
              <a:rPr lang="en-GB" b="1" dirty="0">
                <a:solidFill>
                  <a:schemeClr val="tx1">
                    <a:lumMod val="65000"/>
                    <a:lumOff val="35000"/>
                  </a:schemeClr>
                </a:solidFill>
              </a:rPr>
              <a:t>Perceived seriousness</a:t>
            </a:r>
            <a:r>
              <a:rPr lang="en-GB" sz="1600" dirty="0">
                <a:solidFill>
                  <a:schemeClr val="tx1">
                    <a:lumMod val="65000"/>
                    <a:lumOff val="35000"/>
                  </a:schemeClr>
                </a:solidFill>
              </a:rPr>
              <a:t>-is a knowledge about the seriousness of the disease of consequences of leaving that condition untreated. That component includes the physical, for example, death and social consequences such as relationship with other people</a:t>
            </a:r>
            <a:r>
              <a:rPr lang="en-GB" sz="1600" dirty="0" smtClean="0">
                <a:solidFill>
                  <a:schemeClr val="tx1">
                    <a:lumMod val="65000"/>
                    <a:lumOff val="35000"/>
                  </a:schemeClr>
                </a:solidFill>
              </a:rPr>
              <a:t>.</a:t>
            </a:r>
          </a:p>
          <a:p>
            <a:endParaRPr lang="en-GB" dirty="0">
              <a:solidFill>
                <a:schemeClr val="tx1">
                  <a:lumMod val="65000"/>
                  <a:lumOff val="35000"/>
                </a:schemeClr>
              </a:solidFill>
            </a:endParaRPr>
          </a:p>
          <a:p>
            <a:r>
              <a:rPr lang="en-GB" b="1" dirty="0">
                <a:solidFill>
                  <a:schemeClr val="tx1">
                    <a:lumMod val="65000"/>
                    <a:lumOff val="35000"/>
                  </a:schemeClr>
                </a:solidFill>
              </a:rPr>
              <a:t>Perceived threat </a:t>
            </a:r>
            <a:r>
              <a:rPr lang="en-GB" sz="1600" dirty="0">
                <a:solidFill>
                  <a:schemeClr val="tx1">
                    <a:lumMod val="65000"/>
                    <a:lumOff val="35000"/>
                  </a:schemeClr>
                </a:solidFill>
              </a:rPr>
              <a:t>= perceived susceptibility +perceived seriousness</a:t>
            </a:r>
            <a:r>
              <a:rPr lang="en-GB" sz="1600" dirty="0" smtClean="0">
                <a:solidFill>
                  <a:schemeClr val="tx1">
                    <a:lumMod val="65000"/>
                    <a:lumOff val="35000"/>
                  </a:schemeClr>
                </a:solidFill>
              </a:rPr>
              <a:t>.</a:t>
            </a:r>
          </a:p>
          <a:p>
            <a:endParaRPr lang="en-GB" dirty="0">
              <a:solidFill>
                <a:schemeClr val="tx1">
                  <a:lumMod val="65000"/>
                  <a:lumOff val="35000"/>
                </a:schemeClr>
              </a:solidFill>
            </a:endParaRPr>
          </a:p>
          <a:p>
            <a:r>
              <a:rPr lang="en-GB" b="1" dirty="0">
                <a:solidFill>
                  <a:schemeClr val="tx1">
                    <a:lumMod val="65000"/>
                    <a:lumOff val="35000"/>
                  </a:schemeClr>
                </a:solidFill>
              </a:rPr>
              <a:t>Perceived benefit </a:t>
            </a:r>
            <a:r>
              <a:rPr lang="en-GB" sz="1600" dirty="0">
                <a:solidFill>
                  <a:schemeClr val="tx1">
                    <a:lumMod val="65000"/>
                    <a:lumOff val="35000"/>
                  </a:schemeClr>
                </a:solidFill>
              </a:rPr>
              <a:t>– is an individual believes that a change of behaviour will have a positive outcome. Those beliefs also can reduce the threat of disease</a:t>
            </a:r>
            <a:r>
              <a:rPr lang="en-GB" sz="1600" dirty="0" smtClean="0">
                <a:solidFill>
                  <a:schemeClr val="tx1">
                    <a:lumMod val="65000"/>
                    <a:lumOff val="35000"/>
                  </a:schemeClr>
                </a:solidFill>
              </a:rPr>
              <a:t>.</a:t>
            </a:r>
          </a:p>
          <a:p>
            <a:endParaRPr lang="en-GB" dirty="0">
              <a:solidFill>
                <a:schemeClr val="tx1">
                  <a:lumMod val="65000"/>
                  <a:lumOff val="35000"/>
                </a:schemeClr>
              </a:solidFill>
            </a:endParaRPr>
          </a:p>
          <a:p>
            <a:r>
              <a:rPr lang="en-GB" b="1" dirty="0">
                <a:solidFill>
                  <a:schemeClr val="tx1">
                    <a:lumMod val="65000"/>
                    <a:lumOff val="35000"/>
                  </a:schemeClr>
                </a:solidFill>
              </a:rPr>
              <a:t>Perceived barriers</a:t>
            </a:r>
            <a:r>
              <a:rPr lang="en-GB" sz="1600" b="1" dirty="0">
                <a:solidFill>
                  <a:schemeClr val="tx1">
                    <a:lumMod val="65000"/>
                    <a:lumOff val="35000"/>
                  </a:schemeClr>
                </a:solidFill>
              </a:rPr>
              <a:t>- </a:t>
            </a:r>
            <a:r>
              <a:rPr lang="en-GB" sz="1600" dirty="0">
                <a:solidFill>
                  <a:schemeClr val="tx1">
                    <a:lumMod val="65000"/>
                    <a:lumOff val="35000"/>
                  </a:schemeClr>
                </a:solidFill>
              </a:rPr>
              <a:t>possible difficulties from adopting behaviour, for example, financial problem </a:t>
            </a:r>
            <a:endParaRPr lang="en-GB" sz="1600" dirty="0" smtClean="0">
              <a:solidFill>
                <a:schemeClr val="tx1">
                  <a:lumMod val="65000"/>
                  <a:lumOff val="35000"/>
                </a:schemeClr>
              </a:solidFill>
            </a:endParaRPr>
          </a:p>
          <a:p>
            <a:endParaRPr lang="en-GB" dirty="0">
              <a:solidFill>
                <a:schemeClr val="tx1">
                  <a:lumMod val="65000"/>
                  <a:lumOff val="35000"/>
                </a:schemeClr>
              </a:solidFill>
            </a:endParaRPr>
          </a:p>
          <a:p>
            <a:r>
              <a:rPr lang="en-GB" b="1" dirty="0">
                <a:solidFill>
                  <a:schemeClr val="tx1">
                    <a:lumMod val="65000"/>
                    <a:lumOff val="35000"/>
                  </a:schemeClr>
                </a:solidFill>
              </a:rPr>
              <a:t>Cues of action </a:t>
            </a:r>
            <a:r>
              <a:rPr lang="en-GB" sz="1600" dirty="0">
                <a:solidFill>
                  <a:schemeClr val="tx1">
                    <a:lumMod val="65000"/>
                    <a:lumOff val="35000"/>
                  </a:schemeClr>
                </a:solidFill>
              </a:rPr>
              <a:t>–can be operated through perceiving a threat, but also cues can directly prompt behaviour</a:t>
            </a:r>
            <a:r>
              <a:rPr lang="en-GB" sz="1600" dirty="0" smtClean="0">
                <a:solidFill>
                  <a:schemeClr val="tx1">
                    <a:lumMod val="65000"/>
                    <a:lumOff val="35000"/>
                  </a:schemeClr>
                </a:solidFill>
              </a:rPr>
              <a:t>.</a:t>
            </a:r>
          </a:p>
          <a:p>
            <a:endParaRPr lang="en-GB" dirty="0">
              <a:solidFill>
                <a:schemeClr val="tx1">
                  <a:lumMod val="65000"/>
                  <a:lumOff val="35000"/>
                </a:schemeClr>
              </a:solidFill>
            </a:endParaRPr>
          </a:p>
          <a:p>
            <a:r>
              <a:rPr lang="en-GB" b="1" dirty="0">
                <a:solidFill>
                  <a:schemeClr val="tx1">
                    <a:lumMod val="65000"/>
                    <a:lumOff val="35000"/>
                  </a:schemeClr>
                </a:solidFill>
              </a:rPr>
              <a:t>Self-efficacy</a:t>
            </a:r>
            <a:r>
              <a:rPr lang="en-GB" dirty="0">
                <a:solidFill>
                  <a:schemeClr val="tx1">
                    <a:lumMod val="65000"/>
                    <a:lumOff val="35000"/>
                  </a:schemeClr>
                </a:solidFill>
              </a:rPr>
              <a:t> </a:t>
            </a:r>
            <a:r>
              <a:rPr lang="en-GB" sz="1600" dirty="0">
                <a:solidFill>
                  <a:schemeClr val="tx1">
                    <a:lumMod val="65000"/>
                    <a:lumOff val="35000"/>
                  </a:schemeClr>
                </a:solidFill>
              </a:rPr>
              <a:t>– is individual confidence to perform recommended health </a:t>
            </a:r>
            <a:r>
              <a:rPr lang="en-GB" sz="1600" dirty="0" smtClean="0">
                <a:solidFill>
                  <a:schemeClr val="tx1">
                    <a:lumMod val="65000"/>
                    <a:lumOff val="35000"/>
                  </a:schemeClr>
                </a:solidFill>
              </a:rPr>
              <a:t>behaviour</a:t>
            </a:r>
          </a:p>
          <a:p>
            <a:r>
              <a:rPr lang="en-GB" sz="1200" dirty="0">
                <a:solidFill>
                  <a:schemeClr val="bg1">
                    <a:lumMod val="50000"/>
                  </a:schemeClr>
                </a:solidFill>
              </a:rPr>
              <a:t>(Skinner et al.,2015).</a:t>
            </a:r>
          </a:p>
          <a:p>
            <a:endParaRPr lang="en-GB" sz="1600" dirty="0">
              <a:solidFill>
                <a:schemeClr val="tx1">
                  <a:lumMod val="65000"/>
                  <a:lumOff val="35000"/>
                </a:schemeClr>
              </a:solidFill>
            </a:endParaRPr>
          </a:p>
          <a:p>
            <a:r>
              <a:rPr lang="en-GB" dirty="0"/>
              <a:t> </a:t>
            </a:r>
          </a:p>
        </p:txBody>
      </p:sp>
    </p:spTree>
    <p:extLst>
      <p:ext uri="{BB962C8B-B14F-4D97-AF65-F5344CB8AC3E}">
        <p14:creationId xmlns:p14="http://schemas.microsoft.com/office/powerpoint/2010/main" val="33606457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tudy in half a million adults with overweight or obesity suggests benefit  of weight loss on serious health problem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16632"/>
            <a:ext cx="4429270" cy="223224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860032" y="116632"/>
            <a:ext cx="4104456" cy="7386638"/>
          </a:xfrm>
          <a:prstGeom prst="rect">
            <a:avLst/>
          </a:prstGeom>
          <a:noFill/>
        </p:spPr>
        <p:txBody>
          <a:bodyPr wrap="square" rtlCol="0">
            <a:spAutoFit/>
          </a:bodyPr>
          <a:lstStyle/>
          <a:p>
            <a:r>
              <a:rPr lang="en-GB" sz="2000" b="1" dirty="0">
                <a:solidFill>
                  <a:srgbClr val="0070C0"/>
                </a:solidFill>
              </a:rPr>
              <a:t>Measure</a:t>
            </a:r>
            <a:r>
              <a:rPr lang="en-GB" b="1" dirty="0">
                <a:solidFill>
                  <a:srgbClr val="0070C0"/>
                </a:solidFill>
              </a:rPr>
              <a:t> </a:t>
            </a:r>
            <a:r>
              <a:rPr lang="en-GB" sz="2000" b="1" dirty="0" smtClean="0">
                <a:solidFill>
                  <a:srgbClr val="0070C0"/>
                </a:solidFill>
              </a:rPr>
              <a:t>Up</a:t>
            </a:r>
            <a:r>
              <a:rPr lang="en-GB" sz="1400" dirty="0" smtClean="0">
                <a:solidFill>
                  <a:schemeClr val="bg1">
                    <a:lumMod val="50000"/>
                  </a:schemeClr>
                </a:solidFill>
              </a:rPr>
              <a:t>-first phase of  </a:t>
            </a:r>
            <a:r>
              <a:rPr lang="en-GB" sz="1400" dirty="0" smtClean="0">
                <a:solidFill>
                  <a:schemeClr val="accent1">
                    <a:lumMod val="50000"/>
                  </a:schemeClr>
                </a:solidFill>
              </a:rPr>
              <a:t>Campaign </a:t>
            </a:r>
            <a:r>
              <a:rPr lang="en-GB" sz="1400" dirty="0">
                <a:solidFill>
                  <a:schemeClr val="accent1">
                    <a:lumMod val="50000"/>
                  </a:schemeClr>
                </a:solidFill>
              </a:rPr>
              <a:t>to prevent obesity </a:t>
            </a:r>
            <a:r>
              <a:rPr lang="en-GB" sz="1600" dirty="0">
                <a:solidFill>
                  <a:schemeClr val="accent1">
                    <a:lumMod val="50000"/>
                  </a:schemeClr>
                </a:solidFill>
              </a:rPr>
              <a:t>in </a:t>
            </a:r>
            <a:r>
              <a:rPr lang="en-GB" sz="1600" dirty="0" smtClean="0">
                <a:solidFill>
                  <a:schemeClr val="accent1">
                    <a:lumMod val="50000"/>
                  </a:schemeClr>
                </a:solidFill>
              </a:rPr>
              <a:t>Australia (2008-2009)</a:t>
            </a:r>
          </a:p>
          <a:p>
            <a:endParaRPr lang="en-GB" sz="1600" dirty="0" smtClean="0">
              <a:solidFill>
                <a:schemeClr val="accent1">
                  <a:lumMod val="50000"/>
                </a:schemeClr>
              </a:solidFill>
            </a:endParaRPr>
          </a:p>
          <a:p>
            <a:pPr marL="285750" indent="-285750">
              <a:buFont typeface="Wingdings" panose="05000000000000000000" pitchFamily="2" charset="2"/>
              <a:buChar char="Ø"/>
            </a:pPr>
            <a:r>
              <a:rPr lang="en-GB" dirty="0" smtClean="0">
                <a:solidFill>
                  <a:schemeClr val="tx1">
                    <a:lumMod val="50000"/>
                    <a:lumOff val="50000"/>
                  </a:schemeClr>
                </a:solidFill>
              </a:rPr>
              <a:t>The </a:t>
            </a:r>
            <a:r>
              <a:rPr lang="en-GB" dirty="0">
                <a:solidFill>
                  <a:schemeClr val="tx1">
                    <a:lumMod val="50000"/>
                    <a:lumOff val="50000"/>
                  </a:schemeClr>
                </a:solidFill>
              </a:rPr>
              <a:t>campaign </a:t>
            </a:r>
            <a:r>
              <a:rPr lang="en-GB" b="1" dirty="0">
                <a:solidFill>
                  <a:schemeClr val="tx1">
                    <a:lumMod val="50000"/>
                    <a:lumOff val="50000"/>
                  </a:schemeClr>
                </a:solidFill>
              </a:rPr>
              <a:t>aimed</a:t>
            </a:r>
            <a:r>
              <a:rPr lang="en-GB" dirty="0">
                <a:solidFill>
                  <a:schemeClr val="tx1">
                    <a:lumMod val="50000"/>
                    <a:lumOff val="50000"/>
                  </a:schemeClr>
                </a:solidFill>
              </a:rPr>
              <a:t> to encourage people to change their behaviours, empathising </a:t>
            </a:r>
            <a:r>
              <a:rPr lang="en-GB" b="1" dirty="0">
                <a:solidFill>
                  <a:schemeClr val="tx1">
                    <a:lumMod val="50000"/>
                    <a:lumOff val="50000"/>
                  </a:schemeClr>
                </a:solidFill>
              </a:rPr>
              <a:t>adopting healthy eating habits and physical </a:t>
            </a:r>
            <a:r>
              <a:rPr lang="en-GB" b="1" dirty="0" smtClean="0">
                <a:solidFill>
                  <a:schemeClr val="tx1">
                    <a:lumMod val="50000"/>
                    <a:lumOff val="50000"/>
                  </a:schemeClr>
                </a:solidFill>
              </a:rPr>
              <a:t>activity</a:t>
            </a:r>
            <a:r>
              <a:rPr lang="en-GB" sz="1200" dirty="0" smtClean="0">
                <a:solidFill>
                  <a:schemeClr val="tx1">
                    <a:lumMod val="50000"/>
                    <a:lumOff val="50000"/>
                  </a:schemeClr>
                </a:solidFill>
              </a:rPr>
              <a:t>(O’Hara </a:t>
            </a:r>
            <a:r>
              <a:rPr lang="en-GB" sz="1200" dirty="0">
                <a:solidFill>
                  <a:schemeClr val="tx1">
                    <a:lumMod val="50000"/>
                    <a:lumOff val="50000"/>
                  </a:schemeClr>
                </a:solidFill>
              </a:rPr>
              <a:t>et al.,2016).</a:t>
            </a:r>
          </a:p>
          <a:p>
            <a:endParaRPr lang="en-GB" b="1" dirty="0" smtClean="0">
              <a:solidFill>
                <a:schemeClr val="tx1">
                  <a:lumMod val="50000"/>
                  <a:lumOff val="50000"/>
                </a:schemeClr>
              </a:solidFill>
            </a:endParaRPr>
          </a:p>
          <a:p>
            <a:endParaRPr lang="en-GB" b="1" dirty="0" smtClean="0">
              <a:solidFill>
                <a:schemeClr val="tx1">
                  <a:lumMod val="50000"/>
                  <a:lumOff val="50000"/>
                </a:schemeClr>
              </a:solidFill>
            </a:endParaRPr>
          </a:p>
          <a:p>
            <a:pPr marL="285750" indent="-285750">
              <a:buFont typeface="Wingdings" panose="05000000000000000000" pitchFamily="2" charset="2"/>
              <a:buChar char="Ø"/>
            </a:pPr>
            <a:r>
              <a:rPr lang="en-GB" b="1" dirty="0" smtClean="0">
                <a:solidFill>
                  <a:schemeClr val="tx1">
                    <a:lumMod val="50000"/>
                    <a:lumOff val="50000"/>
                  </a:schemeClr>
                </a:solidFill>
              </a:rPr>
              <a:t>Change </a:t>
            </a:r>
            <a:r>
              <a:rPr lang="en-GB" b="1" dirty="0">
                <a:solidFill>
                  <a:schemeClr val="tx1">
                    <a:lumMod val="50000"/>
                    <a:lumOff val="50000"/>
                  </a:schemeClr>
                </a:solidFill>
              </a:rPr>
              <a:t>people perception</a:t>
            </a:r>
            <a:r>
              <a:rPr lang="en-GB" dirty="0">
                <a:solidFill>
                  <a:schemeClr val="tx1">
                    <a:lumMod val="50000"/>
                    <a:lumOff val="50000"/>
                  </a:schemeClr>
                </a:solidFill>
              </a:rPr>
              <a:t> about their risk of chronic diseases and perception of positive benefits of healthy </a:t>
            </a:r>
            <a:r>
              <a:rPr lang="en-GB" dirty="0" smtClean="0">
                <a:solidFill>
                  <a:schemeClr val="tx1">
                    <a:lumMod val="50000"/>
                    <a:lumOff val="50000"/>
                  </a:schemeClr>
                </a:solidFill>
              </a:rPr>
              <a:t>behaviour</a:t>
            </a:r>
            <a:r>
              <a:rPr lang="en-GB" sz="1200" dirty="0" smtClean="0">
                <a:solidFill>
                  <a:schemeClr val="tx1">
                    <a:lumMod val="50000"/>
                    <a:lumOff val="50000"/>
                  </a:schemeClr>
                </a:solidFill>
              </a:rPr>
              <a:t>(King </a:t>
            </a:r>
            <a:r>
              <a:rPr lang="en-GB" sz="1200" dirty="0">
                <a:solidFill>
                  <a:schemeClr val="tx1">
                    <a:lumMod val="50000"/>
                    <a:lumOff val="50000"/>
                  </a:schemeClr>
                </a:solidFill>
              </a:rPr>
              <a:t>et al.,2013).</a:t>
            </a:r>
          </a:p>
          <a:p>
            <a:pPr marL="285750" indent="-285750">
              <a:buFont typeface="Wingdings" panose="05000000000000000000" pitchFamily="2" charset="2"/>
              <a:buChar char="Ø"/>
            </a:pPr>
            <a:endParaRPr lang="en-GB" dirty="0">
              <a:solidFill>
                <a:schemeClr val="tx1">
                  <a:lumMod val="50000"/>
                  <a:lumOff val="50000"/>
                </a:schemeClr>
              </a:solidFill>
            </a:endParaRPr>
          </a:p>
          <a:p>
            <a:endParaRPr lang="en-GB" b="1" dirty="0" smtClean="0">
              <a:solidFill>
                <a:schemeClr val="tx1">
                  <a:lumMod val="50000"/>
                  <a:lumOff val="50000"/>
                </a:schemeClr>
              </a:solidFill>
            </a:endParaRPr>
          </a:p>
          <a:p>
            <a:endParaRPr lang="en-GB" b="1" dirty="0">
              <a:solidFill>
                <a:schemeClr val="tx1">
                  <a:lumMod val="50000"/>
                  <a:lumOff val="50000"/>
                </a:schemeClr>
              </a:solidFill>
            </a:endParaRPr>
          </a:p>
          <a:p>
            <a:pPr marL="285750" indent="-285750">
              <a:buFont typeface="Wingdings" panose="05000000000000000000" pitchFamily="2" charset="2"/>
              <a:buChar char="Ø"/>
            </a:pPr>
            <a:r>
              <a:rPr lang="en-GB" b="1" dirty="0" smtClean="0">
                <a:solidFill>
                  <a:schemeClr val="tx1">
                    <a:lumMod val="50000"/>
                    <a:lumOff val="50000"/>
                  </a:schemeClr>
                </a:solidFill>
              </a:rPr>
              <a:t>Provided </a:t>
            </a:r>
            <a:r>
              <a:rPr lang="en-GB" b="1" dirty="0">
                <a:solidFill>
                  <a:schemeClr val="tx1">
                    <a:lumMod val="50000"/>
                    <a:lumOff val="50000"/>
                  </a:schemeClr>
                </a:solidFill>
              </a:rPr>
              <a:t>information </a:t>
            </a:r>
            <a:r>
              <a:rPr lang="en-GB" dirty="0">
                <a:solidFill>
                  <a:schemeClr val="tx1">
                    <a:lumMod val="50000"/>
                    <a:lumOff val="50000"/>
                  </a:schemeClr>
                </a:solidFill>
              </a:rPr>
              <a:t>about the benefits of behaviour </a:t>
            </a:r>
            <a:r>
              <a:rPr lang="en-GB" dirty="0" smtClean="0">
                <a:solidFill>
                  <a:schemeClr val="tx1">
                    <a:lumMod val="50000"/>
                    <a:lumOff val="50000"/>
                  </a:schemeClr>
                </a:solidFill>
              </a:rPr>
              <a:t>change(longer </a:t>
            </a:r>
            <a:r>
              <a:rPr lang="en-GB" dirty="0">
                <a:solidFill>
                  <a:schemeClr val="tx1">
                    <a:lumMod val="50000"/>
                    <a:lumOff val="50000"/>
                  </a:schemeClr>
                </a:solidFill>
              </a:rPr>
              <a:t>life with a lower risk of </a:t>
            </a:r>
            <a:r>
              <a:rPr lang="en-GB" dirty="0" smtClean="0">
                <a:solidFill>
                  <a:schemeClr val="tx1">
                    <a:lumMod val="50000"/>
                    <a:lumOff val="50000"/>
                  </a:schemeClr>
                </a:solidFill>
              </a:rPr>
              <a:t>illness) and action needed</a:t>
            </a:r>
          </a:p>
          <a:p>
            <a:r>
              <a:rPr lang="en-GB" dirty="0" smtClean="0">
                <a:solidFill>
                  <a:schemeClr val="tx1">
                    <a:lumMod val="50000"/>
                    <a:lumOff val="50000"/>
                  </a:schemeClr>
                </a:solidFill>
              </a:rPr>
              <a:t>    </a:t>
            </a:r>
            <a:r>
              <a:rPr lang="en-GB" sz="1400" dirty="0" smtClean="0">
                <a:solidFill>
                  <a:schemeClr val="tx1">
                    <a:lumMod val="50000"/>
                    <a:lumOff val="50000"/>
                  </a:schemeClr>
                </a:solidFill>
              </a:rPr>
              <a:t>(</a:t>
            </a:r>
            <a:r>
              <a:rPr lang="en-GB" sz="1200" dirty="0" smtClean="0">
                <a:solidFill>
                  <a:schemeClr val="tx1">
                    <a:lumMod val="50000"/>
                    <a:lumOff val="50000"/>
                  </a:schemeClr>
                </a:solidFill>
              </a:rPr>
              <a:t>O’Hara </a:t>
            </a:r>
            <a:r>
              <a:rPr lang="en-GB" sz="1200" dirty="0">
                <a:solidFill>
                  <a:schemeClr val="tx1">
                    <a:lumMod val="50000"/>
                    <a:lumOff val="50000"/>
                  </a:schemeClr>
                </a:solidFill>
              </a:rPr>
              <a:t>et al.,2016</a:t>
            </a:r>
            <a:r>
              <a:rPr lang="en-GB" sz="1200" dirty="0" smtClean="0">
                <a:solidFill>
                  <a:schemeClr val="tx1">
                    <a:lumMod val="50000"/>
                    <a:lumOff val="50000"/>
                  </a:schemeClr>
                </a:solidFill>
              </a:rPr>
              <a:t>).</a:t>
            </a:r>
          </a:p>
          <a:p>
            <a:endParaRPr lang="en-GB" sz="1600" dirty="0" smtClean="0">
              <a:solidFill>
                <a:schemeClr val="tx1">
                  <a:lumMod val="50000"/>
                  <a:lumOff val="50000"/>
                </a:schemeClr>
              </a:solidFill>
            </a:endParaRPr>
          </a:p>
          <a:p>
            <a:endParaRPr lang="en-GB" dirty="0">
              <a:solidFill>
                <a:schemeClr val="tx1">
                  <a:lumMod val="50000"/>
                  <a:lumOff val="50000"/>
                </a:schemeClr>
              </a:solidFill>
            </a:endParaRPr>
          </a:p>
        </p:txBody>
      </p:sp>
      <p:sp>
        <p:nvSpPr>
          <p:cNvPr id="3" name="Rounded Rectangle 2"/>
          <p:cNvSpPr/>
          <p:nvPr/>
        </p:nvSpPr>
        <p:spPr>
          <a:xfrm>
            <a:off x="179512" y="2996952"/>
            <a:ext cx="4680520" cy="3672408"/>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rgbClr val="0070C0"/>
                </a:solidFill>
              </a:rPr>
              <a:t>Measure Up</a:t>
            </a:r>
            <a:r>
              <a:rPr lang="en-GB" sz="1600" dirty="0"/>
              <a:t> use the negative personal testimonial and graphic imagery </a:t>
            </a:r>
            <a:r>
              <a:rPr lang="en-GB" sz="1600" dirty="0" smtClean="0"/>
              <a:t>in </a:t>
            </a:r>
            <a:r>
              <a:rPr lang="en-GB" sz="1600" dirty="0"/>
              <a:t>the message of their </a:t>
            </a:r>
            <a:r>
              <a:rPr lang="en-GB" sz="1600" dirty="0" smtClean="0"/>
              <a:t>TV ads</a:t>
            </a:r>
          </a:p>
          <a:p>
            <a:endParaRPr lang="en-GB" sz="1600" dirty="0" smtClean="0"/>
          </a:p>
          <a:p>
            <a:pPr marL="285750" indent="-285750">
              <a:buFont typeface="Wingdings" panose="05000000000000000000" pitchFamily="2" charset="2"/>
              <a:buChar char="Ø"/>
            </a:pPr>
            <a:r>
              <a:rPr lang="en-GB" sz="1600" b="1" dirty="0" smtClean="0"/>
              <a:t>The </a:t>
            </a:r>
            <a:r>
              <a:rPr lang="en-GB" sz="1600" b="1" dirty="0"/>
              <a:t>message considers the health consequences caused by obesity and seems like it had a strong emotional response in viewers</a:t>
            </a:r>
            <a:r>
              <a:rPr lang="en-GB" sz="1600" b="1" dirty="0" smtClean="0"/>
              <a:t>.</a:t>
            </a:r>
          </a:p>
          <a:p>
            <a:endParaRPr lang="en-GB" sz="1600" b="1" dirty="0" smtClean="0"/>
          </a:p>
          <a:p>
            <a:pPr marL="285750" indent="-285750">
              <a:buFont typeface="Wingdings" panose="05000000000000000000" pitchFamily="2" charset="2"/>
              <a:buChar char="Ø"/>
            </a:pPr>
            <a:r>
              <a:rPr lang="en-GB" sz="1600" b="1" dirty="0" smtClean="0"/>
              <a:t> </a:t>
            </a:r>
            <a:r>
              <a:rPr lang="en-GB" sz="1600" b="1" dirty="0"/>
              <a:t>Research suggests that feeling of some type </a:t>
            </a:r>
            <a:r>
              <a:rPr lang="en-GB" sz="1600" b="1" i="1" dirty="0"/>
              <a:t>of fear and discomfort </a:t>
            </a:r>
            <a:r>
              <a:rPr lang="en-GB" sz="1600" b="1" dirty="0"/>
              <a:t>is </a:t>
            </a:r>
            <a:r>
              <a:rPr lang="en-GB" sz="1600" b="1" i="1" dirty="0"/>
              <a:t>linked to the effectiveness </a:t>
            </a:r>
            <a:r>
              <a:rPr lang="en-GB" sz="1600" b="1" dirty="0"/>
              <a:t>of perceived the ad by people with overweight and </a:t>
            </a:r>
            <a:r>
              <a:rPr lang="en-GB" sz="1600" b="1" dirty="0" smtClean="0"/>
              <a:t>obesity</a:t>
            </a:r>
            <a:r>
              <a:rPr lang="en-GB" sz="1600" b="1" dirty="0"/>
              <a:t> </a:t>
            </a:r>
            <a:r>
              <a:rPr lang="en-GB" sz="1200" dirty="0" smtClean="0"/>
              <a:t>(Dixon et al.,2015).</a:t>
            </a:r>
            <a:endParaRPr lang="en-GB" sz="1200" dirty="0"/>
          </a:p>
        </p:txBody>
      </p:sp>
      <p:sp>
        <p:nvSpPr>
          <p:cNvPr id="4" name="TextBox 3"/>
          <p:cNvSpPr txBox="1"/>
          <p:nvPr/>
        </p:nvSpPr>
        <p:spPr>
          <a:xfrm>
            <a:off x="179511" y="404664"/>
            <a:ext cx="2124879" cy="954107"/>
          </a:xfrm>
          <a:prstGeom prst="rect">
            <a:avLst/>
          </a:prstGeom>
          <a:noFill/>
        </p:spPr>
        <p:txBody>
          <a:bodyPr wrap="square" rtlCol="0">
            <a:spAutoFit/>
          </a:bodyPr>
          <a:lstStyle/>
          <a:p>
            <a:pPr algn="ctr"/>
            <a:r>
              <a:rPr lang="en-GB" sz="2800" b="1" dirty="0" smtClean="0">
                <a:solidFill>
                  <a:srgbClr val="0070C0"/>
                </a:solidFill>
              </a:rPr>
              <a:t>  Measure </a:t>
            </a:r>
            <a:r>
              <a:rPr lang="en-GB" sz="2800" b="1" dirty="0">
                <a:solidFill>
                  <a:srgbClr val="0070C0"/>
                </a:solidFill>
              </a:rPr>
              <a:t>Up </a:t>
            </a:r>
            <a:endParaRPr lang="en-GB" sz="2800" b="1" dirty="0"/>
          </a:p>
        </p:txBody>
      </p:sp>
      <p:sp>
        <p:nvSpPr>
          <p:cNvPr id="5" name="Rounded Rectangle 4"/>
          <p:cNvSpPr/>
          <p:nvPr/>
        </p:nvSpPr>
        <p:spPr>
          <a:xfrm>
            <a:off x="179512" y="2348880"/>
            <a:ext cx="4429270" cy="6480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solidFill>
                  <a:schemeClr val="bg1"/>
                </a:solidFill>
              </a:rPr>
              <a:t>Campaign prompt people to </a:t>
            </a:r>
            <a:r>
              <a:rPr lang="en-GB" sz="1200" b="1" dirty="0">
                <a:solidFill>
                  <a:schemeClr val="bg1"/>
                </a:solidFill>
              </a:rPr>
              <a:t>measure their waists in relation to the individual susceptibility to chronic diseases</a:t>
            </a:r>
            <a:r>
              <a:rPr lang="en-GB" sz="1200" dirty="0">
                <a:solidFill>
                  <a:schemeClr val="bg1"/>
                </a:solidFill>
              </a:rPr>
              <a:t> (King et al., </a:t>
            </a:r>
            <a:r>
              <a:rPr lang="en-GB" sz="1200" dirty="0" smtClean="0">
                <a:solidFill>
                  <a:schemeClr val="bg1"/>
                </a:solidFill>
              </a:rPr>
              <a:t>2013).</a:t>
            </a:r>
            <a:endParaRPr lang="en-GB" sz="1200" dirty="0">
              <a:solidFill>
                <a:schemeClr val="bg1"/>
              </a:solidFill>
            </a:endParaRPr>
          </a:p>
        </p:txBody>
      </p:sp>
      <p:sp>
        <p:nvSpPr>
          <p:cNvPr id="6" name="Down Arrow 5"/>
          <p:cNvSpPr/>
          <p:nvPr/>
        </p:nvSpPr>
        <p:spPr>
          <a:xfrm>
            <a:off x="6660232" y="2348880"/>
            <a:ext cx="484632" cy="7052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a:off x="6669944" y="4480542"/>
            <a:ext cx="484632" cy="7052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740965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251520" y="188640"/>
            <a:ext cx="8712968" cy="6480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179512" y="188640"/>
            <a:ext cx="8784976" cy="2308324"/>
          </a:xfrm>
          <a:prstGeom prst="rect">
            <a:avLst/>
          </a:prstGeom>
          <a:gradFill flip="none" rotWithShape="1">
            <a:gsLst>
              <a:gs pos="0">
                <a:schemeClr val="accent2">
                  <a:lumMod val="75000"/>
                  <a:tint val="66000"/>
                  <a:satMod val="160000"/>
                </a:schemeClr>
              </a:gs>
              <a:gs pos="50000">
                <a:schemeClr val="accent2">
                  <a:lumMod val="75000"/>
                  <a:tint val="44500"/>
                  <a:satMod val="160000"/>
                </a:schemeClr>
              </a:gs>
              <a:gs pos="100000">
                <a:schemeClr val="accent2">
                  <a:lumMod val="75000"/>
                  <a:tint val="23500"/>
                  <a:satMod val="160000"/>
                </a:schemeClr>
              </a:gs>
            </a:gsLst>
            <a:path path="circle">
              <a:fillToRect l="100000" b="100000"/>
            </a:path>
            <a:tileRect t="-100000" r="-100000"/>
          </a:gradFill>
        </p:spPr>
        <p:txBody>
          <a:bodyPr wrap="square" rtlCol="0">
            <a:spAutoFit/>
          </a:bodyPr>
          <a:lstStyle/>
          <a:p>
            <a:r>
              <a:rPr lang="en-GB" dirty="0" smtClean="0"/>
              <a:t>Campaign </a:t>
            </a:r>
            <a:r>
              <a:rPr lang="en-GB" b="1" dirty="0" smtClean="0">
                <a:solidFill>
                  <a:srgbClr val="0070C0"/>
                </a:solidFill>
              </a:rPr>
              <a:t>Measure Up </a:t>
            </a:r>
            <a:r>
              <a:rPr lang="en-GB" dirty="0" smtClean="0"/>
              <a:t>seems </a:t>
            </a:r>
            <a:r>
              <a:rPr lang="en-GB" dirty="0"/>
              <a:t>to be successful in influence awareness and encourage people to adopt a new behaviour. </a:t>
            </a:r>
            <a:endParaRPr lang="en-GB" dirty="0" smtClean="0"/>
          </a:p>
          <a:p>
            <a:endParaRPr lang="en-GB" dirty="0"/>
          </a:p>
          <a:p>
            <a:r>
              <a:rPr lang="en-GB" dirty="0" smtClean="0"/>
              <a:t>They find:</a:t>
            </a:r>
          </a:p>
          <a:p>
            <a:pPr marL="285750" indent="-285750">
              <a:buFont typeface="Wingdings" panose="05000000000000000000" pitchFamily="2" charset="2"/>
              <a:buChar char="Ø"/>
            </a:pPr>
            <a:r>
              <a:rPr lang="en-GB" dirty="0" smtClean="0"/>
              <a:t>Significant </a:t>
            </a:r>
            <a:r>
              <a:rPr lang="en-GB" dirty="0"/>
              <a:t>increase in people's </a:t>
            </a:r>
            <a:r>
              <a:rPr lang="en-GB" dirty="0" smtClean="0"/>
              <a:t>awareness (89 %) </a:t>
            </a:r>
            <a:r>
              <a:rPr lang="en-GB" dirty="0"/>
              <a:t>of chronic disease risk and waist measuring </a:t>
            </a:r>
            <a:r>
              <a:rPr lang="en-GB" dirty="0" smtClean="0"/>
              <a:t>behaviour</a:t>
            </a:r>
          </a:p>
          <a:p>
            <a:pPr marL="285750" indent="-285750">
              <a:buFont typeface="Wingdings" panose="05000000000000000000" pitchFamily="2" charset="2"/>
              <a:buChar char="Ø"/>
            </a:pPr>
            <a:r>
              <a:rPr lang="en-GB" dirty="0" smtClean="0"/>
              <a:t>plays </a:t>
            </a:r>
            <a:r>
              <a:rPr lang="en-GB" dirty="0"/>
              <a:t>an essential role in understanding the risk and changes lifestyle behaviour to reduce chronic illness </a:t>
            </a:r>
            <a:r>
              <a:rPr lang="en-GB" sz="1200" dirty="0"/>
              <a:t>(King et al.,2013</a:t>
            </a:r>
            <a:r>
              <a:rPr lang="en-GB" sz="1200" dirty="0" smtClean="0"/>
              <a:t>).</a:t>
            </a:r>
          </a:p>
        </p:txBody>
      </p:sp>
      <p:sp>
        <p:nvSpPr>
          <p:cNvPr id="4" name="TextBox 3"/>
          <p:cNvSpPr txBox="1"/>
          <p:nvPr/>
        </p:nvSpPr>
        <p:spPr>
          <a:xfrm>
            <a:off x="251520" y="2708920"/>
            <a:ext cx="8712968" cy="369332"/>
          </a:xfrm>
          <a:prstGeom prst="rect">
            <a:avLst/>
          </a:prstGeom>
          <a:noFill/>
        </p:spPr>
        <p:txBody>
          <a:bodyPr wrap="square" rtlCol="0">
            <a:spAutoFit/>
          </a:bodyPr>
          <a:lstStyle/>
          <a:p>
            <a:r>
              <a:rPr lang="en-GB" b="1" dirty="0">
                <a:solidFill>
                  <a:srgbClr val="0070C0"/>
                </a:solidFill>
              </a:rPr>
              <a:t>Swap It, Don't Stop </a:t>
            </a:r>
            <a:r>
              <a:rPr lang="en-GB" b="1" dirty="0" smtClean="0">
                <a:solidFill>
                  <a:srgbClr val="0070C0"/>
                </a:solidFill>
              </a:rPr>
              <a:t>It </a:t>
            </a:r>
            <a:r>
              <a:rPr lang="en-GB" dirty="0" smtClean="0">
                <a:solidFill>
                  <a:schemeClr val="tx1">
                    <a:lumMod val="65000"/>
                    <a:lumOff val="35000"/>
                  </a:schemeClr>
                </a:solidFill>
              </a:rPr>
              <a:t>(2011) </a:t>
            </a:r>
            <a:r>
              <a:rPr lang="en-GB" dirty="0">
                <a:solidFill>
                  <a:schemeClr val="tx1">
                    <a:lumMod val="65000"/>
                    <a:lumOff val="35000"/>
                  </a:schemeClr>
                </a:solidFill>
              </a:rPr>
              <a:t>it was the second phase of the </a:t>
            </a:r>
            <a:r>
              <a:rPr lang="en-GB" b="1" dirty="0" smtClean="0">
                <a:solidFill>
                  <a:srgbClr val="0070C0"/>
                </a:solidFill>
              </a:rPr>
              <a:t>Measure Up</a:t>
            </a:r>
            <a:endParaRPr lang="en-GB" dirty="0"/>
          </a:p>
        </p:txBody>
      </p:sp>
      <p:sp>
        <p:nvSpPr>
          <p:cNvPr id="5" name="Rounded Rectangle 4"/>
          <p:cNvSpPr/>
          <p:nvPr/>
        </p:nvSpPr>
        <p:spPr>
          <a:xfrm>
            <a:off x="251520" y="4221088"/>
            <a:ext cx="3456384" cy="2304256"/>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Instead of being asked to eliminate their unhealthy behaviours, people have been encouraged to make a small change in their lifestyle and swap unhealthy behaviour with healthy </a:t>
            </a:r>
            <a:r>
              <a:rPr lang="en-GB" b="1" dirty="0" smtClean="0"/>
              <a:t>ones(</a:t>
            </a:r>
            <a:r>
              <a:rPr lang="en-GB" sz="1200" b="1" dirty="0" smtClean="0"/>
              <a:t>O, </a:t>
            </a:r>
            <a:r>
              <a:rPr lang="en-GB" sz="1200" b="1" dirty="0"/>
              <a:t>Hara et al.,2016</a:t>
            </a:r>
            <a:r>
              <a:rPr lang="en-GB" b="1" dirty="0"/>
              <a:t>). </a:t>
            </a:r>
          </a:p>
        </p:txBody>
      </p:sp>
      <p:sp>
        <p:nvSpPr>
          <p:cNvPr id="6" name="Rounded Rectangle 5"/>
          <p:cNvSpPr/>
          <p:nvPr/>
        </p:nvSpPr>
        <p:spPr>
          <a:xfrm>
            <a:off x="5436095" y="4221087"/>
            <a:ext cx="3517199" cy="232720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400" dirty="0" smtClean="0"/>
          </a:p>
          <a:p>
            <a:endParaRPr lang="en-GB" sz="1400" dirty="0"/>
          </a:p>
          <a:p>
            <a:endParaRPr lang="en-GB" sz="1400" dirty="0" smtClean="0"/>
          </a:p>
          <a:p>
            <a:endParaRPr lang="en-GB" sz="1400" dirty="0"/>
          </a:p>
          <a:p>
            <a:endParaRPr lang="en-GB" sz="1400" dirty="0" smtClean="0"/>
          </a:p>
          <a:p>
            <a:endParaRPr lang="en-GB" sz="1400" dirty="0"/>
          </a:p>
          <a:p>
            <a:r>
              <a:rPr lang="en-GB" sz="1400" dirty="0" smtClean="0"/>
              <a:t>Campaign </a:t>
            </a:r>
            <a:r>
              <a:rPr lang="en-GB" sz="1400" b="1" dirty="0">
                <a:solidFill>
                  <a:srgbClr val="0070C0"/>
                </a:solidFill>
              </a:rPr>
              <a:t>Swap It, Don't Stop It </a:t>
            </a:r>
            <a:r>
              <a:rPr lang="en-GB" sz="1400" dirty="0" smtClean="0"/>
              <a:t>had </a:t>
            </a:r>
            <a:r>
              <a:rPr lang="en-GB" sz="1400" dirty="0"/>
              <a:t>a small effect on behaviour </a:t>
            </a:r>
            <a:r>
              <a:rPr lang="en-GB" sz="1400" dirty="0" smtClean="0"/>
              <a:t>change because is was less personally </a:t>
            </a:r>
            <a:r>
              <a:rPr lang="en-GB" sz="1400" dirty="0"/>
              <a:t>effective than </a:t>
            </a:r>
            <a:r>
              <a:rPr lang="en-GB" sz="1400" dirty="0" smtClean="0"/>
              <a:t>Measure Up</a:t>
            </a:r>
          </a:p>
          <a:p>
            <a:r>
              <a:rPr lang="en-GB" sz="1400" b="1" dirty="0" smtClean="0"/>
              <a:t>84</a:t>
            </a:r>
            <a:r>
              <a:rPr lang="en-GB" sz="1400" b="1" dirty="0"/>
              <a:t>% </a:t>
            </a:r>
            <a:r>
              <a:rPr lang="en-GB" sz="1200" dirty="0"/>
              <a:t>of participant reported no swapping behaviour </a:t>
            </a:r>
            <a:r>
              <a:rPr lang="en-GB" sz="1200" dirty="0" smtClean="0"/>
              <a:t>(Kite et </a:t>
            </a:r>
            <a:r>
              <a:rPr lang="en-GB" sz="1200" dirty="0"/>
              <a:t>al.,2018</a:t>
            </a:r>
            <a:r>
              <a:rPr lang="en-GB" sz="1200" dirty="0" smtClean="0"/>
              <a:t>)</a:t>
            </a:r>
          </a:p>
          <a:p>
            <a:endParaRPr lang="en-GB" sz="1400" dirty="0"/>
          </a:p>
          <a:p>
            <a:r>
              <a:rPr lang="en-GB" sz="1400" b="1" dirty="0"/>
              <a:t>14%</a:t>
            </a:r>
            <a:r>
              <a:rPr lang="en-GB" sz="1400" dirty="0"/>
              <a:t> </a:t>
            </a:r>
            <a:r>
              <a:rPr lang="en-GB" sz="1200" dirty="0"/>
              <a:t>reported one swapping </a:t>
            </a:r>
            <a:r>
              <a:rPr lang="en-GB" sz="1200" dirty="0" smtClean="0"/>
              <a:t>behaviour(Kite et </a:t>
            </a:r>
            <a:r>
              <a:rPr lang="en-GB" sz="1200" dirty="0"/>
              <a:t>al.,2018)</a:t>
            </a:r>
          </a:p>
          <a:p>
            <a:endParaRPr lang="en-GB" sz="1200" dirty="0" smtClean="0"/>
          </a:p>
          <a:p>
            <a:endParaRPr lang="en-GB" sz="1400" dirty="0"/>
          </a:p>
          <a:p>
            <a:endParaRPr lang="en-GB" sz="1400" dirty="0" smtClean="0"/>
          </a:p>
          <a:p>
            <a:endParaRPr lang="en-GB" sz="1400" dirty="0"/>
          </a:p>
          <a:p>
            <a:endParaRPr lang="en-GB" sz="1400" dirty="0" smtClean="0"/>
          </a:p>
          <a:p>
            <a:endParaRPr lang="en-GB" sz="1400" dirty="0"/>
          </a:p>
        </p:txBody>
      </p:sp>
      <p:sp>
        <p:nvSpPr>
          <p:cNvPr id="8" name="AutoShape 2" descr="Swap It Don't Stop It: Health App Review - Care Club"/>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6" name="Picture 4" descr="Swap It Don't Stop It: Health App Review - Care Clu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56" y="3085464"/>
            <a:ext cx="2664296" cy="1231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785152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76672"/>
            <a:ext cx="8496944"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Bodoni MT Black" panose="02070A03080606020203" pitchFamily="18" charset="0"/>
              </a:rPr>
              <a:t>The </a:t>
            </a:r>
            <a:r>
              <a:rPr lang="en-GB" sz="2800" b="1" dirty="0" smtClean="0">
                <a:latin typeface="Bodoni MT Black" panose="02070A03080606020203" pitchFamily="18" charset="0"/>
              </a:rPr>
              <a:t>Theory </a:t>
            </a:r>
            <a:r>
              <a:rPr lang="en-GB" sz="2800" b="1" dirty="0">
                <a:latin typeface="Bodoni MT Black" panose="02070A03080606020203" pitchFamily="18" charset="0"/>
              </a:rPr>
              <a:t>of Planned </a:t>
            </a:r>
            <a:r>
              <a:rPr lang="en-GB" sz="2800" b="1" dirty="0" smtClean="0">
                <a:latin typeface="Bodoni MT Black" panose="02070A03080606020203" pitchFamily="18" charset="0"/>
              </a:rPr>
              <a:t>Behaviour(TPB) </a:t>
            </a:r>
            <a:endParaRPr lang="en-GB" sz="2800" b="1" dirty="0">
              <a:latin typeface="Bodoni MT Black" panose="02070A03080606020203" pitchFamily="18" charset="0"/>
            </a:endParaRPr>
          </a:p>
        </p:txBody>
      </p:sp>
      <p:pic>
        <p:nvPicPr>
          <p:cNvPr id="2050" name="Picture 2" descr="Theory of Planned Behaviour (Ajzen, 1991). | Download Scientific Diagr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772816"/>
            <a:ext cx="8064896" cy="46805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30717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88640"/>
            <a:ext cx="8568952" cy="646331"/>
          </a:xfrm>
          <a:prstGeom prst="rect">
            <a:avLst/>
          </a:prstGeom>
        </p:spPr>
        <p:txBody>
          <a:bodyPr wrap="square">
            <a:spAutoFit/>
          </a:bodyPr>
          <a:lstStyle/>
          <a:p>
            <a:r>
              <a:rPr lang="en-GB" b="1" dirty="0" smtClean="0">
                <a:solidFill>
                  <a:schemeClr val="tx1">
                    <a:lumMod val="50000"/>
                    <a:lumOff val="50000"/>
                  </a:schemeClr>
                </a:solidFill>
              </a:rPr>
              <a:t>According to Andrews et al,(2010) in  several </a:t>
            </a:r>
            <a:r>
              <a:rPr lang="en-GB" b="1" dirty="0">
                <a:solidFill>
                  <a:schemeClr val="tx1">
                    <a:lumMod val="50000"/>
                    <a:lumOff val="50000"/>
                  </a:schemeClr>
                </a:solidFill>
              </a:rPr>
              <a:t>campaigns, parents play a significant role in decreasing rates of childhood </a:t>
            </a:r>
            <a:r>
              <a:rPr lang="en-GB" b="1" dirty="0" smtClean="0">
                <a:solidFill>
                  <a:schemeClr val="tx1">
                    <a:lumMod val="50000"/>
                    <a:lumOff val="50000"/>
                  </a:schemeClr>
                </a:solidFill>
              </a:rPr>
              <a:t>obesity</a:t>
            </a:r>
            <a:endParaRPr lang="en-GB" b="1" dirty="0">
              <a:solidFill>
                <a:schemeClr val="tx1">
                  <a:lumMod val="50000"/>
                  <a:lumOff val="50000"/>
                </a:schemeClr>
              </a:solidFill>
            </a:endParaRPr>
          </a:p>
        </p:txBody>
      </p:sp>
      <p:sp>
        <p:nvSpPr>
          <p:cNvPr id="4" name="TextBox 3"/>
          <p:cNvSpPr txBox="1"/>
          <p:nvPr/>
        </p:nvSpPr>
        <p:spPr>
          <a:xfrm>
            <a:off x="323528" y="1124744"/>
            <a:ext cx="8352928" cy="5078313"/>
          </a:xfrm>
          <a:prstGeom prst="rect">
            <a:avLst/>
          </a:prstGeom>
          <a:noFill/>
        </p:spPr>
        <p:txBody>
          <a:bodyPr wrap="square" rtlCol="0">
            <a:spAutoFit/>
          </a:bodyPr>
          <a:lstStyle/>
          <a:p>
            <a:r>
              <a:rPr lang="en-GB" b="1" dirty="0" smtClean="0">
                <a:solidFill>
                  <a:schemeClr val="tx1">
                    <a:lumMod val="65000"/>
                    <a:lumOff val="35000"/>
                  </a:schemeClr>
                </a:solidFill>
              </a:rPr>
              <a:t>TPB</a:t>
            </a:r>
            <a:r>
              <a:rPr lang="en-GB" b="1" dirty="0">
                <a:solidFill>
                  <a:schemeClr val="tx1">
                    <a:lumMod val="65000"/>
                    <a:lumOff val="35000"/>
                  </a:schemeClr>
                </a:solidFill>
              </a:rPr>
              <a:t> </a:t>
            </a:r>
            <a:r>
              <a:rPr lang="en-GB" b="1" dirty="0" smtClean="0">
                <a:solidFill>
                  <a:schemeClr val="tx1">
                    <a:lumMod val="65000"/>
                    <a:lumOff val="35000"/>
                  </a:schemeClr>
                </a:solidFill>
              </a:rPr>
              <a:t>contributes </a:t>
            </a:r>
            <a:r>
              <a:rPr lang="en-GB" dirty="0">
                <a:solidFill>
                  <a:schemeClr val="tx1">
                    <a:lumMod val="65000"/>
                    <a:lumOff val="35000"/>
                  </a:schemeClr>
                </a:solidFill>
              </a:rPr>
              <a:t>to parents decision in changing lifestyle for their children. Model empathise the </a:t>
            </a:r>
            <a:r>
              <a:rPr lang="en-GB" b="1" dirty="0">
                <a:solidFill>
                  <a:schemeClr val="tx1">
                    <a:lumMod val="65000"/>
                    <a:lumOff val="35000"/>
                  </a:schemeClr>
                </a:solidFill>
              </a:rPr>
              <a:t>importance of intention </a:t>
            </a:r>
            <a:r>
              <a:rPr lang="en-GB" dirty="0">
                <a:solidFill>
                  <a:schemeClr val="tx1">
                    <a:lumMod val="65000"/>
                    <a:lumOff val="35000"/>
                  </a:schemeClr>
                </a:solidFill>
              </a:rPr>
              <a:t>to change the behaviour. Those intentions must be strong to perform a specific behaviour and </a:t>
            </a:r>
            <a:r>
              <a:rPr lang="en-GB" dirty="0" smtClean="0">
                <a:solidFill>
                  <a:schemeClr val="tx1">
                    <a:lumMod val="65000"/>
                    <a:lumOff val="35000"/>
                  </a:schemeClr>
                </a:solidFill>
              </a:rPr>
              <a:t>include: </a:t>
            </a:r>
          </a:p>
          <a:p>
            <a:pPr marL="285750" indent="-285750">
              <a:buFont typeface="Arial" panose="020B0604020202020204" pitchFamily="34" charset="0"/>
              <a:buChar char="•"/>
            </a:pPr>
            <a:endParaRPr lang="en-GB" dirty="0">
              <a:solidFill>
                <a:schemeClr val="tx1">
                  <a:lumMod val="65000"/>
                  <a:lumOff val="35000"/>
                </a:schemeClr>
              </a:solidFill>
            </a:endParaRPr>
          </a:p>
          <a:p>
            <a:pPr marL="285750" indent="-285750">
              <a:buFont typeface="Wingdings" panose="05000000000000000000" pitchFamily="2" charset="2"/>
              <a:buChar char="Ø"/>
            </a:pPr>
            <a:r>
              <a:rPr lang="en-GB" b="1" dirty="0">
                <a:solidFill>
                  <a:schemeClr val="tx1">
                    <a:lumMod val="65000"/>
                    <a:lumOff val="35000"/>
                  </a:schemeClr>
                </a:solidFill>
              </a:rPr>
              <a:t>Attitudes-</a:t>
            </a:r>
            <a:r>
              <a:rPr lang="en-GB" dirty="0">
                <a:solidFill>
                  <a:schemeClr val="tx1">
                    <a:lumMod val="65000"/>
                    <a:lumOff val="35000"/>
                  </a:schemeClr>
                </a:solidFill>
              </a:rPr>
              <a:t> parents attitudes, beliefs and practices influence children diet. Also, parental attitude against TV viewing(children classified with obesity watching more TV than children of parents with a more appropriate attitude and beliefs). </a:t>
            </a:r>
            <a:endParaRPr lang="en-GB" dirty="0" smtClean="0">
              <a:solidFill>
                <a:schemeClr val="tx1">
                  <a:lumMod val="65000"/>
                  <a:lumOff val="35000"/>
                </a:schemeClr>
              </a:solidFill>
            </a:endParaRPr>
          </a:p>
          <a:p>
            <a:pPr marL="285750" indent="-285750">
              <a:buFont typeface="Wingdings" panose="05000000000000000000" pitchFamily="2" charset="2"/>
              <a:buChar char="Ø"/>
            </a:pPr>
            <a:endParaRPr lang="en-GB" dirty="0">
              <a:solidFill>
                <a:schemeClr val="tx1">
                  <a:lumMod val="65000"/>
                  <a:lumOff val="35000"/>
                </a:schemeClr>
              </a:solidFill>
            </a:endParaRPr>
          </a:p>
          <a:p>
            <a:pPr marL="285750" indent="-285750">
              <a:buFont typeface="Wingdings" panose="05000000000000000000" pitchFamily="2" charset="2"/>
              <a:buChar char="Ø"/>
            </a:pPr>
            <a:r>
              <a:rPr lang="en-GB" dirty="0">
                <a:solidFill>
                  <a:schemeClr val="tx1">
                    <a:lumMod val="65000"/>
                    <a:lumOff val="35000"/>
                  </a:schemeClr>
                </a:solidFill>
              </a:rPr>
              <a:t> </a:t>
            </a:r>
            <a:r>
              <a:rPr lang="en-GB" b="1" dirty="0">
                <a:solidFill>
                  <a:schemeClr val="tx1">
                    <a:lumMod val="65000"/>
                    <a:lumOff val="35000"/>
                  </a:schemeClr>
                </a:solidFill>
              </a:rPr>
              <a:t>Subjective norms </a:t>
            </a:r>
            <a:r>
              <a:rPr lang="en-GB" dirty="0">
                <a:solidFill>
                  <a:schemeClr val="tx1">
                    <a:lumMod val="65000"/>
                    <a:lumOff val="35000"/>
                  </a:schemeClr>
                </a:solidFill>
              </a:rPr>
              <a:t>– they are individual norms that underlie the subjective norms of other people or groups important and influenced for that individual</a:t>
            </a:r>
            <a:r>
              <a:rPr lang="en-GB" dirty="0" smtClean="0">
                <a:solidFill>
                  <a:schemeClr val="tx1">
                    <a:lumMod val="65000"/>
                    <a:lumOff val="35000"/>
                  </a:schemeClr>
                </a:solidFill>
              </a:rPr>
              <a:t>.</a:t>
            </a:r>
          </a:p>
          <a:p>
            <a:pPr marL="285750" indent="-285750">
              <a:buFont typeface="Wingdings" panose="05000000000000000000" pitchFamily="2" charset="2"/>
              <a:buChar char="Ø"/>
            </a:pPr>
            <a:endParaRPr lang="en-GB" dirty="0">
              <a:solidFill>
                <a:schemeClr val="tx1">
                  <a:lumMod val="65000"/>
                  <a:lumOff val="35000"/>
                </a:schemeClr>
              </a:solidFill>
            </a:endParaRPr>
          </a:p>
          <a:p>
            <a:pPr marL="285750" indent="-285750">
              <a:buFont typeface="Wingdings" panose="05000000000000000000" pitchFamily="2" charset="2"/>
              <a:buChar char="Ø"/>
            </a:pPr>
            <a:r>
              <a:rPr lang="en-GB" b="1" dirty="0">
                <a:solidFill>
                  <a:schemeClr val="tx1">
                    <a:lumMod val="65000"/>
                    <a:lumOff val="35000"/>
                  </a:schemeClr>
                </a:solidFill>
              </a:rPr>
              <a:t>Parents Perceived behavioural control-</a:t>
            </a:r>
            <a:r>
              <a:rPr lang="en-GB" dirty="0">
                <a:solidFill>
                  <a:schemeClr val="tx1">
                    <a:lumMod val="65000"/>
                    <a:lumOff val="35000"/>
                  </a:schemeClr>
                </a:solidFill>
              </a:rPr>
              <a:t>. Parents need to perceive that they have control over childhood obesity, and they play a role in changing their behaviour (for example, providing them with vegetables and fruits and limiting unhealthy foods).</a:t>
            </a:r>
          </a:p>
        </p:txBody>
      </p:sp>
    </p:spTree>
    <p:extLst>
      <p:ext uri="{BB962C8B-B14F-4D97-AF65-F5344CB8AC3E}">
        <p14:creationId xmlns:p14="http://schemas.microsoft.com/office/powerpoint/2010/main" val="24627294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512" y="764704"/>
            <a:ext cx="4176464" cy="1656184"/>
          </a:xfrm>
          <a:prstGeom prst="rect">
            <a:avLst/>
          </a:prstGeom>
          <a:gradFill flip="none" rotWithShape="1">
            <a:gsLst>
              <a:gs pos="0">
                <a:schemeClr val="accent2">
                  <a:lumMod val="40000"/>
                  <a:lumOff val="60000"/>
                  <a:shade val="30000"/>
                  <a:satMod val="115000"/>
                </a:schemeClr>
              </a:gs>
              <a:gs pos="50000">
                <a:schemeClr val="accent2">
                  <a:lumMod val="40000"/>
                  <a:lumOff val="60000"/>
                  <a:shade val="67500"/>
                  <a:satMod val="115000"/>
                </a:schemeClr>
              </a:gs>
              <a:gs pos="100000">
                <a:schemeClr val="accent2">
                  <a:lumMod val="40000"/>
                  <a:lumOff val="60000"/>
                  <a:shade val="100000"/>
                  <a:satMod val="115000"/>
                </a:schemeClr>
              </a:gs>
            </a:gsLst>
            <a:lin ang="27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t>D</a:t>
            </a:r>
            <a:r>
              <a:rPr lang="en-GB" sz="1600" b="1" dirty="0" smtClean="0"/>
              <a:t>uration </a:t>
            </a:r>
            <a:r>
              <a:rPr lang="en-GB" sz="1600" b="1" dirty="0"/>
              <a:t>of the campaign and </a:t>
            </a:r>
            <a:r>
              <a:rPr lang="en-GB" sz="1600" b="1" dirty="0" err="1" smtClean="0"/>
              <a:t>intensity.Campaign</a:t>
            </a:r>
            <a:r>
              <a:rPr lang="en-GB" sz="1600" b="1" dirty="0" smtClean="0"/>
              <a:t> </a:t>
            </a:r>
            <a:r>
              <a:rPr lang="en-GB" sz="1600" b="1" dirty="0"/>
              <a:t>need to be recognised by a wide population, researchers suggest that to reach a target group of population appropriate media need to be </a:t>
            </a:r>
            <a:r>
              <a:rPr lang="en-GB" sz="1600" b="1" dirty="0" smtClean="0"/>
              <a:t>used</a:t>
            </a:r>
            <a:r>
              <a:rPr lang="en-GB" sz="1600" dirty="0" smtClean="0">
                <a:solidFill>
                  <a:schemeClr val="bg1">
                    <a:lumMod val="50000"/>
                  </a:schemeClr>
                </a:solidFill>
              </a:rPr>
              <a:t> </a:t>
            </a:r>
            <a:r>
              <a:rPr lang="en-GB" sz="1200" dirty="0">
                <a:solidFill>
                  <a:schemeClr val="bg1"/>
                </a:solidFill>
              </a:rPr>
              <a:t>(O, Hara et al.,2016).</a:t>
            </a:r>
          </a:p>
          <a:p>
            <a:pPr algn="ctr"/>
            <a:endParaRPr lang="en-GB" sz="1600" b="1" dirty="0"/>
          </a:p>
        </p:txBody>
      </p:sp>
      <p:sp>
        <p:nvSpPr>
          <p:cNvPr id="5" name="Rectangle 4"/>
          <p:cNvSpPr/>
          <p:nvPr/>
        </p:nvSpPr>
        <p:spPr>
          <a:xfrm>
            <a:off x="179512" y="2528900"/>
            <a:ext cx="4176464" cy="900100"/>
          </a:xfrm>
          <a:prstGeom prst="rect">
            <a:avLst/>
          </a:prstGeom>
          <a:gradFill flip="none" rotWithShape="1">
            <a:gsLst>
              <a:gs pos="0">
                <a:schemeClr val="accent2">
                  <a:lumMod val="75000"/>
                  <a:shade val="30000"/>
                  <a:satMod val="115000"/>
                </a:schemeClr>
              </a:gs>
              <a:gs pos="50000">
                <a:schemeClr val="accent2">
                  <a:lumMod val="75000"/>
                  <a:shade val="67500"/>
                  <a:satMod val="115000"/>
                </a:schemeClr>
              </a:gs>
              <a:gs pos="100000">
                <a:schemeClr val="accent2">
                  <a:lumMod val="75000"/>
                  <a:shade val="100000"/>
                  <a:satMod val="115000"/>
                </a:schemeClr>
              </a:gs>
            </a:gsLst>
            <a:lin ang="162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dirty="0" smtClean="0"/>
          </a:p>
          <a:p>
            <a:pPr algn="ctr"/>
            <a:r>
              <a:rPr lang="en-GB" sz="1600" b="1" dirty="0" smtClean="0"/>
              <a:t>Should </a:t>
            </a:r>
            <a:r>
              <a:rPr lang="en-GB" sz="1600" b="1" dirty="0"/>
              <a:t>be perceived as persuasive, emotionally affecting target </a:t>
            </a:r>
            <a:r>
              <a:rPr lang="en-GB" sz="1600" b="1" dirty="0" smtClean="0"/>
              <a:t>group </a:t>
            </a:r>
          </a:p>
          <a:p>
            <a:pPr algn="ctr"/>
            <a:r>
              <a:rPr lang="en-GB" sz="1200" dirty="0" smtClean="0">
                <a:solidFill>
                  <a:schemeClr val="bg1"/>
                </a:solidFill>
              </a:rPr>
              <a:t>(</a:t>
            </a:r>
            <a:r>
              <a:rPr lang="en-GB" sz="1200" dirty="0">
                <a:solidFill>
                  <a:schemeClr val="bg1"/>
                </a:solidFill>
              </a:rPr>
              <a:t>O</a:t>
            </a:r>
            <a:r>
              <a:rPr lang="en-GB" sz="1600" dirty="0">
                <a:solidFill>
                  <a:schemeClr val="bg1"/>
                </a:solidFill>
              </a:rPr>
              <a:t>, </a:t>
            </a:r>
            <a:r>
              <a:rPr lang="en-GB" sz="1200" dirty="0">
                <a:solidFill>
                  <a:schemeClr val="bg1"/>
                </a:solidFill>
              </a:rPr>
              <a:t>Hara et al.,2016).</a:t>
            </a:r>
          </a:p>
          <a:p>
            <a:pPr algn="ctr"/>
            <a:r>
              <a:rPr lang="en-GB" sz="1600" b="1" dirty="0" smtClean="0"/>
              <a:t> </a:t>
            </a:r>
            <a:endParaRPr lang="en-GB" sz="1600" b="1" dirty="0"/>
          </a:p>
        </p:txBody>
      </p:sp>
      <p:sp>
        <p:nvSpPr>
          <p:cNvPr id="6" name="Rectangle 5"/>
          <p:cNvSpPr/>
          <p:nvPr/>
        </p:nvSpPr>
        <p:spPr>
          <a:xfrm>
            <a:off x="184957" y="3573016"/>
            <a:ext cx="4174823" cy="1008112"/>
          </a:xfrm>
          <a:prstGeom prst="rect">
            <a:avLst/>
          </a:prstGeom>
          <a:gradFill flip="none" rotWithShape="1">
            <a:gsLst>
              <a:gs pos="0">
                <a:schemeClr val="accent3">
                  <a:lumMod val="75000"/>
                  <a:shade val="30000"/>
                  <a:satMod val="115000"/>
                </a:schemeClr>
              </a:gs>
              <a:gs pos="50000">
                <a:schemeClr val="accent3">
                  <a:lumMod val="75000"/>
                  <a:shade val="67500"/>
                  <a:satMod val="115000"/>
                </a:schemeClr>
              </a:gs>
              <a:gs pos="100000">
                <a:schemeClr val="accent3">
                  <a:lumMod val="75000"/>
                  <a:shade val="100000"/>
                  <a:satMod val="115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smtClean="0"/>
          </a:p>
          <a:p>
            <a:pPr algn="ctr"/>
            <a:endParaRPr lang="en-GB" b="1" dirty="0"/>
          </a:p>
          <a:p>
            <a:pPr algn="ctr"/>
            <a:endParaRPr lang="en-GB" b="1" dirty="0" smtClean="0"/>
          </a:p>
          <a:p>
            <a:pPr algn="ctr"/>
            <a:r>
              <a:rPr lang="en-GB" b="1" dirty="0" smtClean="0"/>
              <a:t>People should remember the message of the campaign</a:t>
            </a:r>
          </a:p>
          <a:p>
            <a:pPr algn="ctr"/>
            <a:r>
              <a:rPr lang="en-GB" sz="1200" dirty="0" smtClean="0">
                <a:solidFill>
                  <a:schemeClr val="bg1"/>
                </a:solidFill>
              </a:rPr>
              <a:t>(O, Hara et al.,2016).</a:t>
            </a:r>
          </a:p>
          <a:p>
            <a:pPr algn="ctr"/>
            <a:r>
              <a:rPr lang="en-GB" b="1" dirty="0" smtClean="0"/>
              <a:t> </a:t>
            </a:r>
          </a:p>
          <a:p>
            <a:pPr algn="ctr"/>
            <a:endParaRPr lang="en-GB" b="1" dirty="0"/>
          </a:p>
        </p:txBody>
      </p:sp>
      <p:sp>
        <p:nvSpPr>
          <p:cNvPr id="7" name="Rectangle 6"/>
          <p:cNvSpPr/>
          <p:nvPr/>
        </p:nvSpPr>
        <p:spPr>
          <a:xfrm>
            <a:off x="4644008" y="764704"/>
            <a:ext cx="4320480" cy="1764196"/>
          </a:xfrm>
          <a:prstGeom prst="rect">
            <a:avLst/>
          </a:prstGeom>
          <a:gradFill flip="none" rotWithShape="1">
            <a:gsLst>
              <a:gs pos="0">
                <a:schemeClr val="accent2">
                  <a:lumMod val="40000"/>
                  <a:lumOff val="60000"/>
                  <a:shade val="30000"/>
                  <a:satMod val="115000"/>
                </a:schemeClr>
              </a:gs>
              <a:gs pos="50000">
                <a:schemeClr val="accent2">
                  <a:lumMod val="40000"/>
                  <a:lumOff val="60000"/>
                  <a:shade val="67500"/>
                  <a:satMod val="115000"/>
                </a:schemeClr>
              </a:gs>
              <a:gs pos="100000">
                <a:schemeClr val="accent2">
                  <a:lumMod val="40000"/>
                  <a:lumOff val="60000"/>
                  <a:shade val="100000"/>
                  <a:satMod val="115000"/>
                </a:schemeClr>
              </a:gs>
            </a:gsLst>
            <a:lin ang="27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a:t>Researchers argue that most of the campaigns against obesity emphasise the benefits of a healthy lifestyle, but they do not provide enough information about the risk involved in unhealthy </a:t>
            </a:r>
            <a:r>
              <a:rPr lang="en-GB" sz="1600" b="1" dirty="0" smtClean="0"/>
              <a:t>lifestyles </a:t>
            </a:r>
            <a:r>
              <a:rPr lang="en-GB" sz="1200" b="1" dirty="0" smtClean="0"/>
              <a:t>(</a:t>
            </a:r>
            <a:r>
              <a:rPr lang="en-GB" sz="1200" b="1" dirty="0" smtClean="0">
                <a:solidFill>
                  <a:schemeClr val="bg1"/>
                </a:solidFill>
              </a:rPr>
              <a:t>Walls </a:t>
            </a:r>
            <a:r>
              <a:rPr lang="en-GB" sz="1200" b="1" dirty="0">
                <a:solidFill>
                  <a:schemeClr val="bg1"/>
                </a:solidFill>
              </a:rPr>
              <a:t>et al.,2011)</a:t>
            </a:r>
          </a:p>
          <a:p>
            <a:endParaRPr lang="en-GB" sz="1600" b="1" dirty="0" smtClean="0"/>
          </a:p>
        </p:txBody>
      </p:sp>
      <p:sp>
        <p:nvSpPr>
          <p:cNvPr id="8" name="Rectangle 7"/>
          <p:cNvSpPr/>
          <p:nvPr/>
        </p:nvSpPr>
        <p:spPr>
          <a:xfrm>
            <a:off x="4644008" y="2852936"/>
            <a:ext cx="4320480" cy="1656184"/>
          </a:xfrm>
          <a:prstGeom prst="rect">
            <a:avLst/>
          </a:prstGeom>
          <a:gradFill flip="none" rotWithShape="1">
            <a:gsLst>
              <a:gs pos="0">
                <a:schemeClr val="accent2">
                  <a:lumMod val="75000"/>
                  <a:shade val="30000"/>
                  <a:satMod val="115000"/>
                </a:schemeClr>
              </a:gs>
              <a:gs pos="50000">
                <a:schemeClr val="accent2">
                  <a:lumMod val="75000"/>
                  <a:shade val="67500"/>
                  <a:satMod val="115000"/>
                </a:schemeClr>
              </a:gs>
              <a:gs pos="100000">
                <a:schemeClr val="accent2">
                  <a:lumMod val="75000"/>
                  <a:shade val="100000"/>
                  <a:satMod val="115000"/>
                </a:scheme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a:t>They assume that threat is needed to change people's behaviour. The threat has a significant impact on individual intention and finally adopt suggested healthy </a:t>
            </a:r>
            <a:r>
              <a:rPr lang="en-GB" sz="1600" b="1" dirty="0" smtClean="0"/>
              <a:t>behaviour </a:t>
            </a:r>
            <a:r>
              <a:rPr lang="en-GB" sz="1200" dirty="0">
                <a:solidFill>
                  <a:schemeClr val="bg1"/>
                </a:solidFill>
              </a:rPr>
              <a:t>(</a:t>
            </a:r>
            <a:r>
              <a:rPr lang="en-GB" sz="1200" dirty="0" smtClean="0">
                <a:solidFill>
                  <a:schemeClr val="bg1"/>
                </a:solidFill>
              </a:rPr>
              <a:t>Cismaru&amp;Lavack,2007</a:t>
            </a:r>
            <a:r>
              <a:rPr lang="en-GB" sz="1600" dirty="0" smtClean="0">
                <a:solidFill>
                  <a:schemeClr val="bg1"/>
                </a:solidFill>
              </a:rPr>
              <a:t>).</a:t>
            </a:r>
            <a:endParaRPr lang="en-GB" sz="2000" dirty="0">
              <a:solidFill>
                <a:schemeClr val="bg1"/>
              </a:solidFill>
            </a:endParaRPr>
          </a:p>
          <a:p>
            <a:endParaRPr lang="en-GB" sz="1600" b="1" dirty="0"/>
          </a:p>
        </p:txBody>
      </p:sp>
      <p:sp>
        <p:nvSpPr>
          <p:cNvPr id="9" name="Rectangle 8"/>
          <p:cNvSpPr/>
          <p:nvPr/>
        </p:nvSpPr>
        <p:spPr>
          <a:xfrm>
            <a:off x="184957" y="4869160"/>
            <a:ext cx="8779531" cy="1800200"/>
          </a:xfrm>
          <a:prstGeom prst="rect">
            <a:avLst/>
          </a:prstGeom>
          <a:gradFill flip="none" rotWithShape="1">
            <a:gsLst>
              <a:gs pos="0">
                <a:schemeClr val="accent3">
                  <a:lumMod val="75000"/>
                  <a:shade val="30000"/>
                  <a:satMod val="115000"/>
                </a:schemeClr>
              </a:gs>
              <a:gs pos="50000">
                <a:schemeClr val="accent3">
                  <a:lumMod val="75000"/>
                  <a:shade val="67500"/>
                  <a:satMod val="115000"/>
                </a:schemeClr>
              </a:gs>
              <a:gs pos="100000">
                <a:schemeClr val="accent3">
                  <a:lumMod val="75000"/>
                  <a:shade val="100000"/>
                  <a:satMod val="115000"/>
                </a:schemeClr>
              </a:gs>
            </a:gsLst>
            <a:path path="circle">
              <a:fillToRect l="100000" t="100000"/>
            </a:path>
            <a:tileRect r="-100000" b="-10000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1" dirty="0"/>
              <a:t>Researchers argue that campaigns that addressing obesity are much more beneficial in children than adults. Children behaviour seems to be much easier modification.</a:t>
            </a:r>
          </a:p>
          <a:p>
            <a:r>
              <a:rPr lang="en-GB" sz="1600" b="1" dirty="0"/>
              <a:t>More poor weight loss outcomes have been shown in campaigns targeting weight loss than those promoting a healthy lifestyle and physical activity, which expected to lead to weight control and preventing weight </a:t>
            </a:r>
            <a:r>
              <a:rPr lang="en-GB" sz="1600" b="1" dirty="0" smtClean="0"/>
              <a:t>gain</a:t>
            </a:r>
            <a:r>
              <a:rPr lang="en-GB" sz="1600" dirty="0" smtClean="0">
                <a:solidFill>
                  <a:schemeClr val="bg1"/>
                </a:solidFill>
              </a:rPr>
              <a:t>(Walls </a:t>
            </a:r>
            <a:r>
              <a:rPr lang="en-GB" sz="1600" dirty="0">
                <a:solidFill>
                  <a:schemeClr val="bg1"/>
                </a:solidFill>
              </a:rPr>
              <a:t>et al.,2011)</a:t>
            </a:r>
          </a:p>
          <a:p>
            <a:endParaRPr lang="en-GB" sz="1200" b="1" dirty="0">
              <a:solidFill>
                <a:schemeClr val="bg1"/>
              </a:solidFill>
            </a:endParaRPr>
          </a:p>
        </p:txBody>
      </p:sp>
      <p:sp>
        <p:nvSpPr>
          <p:cNvPr id="10" name="TextBox 9"/>
          <p:cNvSpPr txBox="1"/>
          <p:nvPr/>
        </p:nvSpPr>
        <p:spPr>
          <a:xfrm>
            <a:off x="827584" y="260648"/>
            <a:ext cx="7776864" cy="369332"/>
          </a:xfrm>
          <a:prstGeom prst="rect">
            <a:avLst/>
          </a:prstGeom>
          <a:noFill/>
        </p:spPr>
        <p:txBody>
          <a:bodyPr wrap="square" rtlCol="0">
            <a:spAutoFit/>
          </a:bodyPr>
          <a:lstStyle/>
          <a:p>
            <a:r>
              <a:rPr lang="en-GB" b="1" dirty="0">
                <a:solidFill>
                  <a:schemeClr val="bg1">
                    <a:lumMod val="50000"/>
                  </a:schemeClr>
                </a:solidFill>
              </a:rPr>
              <a:t>How the campaign could be </a:t>
            </a:r>
            <a:r>
              <a:rPr lang="en-GB" b="1" dirty="0" smtClean="0">
                <a:solidFill>
                  <a:schemeClr val="bg1">
                    <a:lumMod val="50000"/>
                  </a:schemeClr>
                </a:solidFill>
              </a:rPr>
              <a:t>successful ?</a:t>
            </a:r>
            <a:endParaRPr lang="en-GB" b="1" dirty="0">
              <a:solidFill>
                <a:schemeClr val="bg1">
                  <a:lumMod val="50000"/>
                </a:schemeClr>
              </a:solidFill>
            </a:endParaRPr>
          </a:p>
        </p:txBody>
      </p:sp>
    </p:spTree>
    <p:extLst>
      <p:ext uri="{BB962C8B-B14F-4D97-AF65-F5344CB8AC3E}">
        <p14:creationId xmlns:p14="http://schemas.microsoft.com/office/powerpoint/2010/main" val="11530361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References</a:t>
            </a:r>
            <a:br>
              <a:rPr lang="en-GB" dirty="0" smtClean="0"/>
            </a:br>
            <a:endParaRPr lang="en-GB" dirty="0"/>
          </a:p>
        </p:txBody>
      </p:sp>
      <p:sp>
        <p:nvSpPr>
          <p:cNvPr id="6"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7" name="Text Placeholder 2"/>
          <p:cNvSpPr>
            <a:spLocks noGrp="1"/>
          </p:cNvSpPr>
          <p:nvPr/>
        </p:nvSpPr>
        <p:spPr bwMode="auto">
          <a:xfrm>
            <a:off x="-762000" y="457200"/>
            <a:ext cx="76962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endParaRPr lang="en-GB"/>
          </a:p>
        </p:txBody>
      </p:sp>
      <p:sp>
        <p:nvSpPr>
          <p:cNvPr id="8" name="Rectangle 3"/>
          <p:cNvSpPr>
            <a:spLocks noChangeArrowheads="1"/>
          </p:cNvSpPr>
          <p:nvPr/>
        </p:nvSpPr>
        <p:spPr bwMode="auto">
          <a:xfrm rot="10800000" flipV="1">
            <a:off x="107504" y="841453"/>
            <a:ext cx="9036496" cy="563231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50000"/>
              </a:lnSpc>
              <a:spcBef>
                <a:spcPct val="0"/>
              </a:spcBef>
              <a:spcAft>
                <a:spcPct val="0"/>
              </a:spcAft>
              <a:buClrTx/>
              <a:buSzTx/>
              <a:buFontTx/>
              <a:buNone/>
              <a:tabLst/>
            </a:pPr>
            <a:r>
              <a:rPr kumimoji="0" lang="en-GB" altLang="en-US" sz="1400" b="0" i="0" u="none" strike="noStrike" cap="none" normalizeH="0" baseline="0" dirty="0" smtClean="0">
                <a:ln>
                  <a:noFill/>
                </a:ln>
                <a:solidFill>
                  <a:srgbClr val="0F243E"/>
                </a:solidFill>
                <a:effectLst/>
                <a:latin typeface="Arial Narrow" pitchFamily="34" charset="0"/>
                <a:ea typeface="Calibri" pitchFamily="34" charset="0"/>
                <a:cs typeface="Calibri" pitchFamily="34" charset="0"/>
              </a:rPr>
              <a:t>Andrews, K. R., Silk, K. S., &amp; </a:t>
            </a:r>
            <a:r>
              <a:rPr kumimoji="0" lang="en-GB" altLang="en-US" sz="1400" b="0" i="0" u="none" strike="noStrike" cap="none" normalizeH="0" baseline="0" dirty="0" err="1" smtClean="0">
                <a:ln>
                  <a:noFill/>
                </a:ln>
                <a:solidFill>
                  <a:srgbClr val="0F243E"/>
                </a:solidFill>
                <a:effectLst/>
                <a:latin typeface="Arial Narrow" pitchFamily="34" charset="0"/>
                <a:ea typeface="Calibri" pitchFamily="34" charset="0"/>
                <a:cs typeface="Calibri" pitchFamily="34" charset="0"/>
              </a:rPr>
              <a:t>Eneli</a:t>
            </a:r>
            <a:r>
              <a:rPr kumimoji="0" lang="en-GB" altLang="en-US" sz="1400" b="0" i="0" u="none" strike="noStrike" cap="none" normalizeH="0" baseline="0" dirty="0" smtClean="0">
                <a:ln>
                  <a:noFill/>
                </a:ln>
                <a:solidFill>
                  <a:srgbClr val="0F243E"/>
                </a:solidFill>
                <a:effectLst/>
                <a:latin typeface="Arial Narrow" pitchFamily="34" charset="0"/>
                <a:ea typeface="Calibri" pitchFamily="34" charset="0"/>
                <a:cs typeface="Calibri" pitchFamily="34" charset="0"/>
              </a:rPr>
              <a:t>, I. U. (2010). </a:t>
            </a:r>
            <a:r>
              <a:rPr kumimoji="0" lang="en-GB" altLang="en-US" sz="1400" b="0" i="1" u="none" strike="noStrike" cap="none" normalizeH="0" baseline="0" dirty="0" smtClean="0">
                <a:ln>
                  <a:noFill/>
                </a:ln>
                <a:solidFill>
                  <a:srgbClr val="0F243E"/>
                </a:solidFill>
                <a:effectLst/>
                <a:latin typeface="Arial Narrow" pitchFamily="34" charset="0"/>
                <a:ea typeface="Calibri" pitchFamily="34" charset="0"/>
                <a:cs typeface="Calibri" pitchFamily="34" charset="0"/>
              </a:rPr>
              <a:t>Parents as health promoters: A theory of planned behaviour perspective on the prevention of childhood obesity</a:t>
            </a:r>
            <a:r>
              <a:rPr kumimoji="0" lang="en-GB" altLang="en-US" sz="1400" b="0" i="0" u="none" strike="noStrike" cap="none" normalizeH="0" baseline="0" dirty="0" smtClean="0">
                <a:ln>
                  <a:noFill/>
                </a:ln>
                <a:solidFill>
                  <a:srgbClr val="0F243E"/>
                </a:solidFill>
                <a:effectLst/>
                <a:latin typeface="Arial Narrow" pitchFamily="34" charset="0"/>
                <a:ea typeface="Calibri" pitchFamily="34" charset="0"/>
                <a:cs typeface="Calibri" pitchFamily="34" charset="0"/>
              </a:rPr>
              <a:t>. Journal of health communication, 15(1), 95-107.</a:t>
            </a:r>
          </a:p>
          <a:p>
            <a:pPr lvl="0">
              <a:lnSpc>
                <a:spcPct val="150000"/>
              </a:lnSpc>
            </a:pPr>
            <a:r>
              <a:rPr kumimoji="0" lang="en-GB" altLang="en-US" sz="1400" b="0" i="0" u="none" strike="noStrike" cap="none" normalizeH="0" baseline="0" dirty="0" smtClean="0">
                <a:ln>
                  <a:noFill/>
                </a:ln>
                <a:solidFill>
                  <a:schemeClr val="tx1"/>
                </a:solidFill>
                <a:effectLst/>
                <a:latin typeface="Arial Narrow" panose="020B0606020202030204" pitchFamily="34" charset="0"/>
              </a:rPr>
              <a:t>Change 4 Life </a:t>
            </a:r>
            <a:r>
              <a:rPr lang="en-GB" sz="1400" dirty="0">
                <a:latin typeface="Arial Narrow" panose="020B0606020202030204" pitchFamily="34" charset="0"/>
              </a:rPr>
              <a:t>(</a:t>
            </a:r>
            <a:r>
              <a:rPr lang="en-GB" sz="1400" dirty="0" err="1">
                <a:latin typeface="Arial Narrow" panose="020B0606020202030204" pitchFamily="34" charset="0"/>
              </a:rPr>
              <a:t>n.d.</a:t>
            </a:r>
            <a:r>
              <a:rPr lang="en-GB" sz="1400" dirty="0">
                <a:latin typeface="Arial Narrow" panose="020B0606020202030204" pitchFamily="34" charset="0"/>
              </a:rPr>
              <a:t>). Retrieved from https://www.nhs.uk/change4life/about-change4life</a:t>
            </a: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err="1" smtClean="0">
                <a:ln>
                  <a:noFill/>
                </a:ln>
                <a:solidFill>
                  <a:srgbClr val="222222"/>
                </a:solidFill>
                <a:effectLst/>
                <a:latin typeface="Arial Narrow" pitchFamily="34" charset="0"/>
                <a:ea typeface="Calibri" pitchFamily="34" charset="0"/>
                <a:cs typeface="Calibri" pitchFamily="34" charset="0"/>
              </a:rPr>
              <a:t>Cismaru</a:t>
            </a:r>
            <a:r>
              <a:rPr kumimoji="0" lang="en-GB" altLang="en-US" sz="1400" b="0" i="0"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 M., &amp; </a:t>
            </a:r>
            <a:r>
              <a:rPr kumimoji="0" lang="en-GB" altLang="en-US" sz="1400" b="0" i="0" u="none" strike="noStrike" cap="none" normalizeH="0" baseline="0" dirty="0" err="1" smtClean="0">
                <a:ln>
                  <a:noFill/>
                </a:ln>
                <a:solidFill>
                  <a:srgbClr val="222222"/>
                </a:solidFill>
                <a:effectLst/>
                <a:latin typeface="Arial Narrow" pitchFamily="34" charset="0"/>
                <a:ea typeface="Calibri" pitchFamily="34" charset="0"/>
                <a:cs typeface="Calibri" pitchFamily="34" charset="0"/>
              </a:rPr>
              <a:t>Lavack</a:t>
            </a:r>
            <a:r>
              <a:rPr kumimoji="0" lang="en-GB" altLang="en-US" sz="1400" b="0" i="0"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 A. M. (2007). </a:t>
            </a:r>
            <a:r>
              <a:rPr kumimoji="0" lang="en-GB" altLang="en-US" sz="1400" b="0" i="1"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Social marketing campaigns aimed at preventing and controlling obesity: A review and recommendations.</a:t>
            </a:r>
            <a:r>
              <a:rPr kumimoji="0" lang="en-GB" altLang="en-US" sz="1400" b="0" i="0"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 International Review on Public and Non Profit Marketing, 4(1-2), 9-30.</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Cope, E. C., &amp; Gould, E. (2017). </a:t>
            </a:r>
            <a:r>
              <a:rPr kumimoji="0" lang="en-GB" altLang="en-US" sz="1400" b="0" i="1"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New evidence linking obesity and food addiction</a:t>
            </a:r>
            <a:r>
              <a:rPr kumimoji="0" lang="en-GB" altLang="en-US" sz="1400" b="0" i="0"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 Biological psychiatry, 81(9), 734-736.</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rPr>
              <a:t>[Diagram of HBM ](</a:t>
            </a:r>
            <a:r>
              <a:rPr kumimoji="0" lang="en-US" altLang="en-US" sz="1400" b="0" i="0" u="none" strike="noStrike" cap="none" normalizeH="0" baseline="0" dirty="0" err="1" smtClean="0">
                <a:ln>
                  <a:noFill/>
                </a:ln>
                <a:solidFill>
                  <a:schemeClr val="tx1"/>
                </a:solidFill>
                <a:effectLst/>
                <a:latin typeface="Arial Narrow" pitchFamily="34" charset="0"/>
                <a:ea typeface="Times New Roman" pitchFamily="18" charset="0"/>
                <a:cs typeface="Calibri" pitchFamily="34" charset="0"/>
              </a:rPr>
              <a:t>n.d.</a:t>
            </a: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rPr>
              <a:t>) .Retrieved from </a:t>
            </a: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hlinkClick r:id="rId2"/>
              </a:rPr>
              <a:t>https://commons.wikimedia.org/wiki/File:The_Health_Belief_Model.pdf</a:t>
            </a: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rPr>
              <a:t>[Diagram of TPB](</a:t>
            </a:r>
            <a:r>
              <a:rPr kumimoji="0" lang="en-US" altLang="en-US" sz="1400" b="0" i="0" u="none" strike="noStrike" cap="none" normalizeH="0" baseline="0" dirty="0" err="1" smtClean="0">
                <a:ln>
                  <a:noFill/>
                </a:ln>
                <a:solidFill>
                  <a:schemeClr val="tx1"/>
                </a:solidFill>
                <a:effectLst/>
                <a:latin typeface="Arial Narrow" pitchFamily="34" charset="0"/>
                <a:ea typeface="Times New Roman" pitchFamily="18" charset="0"/>
                <a:cs typeface="Calibri" pitchFamily="34" charset="0"/>
              </a:rPr>
              <a:t>n.d.</a:t>
            </a: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rPr>
              <a:t>).Retrieved from </a:t>
            </a: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hlinkClick r:id="rId3"/>
              </a:rPr>
              <a:t>https://www.researchgate.net/figure/Theory-of-Planned-Behaviour-Ajzen-1991_fig1_5407720</a:t>
            </a: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smtClean="0">
                <a:ln>
                  <a:noFill/>
                </a:ln>
                <a:solidFill>
                  <a:srgbClr val="222222"/>
                </a:solidFill>
                <a:effectLst/>
                <a:latin typeface="Arial Narrow" pitchFamily="34" charset="0"/>
                <a:ea typeface="Times New Roman" pitchFamily="18" charset="0"/>
                <a:cs typeface="Calibri" pitchFamily="34" charset="0"/>
              </a:rPr>
              <a:t>Dixon, H., Scully, M., Durkin, S., Brennan, E., Cotter, T., Maloney, S., ... &amp; Wakefield, M. (2015). Finding the keys to successful adult-targeted advertisements on obesity prevention: an experimental audience testing study. </a:t>
            </a:r>
            <a:r>
              <a:rPr kumimoji="0" lang="en-GB" altLang="en-US" sz="1400" b="0" i="1" u="none" strike="noStrike" cap="none" normalizeH="0" baseline="0" dirty="0" smtClean="0">
                <a:ln>
                  <a:noFill/>
                </a:ln>
                <a:solidFill>
                  <a:srgbClr val="222222"/>
                </a:solidFill>
                <a:effectLst/>
                <a:latin typeface="Arial Narrow" pitchFamily="34" charset="0"/>
                <a:ea typeface="Times New Roman" pitchFamily="18" charset="0"/>
                <a:cs typeface="Calibri" pitchFamily="34" charset="0"/>
              </a:rPr>
              <a:t>BMC Public Health</a:t>
            </a:r>
            <a:r>
              <a:rPr kumimoji="0" lang="en-GB" altLang="en-US" sz="1400" b="0" i="0" u="none" strike="noStrike" cap="none" normalizeH="0" baseline="0" dirty="0" smtClean="0">
                <a:ln>
                  <a:noFill/>
                </a:ln>
                <a:solidFill>
                  <a:srgbClr val="222222"/>
                </a:solidFill>
                <a:effectLst/>
                <a:latin typeface="Arial Narrow" pitchFamily="34" charset="0"/>
                <a:ea typeface="Times New Roman" pitchFamily="18" charset="0"/>
                <a:cs typeface="Calibri" pitchFamily="34" charset="0"/>
              </a:rPr>
              <a:t>, </a:t>
            </a:r>
            <a:r>
              <a:rPr kumimoji="0" lang="en-GB" altLang="en-US" sz="1400" b="0" i="1" u="none" strike="noStrike" cap="none" normalizeH="0" baseline="0" dirty="0" smtClean="0">
                <a:ln>
                  <a:noFill/>
                </a:ln>
                <a:solidFill>
                  <a:srgbClr val="222222"/>
                </a:solidFill>
                <a:effectLst/>
                <a:latin typeface="Arial Narrow" pitchFamily="34" charset="0"/>
                <a:ea typeface="Times New Roman" pitchFamily="18" charset="0"/>
                <a:cs typeface="Calibri" pitchFamily="34" charset="0"/>
              </a:rPr>
              <a:t>15</a:t>
            </a:r>
            <a:r>
              <a:rPr kumimoji="0" lang="en-GB" altLang="en-US" sz="1400" b="0" i="0" u="none" strike="noStrike" cap="none" normalizeH="0" baseline="0" dirty="0" smtClean="0">
                <a:ln>
                  <a:noFill/>
                </a:ln>
                <a:solidFill>
                  <a:srgbClr val="222222"/>
                </a:solidFill>
                <a:effectLst/>
                <a:latin typeface="Arial Narrow" pitchFamily="34" charset="0"/>
                <a:ea typeface="Times New Roman" pitchFamily="18" charset="0"/>
                <a:cs typeface="Calibri" pitchFamily="34" charset="0"/>
              </a:rPr>
              <a:t>(1), 1-9.</a:t>
            </a: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GB" altLang="en-US" sz="1400" b="0" i="0"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Fryar, C. D., Carroll, M. D., &amp; Ogden, C. L. (2018). </a:t>
            </a:r>
            <a:r>
              <a:rPr kumimoji="0" lang="en-GB" altLang="en-US" sz="1400" b="0" i="1"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Prevalence of overweight, obesity, and severe obesity among children and adolescents aged 2–19 years</a:t>
            </a:r>
            <a:r>
              <a:rPr kumimoji="0" lang="en-GB" altLang="en-US" sz="1400" b="0" i="0" u="none" strike="noStrike" cap="none" normalizeH="0" baseline="0" dirty="0" smtClean="0">
                <a:ln>
                  <a:noFill/>
                </a:ln>
                <a:solidFill>
                  <a:srgbClr val="222222"/>
                </a:solidFill>
                <a:effectLst/>
                <a:latin typeface="Arial Narrow" pitchFamily="34" charset="0"/>
                <a:ea typeface="Calibri" pitchFamily="34" charset="0"/>
                <a:cs typeface="Calibri" pitchFamily="34" charset="0"/>
              </a:rPr>
              <a:t>: United States, 1963–1965 through 2015–2016.</a:t>
            </a: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rPr>
              <a:t>[Image of two people drinking and eating](2018).</a:t>
            </a:r>
            <a:r>
              <a:rPr kumimoji="0" lang="en-GB" altLang="en-US" sz="1400" b="0" i="0" u="none" strike="noStrike" cap="none" normalizeH="0" baseline="0" dirty="0" smtClean="0">
                <a:ln>
                  <a:noFill/>
                </a:ln>
                <a:solidFill>
                  <a:schemeClr val="tx1"/>
                </a:solidFill>
                <a:effectLst/>
                <a:latin typeface="Arial Narrow" panose="020B0606020202030204" pitchFamily="34" charset="0"/>
                <a:ea typeface="Times New Roman" pitchFamily="18" charset="0"/>
                <a:cs typeface="Times New Roman" pitchFamily="18" charset="0"/>
              </a:rPr>
              <a:t>Retrieved from </a:t>
            </a:r>
            <a:r>
              <a:rPr kumimoji="0" lang="en-US" altLang="en-US" sz="1400" b="0" i="0" u="none" strike="noStrike" cap="none" normalizeH="0" baseline="0" dirty="0" smtClean="0">
                <a:ln>
                  <a:noFill/>
                </a:ln>
                <a:solidFill>
                  <a:schemeClr val="tx1"/>
                </a:solidFill>
                <a:effectLst/>
                <a:latin typeface="Arial Narrow" pitchFamily="34" charset="0"/>
                <a:ea typeface="Times New Roman" pitchFamily="18" charset="0"/>
                <a:cs typeface="Calibri" pitchFamily="34" charset="0"/>
                <a:hlinkClick r:id="rId4"/>
              </a:rPr>
              <a:t>https://www.genengnews.com/news/blocking-single-gene-could-enable-anti-obesity-all-you-can-eat-pill/</a:t>
            </a:r>
            <a:endParaRPr kumimoji="0" lang="en-GB" altLang="en-US" sz="1400" b="0" i="0" u="none" strike="noStrike" cap="none" normalizeH="0" baseline="0" dirty="0" smtClean="0">
              <a:ln>
                <a:noFill/>
              </a:ln>
              <a:solidFill>
                <a:schemeClr val="tx1"/>
              </a:solidFill>
              <a:effectLst/>
              <a:latin typeface="Arial Narrow" panose="020B0606020202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7058117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1520" y="260648"/>
            <a:ext cx="8568952" cy="648072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251520" y="404664"/>
            <a:ext cx="8568952" cy="6740307"/>
          </a:xfrm>
          <a:prstGeom prst="rect">
            <a:avLst/>
          </a:prstGeom>
          <a:noFill/>
        </p:spPr>
        <p:txBody>
          <a:bodyPr wrap="square" rtlCol="0">
            <a:spAutoFit/>
          </a:bodyPr>
          <a:lstStyle/>
          <a:p>
            <a:r>
              <a:rPr lang="en-GB" sz="1600" dirty="0">
                <a:latin typeface="Arial Narrow" panose="020B0606020202030204" pitchFamily="34" charset="0"/>
              </a:rPr>
              <a:t>King, E. L., </a:t>
            </a:r>
            <a:r>
              <a:rPr lang="en-GB" sz="1600" dirty="0" err="1">
                <a:latin typeface="Arial Narrow" panose="020B0606020202030204" pitchFamily="34" charset="0"/>
              </a:rPr>
              <a:t>Grunseit</a:t>
            </a:r>
            <a:r>
              <a:rPr lang="en-GB" sz="1600" dirty="0">
                <a:latin typeface="Arial Narrow" panose="020B0606020202030204" pitchFamily="34" charset="0"/>
              </a:rPr>
              <a:t>, A. C., O’Hara, B. J., &amp; Bauman, A. E. (2013). </a:t>
            </a:r>
            <a:r>
              <a:rPr lang="en-GB" sz="1600" i="1" dirty="0">
                <a:latin typeface="Arial Narrow" panose="020B0606020202030204" pitchFamily="34" charset="0"/>
              </a:rPr>
              <a:t>Evaluating the effectiveness of an Australian obesity mass-media campaign: how did the ‘Measure-</a:t>
            </a:r>
            <a:r>
              <a:rPr lang="en-GB" sz="1600" i="1" dirty="0" err="1">
                <a:latin typeface="Arial Narrow" panose="020B0606020202030204" pitchFamily="34" charset="0"/>
              </a:rPr>
              <a:t>Up’campaign</a:t>
            </a:r>
            <a:r>
              <a:rPr lang="en-GB" sz="1600" i="1" dirty="0">
                <a:latin typeface="Arial Narrow" panose="020B0606020202030204" pitchFamily="34" charset="0"/>
              </a:rPr>
              <a:t> measure up in New South Wales?.</a:t>
            </a:r>
            <a:r>
              <a:rPr lang="en-GB" sz="1600" dirty="0">
                <a:latin typeface="Arial Narrow" panose="020B0606020202030204" pitchFamily="34" charset="0"/>
              </a:rPr>
              <a:t> Health education research, 28(6), 1029-1039</a:t>
            </a:r>
            <a:r>
              <a:rPr lang="en-GB" sz="1600" dirty="0" smtClean="0">
                <a:latin typeface="Arial Narrow" panose="020B0606020202030204" pitchFamily="34" charset="0"/>
              </a:rPr>
              <a:t>.</a:t>
            </a:r>
          </a:p>
          <a:p>
            <a:endParaRPr lang="en-GB" sz="1600" dirty="0">
              <a:latin typeface="Arial Narrow" panose="020B0606020202030204" pitchFamily="34" charset="0"/>
            </a:endParaRPr>
          </a:p>
          <a:p>
            <a:r>
              <a:rPr lang="en-GB" sz="1600" dirty="0">
                <a:latin typeface="Arial Narrow" panose="020B0606020202030204" pitchFamily="34" charset="0"/>
              </a:rPr>
              <a:t>Kite, J., </a:t>
            </a:r>
            <a:r>
              <a:rPr lang="en-GB" sz="1600" dirty="0" err="1">
                <a:latin typeface="Arial Narrow" panose="020B0606020202030204" pitchFamily="34" charset="0"/>
              </a:rPr>
              <a:t>Grunseit</a:t>
            </a:r>
            <a:r>
              <a:rPr lang="en-GB" sz="1600" dirty="0">
                <a:latin typeface="Arial Narrow" panose="020B0606020202030204" pitchFamily="34" charset="0"/>
              </a:rPr>
              <a:t>, A., Bohn-</a:t>
            </a:r>
            <a:r>
              <a:rPr lang="en-GB" sz="1600" dirty="0" err="1">
                <a:latin typeface="Arial Narrow" panose="020B0606020202030204" pitchFamily="34" charset="0"/>
              </a:rPr>
              <a:t>Goldbaum</a:t>
            </a:r>
            <a:r>
              <a:rPr lang="en-GB" sz="1600" dirty="0">
                <a:latin typeface="Arial Narrow" panose="020B0606020202030204" pitchFamily="34" charset="0"/>
              </a:rPr>
              <a:t>, E., </a:t>
            </a:r>
            <a:r>
              <a:rPr lang="en-GB" sz="1600" dirty="0" err="1">
                <a:latin typeface="Arial Narrow" panose="020B0606020202030204" pitchFamily="34" charset="0"/>
              </a:rPr>
              <a:t>Bellew</a:t>
            </a:r>
            <a:r>
              <a:rPr lang="en-GB" sz="1600" dirty="0">
                <a:latin typeface="Arial Narrow" panose="020B0606020202030204" pitchFamily="34" charset="0"/>
              </a:rPr>
              <a:t>, B., Carroll, T., &amp; Bauman, A. (2018). </a:t>
            </a:r>
            <a:r>
              <a:rPr lang="en-GB" sz="1600" i="1" dirty="0">
                <a:latin typeface="Arial Narrow" panose="020B0606020202030204" pitchFamily="34" charset="0"/>
              </a:rPr>
              <a:t>A systematic search and review of adult-targeted overweight and obesity prevention mass media campaigns and their evaluation: 2000–2017.</a:t>
            </a:r>
            <a:r>
              <a:rPr lang="en-GB" sz="1600" dirty="0">
                <a:latin typeface="Arial Narrow" panose="020B0606020202030204" pitchFamily="34" charset="0"/>
              </a:rPr>
              <a:t> Journal of health communication, 23(2), 207-232</a:t>
            </a:r>
            <a:r>
              <a:rPr lang="en-GB" sz="1600" dirty="0" smtClean="0">
                <a:latin typeface="Arial Narrow" panose="020B0606020202030204" pitchFamily="34" charset="0"/>
              </a:rPr>
              <a:t>.</a:t>
            </a:r>
          </a:p>
          <a:p>
            <a:endParaRPr lang="en-GB" sz="1600" dirty="0">
              <a:latin typeface="Arial Narrow" panose="020B0606020202030204" pitchFamily="34" charset="0"/>
            </a:endParaRPr>
          </a:p>
          <a:p>
            <a:r>
              <a:rPr lang="en-GB" sz="1600" dirty="0">
                <a:latin typeface="Arial Narrow" panose="020B0606020202030204" pitchFamily="34" charset="0"/>
              </a:rPr>
              <a:t>O’Hara, B. J., </a:t>
            </a:r>
            <a:r>
              <a:rPr lang="en-GB" sz="1600" dirty="0" err="1">
                <a:latin typeface="Arial Narrow" panose="020B0606020202030204" pitchFamily="34" charset="0"/>
              </a:rPr>
              <a:t>Grunseit</a:t>
            </a:r>
            <a:r>
              <a:rPr lang="en-GB" sz="1600" dirty="0">
                <a:latin typeface="Arial Narrow" panose="020B0606020202030204" pitchFamily="34" charset="0"/>
              </a:rPr>
              <a:t>, A., </a:t>
            </a:r>
            <a:r>
              <a:rPr lang="en-GB" sz="1600" dirty="0" err="1">
                <a:latin typeface="Arial Narrow" panose="020B0606020202030204" pitchFamily="34" charset="0"/>
              </a:rPr>
              <a:t>Phongsavan</a:t>
            </a:r>
            <a:r>
              <a:rPr lang="en-GB" sz="1600" dirty="0">
                <a:latin typeface="Arial Narrow" panose="020B0606020202030204" pitchFamily="34" charset="0"/>
              </a:rPr>
              <a:t>, P., </a:t>
            </a:r>
            <a:r>
              <a:rPr lang="en-GB" sz="1600" dirty="0" err="1">
                <a:latin typeface="Arial Narrow" panose="020B0606020202030204" pitchFamily="34" charset="0"/>
              </a:rPr>
              <a:t>Bellew</a:t>
            </a:r>
            <a:r>
              <a:rPr lang="en-GB" sz="1600" dirty="0">
                <a:latin typeface="Arial Narrow" panose="020B0606020202030204" pitchFamily="34" charset="0"/>
              </a:rPr>
              <a:t>, W., Briggs, M., &amp; Bauman, A. E. (2016). </a:t>
            </a:r>
            <a:r>
              <a:rPr lang="en-GB" sz="1600" i="1" dirty="0">
                <a:latin typeface="Arial Narrow" panose="020B0606020202030204" pitchFamily="34" charset="0"/>
              </a:rPr>
              <a:t>Impact of the swap it, don’t stop it Australian national mass media campaign on promoting small changes to lifestyle behaviours.</a:t>
            </a:r>
            <a:r>
              <a:rPr lang="en-GB" sz="1600" dirty="0">
                <a:latin typeface="Arial Narrow" panose="020B0606020202030204" pitchFamily="34" charset="0"/>
              </a:rPr>
              <a:t> Journal of health communication, 21(12), 1276-1285.</a:t>
            </a:r>
          </a:p>
          <a:p>
            <a:r>
              <a:rPr lang="en-GB" sz="1600" dirty="0">
                <a:latin typeface="Arial Narrow" panose="020B0606020202030204" pitchFamily="34" charset="0"/>
              </a:rPr>
              <a:t> </a:t>
            </a:r>
          </a:p>
          <a:p>
            <a:r>
              <a:rPr lang="en-GB" sz="1600" dirty="0" err="1">
                <a:latin typeface="Arial Narrow" panose="020B0606020202030204" pitchFamily="34" charset="0"/>
              </a:rPr>
              <a:t>Sadeghi</a:t>
            </a:r>
            <a:r>
              <a:rPr lang="en-GB" sz="1600" dirty="0">
                <a:latin typeface="Arial Narrow" panose="020B0606020202030204" pitchFamily="34" charset="0"/>
              </a:rPr>
              <a:t>, R., </a:t>
            </a:r>
            <a:r>
              <a:rPr lang="en-GB" sz="1600" dirty="0" err="1">
                <a:latin typeface="Arial Narrow" panose="020B0606020202030204" pitchFamily="34" charset="0"/>
              </a:rPr>
              <a:t>Hashemi</a:t>
            </a:r>
            <a:r>
              <a:rPr lang="en-GB" sz="1600" dirty="0">
                <a:latin typeface="Arial Narrow" panose="020B0606020202030204" pitchFamily="34" charset="0"/>
              </a:rPr>
              <a:t>, M., &amp; </a:t>
            </a:r>
            <a:r>
              <a:rPr lang="en-GB" sz="1600" dirty="0" err="1">
                <a:latin typeface="Arial Narrow" panose="020B0606020202030204" pitchFamily="34" charset="0"/>
              </a:rPr>
              <a:t>Khanjani</a:t>
            </a:r>
            <a:r>
              <a:rPr lang="en-GB" sz="1600" dirty="0">
                <a:latin typeface="Arial Narrow" panose="020B0606020202030204" pitchFamily="34" charset="0"/>
              </a:rPr>
              <a:t>, N. (2018). </a:t>
            </a:r>
            <a:r>
              <a:rPr lang="en-GB" sz="1600" i="1" dirty="0">
                <a:latin typeface="Arial Narrow" panose="020B0606020202030204" pitchFamily="34" charset="0"/>
              </a:rPr>
              <a:t>The impact of educational intervention based on the health belief model on observing standard precautions among emergency centre nurses in </a:t>
            </a:r>
            <a:r>
              <a:rPr lang="en-GB" sz="1600" i="1" dirty="0" err="1">
                <a:latin typeface="Arial Narrow" panose="020B0606020202030204" pitchFamily="34" charset="0"/>
              </a:rPr>
              <a:t>Sirjan</a:t>
            </a:r>
            <a:r>
              <a:rPr lang="en-GB" sz="1600" i="1" dirty="0">
                <a:latin typeface="Arial Narrow" panose="020B0606020202030204" pitchFamily="34" charset="0"/>
              </a:rPr>
              <a:t>,</a:t>
            </a:r>
            <a:r>
              <a:rPr lang="en-GB" sz="1600" dirty="0">
                <a:latin typeface="Arial Narrow" panose="020B0606020202030204" pitchFamily="34" charset="0"/>
              </a:rPr>
              <a:t> Iran. Health education research, 33(4), 327-335.</a:t>
            </a:r>
          </a:p>
          <a:p>
            <a:r>
              <a:rPr lang="en-GB" sz="1600" dirty="0">
                <a:latin typeface="Arial Narrow" panose="020B0606020202030204" pitchFamily="34" charset="0"/>
              </a:rPr>
              <a:t> </a:t>
            </a:r>
          </a:p>
          <a:p>
            <a:r>
              <a:rPr lang="en-GB" sz="1600" dirty="0">
                <a:latin typeface="Arial Narrow" panose="020B0606020202030204" pitchFamily="34" charset="0"/>
              </a:rPr>
              <a:t>Skinner, C. S., </a:t>
            </a:r>
            <a:r>
              <a:rPr lang="en-GB" sz="1600" dirty="0" err="1">
                <a:latin typeface="Arial Narrow" panose="020B0606020202030204" pitchFamily="34" charset="0"/>
              </a:rPr>
              <a:t>Tiro</a:t>
            </a:r>
            <a:r>
              <a:rPr lang="en-GB" sz="1600" dirty="0">
                <a:latin typeface="Arial Narrow" panose="020B0606020202030204" pitchFamily="34" charset="0"/>
              </a:rPr>
              <a:t>, J., &amp; Champion, V. L. (2015). </a:t>
            </a:r>
            <a:r>
              <a:rPr lang="en-GB" sz="1600" i="1" dirty="0">
                <a:latin typeface="Arial Narrow" panose="020B0606020202030204" pitchFamily="34" charset="0"/>
              </a:rPr>
              <a:t>Background on the health belief model.</a:t>
            </a:r>
            <a:r>
              <a:rPr lang="en-GB" sz="1600" dirty="0">
                <a:latin typeface="Arial Narrow" panose="020B0606020202030204" pitchFamily="34" charset="0"/>
              </a:rPr>
              <a:t> Health </a:t>
            </a:r>
            <a:r>
              <a:rPr lang="en-GB" sz="1600" dirty="0" err="1">
                <a:latin typeface="Arial Narrow" panose="020B0606020202030204" pitchFamily="34" charset="0"/>
              </a:rPr>
              <a:t>behavior</a:t>
            </a:r>
            <a:r>
              <a:rPr lang="en-GB" sz="1600" dirty="0">
                <a:latin typeface="Arial Narrow" panose="020B0606020202030204" pitchFamily="34" charset="0"/>
              </a:rPr>
              <a:t>: Theory, research, and practice, 75, 1-34</a:t>
            </a:r>
          </a:p>
          <a:p>
            <a:r>
              <a:rPr lang="en-US" sz="1600" dirty="0">
                <a:latin typeface="Arial Narrow" panose="020B0606020202030204" pitchFamily="34" charset="0"/>
              </a:rPr>
              <a:t>[Swap sitting for moving Image](</a:t>
            </a:r>
            <a:r>
              <a:rPr lang="en-US" sz="1600" dirty="0" err="1">
                <a:latin typeface="Arial Narrow" panose="020B0606020202030204" pitchFamily="34" charset="0"/>
              </a:rPr>
              <a:t>n.d.</a:t>
            </a:r>
            <a:r>
              <a:rPr lang="en-US" sz="1600" dirty="0">
                <a:latin typeface="Arial Narrow" panose="020B0606020202030204" pitchFamily="34" charset="0"/>
              </a:rPr>
              <a:t>)</a:t>
            </a:r>
            <a:r>
              <a:rPr lang="en-US" sz="1600" dirty="0" err="1">
                <a:latin typeface="Arial Narrow" panose="020B0606020202030204" pitchFamily="34" charset="0"/>
              </a:rPr>
              <a:t>Retrived</a:t>
            </a:r>
            <a:r>
              <a:rPr lang="en-US" sz="1600" dirty="0">
                <a:latin typeface="Arial Narrow" panose="020B0606020202030204" pitchFamily="34" charset="0"/>
              </a:rPr>
              <a:t> from  </a:t>
            </a:r>
            <a:r>
              <a:rPr lang="en-US" sz="1600" u="sng" dirty="0">
                <a:latin typeface="Arial Narrow" panose="020B0606020202030204" pitchFamily="34" charset="0"/>
                <a:hlinkClick r:id="rId2"/>
              </a:rPr>
              <a:t>http://www.careclubusa.com/News/swap-it-dont-stop-it/</a:t>
            </a:r>
            <a:endParaRPr lang="en-GB" sz="1600" dirty="0">
              <a:latin typeface="Arial Narrow" panose="020B0606020202030204" pitchFamily="34" charset="0"/>
            </a:endParaRPr>
          </a:p>
          <a:p>
            <a:r>
              <a:rPr lang="en-GB" sz="1600" dirty="0">
                <a:latin typeface="Arial Narrow" panose="020B0606020202030204" pitchFamily="34" charset="0"/>
              </a:rPr>
              <a:t> </a:t>
            </a:r>
          </a:p>
          <a:p>
            <a:r>
              <a:rPr lang="en-GB" sz="1600" dirty="0">
                <a:latin typeface="Arial Narrow" panose="020B0606020202030204" pitchFamily="34" charset="0"/>
              </a:rPr>
              <a:t>Walls, H. L., </a:t>
            </a:r>
            <a:r>
              <a:rPr lang="en-GB" sz="1600" dirty="0" err="1">
                <a:latin typeface="Arial Narrow" panose="020B0606020202030204" pitchFamily="34" charset="0"/>
              </a:rPr>
              <a:t>Peeters</a:t>
            </a:r>
            <a:r>
              <a:rPr lang="en-GB" sz="1600" dirty="0">
                <a:latin typeface="Arial Narrow" panose="020B0606020202030204" pitchFamily="34" charset="0"/>
              </a:rPr>
              <a:t>, A., </a:t>
            </a:r>
            <a:r>
              <a:rPr lang="en-GB" sz="1600" dirty="0" err="1">
                <a:latin typeface="Arial Narrow" panose="020B0606020202030204" pitchFamily="34" charset="0"/>
              </a:rPr>
              <a:t>Proietto</a:t>
            </a:r>
            <a:r>
              <a:rPr lang="en-GB" sz="1600" dirty="0">
                <a:latin typeface="Arial Narrow" panose="020B0606020202030204" pitchFamily="34" charset="0"/>
              </a:rPr>
              <a:t>, J., &amp; McNeil, J. J. (2011). </a:t>
            </a:r>
            <a:r>
              <a:rPr lang="en-GB" sz="1600" i="1" dirty="0">
                <a:latin typeface="Arial Narrow" panose="020B0606020202030204" pitchFamily="34" charset="0"/>
              </a:rPr>
              <a:t>Public health campaigns and obesity-a critique. </a:t>
            </a:r>
            <a:r>
              <a:rPr lang="en-GB" sz="1600" dirty="0">
                <a:latin typeface="Arial Narrow" panose="020B0606020202030204" pitchFamily="34" charset="0"/>
              </a:rPr>
              <a:t>BMC public health, 11(1), 1-7.</a:t>
            </a:r>
          </a:p>
          <a:p>
            <a:r>
              <a:rPr lang="en-GB" sz="1600" dirty="0">
                <a:latin typeface="Arial Narrow" panose="020B0606020202030204" pitchFamily="34" charset="0"/>
              </a:rPr>
              <a:t> </a:t>
            </a:r>
          </a:p>
          <a:p>
            <a:r>
              <a:rPr lang="en-GB" sz="1600" dirty="0" err="1">
                <a:latin typeface="Arial Narrow" panose="020B0606020202030204" pitchFamily="34" charset="0"/>
              </a:rPr>
              <a:t>Wilkie</a:t>
            </a:r>
            <a:r>
              <a:rPr lang="en-GB" sz="1600" dirty="0">
                <a:latin typeface="Arial Narrow" panose="020B0606020202030204" pitchFamily="34" charset="0"/>
              </a:rPr>
              <a:t>, H. J., </a:t>
            </a:r>
            <a:r>
              <a:rPr lang="en-GB" sz="1600" dirty="0" err="1">
                <a:latin typeface="Arial Narrow" panose="020B0606020202030204" pitchFamily="34" charset="0"/>
              </a:rPr>
              <a:t>Standage</a:t>
            </a:r>
            <a:r>
              <a:rPr lang="en-GB" sz="1600" dirty="0">
                <a:latin typeface="Arial Narrow" panose="020B0606020202030204" pitchFamily="34" charset="0"/>
              </a:rPr>
              <a:t>, M., </a:t>
            </a:r>
            <a:r>
              <a:rPr lang="en-GB" sz="1600" dirty="0" err="1">
                <a:latin typeface="Arial Narrow" panose="020B0606020202030204" pitchFamily="34" charset="0"/>
              </a:rPr>
              <a:t>Gillison</a:t>
            </a:r>
            <a:r>
              <a:rPr lang="en-GB" sz="1600" dirty="0">
                <a:latin typeface="Arial Narrow" panose="020B0606020202030204" pitchFamily="34" charset="0"/>
              </a:rPr>
              <a:t>, F. B., Cumming, S. P., &amp; </a:t>
            </a:r>
            <a:r>
              <a:rPr lang="en-GB" sz="1600" dirty="0" err="1">
                <a:latin typeface="Arial Narrow" panose="020B0606020202030204" pitchFamily="34" charset="0"/>
              </a:rPr>
              <a:t>Katzmarzyk</a:t>
            </a:r>
            <a:r>
              <a:rPr lang="en-GB" sz="1600" dirty="0">
                <a:latin typeface="Arial Narrow" panose="020B0606020202030204" pitchFamily="34" charset="0"/>
              </a:rPr>
              <a:t>, P. T. (2016). </a:t>
            </a:r>
            <a:r>
              <a:rPr lang="en-GB" sz="1600" i="1" dirty="0">
                <a:latin typeface="Arial Narrow" panose="020B0606020202030204" pitchFamily="34" charset="0"/>
              </a:rPr>
              <a:t>Multiple lifestyle behaviours and overweight and obesity among children aged 9–11 years: results from the U.K. site of the International Study of Childhood Obesity,</a:t>
            </a:r>
            <a:r>
              <a:rPr lang="en-GB" sz="1600" dirty="0">
                <a:latin typeface="Arial Narrow" panose="020B0606020202030204" pitchFamily="34" charset="0"/>
              </a:rPr>
              <a:t> Lifestyle and the Environment. </a:t>
            </a:r>
            <a:r>
              <a:rPr lang="en-GB" sz="1600" i="1" dirty="0">
                <a:latin typeface="Arial Narrow" panose="020B0606020202030204" pitchFamily="34" charset="0"/>
              </a:rPr>
              <a:t>BMJ open</a:t>
            </a:r>
            <a:r>
              <a:rPr lang="en-GB" sz="1600" dirty="0">
                <a:latin typeface="Arial Narrow" panose="020B0606020202030204" pitchFamily="34" charset="0"/>
              </a:rPr>
              <a:t>, </a:t>
            </a:r>
            <a:r>
              <a:rPr lang="en-GB" sz="1600" i="1" dirty="0">
                <a:latin typeface="Arial Narrow" panose="020B0606020202030204" pitchFamily="34" charset="0"/>
              </a:rPr>
              <a:t>6</a:t>
            </a:r>
            <a:r>
              <a:rPr lang="en-GB" sz="1600" dirty="0">
                <a:latin typeface="Arial Narrow" panose="020B0606020202030204" pitchFamily="34" charset="0"/>
              </a:rPr>
              <a:t>(2).</a:t>
            </a:r>
          </a:p>
          <a:p>
            <a:r>
              <a:rPr lang="en-US" sz="1600" dirty="0">
                <a:latin typeface="Arial Narrow" panose="020B0606020202030204" pitchFamily="34" charset="0"/>
              </a:rPr>
              <a:t> </a:t>
            </a:r>
            <a:endParaRPr lang="en-GB" sz="1600" dirty="0">
              <a:latin typeface="Arial Narrow" panose="020B0606020202030204" pitchFamily="34" charset="0"/>
            </a:endParaRPr>
          </a:p>
        </p:txBody>
      </p:sp>
    </p:spTree>
    <p:extLst>
      <p:ext uri="{BB962C8B-B14F-4D97-AF65-F5344CB8AC3E}">
        <p14:creationId xmlns:p14="http://schemas.microsoft.com/office/powerpoint/2010/main" val="2785064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9552" y="5589240"/>
            <a:ext cx="8280920" cy="11521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itle 1"/>
          <p:cNvSpPr>
            <a:spLocks noGrp="1"/>
          </p:cNvSpPr>
          <p:nvPr>
            <p:ph type="title"/>
          </p:nvPr>
        </p:nvSpPr>
        <p:spPr/>
        <p:txBody>
          <a:bodyPr/>
          <a:lstStyle/>
          <a:p>
            <a:r>
              <a:rPr lang="en-GB" dirty="0" smtClean="0"/>
              <a:t>Thank you for watching</a:t>
            </a:r>
            <a:endParaRPr lang="en-GB" dirty="0"/>
          </a:p>
        </p:txBody>
      </p:sp>
      <p:sp>
        <p:nvSpPr>
          <p:cNvPr id="4" name="TextBox 3"/>
          <p:cNvSpPr txBox="1"/>
          <p:nvPr/>
        </p:nvSpPr>
        <p:spPr>
          <a:xfrm>
            <a:off x="683568" y="5589240"/>
            <a:ext cx="7992888" cy="1631216"/>
          </a:xfrm>
          <a:prstGeom prst="rect">
            <a:avLst/>
          </a:prstGeom>
          <a:noFill/>
        </p:spPr>
        <p:txBody>
          <a:bodyPr wrap="square" rtlCol="0">
            <a:spAutoFit/>
          </a:bodyPr>
          <a:lstStyle/>
          <a:p>
            <a:r>
              <a:rPr lang="en-GB" dirty="0" smtClean="0"/>
              <a:t>Link for video</a:t>
            </a:r>
          </a:p>
          <a:p>
            <a:r>
              <a:rPr lang="en-GB" sz="1600" dirty="0">
                <a:hlinkClick r:id="rId2"/>
              </a:rPr>
              <a:t>https://uowtsd-my.sharepoint.com/:v:/</a:t>
            </a:r>
            <a:r>
              <a:rPr lang="en-GB" sz="1600" dirty="0" smtClean="0">
                <a:hlinkClick r:id="rId2"/>
              </a:rPr>
              <a:t>g/personal/2007586_student_uwtsd_ac_uk/EWOzjRfYcUBOtWSIpTuLIOEBsN_Io0sNYZJZe6fFC2KBrA?e=C2sWjy</a:t>
            </a:r>
            <a:endParaRPr lang="en-GB" sz="1600" dirty="0" smtClean="0"/>
          </a:p>
          <a:p>
            <a:endParaRPr lang="en-GB" sz="1600" dirty="0"/>
          </a:p>
          <a:p>
            <a:endParaRPr lang="en-GB" dirty="0"/>
          </a:p>
        </p:txBody>
      </p:sp>
    </p:spTree>
    <p:extLst>
      <p:ext uri="{BB962C8B-B14F-4D97-AF65-F5344CB8AC3E}">
        <p14:creationId xmlns:p14="http://schemas.microsoft.com/office/powerpoint/2010/main" val="34961115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2580</TotalTime>
  <Words>1268</Words>
  <Application>Microsoft Office PowerPoint</Application>
  <PresentationFormat>On-screen Show (4:3)</PresentationFormat>
  <Paragraphs>162</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Apothecary</vt:lpstr>
      <vt:lpstr>Behaviour change models in Campaign to reduce and prevent Obesity</vt:lpstr>
      <vt:lpstr>Obesity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PowerPoint Presentation</vt:lpstr>
      <vt:lpstr>Thank you for watching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Theory of planned behaviour  used in national campaign</dc:title>
  <dc:creator>Magdalena Milewska</dc:creator>
  <cp:lastModifiedBy>Magdalena Milewska</cp:lastModifiedBy>
  <cp:revision>49</cp:revision>
  <dcterms:created xsi:type="dcterms:W3CDTF">2021-03-22T13:07:43Z</dcterms:created>
  <dcterms:modified xsi:type="dcterms:W3CDTF">2021-03-25T16:02:32Z</dcterms:modified>
</cp:coreProperties>
</file>