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8"/>
  </p:notesMasterIdLst>
  <p:handoutMasterIdLst>
    <p:handoutMasterId r:id="rId59"/>
  </p:handoutMasterIdLst>
  <p:sldIdLst>
    <p:sldId id="256" r:id="rId5"/>
    <p:sldId id="257" r:id="rId6"/>
    <p:sldId id="259" r:id="rId7"/>
    <p:sldId id="260" r:id="rId8"/>
    <p:sldId id="280" r:id="rId9"/>
    <p:sldId id="316" r:id="rId10"/>
    <p:sldId id="323" r:id="rId11"/>
    <p:sldId id="317" r:id="rId12"/>
    <p:sldId id="258" r:id="rId13"/>
    <p:sldId id="303" r:id="rId14"/>
    <p:sldId id="281" r:id="rId15"/>
    <p:sldId id="274" r:id="rId16"/>
    <p:sldId id="300" r:id="rId17"/>
    <p:sldId id="283" r:id="rId18"/>
    <p:sldId id="302" r:id="rId19"/>
    <p:sldId id="301" r:id="rId20"/>
    <p:sldId id="308" r:id="rId21"/>
    <p:sldId id="310" r:id="rId22"/>
    <p:sldId id="309" r:id="rId23"/>
    <p:sldId id="298" r:id="rId24"/>
    <p:sldId id="325" r:id="rId25"/>
    <p:sldId id="299" r:id="rId26"/>
    <p:sldId id="311" r:id="rId27"/>
    <p:sldId id="312" r:id="rId28"/>
    <p:sldId id="313" r:id="rId29"/>
    <p:sldId id="792" r:id="rId30"/>
    <p:sldId id="320" r:id="rId31"/>
    <p:sldId id="279" r:id="rId32"/>
    <p:sldId id="790" r:id="rId33"/>
    <p:sldId id="306" r:id="rId34"/>
    <p:sldId id="307" r:id="rId35"/>
    <p:sldId id="581" r:id="rId36"/>
    <p:sldId id="602" r:id="rId37"/>
    <p:sldId id="576" r:id="rId38"/>
    <p:sldId id="582" r:id="rId39"/>
    <p:sldId id="603" r:id="rId40"/>
    <p:sldId id="579" r:id="rId41"/>
    <p:sldId id="583" r:id="rId42"/>
    <p:sldId id="607" r:id="rId43"/>
    <p:sldId id="608" r:id="rId44"/>
    <p:sldId id="609" r:id="rId45"/>
    <p:sldId id="326" r:id="rId46"/>
    <p:sldId id="321" r:id="rId47"/>
    <p:sldId id="297" r:id="rId48"/>
    <p:sldId id="296" r:id="rId49"/>
    <p:sldId id="322" r:id="rId50"/>
    <p:sldId id="314" r:id="rId51"/>
    <p:sldId id="304" r:id="rId52"/>
    <p:sldId id="295" r:id="rId53"/>
    <p:sldId id="305" r:id="rId54"/>
    <p:sldId id="294" r:id="rId55"/>
    <p:sldId id="319" r:id="rId56"/>
    <p:sldId id="282" r:id="rId5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2EA6E5-C378-450A-93E9-A9FD0E0F4AD5}" v="26" dt="2022-09-04T12:11:18.6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9" autoAdjust="0"/>
    <p:restoredTop sz="91321" autoAdjust="0"/>
  </p:normalViewPr>
  <p:slideViewPr>
    <p:cSldViewPr>
      <p:cViewPr varScale="1">
        <p:scale>
          <a:sx n="97" d="100"/>
          <a:sy n="97" d="100"/>
        </p:scale>
        <p:origin x="104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viewProps" Target="view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932EA6E5-C378-450A-93E9-A9FD0E0F4AD5}"/>
    <pc:docChg chg="undo custSel addSld delSld modSld sldOrd">
      <pc:chgData name="Aishat Bakre" userId="839b68a6-4a2b-45ef-9a5a-14f954bfea5f" providerId="ADAL" clId="{932EA6E5-C378-450A-93E9-A9FD0E0F4AD5}" dt="2022-09-05T16:42:00.877" v="907" actId="20577"/>
      <pc:docMkLst>
        <pc:docMk/>
      </pc:docMkLst>
      <pc:sldChg chg="modSp mod">
        <pc:chgData name="Aishat Bakre" userId="839b68a6-4a2b-45ef-9a5a-14f954bfea5f" providerId="ADAL" clId="{932EA6E5-C378-450A-93E9-A9FD0E0F4AD5}" dt="2022-09-05T16:42:00.877" v="907" actId="20577"/>
        <pc:sldMkLst>
          <pc:docMk/>
          <pc:sldMk cId="2790737015" sldId="260"/>
        </pc:sldMkLst>
        <pc:spChg chg="mod">
          <ac:chgData name="Aishat Bakre" userId="839b68a6-4a2b-45ef-9a5a-14f954bfea5f" providerId="ADAL" clId="{932EA6E5-C378-450A-93E9-A9FD0E0F4AD5}" dt="2022-09-05T16:42:00.877" v="907" actId="20577"/>
          <ac:spMkLst>
            <pc:docMk/>
            <pc:sldMk cId="2790737015" sldId="260"/>
            <ac:spMk id="3" creationId="{394D2CD1-5DD5-46BC-B664-902D9C9C3183}"/>
          </ac:spMkLst>
        </pc:spChg>
      </pc:sldChg>
      <pc:sldChg chg="modSp mod modNotesTx">
        <pc:chgData name="Aishat Bakre" userId="839b68a6-4a2b-45ef-9a5a-14f954bfea5f" providerId="ADAL" clId="{932EA6E5-C378-450A-93E9-A9FD0E0F4AD5}" dt="2022-09-04T14:28:22.102" v="847" actId="27636"/>
        <pc:sldMkLst>
          <pc:docMk/>
          <pc:sldMk cId="2465510243" sldId="282"/>
        </pc:sldMkLst>
        <pc:spChg chg="mod">
          <ac:chgData name="Aishat Bakre" userId="839b68a6-4a2b-45ef-9a5a-14f954bfea5f" providerId="ADAL" clId="{932EA6E5-C378-450A-93E9-A9FD0E0F4AD5}" dt="2022-09-04T14:28:22.102" v="847" actId="27636"/>
          <ac:spMkLst>
            <pc:docMk/>
            <pc:sldMk cId="2465510243" sldId="282"/>
            <ac:spMk id="3" creationId="{03EEEFA0-1752-4457-9763-9AE69BA0B5AB}"/>
          </ac:spMkLst>
        </pc:spChg>
      </pc:sldChg>
      <pc:sldChg chg="modSp mod">
        <pc:chgData name="Aishat Bakre" userId="839b68a6-4a2b-45ef-9a5a-14f954bfea5f" providerId="ADAL" clId="{932EA6E5-C378-450A-93E9-A9FD0E0F4AD5}" dt="2022-09-04T14:26:23.109" v="838" actId="1076"/>
        <pc:sldMkLst>
          <pc:docMk/>
          <pc:sldMk cId="3960992436" sldId="295"/>
        </pc:sldMkLst>
        <pc:spChg chg="mod">
          <ac:chgData name="Aishat Bakre" userId="839b68a6-4a2b-45ef-9a5a-14f954bfea5f" providerId="ADAL" clId="{932EA6E5-C378-450A-93E9-A9FD0E0F4AD5}" dt="2022-09-04T14:26:23.109" v="838" actId="1076"/>
          <ac:spMkLst>
            <pc:docMk/>
            <pc:sldMk cId="3960992436" sldId="295"/>
            <ac:spMk id="3" creationId="{0D19BC74-DC5E-42C4-99FC-5EF976B5F72B}"/>
          </ac:spMkLst>
        </pc:spChg>
      </pc:sldChg>
      <pc:sldChg chg="modSp mod">
        <pc:chgData name="Aishat Bakre" userId="839b68a6-4a2b-45ef-9a5a-14f954bfea5f" providerId="ADAL" clId="{932EA6E5-C378-450A-93E9-A9FD0E0F4AD5}" dt="2022-09-04T14:25:40.921" v="835" actId="313"/>
        <pc:sldMkLst>
          <pc:docMk/>
          <pc:sldMk cId="3866844943" sldId="296"/>
        </pc:sldMkLst>
        <pc:spChg chg="mod">
          <ac:chgData name="Aishat Bakre" userId="839b68a6-4a2b-45ef-9a5a-14f954bfea5f" providerId="ADAL" clId="{932EA6E5-C378-450A-93E9-A9FD0E0F4AD5}" dt="2022-09-04T14:25:40.921" v="835" actId="313"/>
          <ac:spMkLst>
            <pc:docMk/>
            <pc:sldMk cId="3866844943" sldId="296"/>
            <ac:spMk id="3" creationId="{E8F1286F-1C40-4BA7-8769-EC5AE8F73364}"/>
          </ac:spMkLst>
        </pc:spChg>
      </pc:sldChg>
      <pc:sldChg chg="modSp mod">
        <pc:chgData name="Aishat Bakre" userId="839b68a6-4a2b-45ef-9a5a-14f954bfea5f" providerId="ADAL" clId="{932EA6E5-C378-450A-93E9-A9FD0E0F4AD5}" dt="2022-09-04T11:03:22.723" v="529" actId="255"/>
        <pc:sldMkLst>
          <pc:docMk/>
          <pc:sldMk cId="504023485" sldId="300"/>
        </pc:sldMkLst>
        <pc:spChg chg="mod">
          <ac:chgData name="Aishat Bakre" userId="839b68a6-4a2b-45ef-9a5a-14f954bfea5f" providerId="ADAL" clId="{932EA6E5-C378-450A-93E9-A9FD0E0F4AD5}" dt="2022-09-04T11:03:22.723" v="529" actId="255"/>
          <ac:spMkLst>
            <pc:docMk/>
            <pc:sldMk cId="504023485" sldId="300"/>
            <ac:spMk id="3" creationId="{83017BF9-08C3-45F4-B10F-3A0073C3F712}"/>
          </ac:spMkLst>
        </pc:spChg>
      </pc:sldChg>
      <pc:sldChg chg="modSp mod">
        <pc:chgData name="Aishat Bakre" userId="839b68a6-4a2b-45ef-9a5a-14f954bfea5f" providerId="ADAL" clId="{932EA6E5-C378-450A-93E9-A9FD0E0F4AD5}" dt="2022-09-04T11:01:47.423" v="478"/>
        <pc:sldMkLst>
          <pc:docMk/>
          <pc:sldMk cId="742455197" sldId="303"/>
        </pc:sldMkLst>
        <pc:spChg chg="mod">
          <ac:chgData name="Aishat Bakre" userId="839b68a6-4a2b-45ef-9a5a-14f954bfea5f" providerId="ADAL" clId="{932EA6E5-C378-450A-93E9-A9FD0E0F4AD5}" dt="2022-09-04T11:01:47.423" v="478"/>
          <ac:spMkLst>
            <pc:docMk/>
            <pc:sldMk cId="742455197" sldId="303"/>
            <ac:spMk id="2" creationId="{D6163F85-E8BB-4F70-8F32-5800E7630969}"/>
          </ac:spMkLst>
        </pc:spChg>
      </pc:sldChg>
      <pc:sldChg chg="addSp modSp mod">
        <pc:chgData name="Aishat Bakre" userId="839b68a6-4a2b-45ef-9a5a-14f954bfea5f" providerId="ADAL" clId="{932EA6E5-C378-450A-93E9-A9FD0E0F4AD5}" dt="2022-09-04T10:45:41.608" v="349" actId="14100"/>
        <pc:sldMkLst>
          <pc:docMk/>
          <pc:sldMk cId="2455206312" sldId="308"/>
        </pc:sldMkLst>
        <pc:spChg chg="add mod">
          <ac:chgData name="Aishat Bakre" userId="839b68a6-4a2b-45ef-9a5a-14f954bfea5f" providerId="ADAL" clId="{932EA6E5-C378-450A-93E9-A9FD0E0F4AD5}" dt="2022-09-04T10:45:27.957" v="345" actId="1076"/>
          <ac:spMkLst>
            <pc:docMk/>
            <pc:sldMk cId="2455206312" sldId="308"/>
            <ac:spMk id="5" creationId="{35639FA5-CA73-E6A8-EE01-86B2BC3A5046}"/>
          </ac:spMkLst>
        </pc:spChg>
        <pc:picChg chg="mod">
          <ac:chgData name="Aishat Bakre" userId="839b68a6-4a2b-45ef-9a5a-14f954bfea5f" providerId="ADAL" clId="{932EA6E5-C378-450A-93E9-A9FD0E0F4AD5}" dt="2022-09-04T10:45:41.608" v="349" actId="14100"/>
          <ac:picMkLst>
            <pc:docMk/>
            <pc:sldMk cId="2455206312" sldId="308"/>
            <ac:picMk id="4" creationId="{E1FA4BB2-BD89-4C20-B6DC-4D4CA30E77C8}"/>
          </ac:picMkLst>
        </pc:picChg>
      </pc:sldChg>
      <pc:sldChg chg="modSp mod">
        <pc:chgData name="Aishat Bakre" userId="839b68a6-4a2b-45ef-9a5a-14f954bfea5f" providerId="ADAL" clId="{932EA6E5-C378-450A-93E9-A9FD0E0F4AD5}" dt="2022-09-04T09:58:19.723" v="45" actId="20577"/>
        <pc:sldMkLst>
          <pc:docMk/>
          <pc:sldMk cId="2564611325" sldId="311"/>
        </pc:sldMkLst>
        <pc:spChg chg="mod">
          <ac:chgData name="Aishat Bakre" userId="839b68a6-4a2b-45ef-9a5a-14f954bfea5f" providerId="ADAL" clId="{932EA6E5-C378-450A-93E9-A9FD0E0F4AD5}" dt="2022-09-04T09:58:19.723" v="45" actId="20577"/>
          <ac:spMkLst>
            <pc:docMk/>
            <pc:sldMk cId="2564611325" sldId="311"/>
            <ac:spMk id="3" creationId="{71237BD9-D4C2-4C70-B9CB-AD306EBC995B}"/>
          </ac:spMkLst>
        </pc:spChg>
      </pc:sldChg>
      <pc:sldChg chg="modSp mod modNotesTx">
        <pc:chgData name="Aishat Bakre" userId="839b68a6-4a2b-45ef-9a5a-14f954bfea5f" providerId="ADAL" clId="{932EA6E5-C378-450A-93E9-A9FD0E0F4AD5}" dt="2022-09-04T10:38:42.582" v="207"/>
        <pc:sldMkLst>
          <pc:docMk/>
          <pc:sldMk cId="2289268930" sldId="312"/>
        </pc:sldMkLst>
        <pc:spChg chg="mod">
          <ac:chgData name="Aishat Bakre" userId="839b68a6-4a2b-45ef-9a5a-14f954bfea5f" providerId="ADAL" clId="{932EA6E5-C378-450A-93E9-A9FD0E0F4AD5}" dt="2022-09-04T09:59:48.756" v="46" actId="113"/>
          <ac:spMkLst>
            <pc:docMk/>
            <pc:sldMk cId="2289268930" sldId="312"/>
            <ac:spMk id="3" creationId="{3A27C772-8F17-4A4E-A76B-05B59BC1645F}"/>
          </ac:spMkLst>
        </pc:spChg>
      </pc:sldChg>
      <pc:sldChg chg="modSp mod">
        <pc:chgData name="Aishat Bakre" userId="839b68a6-4a2b-45ef-9a5a-14f954bfea5f" providerId="ADAL" clId="{932EA6E5-C378-450A-93E9-A9FD0E0F4AD5}" dt="2022-09-04T14:25:05.894" v="819" actId="313"/>
        <pc:sldMkLst>
          <pc:docMk/>
          <pc:sldMk cId="3701945342" sldId="314"/>
        </pc:sldMkLst>
        <pc:spChg chg="mod">
          <ac:chgData name="Aishat Bakre" userId="839b68a6-4a2b-45ef-9a5a-14f954bfea5f" providerId="ADAL" clId="{932EA6E5-C378-450A-93E9-A9FD0E0F4AD5}" dt="2022-09-04T14:22:41.398" v="724" actId="20577"/>
          <ac:spMkLst>
            <pc:docMk/>
            <pc:sldMk cId="3701945342" sldId="314"/>
            <ac:spMk id="2" creationId="{39A5C154-738F-4A02-B4F4-417301D73803}"/>
          </ac:spMkLst>
        </pc:spChg>
        <pc:spChg chg="mod">
          <ac:chgData name="Aishat Bakre" userId="839b68a6-4a2b-45ef-9a5a-14f954bfea5f" providerId="ADAL" clId="{932EA6E5-C378-450A-93E9-A9FD0E0F4AD5}" dt="2022-09-04T14:25:05.894" v="819" actId="313"/>
          <ac:spMkLst>
            <pc:docMk/>
            <pc:sldMk cId="3701945342" sldId="314"/>
            <ac:spMk id="3" creationId="{9E0E76EE-14AD-4E26-B704-F05137BB3799}"/>
          </ac:spMkLst>
        </pc:spChg>
      </pc:sldChg>
      <pc:sldChg chg="modSp mod">
        <pc:chgData name="Aishat Bakre" userId="839b68a6-4a2b-45ef-9a5a-14f954bfea5f" providerId="ADAL" clId="{932EA6E5-C378-450A-93E9-A9FD0E0F4AD5}" dt="2022-09-04T11:01:56.299" v="479"/>
        <pc:sldMkLst>
          <pc:docMk/>
          <pc:sldMk cId="433805357" sldId="317"/>
        </pc:sldMkLst>
        <pc:spChg chg="mod">
          <ac:chgData name="Aishat Bakre" userId="839b68a6-4a2b-45ef-9a5a-14f954bfea5f" providerId="ADAL" clId="{932EA6E5-C378-450A-93E9-A9FD0E0F4AD5}" dt="2022-09-04T11:01:56.299" v="479"/>
          <ac:spMkLst>
            <pc:docMk/>
            <pc:sldMk cId="433805357" sldId="317"/>
            <ac:spMk id="2" creationId="{BA9D6D68-AE9D-4DB4-A336-A82BEB6AA50B}"/>
          </ac:spMkLst>
        </pc:spChg>
        <pc:spChg chg="mod">
          <ac:chgData name="Aishat Bakre" userId="839b68a6-4a2b-45ef-9a5a-14f954bfea5f" providerId="ADAL" clId="{932EA6E5-C378-450A-93E9-A9FD0E0F4AD5}" dt="2022-09-04T10:59:13.565" v="477" actId="255"/>
          <ac:spMkLst>
            <pc:docMk/>
            <pc:sldMk cId="433805357" sldId="317"/>
            <ac:spMk id="3" creationId="{97094BAF-5BD0-4C27-B9CF-817A4E8B2993}"/>
          </ac:spMkLst>
        </pc:spChg>
      </pc:sldChg>
      <pc:sldChg chg="del">
        <pc:chgData name="Aishat Bakre" userId="839b68a6-4a2b-45ef-9a5a-14f954bfea5f" providerId="ADAL" clId="{932EA6E5-C378-450A-93E9-A9FD0E0F4AD5}" dt="2022-09-04T10:26:41.229" v="193" actId="2696"/>
        <pc:sldMkLst>
          <pc:docMk/>
          <pc:sldMk cId="4011058558" sldId="318"/>
        </pc:sldMkLst>
      </pc:sldChg>
      <pc:sldChg chg="modNotesTx">
        <pc:chgData name="Aishat Bakre" userId="839b68a6-4a2b-45ef-9a5a-14f954bfea5f" providerId="ADAL" clId="{932EA6E5-C378-450A-93E9-A9FD0E0F4AD5}" dt="2022-09-04T14:20:44.243" v="711"/>
        <pc:sldMkLst>
          <pc:docMk/>
          <pc:sldMk cId="1000331099" sldId="319"/>
        </pc:sldMkLst>
      </pc:sldChg>
      <pc:sldChg chg="modSp mod modNotesTx">
        <pc:chgData name="Aishat Bakre" userId="839b68a6-4a2b-45ef-9a5a-14f954bfea5f" providerId="ADAL" clId="{932EA6E5-C378-450A-93E9-A9FD0E0F4AD5}" dt="2022-09-04T11:10:42.514" v="548" actId="20577"/>
        <pc:sldMkLst>
          <pc:docMk/>
          <pc:sldMk cId="1388229017" sldId="320"/>
        </pc:sldMkLst>
        <pc:spChg chg="mod">
          <ac:chgData name="Aishat Bakre" userId="839b68a6-4a2b-45ef-9a5a-14f954bfea5f" providerId="ADAL" clId="{932EA6E5-C378-450A-93E9-A9FD0E0F4AD5}" dt="2022-09-04T10:00:30.308" v="48" actId="114"/>
          <ac:spMkLst>
            <pc:docMk/>
            <pc:sldMk cId="1388229017" sldId="320"/>
            <ac:spMk id="3" creationId="{5AD08C7D-7EB7-4F19-9F46-B0E94B64D686}"/>
          </ac:spMkLst>
        </pc:spChg>
      </pc:sldChg>
      <pc:sldChg chg="modSp mod">
        <pc:chgData name="Aishat Bakre" userId="839b68a6-4a2b-45ef-9a5a-14f954bfea5f" providerId="ADAL" clId="{932EA6E5-C378-450A-93E9-A9FD0E0F4AD5}" dt="2022-09-04T14:25:20.953" v="827" actId="313"/>
        <pc:sldMkLst>
          <pc:docMk/>
          <pc:sldMk cId="1052753723" sldId="322"/>
        </pc:sldMkLst>
        <pc:spChg chg="mod">
          <ac:chgData name="Aishat Bakre" userId="839b68a6-4a2b-45ef-9a5a-14f954bfea5f" providerId="ADAL" clId="{932EA6E5-C378-450A-93E9-A9FD0E0F4AD5}" dt="2022-09-04T14:22:34.260" v="722" actId="20577"/>
          <ac:spMkLst>
            <pc:docMk/>
            <pc:sldMk cId="1052753723" sldId="322"/>
            <ac:spMk id="2" creationId="{9DBB525E-22E4-0989-843C-41EB76C0A8AB}"/>
          </ac:spMkLst>
        </pc:spChg>
        <pc:spChg chg="mod">
          <ac:chgData name="Aishat Bakre" userId="839b68a6-4a2b-45ef-9a5a-14f954bfea5f" providerId="ADAL" clId="{932EA6E5-C378-450A-93E9-A9FD0E0F4AD5}" dt="2022-09-04T14:25:20.953" v="827" actId="313"/>
          <ac:spMkLst>
            <pc:docMk/>
            <pc:sldMk cId="1052753723" sldId="322"/>
            <ac:spMk id="3" creationId="{50A9ECEC-5ED4-25A1-3CA7-44DB2603B862}"/>
          </ac:spMkLst>
        </pc:spChg>
      </pc:sldChg>
      <pc:sldChg chg="modSp mod">
        <pc:chgData name="Aishat Bakre" userId="839b68a6-4a2b-45ef-9a5a-14f954bfea5f" providerId="ADAL" clId="{932EA6E5-C378-450A-93E9-A9FD0E0F4AD5}" dt="2022-09-04T14:13:13.905" v="700" actId="20577"/>
        <pc:sldMkLst>
          <pc:docMk/>
          <pc:sldMk cId="1794933562" sldId="576"/>
        </pc:sldMkLst>
        <pc:spChg chg="mod">
          <ac:chgData name="Aishat Bakre" userId="839b68a6-4a2b-45ef-9a5a-14f954bfea5f" providerId="ADAL" clId="{932EA6E5-C378-450A-93E9-A9FD0E0F4AD5}" dt="2022-09-04T14:13:13.905" v="700" actId="20577"/>
          <ac:spMkLst>
            <pc:docMk/>
            <pc:sldMk cId="1794933562" sldId="576"/>
            <ac:spMk id="4" creationId="{25A2FE0C-8188-428C-9DBD-A814733232F6}"/>
          </ac:spMkLst>
        </pc:spChg>
      </pc:sldChg>
      <pc:sldChg chg="modSp mod">
        <pc:chgData name="Aishat Bakre" userId="839b68a6-4a2b-45ef-9a5a-14f954bfea5f" providerId="ADAL" clId="{932EA6E5-C378-450A-93E9-A9FD0E0F4AD5}" dt="2022-09-04T13:50:51.720" v="582" actId="14100"/>
        <pc:sldMkLst>
          <pc:docMk/>
          <pc:sldMk cId="905540398" sldId="579"/>
        </pc:sldMkLst>
        <pc:spChg chg="mod">
          <ac:chgData name="Aishat Bakre" userId="839b68a6-4a2b-45ef-9a5a-14f954bfea5f" providerId="ADAL" clId="{932EA6E5-C378-450A-93E9-A9FD0E0F4AD5}" dt="2022-09-04T13:50:51.720" v="582" actId="14100"/>
          <ac:spMkLst>
            <pc:docMk/>
            <pc:sldMk cId="905540398" sldId="579"/>
            <ac:spMk id="5" creationId="{C0D596CF-109C-2954-4D24-990ECE0F07C4}"/>
          </ac:spMkLst>
        </pc:spChg>
      </pc:sldChg>
      <pc:sldChg chg="modSp mod">
        <pc:chgData name="Aishat Bakre" userId="839b68a6-4a2b-45ef-9a5a-14f954bfea5f" providerId="ADAL" clId="{932EA6E5-C378-450A-93E9-A9FD0E0F4AD5}" dt="2022-09-04T12:08:20.382" v="551" actId="2711"/>
        <pc:sldMkLst>
          <pc:docMk/>
          <pc:sldMk cId="25746122" sldId="581"/>
        </pc:sldMkLst>
        <pc:spChg chg="mod">
          <ac:chgData name="Aishat Bakre" userId="839b68a6-4a2b-45ef-9a5a-14f954bfea5f" providerId="ADAL" clId="{932EA6E5-C378-450A-93E9-A9FD0E0F4AD5}" dt="2022-09-04T12:08:20.382" v="551" actId="2711"/>
          <ac:spMkLst>
            <pc:docMk/>
            <pc:sldMk cId="25746122" sldId="581"/>
            <ac:spMk id="2" creationId="{057C14ED-D3FF-446C-8433-F9F3F5D7AEC4}"/>
          </ac:spMkLst>
        </pc:spChg>
      </pc:sldChg>
      <pc:sldChg chg="del ord">
        <pc:chgData name="Aishat Bakre" userId="839b68a6-4a2b-45ef-9a5a-14f954bfea5f" providerId="ADAL" clId="{932EA6E5-C378-450A-93E9-A9FD0E0F4AD5}" dt="2022-09-04T12:07:58.379" v="549" actId="2696"/>
        <pc:sldMkLst>
          <pc:docMk/>
          <pc:sldMk cId="734493437" sldId="791"/>
        </pc:sldMkLst>
      </pc:sldChg>
      <pc:sldChg chg="addSp modSp new">
        <pc:chgData name="Aishat Bakre" userId="839b68a6-4a2b-45ef-9a5a-14f954bfea5f" providerId="ADAL" clId="{932EA6E5-C378-450A-93E9-A9FD0E0F4AD5}" dt="2022-09-04T10:06:10.524" v="80" actId="14100"/>
        <pc:sldMkLst>
          <pc:docMk/>
          <pc:sldMk cId="1179430164" sldId="792"/>
        </pc:sldMkLst>
        <pc:picChg chg="add mod">
          <ac:chgData name="Aishat Bakre" userId="839b68a6-4a2b-45ef-9a5a-14f954bfea5f" providerId="ADAL" clId="{932EA6E5-C378-450A-93E9-A9FD0E0F4AD5}" dt="2022-09-04T10:06:10.524" v="80" actId="14100"/>
          <ac:picMkLst>
            <pc:docMk/>
            <pc:sldMk cId="1179430164" sldId="792"/>
            <ac:picMk id="1026" creationId="{3B258BCC-98E9-0917-F77B-063284B59B1D}"/>
          </ac:picMkLst>
        </pc:picChg>
      </pc:sldChg>
      <pc:sldChg chg="new del">
        <pc:chgData name="Aishat Bakre" userId="839b68a6-4a2b-45ef-9a5a-14f954bfea5f" providerId="ADAL" clId="{932EA6E5-C378-450A-93E9-A9FD0E0F4AD5}" dt="2022-09-04T10:05:38.732" v="74" actId="680"/>
        <pc:sldMkLst>
          <pc:docMk/>
          <pc:sldMk cId="2724390144" sldId="792"/>
        </pc:sldMkLst>
      </pc:sldChg>
      <pc:sldChg chg="new del">
        <pc:chgData name="Aishat Bakre" userId="839b68a6-4a2b-45ef-9a5a-14f954bfea5f" providerId="ADAL" clId="{932EA6E5-C378-450A-93E9-A9FD0E0F4AD5}" dt="2022-09-04T10:57:04.419" v="428" actId="2696"/>
        <pc:sldMkLst>
          <pc:docMk/>
          <pc:sldMk cId="572556971" sldId="79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8AAF64-90BA-4142-8CE1-5092DCFA08F9}" type="doc">
      <dgm:prSet loTypeId="urn:microsoft.com/office/officeart/2011/layout/RadialPictureList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017376C-FA5F-49FA-8E1E-164DD3C11EBE}">
      <dgm:prSet phldrT="[Text]"/>
      <dgm:spPr/>
      <dgm:t>
        <a:bodyPr/>
        <a:lstStyle/>
        <a:p>
          <a:r>
            <a:rPr lang="en-GB" dirty="0"/>
            <a:t>Health</a:t>
          </a:r>
        </a:p>
      </dgm:t>
    </dgm:pt>
    <dgm:pt modelId="{87C23471-5FF4-46A0-8EB1-6498696AA994}" type="parTrans" cxnId="{856A0B04-0FA6-41A3-A05D-D910F4ECBA37}">
      <dgm:prSet/>
      <dgm:spPr/>
      <dgm:t>
        <a:bodyPr/>
        <a:lstStyle/>
        <a:p>
          <a:endParaRPr lang="en-GB"/>
        </a:p>
      </dgm:t>
    </dgm:pt>
    <dgm:pt modelId="{D7FB201C-AA60-412F-96C2-B0C73C50A3A9}" type="sibTrans" cxnId="{856A0B04-0FA6-41A3-A05D-D910F4ECBA37}">
      <dgm:prSet/>
      <dgm:spPr/>
      <dgm:t>
        <a:bodyPr/>
        <a:lstStyle/>
        <a:p>
          <a:endParaRPr lang="en-GB"/>
        </a:p>
      </dgm:t>
    </dgm:pt>
    <dgm:pt modelId="{357F9997-85F8-4CBC-8DC9-859FA595B317}">
      <dgm:prSet phldrT="[Text]"/>
      <dgm:spPr/>
      <dgm:t>
        <a:bodyPr/>
        <a:lstStyle/>
        <a:p>
          <a:r>
            <a:rPr lang="en-GB" dirty="0"/>
            <a:t>Illness</a:t>
          </a:r>
        </a:p>
      </dgm:t>
    </dgm:pt>
    <dgm:pt modelId="{9E40043B-CCB3-442F-879E-639ADC47A169}" type="parTrans" cxnId="{BA26FFCD-0981-41D6-9E4D-CA1F35571D66}">
      <dgm:prSet/>
      <dgm:spPr/>
      <dgm:t>
        <a:bodyPr/>
        <a:lstStyle/>
        <a:p>
          <a:endParaRPr lang="en-GB"/>
        </a:p>
      </dgm:t>
    </dgm:pt>
    <dgm:pt modelId="{45BD1EF5-66D6-4504-9CA5-D28229719984}" type="sibTrans" cxnId="{BA26FFCD-0981-41D6-9E4D-CA1F35571D66}">
      <dgm:prSet/>
      <dgm:spPr/>
      <dgm:t>
        <a:bodyPr/>
        <a:lstStyle/>
        <a:p>
          <a:endParaRPr lang="en-GB"/>
        </a:p>
      </dgm:t>
    </dgm:pt>
    <dgm:pt modelId="{250A0681-4CD1-4AB3-A813-0408821CC79F}">
      <dgm:prSet phldrT="[Text]"/>
      <dgm:spPr/>
      <dgm:t>
        <a:bodyPr/>
        <a:lstStyle/>
        <a:p>
          <a:r>
            <a:rPr lang="en-GB" dirty="0"/>
            <a:t>Disease</a:t>
          </a:r>
        </a:p>
      </dgm:t>
    </dgm:pt>
    <dgm:pt modelId="{D9631E39-9BA3-460E-9EBE-D70F31E7FCF6}" type="parTrans" cxnId="{A739A3F0-DE8D-4938-966E-716BA9931731}">
      <dgm:prSet/>
      <dgm:spPr/>
      <dgm:t>
        <a:bodyPr/>
        <a:lstStyle/>
        <a:p>
          <a:endParaRPr lang="en-GB"/>
        </a:p>
      </dgm:t>
    </dgm:pt>
    <dgm:pt modelId="{D1B73ABC-CB62-4FBC-A8A5-EFBFD7302BA8}" type="sibTrans" cxnId="{A739A3F0-DE8D-4938-966E-716BA9931731}">
      <dgm:prSet/>
      <dgm:spPr/>
      <dgm:t>
        <a:bodyPr/>
        <a:lstStyle/>
        <a:p>
          <a:endParaRPr lang="en-GB"/>
        </a:p>
      </dgm:t>
    </dgm:pt>
    <dgm:pt modelId="{990E5BA3-A38E-45AC-9DB0-57B0850CD593}">
      <dgm:prSet phldrT="[Text]"/>
      <dgm:spPr/>
      <dgm:t>
        <a:bodyPr/>
        <a:lstStyle/>
        <a:p>
          <a:r>
            <a:rPr lang="en-GB" dirty="0"/>
            <a:t>Sickness</a:t>
          </a:r>
        </a:p>
      </dgm:t>
    </dgm:pt>
    <dgm:pt modelId="{BB9A27EB-16F5-44FE-A669-1CF6348755B2}" type="parTrans" cxnId="{024A5E12-A546-4AC9-A1F0-CA257A8EF000}">
      <dgm:prSet/>
      <dgm:spPr/>
      <dgm:t>
        <a:bodyPr/>
        <a:lstStyle/>
        <a:p>
          <a:endParaRPr lang="en-GB"/>
        </a:p>
      </dgm:t>
    </dgm:pt>
    <dgm:pt modelId="{975AC372-8EEB-45AC-8C4C-BB0219D2E16D}" type="sibTrans" cxnId="{024A5E12-A546-4AC9-A1F0-CA257A8EF000}">
      <dgm:prSet/>
      <dgm:spPr/>
      <dgm:t>
        <a:bodyPr/>
        <a:lstStyle/>
        <a:p>
          <a:endParaRPr lang="en-GB"/>
        </a:p>
      </dgm:t>
    </dgm:pt>
    <dgm:pt modelId="{6D13AC38-9D26-433A-9C07-EB3F0D727AA2}" type="pres">
      <dgm:prSet presAssocID="{0E8AAF64-90BA-4142-8CE1-5092DCFA08F9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FABF7344-7B1D-411B-BD02-6D90345E2B8D}" type="pres">
      <dgm:prSet presAssocID="{A017376C-FA5F-49FA-8E1E-164DD3C11EBE}" presName="Parent" presStyleLbl="node1" presStyleIdx="0" presStyleCnt="2">
        <dgm:presLayoutVars>
          <dgm:chMax val="4"/>
          <dgm:chPref val="3"/>
        </dgm:presLayoutVars>
      </dgm:prSet>
      <dgm:spPr/>
    </dgm:pt>
    <dgm:pt modelId="{6CCC4D27-84B2-4013-8A31-B37AC1936967}" type="pres">
      <dgm:prSet presAssocID="{357F9997-85F8-4CBC-8DC9-859FA595B317}" presName="Accent" presStyleLbl="node1" presStyleIdx="1" presStyleCnt="2"/>
      <dgm:spPr/>
    </dgm:pt>
    <dgm:pt modelId="{B36F7C89-38BB-40F7-9CEF-502DB98DF7B1}" type="pres">
      <dgm:prSet presAssocID="{357F9997-85F8-4CBC-8DC9-859FA595B317}" presName="Image1" presStyleLbl="fgImgPlace1" presStyleIdx="0" presStyleCnt="3" custLinFactNeighborX="1785" custLinFactNeighborY="4215"/>
      <dgm:spPr>
        <a:blipFill rotWithShape="1">
          <a:blip xmlns:r="http://schemas.openxmlformats.org/officeDocument/2006/relationships" r:embed="rId1"/>
          <a:srcRect/>
          <a:stretch>
            <a:fillRect l="-8000" r="-8000"/>
          </a:stretch>
        </a:blipFill>
      </dgm:spPr>
    </dgm:pt>
    <dgm:pt modelId="{B6D08F56-9420-4F25-9958-C26C5409A659}" type="pres">
      <dgm:prSet presAssocID="{357F9997-85F8-4CBC-8DC9-859FA595B317}" presName="Child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0B7B6CD-BF41-4E5C-8B52-289F3EED401A}" type="pres">
      <dgm:prSet presAssocID="{250A0681-4CD1-4AB3-A813-0408821CC79F}" presName="Image2" presStyleCnt="0"/>
      <dgm:spPr/>
    </dgm:pt>
    <dgm:pt modelId="{56EED76F-2064-4F1D-8AAC-354F99BCF9F3}" type="pres">
      <dgm:prSet presAssocID="{250A0681-4CD1-4AB3-A813-0408821CC79F}" presName="Image" presStyleLbl="fgImgPlace1" presStyleIdx="1" presStyleCnt="3"/>
      <dgm:spPr>
        <a:blipFill rotWithShape="1">
          <a:blip xmlns:r="http://schemas.openxmlformats.org/officeDocument/2006/relationships" r:embed="rId2"/>
          <a:srcRect/>
          <a:stretch>
            <a:fillRect l="-21000" r="-21000"/>
          </a:stretch>
        </a:blipFill>
      </dgm:spPr>
    </dgm:pt>
    <dgm:pt modelId="{89D3ACB0-2971-4F6F-ACC7-1D366C01CF42}" type="pres">
      <dgm:prSet presAssocID="{250A0681-4CD1-4AB3-A813-0408821CC79F}" presName="Child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3B41CDA-0C49-43A8-AD57-29C94B1F771B}" type="pres">
      <dgm:prSet presAssocID="{990E5BA3-A38E-45AC-9DB0-57B0850CD593}" presName="Image3" presStyleCnt="0"/>
      <dgm:spPr/>
    </dgm:pt>
    <dgm:pt modelId="{05819DFE-1E3E-4A70-8B3C-65A2C0BDB748}" type="pres">
      <dgm:prSet presAssocID="{990E5BA3-A38E-45AC-9DB0-57B0850CD593}" presName="Image" presStyleLbl="fgImgPlace1" presStyleIdx="2" presStyleCnt="3" custLinFactNeighborX="1785" custLinFactNeighborY="1185"/>
      <dgm:spPr>
        <a:blipFill rotWithShape="1">
          <a:blip xmlns:r="http://schemas.openxmlformats.org/officeDocument/2006/relationships" r:embed="rId3"/>
          <a:srcRect/>
          <a:stretch>
            <a:fillRect t="-11000" b="-11000"/>
          </a:stretch>
        </a:blipFill>
      </dgm:spPr>
    </dgm:pt>
    <dgm:pt modelId="{F86B736C-FBDA-415A-85BC-10B9FEBBC02C}" type="pres">
      <dgm:prSet presAssocID="{990E5BA3-A38E-45AC-9DB0-57B0850CD593}" presName="Child3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56A0B04-0FA6-41A3-A05D-D910F4ECBA37}" srcId="{0E8AAF64-90BA-4142-8CE1-5092DCFA08F9}" destId="{A017376C-FA5F-49FA-8E1E-164DD3C11EBE}" srcOrd="0" destOrd="0" parTransId="{87C23471-5FF4-46A0-8EB1-6498696AA994}" sibTransId="{D7FB201C-AA60-412F-96C2-B0C73C50A3A9}"/>
    <dgm:cxn modelId="{8F11750D-AD7B-43EE-969C-C387747B5E35}" type="presOf" srcId="{0E8AAF64-90BA-4142-8CE1-5092DCFA08F9}" destId="{6D13AC38-9D26-433A-9C07-EB3F0D727AA2}" srcOrd="0" destOrd="0" presId="urn:microsoft.com/office/officeart/2011/layout/RadialPictureList"/>
    <dgm:cxn modelId="{024A5E12-A546-4AC9-A1F0-CA257A8EF000}" srcId="{A017376C-FA5F-49FA-8E1E-164DD3C11EBE}" destId="{990E5BA3-A38E-45AC-9DB0-57B0850CD593}" srcOrd="2" destOrd="0" parTransId="{BB9A27EB-16F5-44FE-A669-1CF6348755B2}" sibTransId="{975AC372-8EEB-45AC-8C4C-BB0219D2E16D}"/>
    <dgm:cxn modelId="{F9FEBF8A-7219-4163-AD6A-446061C2DB4C}" type="presOf" srcId="{250A0681-4CD1-4AB3-A813-0408821CC79F}" destId="{89D3ACB0-2971-4F6F-ACC7-1D366C01CF42}" srcOrd="0" destOrd="0" presId="urn:microsoft.com/office/officeart/2011/layout/RadialPictureList"/>
    <dgm:cxn modelId="{94A133CD-B35C-4880-A6A5-CD09CABA4391}" type="presOf" srcId="{357F9997-85F8-4CBC-8DC9-859FA595B317}" destId="{B6D08F56-9420-4F25-9958-C26C5409A659}" srcOrd="0" destOrd="0" presId="urn:microsoft.com/office/officeart/2011/layout/RadialPictureList"/>
    <dgm:cxn modelId="{BA26FFCD-0981-41D6-9E4D-CA1F35571D66}" srcId="{A017376C-FA5F-49FA-8E1E-164DD3C11EBE}" destId="{357F9997-85F8-4CBC-8DC9-859FA595B317}" srcOrd="0" destOrd="0" parTransId="{9E40043B-CCB3-442F-879E-639ADC47A169}" sibTransId="{45BD1EF5-66D6-4504-9CA5-D28229719984}"/>
    <dgm:cxn modelId="{987307E8-12DB-4E76-8B51-2A796E95ED24}" type="presOf" srcId="{990E5BA3-A38E-45AC-9DB0-57B0850CD593}" destId="{F86B736C-FBDA-415A-85BC-10B9FEBBC02C}" srcOrd="0" destOrd="0" presId="urn:microsoft.com/office/officeart/2011/layout/RadialPictureList"/>
    <dgm:cxn modelId="{A739A3F0-DE8D-4938-966E-716BA9931731}" srcId="{A017376C-FA5F-49FA-8E1E-164DD3C11EBE}" destId="{250A0681-4CD1-4AB3-A813-0408821CC79F}" srcOrd="1" destOrd="0" parTransId="{D9631E39-9BA3-460E-9EBE-D70F31E7FCF6}" sibTransId="{D1B73ABC-CB62-4FBC-A8A5-EFBFD7302BA8}"/>
    <dgm:cxn modelId="{76FB42FE-99EB-40C0-ACA2-B449A50BFC05}" type="presOf" srcId="{A017376C-FA5F-49FA-8E1E-164DD3C11EBE}" destId="{FABF7344-7B1D-411B-BD02-6D90345E2B8D}" srcOrd="0" destOrd="0" presId="urn:microsoft.com/office/officeart/2011/layout/RadialPictureList"/>
    <dgm:cxn modelId="{F382472B-3128-4239-A96F-7758D319EDF5}" type="presParOf" srcId="{6D13AC38-9D26-433A-9C07-EB3F0D727AA2}" destId="{FABF7344-7B1D-411B-BD02-6D90345E2B8D}" srcOrd="0" destOrd="0" presId="urn:microsoft.com/office/officeart/2011/layout/RadialPictureList"/>
    <dgm:cxn modelId="{17B7CDDF-DEF6-40D7-BA65-176A87FA39FE}" type="presParOf" srcId="{6D13AC38-9D26-433A-9C07-EB3F0D727AA2}" destId="{6CCC4D27-84B2-4013-8A31-B37AC1936967}" srcOrd="1" destOrd="0" presId="urn:microsoft.com/office/officeart/2011/layout/RadialPictureList"/>
    <dgm:cxn modelId="{A90496F9-63A4-4DF7-8A9C-62CD58DEB130}" type="presParOf" srcId="{6D13AC38-9D26-433A-9C07-EB3F0D727AA2}" destId="{B36F7C89-38BB-40F7-9CEF-502DB98DF7B1}" srcOrd="2" destOrd="0" presId="urn:microsoft.com/office/officeart/2011/layout/RadialPictureList"/>
    <dgm:cxn modelId="{EACD28C8-C613-491A-955E-7D7703BE9499}" type="presParOf" srcId="{6D13AC38-9D26-433A-9C07-EB3F0D727AA2}" destId="{B6D08F56-9420-4F25-9958-C26C5409A659}" srcOrd="3" destOrd="0" presId="urn:microsoft.com/office/officeart/2011/layout/RadialPictureList"/>
    <dgm:cxn modelId="{D5B3A47E-A23B-4FB6-931D-E58C63E27E85}" type="presParOf" srcId="{6D13AC38-9D26-433A-9C07-EB3F0D727AA2}" destId="{90B7B6CD-BF41-4E5C-8B52-289F3EED401A}" srcOrd="4" destOrd="0" presId="urn:microsoft.com/office/officeart/2011/layout/RadialPictureList"/>
    <dgm:cxn modelId="{DB513127-BDDF-4271-A3A1-C24898E5F547}" type="presParOf" srcId="{90B7B6CD-BF41-4E5C-8B52-289F3EED401A}" destId="{56EED76F-2064-4F1D-8AAC-354F99BCF9F3}" srcOrd="0" destOrd="0" presId="urn:microsoft.com/office/officeart/2011/layout/RadialPictureList"/>
    <dgm:cxn modelId="{2DF83416-387C-48F0-B3F9-36AF4B007C9D}" type="presParOf" srcId="{6D13AC38-9D26-433A-9C07-EB3F0D727AA2}" destId="{89D3ACB0-2971-4F6F-ACC7-1D366C01CF42}" srcOrd="5" destOrd="0" presId="urn:microsoft.com/office/officeart/2011/layout/RadialPictureList"/>
    <dgm:cxn modelId="{A660C7C4-8002-43FE-A477-EEC82A46F0DE}" type="presParOf" srcId="{6D13AC38-9D26-433A-9C07-EB3F0D727AA2}" destId="{A3B41CDA-0C49-43A8-AD57-29C94B1F771B}" srcOrd="6" destOrd="0" presId="urn:microsoft.com/office/officeart/2011/layout/RadialPictureList"/>
    <dgm:cxn modelId="{0EB15D40-7EE0-4609-943B-05344B0BA427}" type="presParOf" srcId="{A3B41CDA-0C49-43A8-AD57-29C94B1F771B}" destId="{05819DFE-1E3E-4A70-8B3C-65A2C0BDB748}" srcOrd="0" destOrd="0" presId="urn:microsoft.com/office/officeart/2011/layout/RadialPictureList"/>
    <dgm:cxn modelId="{CBC0403E-A8B5-49E9-9C21-4C979A511EBD}" type="presParOf" srcId="{6D13AC38-9D26-433A-9C07-EB3F0D727AA2}" destId="{F86B736C-FBDA-415A-85BC-10B9FEBBC02C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F7344-7B1D-411B-BD02-6D90345E2B8D}">
      <dsp:nvSpPr>
        <dsp:cNvPr id="0" name=""/>
        <dsp:cNvSpPr/>
      </dsp:nvSpPr>
      <dsp:spPr>
        <a:xfrm>
          <a:off x="1472594" y="1036269"/>
          <a:ext cx="1863704" cy="18637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Health</a:t>
          </a:r>
        </a:p>
      </dsp:txBody>
      <dsp:txXfrm>
        <a:off x="1745527" y="1309216"/>
        <a:ext cx="1317838" cy="1317903"/>
      </dsp:txXfrm>
    </dsp:sp>
    <dsp:sp modelId="{6CCC4D27-84B2-4013-8A31-B37AC1936967}">
      <dsp:nvSpPr>
        <dsp:cNvPr id="0" name=""/>
        <dsp:cNvSpPr/>
      </dsp:nvSpPr>
      <dsp:spPr>
        <a:xfrm>
          <a:off x="511508" y="0"/>
          <a:ext cx="3756921" cy="3916363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F7C89-38BB-40F7-9CEF-502DB98DF7B1}">
      <dsp:nvSpPr>
        <dsp:cNvPr id="0" name=""/>
        <dsp:cNvSpPr/>
      </dsp:nvSpPr>
      <dsp:spPr>
        <a:xfrm>
          <a:off x="3295653" y="372243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8000" r="-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08F56-9420-4F25-9958-C26C5409A659}">
      <dsp:nvSpPr>
        <dsp:cNvPr id="0" name=""/>
        <dsp:cNvSpPr/>
      </dsp:nvSpPr>
      <dsp:spPr>
        <a:xfrm>
          <a:off x="4351954" y="346206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Illness</a:t>
          </a:r>
        </a:p>
      </dsp:txBody>
      <dsp:txXfrm>
        <a:off x="4351954" y="346206"/>
        <a:ext cx="1336388" cy="966558"/>
      </dsp:txXfrm>
    </dsp:sp>
    <dsp:sp modelId="{56EED76F-2064-4F1D-8AAC-354F99BCF9F3}">
      <dsp:nvSpPr>
        <dsp:cNvPr id="0" name=""/>
        <dsp:cNvSpPr/>
      </dsp:nvSpPr>
      <dsp:spPr>
        <a:xfrm>
          <a:off x="3663714" y="1466286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21000" r="-2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D3ACB0-2971-4F6F-ACC7-1D366C01CF42}">
      <dsp:nvSpPr>
        <dsp:cNvPr id="0" name=""/>
        <dsp:cNvSpPr/>
      </dsp:nvSpPr>
      <dsp:spPr>
        <a:xfrm>
          <a:off x="4743404" y="1480385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Disease</a:t>
          </a:r>
        </a:p>
      </dsp:txBody>
      <dsp:txXfrm>
        <a:off x="4743404" y="1480385"/>
        <a:ext cx="1336388" cy="966558"/>
      </dsp:txXfrm>
    </dsp:sp>
    <dsp:sp modelId="{05819DFE-1E3E-4A70-8B3C-65A2C0BDB748}">
      <dsp:nvSpPr>
        <dsp:cNvPr id="0" name=""/>
        <dsp:cNvSpPr/>
      </dsp:nvSpPr>
      <dsp:spPr>
        <a:xfrm>
          <a:off x="3295653" y="2630314"/>
          <a:ext cx="998393" cy="998672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t="-11000" b="-1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B736C-FBDA-415A-85BC-10B9FEBBC02C}">
      <dsp:nvSpPr>
        <dsp:cNvPr id="0" name=""/>
        <dsp:cNvSpPr/>
      </dsp:nvSpPr>
      <dsp:spPr>
        <a:xfrm>
          <a:off x="4351954" y="2638845"/>
          <a:ext cx="1336388" cy="966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GB" sz="2700" kern="1200" dirty="0"/>
            <a:t>Sickness</a:t>
          </a:r>
        </a:p>
      </dsp:txBody>
      <dsp:txXfrm>
        <a:off x="4351954" y="2638845"/>
        <a:ext cx="1336388" cy="966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-17icRTMyY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jzZe3ORdd8" TargetMode="External"/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2VCVdtUTwh4" TargetMode="Externa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who.org/courses/pandemic-epidemic-diseases" TargetMode="External"/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publichealth.columbia.edu/public-health-now/news/epidemic-endemic-pandemic-what-are-differences" TargetMode="External"/><Relationship Id="rId4" Type="http://schemas.openxmlformats.org/officeDocument/2006/relationships/hyperlink" Target="https://www.mphonline.org/worst-pandemics-in-history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is Epidemiology?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66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Transmission of Covid19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763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91B1B"/>
                </a:solidFill>
                <a:effectLst/>
                <a:latin typeface="Avenir LT W01_35 Light1475496"/>
              </a:rPr>
              <a:t>A disease outbreak is endemic when it is consistently present but limited to a particular region. This makes the disease spread and rates predictable. Malaria, for example, is considered endemic in certain countries and regions.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0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Pandemic- SARS-Covid19, MERS, Cholera, Bubonic plague, HIV/AIDS</a:t>
            </a:r>
          </a:p>
          <a:p>
            <a:r>
              <a:rPr lang="en-GB" dirty="0"/>
              <a:t>Epidemic-yellow fever, small pox, measles, polio, Ebola virus</a:t>
            </a:r>
          </a:p>
          <a:p>
            <a:r>
              <a:rPr lang="en-GB" dirty="0"/>
              <a:t>Endemic-flu, malaria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267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701675" y="4416425"/>
            <a:ext cx="5607050" cy="8537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50000"/>
              </a:lnSpc>
              <a:spcAft>
                <a:spcPts val="588"/>
              </a:spcAft>
            </a:pPr>
            <a:endParaRPr lang="en-US" altLang="en-US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spcAft>
                <a:spcPts val="588"/>
              </a:spcAft>
            </a:pPr>
            <a:r>
              <a:rPr lang="en-US" altLang="en-US" dirty="0">
                <a:solidFill>
                  <a:srgbClr val="000000"/>
                </a:solidFill>
                <a:latin typeface="Arial" charset="0"/>
                <a:cs typeface="Arial" charset="0"/>
              </a:rPr>
              <a:t>Q1. The correct answer is A, e</a:t>
            </a:r>
            <a:r>
              <a:rPr lang="en-US" altLang="en-US" dirty="0">
                <a:latin typeface="Arial" charset="0"/>
                <a:cs typeface="Arial" charset="0"/>
              </a:rPr>
              <a:t>ndemic.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>Q2. The correct answer is C, epidemic.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>Q3 The correct answer is B, pandemic.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613"/>
              </a:spcAft>
            </a:pPr>
            <a:endParaRPr lang="en-US" altLang="en-US" dirty="0">
              <a:latin typeface="Arial" charset="0"/>
              <a:cs typeface="Arial" charset="0"/>
            </a:endParaRPr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55650" indent="-2905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63638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30363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95500" indent="-231775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527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099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671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924300" indent="-2317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fld id="{47439D0A-A661-4614-BCF6-1DF06AA8397C}" type="slidenum">
              <a:rPr lang="en-US" altLang="en-US" smtClean="0">
                <a:latin typeface="Arial" charset="0"/>
              </a:rPr>
              <a:pPr>
                <a:lnSpc>
                  <a:spcPct val="150000"/>
                </a:lnSpc>
                <a:spcBef>
                  <a:spcPct val="0"/>
                </a:spcBef>
              </a:pPr>
              <a:t>28</a:t>
            </a:fld>
            <a:endParaRPr lang="en-US" altLang="en-US">
              <a:latin typeface="Arial" charset="0"/>
            </a:endParaRPr>
          </a:p>
        </p:txBody>
      </p:sp>
      <p:sp>
        <p:nvSpPr>
          <p:cNvPr id="92165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55650" indent="-290513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63638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30363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95500" indent="-231775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527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30099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671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924300" indent="-2317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fld id="{20648F53-FE81-4FCF-A90F-5339D5D628A1}" type="datetime1">
              <a:rPr lang="en-US" altLang="en-US" smtClean="0">
                <a:latin typeface="Arial" charset="0"/>
              </a:rPr>
              <a:pPr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t>9/5/2022</a:t>
            </a:fld>
            <a:endParaRPr lang="en-US" altLang="en-US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1" y="4387136"/>
            <a:ext cx="5486400" cy="2288301"/>
          </a:xfrm>
        </p:spPr>
        <p:txBody>
          <a:bodyPr/>
          <a:lstStyle/>
          <a:p>
            <a:pPr>
              <a:spcAft>
                <a:spcPts val="588"/>
              </a:spcAft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Aft>
                <a:spcPts val="588"/>
              </a:spcAft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>
              <a:spcAft>
                <a:spcPts val="588"/>
              </a:spcAft>
            </a:pPr>
            <a:r>
              <a:rPr lang="en-US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 correct answer is </a:t>
            </a:r>
            <a:r>
              <a:rPr lang="en-US" b="0" baseline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C, epidemic or outbreak.</a:t>
            </a:r>
            <a:endParaRPr lang="en-US" b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225573" indent="-225573">
              <a:spcAft>
                <a:spcPts val="588"/>
              </a:spcAft>
              <a:buAutoNum type="alphaUcPeriod" startAt="4"/>
            </a:pPr>
            <a:endParaRPr lang="en-US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3BCB96-7EEC-4C1C-92AC-A1AF7B1B30F2}" type="slidenum">
              <a:rPr lang="en-US" smtClean="0"/>
              <a:t>29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fld id="{3A9A61C8-30E9-4792-9BE3-A3C3DAE19011}" type="datetime1">
              <a:rPr lang="en-US" smtClean="0"/>
              <a:t>9/5/2022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995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798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029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249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1200" dirty="0"/>
              <a:t>Disease can be due to exogenous factors meaning outside the body </a:t>
            </a:r>
            <a:r>
              <a:rPr lang="en-GB" sz="1200" dirty="0" err="1"/>
              <a:t>e.g</a:t>
            </a:r>
            <a:r>
              <a:rPr lang="en-GB" sz="1200" dirty="0"/>
              <a:t> viral infection.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1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1200" dirty="0"/>
              <a:t>Disease can be due to endogenous factors meaning inside the body </a:t>
            </a:r>
            <a:r>
              <a:rPr lang="en-GB" sz="1200" dirty="0" err="1"/>
              <a:t>e.g</a:t>
            </a:r>
            <a:r>
              <a:rPr lang="en-GB" sz="1200" dirty="0"/>
              <a:t>, inadequate thyroid function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409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 someone may be diagnosed with cancer through screening even when there have been no reported symptoms</a:t>
            </a:r>
          </a:p>
          <a:p>
            <a:r>
              <a:rPr lang="en-GB" dirty="0"/>
              <a:t>Ill health is therefore an umbrella term used to refer to the experience of disease and illness.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070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9069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679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Relationship Between Incidence and Prevalence – YouTube</a:t>
            </a:r>
            <a:endParaRPr lang="en-GB" dirty="0"/>
          </a:p>
          <a:p>
            <a:r>
              <a:rPr lang="en-GB" dirty="0">
                <a:hlinkClick r:id="rId4"/>
              </a:rPr>
              <a:t>Measuring disease frequency - Incidence and prevalence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3728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Transmission of Covid19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FA93-3A2F-4F87-AC09-EAA5311D156C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956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Disease then, is the pathological process, deviation from a biological norm. </a:t>
            </a:r>
          </a:p>
          <a:p>
            <a:r>
              <a:rPr lang="en-GB" dirty="0"/>
              <a:t>Illness is the patient’s experience of ill health, sometimes when no disease can be found.</a:t>
            </a:r>
          </a:p>
          <a:p>
            <a:r>
              <a:rPr lang="en-GB" dirty="0"/>
              <a:t>Sickness is the role negotiated with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2486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hlinkClick r:id="rId3"/>
              </a:rPr>
              <a:t>https://openwho.org/courses/pandemic-epidemic-diseases</a:t>
            </a: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>
                <a:hlinkClick r:id="rId4"/>
              </a:rPr>
              <a:t>https://www.mphonline.org/worst-pandemics-in-history/</a:t>
            </a:r>
            <a:endParaRPr lang="en-GB" sz="1200" dirty="0"/>
          </a:p>
          <a:p>
            <a:pPr>
              <a:buFont typeface="Wingdings" panose="05000000000000000000" pitchFamily="2" charset="2"/>
              <a:buChar char="§"/>
            </a:pPr>
            <a:endParaRPr lang="en-GB" sz="1200" dirty="0"/>
          </a:p>
          <a:p>
            <a:r>
              <a:rPr lang="en-GB" sz="1200" dirty="0">
                <a:hlinkClick r:id="rId5"/>
              </a:rPr>
              <a:t>https://www.publichealth.columbia.edu/public-health-now/news/epidemic-endemic-pandemic-what-are-differences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50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sic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4971498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Basic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 anchorCtr="0"/>
          <a:lstStyle>
            <a:lvl1pPr>
              <a:lnSpc>
                <a:spcPts val="3000"/>
              </a:lnSpc>
              <a:defRPr sz="2800" b="1" baseline="0">
                <a:effectLst/>
              </a:defRPr>
            </a:lvl1pPr>
          </a:lstStyle>
          <a:p>
            <a:r>
              <a:rPr lang="en-US" dirty="0"/>
              <a:t>Headline – Myriad Pro, Bold, Shadow, 28pt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600201"/>
            <a:ext cx="8229600" cy="4191000"/>
          </a:xfrm>
          <a:prstGeom prst="rect">
            <a:avLst/>
          </a:prstGeo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q"/>
              <a:defRPr sz="2400" b="1" baseline="0">
                <a:solidFill>
                  <a:schemeClr val="bg2"/>
                </a:solidFill>
              </a:defRPr>
            </a:lvl1pPr>
            <a:lvl2pPr>
              <a:buClr>
                <a:schemeClr val="tx1"/>
              </a:buClr>
              <a:buSzPct val="100000"/>
              <a:buFont typeface="Wingdings" pitchFamily="2" charset="2"/>
              <a:buChar char="§"/>
              <a:defRPr sz="2000" i="0" u="none">
                <a:solidFill>
                  <a:schemeClr val="bg2"/>
                </a:solidFill>
                <a:latin typeface="+mn-lt"/>
              </a:defRPr>
            </a:lvl2pPr>
            <a:lvl3pPr>
              <a:buClr>
                <a:schemeClr val="tx1"/>
              </a:buClr>
              <a:buSzPct val="100000"/>
              <a:buFont typeface="Arial" pitchFamily="34" charset="0"/>
              <a:buChar char="•"/>
              <a:defRPr sz="1800" i="0">
                <a:solidFill>
                  <a:schemeClr val="bg2"/>
                </a:solidFill>
              </a:defRPr>
            </a:lvl3pPr>
            <a:lvl4pPr>
              <a:buClr>
                <a:schemeClr val="tx1"/>
              </a:buClr>
              <a:buSzPct val="70000"/>
              <a:buFont typeface="Courier New" pitchFamily="49" charset="0"/>
              <a:buChar char="o"/>
              <a:defRPr sz="1800" i="0" baseline="0">
                <a:solidFill>
                  <a:schemeClr val="bg2"/>
                </a:solidFill>
              </a:defRPr>
            </a:lvl4pPr>
            <a:lvl5pPr>
              <a:buClr>
                <a:schemeClr val="tx1"/>
              </a:buClr>
              <a:buSzPct val="70000"/>
              <a:buFont typeface="Arial" pitchFamily="34" charset="0"/>
              <a:buChar char="•"/>
              <a:defRPr sz="1800" i="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First level – Myriad Pro, Bold, 24pt</a:t>
            </a:r>
          </a:p>
          <a:p>
            <a:pPr lvl="1"/>
            <a:r>
              <a:rPr lang="en-US" dirty="0"/>
              <a:t>Second level – Myriad Pro, 20pt</a:t>
            </a:r>
          </a:p>
          <a:p>
            <a:pPr lvl="2"/>
            <a:r>
              <a:rPr lang="en-US" dirty="0"/>
              <a:t>Third level – Myriad Pro, 18pt	</a:t>
            </a:r>
          </a:p>
          <a:p>
            <a:pPr lvl="3"/>
            <a:r>
              <a:rPr lang="en-US" dirty="0"/>
              <a:t>Fourth level – Myriad Pro, 18pt</a:t>
            </a:r>
          </a:p>
          <a:p>
            <a:pPr lvl="4"/>
            <a:r>
              <a:rPr lang="en-US" dirty="0"/>
              <a:t>Fifth level – Myriad Pro, 18pt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5791200"/>
            <a:ext cx="8229600" cy="609600"/>
          </a:xfrm>
          <a:prstGeom prst="rect">
            <a:avLst/>
          </a:prstGeom>
        </p:spPr>
        <p:txBody>
          <a:bodyPr anchor="b"/>
          <a:lstStyle>
            <a:lvl1pPr>
              <a:buNone/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* Citations, references, and credits – Myriad Pro, 11pt</a:t>
            </a:r>
          </a:p>
        </p:txBody>
      </p:sp>
    </p:spTree>
    <p:extLst>
      <p:ext uri="{BB962C8B-B14F-4D97-AF65-F5344CB8AC3E}">
        <p14:creationId xmlns:p14="http://schemas.microsoft.com/office/powerpoint/2010/main" val="721333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U6MN603aP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U6MN603aP0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2VCVdtUTwh4" TargetMode="External"/><Relationship Id="rId4" Type="http://schemas.openxmlformats.org/officeDocument/2006/relationships/hyperlink" Target="https://www.youtube.com/watch?v=1jzZe3ORdd8" TargetMode="Externa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csels/dsepd/ss1978/lesson1/section11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uU6MN603aP0" TargetMode="External"/><Relationship Id="rId4" Type="http://schemas.openxmlformats.org/officeDocument/2006/relationships/hyperlink" Target="https://www.bmj.com/about-bmj/resources-readers/publications/epidemiology-uninitiated/1-what-epidemiol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992888" cy="2160240"/>
          </a:xfrm>
        </p:spPr>
        <p:txBody>
          <a:bodyPr>
            <a:noAutofit/>
          </a:bodyPr>
          <a:lstStyle/>
          <a:p>
            <a:br>
              <a:rPr lang="en-GB" sz="18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INTRODUCTION TO PUBLIC HEALTH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sz="1800" b="1" dirty="0">
                <a:solidFill>
                  <a:schemeClr val="bg1"/>
                </a:solidFill>
              </a:rPr>
            </a:br>
            <a:endParaRPr lang="en-GB" sz="25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674884-C115-4851-96A8-2B6030FA9FAD}"/>
              </a:ext>
            </a:extLst>
          </p:cNvPr>
          <p:cNvSpPr/>
          <p:nvPr/>
        </p:nvSpPr>
        <p:spPr>
          <a:xfrm>
            <a:off x="3059832" y="2844225"/>
            <a:ext cx="28424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i="1" dirty="0">
                <a:solidFill>
                  <a:schemeClr val="bg1"/>
                </a:solidFill>
              </a:rPr>
              <a:t>Epidemiology</a:t>
            </a:r>
            <a:endParaRPr lang="en-GB" sz="32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E1CAA0-B259-4E90-86E6-E1BB95B06578}"/>
              </a:ext>
            </a:extLst>
          </p:cNvPr>
          <p:cNvSpPr txBox="1"/>
          <p:nvPr/>
        </p:nvSpPr>
        <p:spPr>
          <a:xfrm>
            <a:off x="1780754" y="3543635"/>
            <a:ext cx="5400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LCHS4004</a:t>
            </a:r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DC0146-C46A-4BA0-B265-3A6E8EEEBC71}"/>
              </a:ext>
            </a:extLst>
          </p:cNvPr>
          <p:cNvSpPr txBox="1"/>
          <p:nvPr/>
        </p:nvSpPr>
        <p:spPr>
          <a:xfrm>
            <a:off x="2286000" y="4483278"/>
            <a:ext cx="495029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Semester 1       2021/22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C15119-D89B-48BE-9AD3-DD1381D33BA8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061A-7B64-4FE8-A49F-C4B10A29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61340-84EC-4107-A4DA-1005056A6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different approaches and strategies used to measure, monitor and control the incidence of disease in 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Investigate the implications of illness and disease in communities for the provision of health and social care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the factors influencing the health and wellbeing of individuals in health or social care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472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988B-C1FA-47B6-82C7-EC0093D01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04B41-0E0C-4DBF-96B6-9F9C1A65B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960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4966F-91D7-4F24-99EA-2368D9211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D2CD1-5DD5-46BC-B664-902D9C9C3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At the end of this session, students will be able to explain: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meaning of Epidemiology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Role of epidemiology in public health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Broad aims of epidemiology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Some Epidemiology Terminologies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Who is </a:t>
            </a:r>
            <a:r>
              <a:rPr lang="en-GB" sz="2400"/>
              <a:t>an epidemiologist?</a:t>
            </a: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term disease, illness and sickness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term prevalence and incidence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73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/>
          <a:lstStyle/>
          <a:p>
            <a:pPr algn="ctr"/>
            <a:r>
              <a:rPr lang="en-GB" i="1" dirty="0"/>
              <a:t>What is epidemiology?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946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6B19-D01C-46E4-84ED-E7E9EDBFB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cap="all" dirty="0">
                <a:solidFill>
                  <a:prstClr val="black"/>
                </a:solidFill>
              </a:rPr>
              <a:t>e</a:t>
            </a:r>
            <a:r>
              <a:rPr lang="en-GB" sz="4000" b="1" dirty="0">
                <a:solidFill>
                  <a:prstClr val="black"/>
                </a:solidFill>
              </a:rPr>
              <a:t>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A3B32-C662-44CC-AB30-2DF94EE23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word epidemiology comes from the Greek words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i="1" dirty="0"/>
              <a:t>epi</a:t>
            </a:r>
            <a:r>
              <a:rPr lang="en-GB" dirty="0"/>
              <a:t>, meaning on or upon,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i="1" dirty="0"/>
              <a:t>demos</a:t>
            </a:r>
            <a:r>
              <a:rPr lang="en-GB" dirty="0"/>
              <a:t>, meaning people,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and </a:t>
            </a:r>
            <a:r>
              <a:rPr lang="en-GB" b="1" i="1" dirty="0"/>
              <a:t>logos</a:t>
            </a:r>
            <a:r>
              <a:rPr lang="en-GB" dirty="0"/>
              <a:t>, meaning the study of. </a:t>
            </a:r>
          </a:p>
          <a:p>
            <a:pPr marL="0" indent="0">
              <a:buNone/>
            </a:pPr>
            <a:r>
              <a:rPr lang="en-GB" dirty="0"/>
              <a:t>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3813193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C592B-4830-96F1-771B-7250F9B2E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cap="all" dirty="0">
                <a:solidFill>
                  <a:prstClr val="black"/>
                </a:solidFill>
              </a:rPr>
              <a:t>e</a:t>
            </a:r>
            <a:r>
              <a:rPr lang="en-GB" sz="4400" b="1" dirty="0">
                <a:solidFill>
                  <a:prstClr val="black"/>
                </a:solidFill>
              </a:rPr>
              <a:t>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3624C-6B5A-E4A9-ADA2-224351D3C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 other words, “the word epidemiology has its roots in the study of what happens in a population”.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There are many different definitions in use, “but the following definition captures the underlying principles and public health spirit of epidemiology”:</a:t>
            </a:r>
          </a:p>
          <a:p>
            <a:pPr marL="0" indent="0">
              <a:buNone/>
            </a:pPr>
            <a:r>
              <a:rPr lang="en-GB" dirty="0"/>
              <a:t>                                              (CDC,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372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D6D68-AE9D-4DB4-A336-A82BEB6AA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prstClr val="black"/>
                </a:solidFill>
              </a:rPr>
              <a:t>Definition of </a:t>
            </a:r>
            <a:r>
              <a:rPr lang="en-GB" sz="4400" b="1" cap="all" dirty="0">
                <a:solidFill>
                  <a:prstClr val="black"/>
                </a:solidFill>
              </a:rPr>
              <a:t>e</a:t>
            </a:r>
            <a:r>
              <a:rPr lang="en-GB" sz="4400" b="1" dirty="0">
                <a:solidFill>
                  <a:prstClr val="black"/>
                </a:solidFill>
              </a:rPr>
              <a:t>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94BAF-5BD0-4C27-B9CF-817A4E8B2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Epidemiology is </a:t>
            </a:r>
            <a:r>
              <a:rPr lang="en-GB" i="1" dirty="0"/>
              <a:t>“the </a:t>
            </a:r>
            <a:r>
              <a:rPr lang="en-GB" b="1" i="1" dirty="0"/>
              <a:t>study</a:t>
            </a:r>
            <a:r>
              <a:rPr lang="en-GB" i="1" dirty="0"/>
              <a:t> of the </a:t>
            </a:r>
            <a:r>
              <a:rPr lang="en-GB" b="1" i="1" dirty="0"/>
              <a:t>distribution</a:t>
            </a:r>
            <a:r>
              <a:rPr lang="en-GB" i="1" dirty="0"/>
              <a:t> and </a:t>
            </a:r>
            <a:r>
              <a:rPr lang="en-GB" b="1" i="1" dirty="0"/>
              <a:t>determinants</a:t>
            </a:r>
            <a:r>
              <a:rPr lang="en-GB" i="1" dirty="0"/>
              <a:t> of </a:t>
            </a:r>
            <a:r>
              <a:rPr lang="en-GB" b="1" i="1" dirty="0"/>
              <a:t>health-related states or events</a:t>
            </a:r>
            <a:r>
              <a:rPr lang="en-GB" i="1" dirty="0"/>
              <a:t> in </a:t>
            </a:r>
            <a:r>
              <a:rPr lang="en-GB" b="1" i="1" dirty="0"/>
              <a:t>specified populations</a:t>
            </a:r>
            <a:r>
              <a:rPr lang="en-GB" i="1" dirty="0"/>
              <a:t>, and the </a:t>
            </a:r>
            <a:r>
              <a:rPr lang="en-GB" b="1" i="1" dirty="0"/>
              <a:t>application</a:t>
            </a:r>
            <a:r>
              <a:rPr lang="en-GB" i="1" dirty="0"/>
              <a:t> of this study to the control of health problems”</a:t>
            </a:r>
          </a:p>
          <a:p>
            <a:pPr marL="0" indent="0">
              <a:buNone/>
            </a:pPr>
            <a:r>
              <a:rPr lang="en-GB" i="1" dirty="0"/>
              <a:t>                                  </a:t>
            </a:r>
          </a:p>
          <a:p>
            <a:pPr marL="0" indent="0">
              <a:buNone/>
            </a:pPr>
            <a:r>
              <a:rPr lang="en-GB" i="1" dirty="0"/>
              <a:t>                                   </a:t>
            </a:r>
            <a:r>
              <a:rPr lang="en-GB" sz="2800" dirty="0"/>
              <a:t>(Last, 1988; CDC, 2012)</a:t>
            </a:r>
          </a:p>
        </p:txBody>
      </p:sp>
    </p:spTree>
    <p:extLst>
      <p:ext uri="{BB962C8B-B14F-4D97-AF65-F5344CB8AC3E}">
        <p14:creationId xmlns:p14="http://schemas.microsoft.com/office/powerpoint/2010/main" val="433805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EC550-C3FC-4076-BE76-C4F167E43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prstClr val="black"/>
                </a:solidFill>
              </a:rPr>
              <a:t>Definition of </a:t>
            </a:r>
            <a:r>
              <a:rPr lang="en-GB" sz="4000" b="1" cap="all" dirty="0">
                <a:solidFill>
                  <a:prstClr val="black"/>
                </a:solidFill>
              </a:rPr>
              <a:t>e</a:t>
            </a:r>
            <a:r>
              <a:rPr lang="en-GB" sz="4000" b="1" dirty="0">
                <a:solidFill>
                  <a:prstClr val="black"/>
                </a:solidFill>
              </a:rPr>
              <a:t>pidemiology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90DB1-C2FF-4C23-9E5C-57B7743513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Epidemiology is the “study and </a:t>
            </a:r>
            <a:r>
              <a:rPr lang="en-GB" sz="2800" b="1" dirty="0"/>
              <a:t>analysis of the distribution, patterns and determinants </a:t>
            </a:r>
            <a:r>
              <a:rPr lang="en-GB" sz="2800" dirty="0"/>
              <a:t>of health and disease conditions in defined populations”.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Epidemiology is the study of “how often diseases occur in different groups of people and why”.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758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63F85-E8BB-4F70-8F32-5800E7630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prstClr val="black"/>
                </a:solidFill>
              </a:rPr>
              <a:t>Definition of </a:t>
            </a:r>
            <a:r>
              <a:rPr lang="en-GB" sz="4400" b="1" dirty="0"/>
              <a:t>Epidemiology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22A05-44BF-40C2-8B5A-55F8D2E65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Epidemiology is the “study of the </a:t>
            </a:r>
            <a:r>
              <a:rPr lang="en-US" altLang="en-US" b="1" dirty="0"/>
              <a:t>nature, cause, control and determinants </a:t>
            </a:r>
            <a:r>
              <a:rPr lang="en-US" altLang="en-US" dirty="0"/>
              <a:t>of the </a:t>
            </a:r>
            <a:r>
              <a:rPr lang="en-US" altLang="en-US" b="1" dirty="0"/>
              <a:t>frequency and distribution </a:t>
            </a:r>
            <a:r>
              <a:rPr lang="en-US" altLang="en-US" dirty="0"/>
              <a:t>of disease, disability, and death in human populations”.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455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86E71-19F9-448C-80F1-249D5864B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cap="all" dirty="0">
                <a:solidFill>
                  <a:prstClr val="black"/>
                </a:solidFill>
              </a:rPr>
              <a:t>e</a:t>
            </a:r>
            <a:r>
              <a:rPr lang="en-GB" sz="4000" b="1" dirty="0">
                <a:solidFill>
                  <a:prstClr val="black"/>
                </a:solidFill>
              </a:rPr>
              <a:t>pidemiology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A23F6-BFFD-429E-A26D-7C7B56459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1" cap="all" dirty="0">
                <a:solidFill>
                  <a:prstClr val="black"/>
                </a:solidFill>
              </a:rPr>
              <a:t>e</a:t>
            </a:r>
            <a:r>
              <a:rPr lang="en-GB" b="1" dirty="0">
                <a:solidFill>
                  <a:prstClr val="black"/>
                </a:solidFill>
              </a:rPr>
              <a:t>pidemiology</a:t>
            </a:r>
            <a:r>
              <a:rPr lang="en-GB" dirty="0"/>
              <a:t> is a “cornerstone of public health, and shapes policy decisions and evidence-based practice by identifying </a:t>
            </a:r>
            <a:r>
              <a:rPr lang="en-GB" b="1" dirty="0"/>
              <a:t>risk factors </a:t>
            </a:r>
            <a:r>
              <a:rPr lang="en-GB" dirty="0"/>
              <a:t>for disease and targets for preventive healthcare”.</a:t>
            </a:r>
            <a:endParaRPr lang="en-GB" dirty="0">
              <a:solidFill>
                <a:srgbClr val="4A4C4D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Epidemiological information is “used to plan and evaluate strategies to prevent illness and as a guide to the management of patients in whom disease has already developed”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(WHO,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285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540B1-C7FD-4180-B5B9-9FAB99856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Epidemiology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7B929-6E7D-4F1F-A89F-5CA3C0F74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term epidemiology is now widely applied to cover the description and causation of not only epidemic, infectious disease, but of disease in general, including related conditions.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Some examples of topics examined through epidemiology include diabetes mellitus, mental illness and obesity.</a:t>
            </a:r>
          </a:p>
        </p:txBody>
      </p:sp>
    </p:spTree>
    <p:extLst>
      <p:ext uri="{BB962C8B-B14F-4D97-AF65-F5344CB8AC3E}">
        <p14:creationId xmlns:p14="http://schemas.microsoft.com/office/powerpoint/2010/main" val="2411621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C0D4A-CF77-4A36-898A-174542E78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Epidemiology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7BF9-08C3-45F4-B10F-3A0073C3F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epidemiology of a disease is an integral part of its basic description.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subject has its special techniques of data collection and interpretation.</a:t>
            </a:r>
          </a:p>
          <a:p>
            <a:pPr marL="0" indent="0">
              <a:buNone/>
            </a:pPr>
            <a:r>
              <a:rPr lang="en-GB" dirty="0"/>
              <a:t>                           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</a:t>
            </a:r>
            <a:r>
              <a:rPr lang="en-GB" sz="2800" dirty="0"/>
              <a:t>(</a:t>
            </a:r>
            <a:r>
              <a:rPr lang="en-GB" sz="2800" dirty="0" err="1"/>
              <a:t>TheBMJ</a:t>
            </a:r>
            <a:r>
              <a:rPr lang="en-GB" sz="28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504023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BB5A-8C7D-4AD0-9DAC-BB66A0EE6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916" y="692696"/>
            <a:ext cx="7202456" cy="57737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4540B-BD77-49A4-8626-E70817BD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886" y="1772816"/>
            <a:ext cx="8312227" cy="29993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2100" dirty="0"/>
              <a:t>Watch the video below then discuss and</a:t>
            </a:r>
          </a:p>
          <a:p>
            <a:pPr marL="0" indent="0" algn="ctr">
              <a:buNone/>
            </a:pPr>
            <a:endParaRPr lang="en-GB" sz="2100" dirty="0">
              <a:solidFill>
                <a:srgbClr val="BC658E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GB" sz="2100" dirty="0">
                <a:solidFill>
                  <a:srgbClr val="BC658E"/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https://www.youtube.com/watch?v=q-17icRTMyY</a:t>
            </a:r>
          </a:p>
          <a:p>
            <a:pPr marL="0" indent="0" algn="ctr">
              <a:buNone/>
            </a:pPr>
            <a:endParaRPr lang="en-GB" sz="2100" dirty="0">
              <a:solidFill>
                <a:srgbClr val="BC658E"/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GB" sz="2100" dirty="0">
                <a:solidFill>
                  <a:srgbClr val="BC658E"/>
                </a:solidFill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2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://www.youtube.com/watch?v=uU6MN603aP0</a:t>
            </a:r>
            <a:endParaRPr lang="en-GB" sz="2100" dirty="0"/>
          </a:p>
          <a:p>
            <a:pPr algn="ctr"/>
            <a:endParaRPr lang="en-GB" sz="2100" dirty="0"/>
          </a:p>
          <a:p>
            <a:pPr algn="ctr"/>
            <a:endParaRPr lang="en-GB" sz="2100" dirty="0"/>
          </a:p>
          <a:p>
            <a:pPr marL="0" indent="0">
              <a:buNone/>
            </a:pPr>
            <a:r>
              <a:rPr lang="en-GB" sz="2100" dirty="0"/>
              <a:t>                       </a:t>
            </a:r>
            <a:r>
              <a:rPr lang="en-GB" sz="2100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2648595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is the role of epidemiology in public health?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616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EC5E8-F620-45D4-9E15-00A523742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prstClr val="black"/>
                </a:solidFill>
              </a:rPr>
              <a:t>Role of Epidemiology in PH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02375-DCA0-46A2-9901-5CE41C685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Epidemiology is ”</a:t>
            </a:r>
            <a:r>
              <a:rPr lang="en-GB" i="1" dirty="0"/>
              <a:t>the science dealing with the spread and control of diseases and other factors relating to the health of the populations and other groups”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Epidemiological information is used to identify and evaluate the risks of epidemic outbreaks of disease and to help prevent their spread or return.</a:t>
            </a:r>
          </a:p>
        </p:txBody>
      </p:sp>
    </p:spTree>
    <p:extLst>
      <p:ext uri="{BB962C8B-B14F-4D97-AF65-F5344CB8AC3E}">
        <p14:creationId xmlns:p14="http://schemas.microsoft.com/office/powerpoint/2010/main" val="344795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BD103-3B3C-4D4A-B456-A2C065A1B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Uses of Epidemiology</a:t>
            </a:r>
          </a:p>
        </p:txBody>
      </p:sp>
      <p:pic>
        <p:nvPicPr>
          <p:cNvPr id="4" name="Picture 4" descr="table1">
            <a:extLst>
              <a:ext uri="{FF2B5EF4-FFF2-40B4-BE49-F238E27FC236}">
                <a16:creationId xmlns:a16="http://schemas.microsoft.com/office/drawing/2014/main" id="{E1FA4BB2-BD89-4C20-B6DC-4D4CA30E77C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71191"/>
            <a:ext cx="8291264" cy="424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639FA5-CA73-E6A8-EE01-86B2BC3A5046}"/>
              </a:ext>
            </a:extLst>
          </p:cNvPr>
          <p:cNvSpPr txBox="1"/>
          <p:nvPr/>
        </p:nvSpPr>
        <p:spPr>
          <a:xfrm>
            <a:off x="6952406" y="5417532"/>
            <a:ext cx="21962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(Morris, 1957)</a:t>
            </a:r>
          </a:p>
        </p:txBody>
      </p:sp>
    </p:spTree>
    <p:extLst>
      <p:ext uri="{BB962C8B-B14F-4D97-AF65-F5344CB8AC3E}">
        <p14:creationId xmlns:p14="http://schemas.microsoft.com/office/powerpoint/2010/main" val="24552063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the broad aims of epidemiology?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2741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38670-AAA8-4555-99A3-961DDF26C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1" u="none" strike="noStrike" kern="1200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Broad Aims of Epidemiology</a:t>
            </a:r>
            <a:endParaRPr lang="en-GB" dirty="0"/>
          </a:p>
        </p:txBody>
      </p:sp>
      <p:pic>
        <p:nvPicPr>
          <p:cNvPr id="4" name="Picture 4" descr="table 1">
            <a:extLst>
              <a:ext uri="{FF2B5EF4-FFF2-40B4-BE49-F238E27FC236}">
                <a16:creationId xmlns:a16="http://schemas.microsoft.com/office/drawing/2014/main" id="{A60FFFF3-B1F7-41EB-A948-2591E330E6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70818"/>
            <a:ext cx="7829136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35260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79103-F948-4044-8261-8C28370C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08C7D-7EB7-4F19-9F46-B0E94B64D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Working in a groups, research the meaning of the term </a:t>
            </a:r>
            <a:r>
              <a:rPr lang="en-GB" sz="2800" b="1" dirty="0"/>
              <a:t>epidemic, pandemic and endemic</a:t>
            </a:r>
          </a:p>
          <a:p>
            <a:pPr marL="0" indent="0">
              <a:buNone/>
            </a:pPr>
            <a:r>
              <a:rPr lang="en-GB" sz="2800" dirty="0"/>
              <a:t>                                     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650992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276872"/>
            <a:ext cx="7772400" cy="1362075"/>
          </a:xfrm>
        </p:spPr>
        <p:txBody>
          <a:bodyPr/>
          <a:lstStyle/>
          <a:p>
            <a:pPr algn="ctr"/>
            <a:r>
              <a:rPr lang="en-GB" i="1" dirty="0"/>
              <a:t>Some Epidemiology Terminologies</a:t>
            </a:r>
          </a:p>
        </p:txBody>
      </p:sp>
    </p:spTree>
    <p:extLst>
      <p:ext uri="{BB962C8B-B14F-4D97-AF65-F5344CB8AC3E}">
        <p14:creationId xmlns:p14="http://schemas.microsoft.com/office/powerpoint/2010/main" val="40291240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234D6-29B1-42E3-B5B6-EAD093A6F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Epidemic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235EA-63C7-40E6-8F1A-814EEFC1C9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An epidemic or outbreak is “a disease occurrence among a population that is in excess of what is expected for a given time and place”.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Epidemic diseases, are those that 'visit' a population and spread rapidly within the population.</a:t>
            </a:r>
          </a:p>
          <a:p>
            <a:pPr marL="0" indent="0">
              <a:buNone/>
            </a:pPr>
            <a:r>
              <a:rPr lang="en-GB" dirty="0"/>
              <a:t>                                                 (CDC, 2012)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342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FDF0D-2613-47F3-8286-DBA2B3E6B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Epidemic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7BD9-D4C2-4C70-B9CB-AD306EBC9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Epidemic is a disease occurring suddenly in numbers far exceeding those attributable to endemic disease; </a:t>
            </a:r>
          </a:p>
          <a:p>
            <a:pPr marL="0" indent="0">
              <a:buNone/>
            </a:pPr>
            <a:r>
              <a:rPr lang="en-GB" dirty="0"/>
              <a:t>                                     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Epidemic is a disease occurring suddenly in numbers clearly in excess of normal expectancy.</a:t>
            </a:r>
          </a:p>
          <a:p>
            <a:pPr marL="0" indent="0">
              <a:buNone/>
            </a:pPr>
            <a:r>
              <a:rPr lang="en-GB" dirty="0"/>
              <a:t>                                            (CDC, 2012)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5646113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28F6-62FB-4DEF-8591-A7070421F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7C772-8F17-4A4E-A76B-05B59BC16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Endemic is “a disease or pathogen present or usually prevalent in a given population or geographic region at all times”.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Endemic diseases are those that </a:t>
            </a:r>
            <a:r>
              <a:rPr lang="en-GB" b="1" dirty="0"/>
              <a:t>constantly 'live' </a:t>
            </a:r>
            <a:r>
              <a:rPr lang="en-GB" dirty="0"/>
              <a:t>in a particular region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(CDC, 2012)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2892689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5CF10-A8A3-4A6A-93CE-F181A7670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E859D-332A-4752-A3F1-3520E3C01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Pandemic is “a widespread epidemic distributed or occurring widely throughout a region, country, continent, or globally”.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(WHO,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8745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difference between endemic, pandemic and epidemic | Baptist Health">
            <a:extLst>
              <a:ext uri="{FF2B5EF4-FFF2-40B4-BE49-F238E27FC236}">
                <a16:creationId xmlns:a16="http://schemas.microsoft.com/office/drawing/2014/main" id="{3B258BCC-98E9-0917-F77B-063284B59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881"/>
            <a:ext cx="9144000" cy="571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4301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79103-F948-4044-8261-8C28370C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08C7D-7EB7-4F19-9F46-B0E94B64D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Working in a groups, research at least one  example each of </a:t>
            </a:r>
            <a:r>
              <a:rPr lang="en-GB" sz="2800" i="1" dirty="0"/>
              <a:t>epidemic, pandemic and endemic diseases</a:t>
            </a:r>
          </a:p>
          <a:p>
            <a:pPr marL="0" indent="0">
              <a:buNone/>
            </a:pPr>
            <a:r>
              <a:rPr lang="en-GB" sz="2800" dirty="0"/>
              <a:t>                                     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882290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490329" y="1974913"/>
            <a:ext cx="8196471" cy="581187"/>
          </a:xfrm>
          <a:prstGeom prst="rect">
            <a:avLst/>
          </a:prstGeom>
          <a:solidFill>
            <a:schemeClr val="bg1"/>
          </a:solidFill>
          <a:ln/>
          <a:effectLst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8677" name="TextBox 8"/>
          <p:cNvSpPr txBox="1">
            <a:spLocks noChangeArrowheads="1"/>
          </p:cNvSpPr>
          <p:nvPr/>
        </p:nvSpPr>
        <p:spPr bwMode="auto">
          <a:xfrm>
            <a:off x="998538" y="2078038"/>
            <a:ext cx="219710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A. endemic</a:t>
            </a:r>
          </a:p>
        </p:txBody>
      </p:sp>
      <p:sp>
        <p:nvSpPr>
          <p:cNvPr id="28678" name="TextBox 13"/>
          <p:cNvSpPr txBox="1">
            <a:spLocks noChangeArrowheads="1"/>
          </p:cNvSpPr>
          <p:nvPr/>
        </p:nvSpPr>
        <p:spPr bwMode="auto">
          <a:xfrm>
            <a:off x="6180138" y="2073275"/>
            <a:ext cx="2257425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C. epidemic</a:t>
            </a:r>
          </a:p>
        </p:txBody>
      </p:sp>
      <p:sp>
        <p:nvSpPr>
          <p:cNvPr id="28679" name="TextBox 14"/>
          <p:cNvSpPr txBox="1">
            <a:spLocks noChangeArrowheads="1"/>
          </p:cNvSpPr>
          <p:nvPr/>
        </p:nvSpPr>
        <p:spPr bwMode="auto">
          <a:xfrm>
            <a:off x="3513138" y="2073275"/>
            <a:ext cx="2303462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+mn-lt"/>
              </a:rPr>
              <a:t>B. pandemic</a:t>
            </a:r>
          </a:p>
        </p:txBody>
      </p:sp>
      <p:sp>
        <p:nvSpPr>
          <p:cNvPr id="28681" name="TextBox 6"/>
          <p:cNvSpPr txBox="1">
            <a:spLocks noChangeArrowheads="1"/>
          </p:cNvSpPr>
          <p:nvPr/>
        </p:nvSpPr>
        <p:spPr bwMode="auto">
          <a:xfrm>
            <a:off x="490329" y="4869160"/>
            <a:ext cx="7947234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4488" indent="-344488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en-US" altLang="en-US" sz="2200" dirty="0">
                <a:latin typeface="Century Gothic" pitchFamily="34" charset="0"/>
              </a:rPr>
              <a:t>3.	</a:t>
            </a:r>
            <a:r>
              <a:rPr lang="en-US" altLang="en-US" sz="2200" dirty="0">
                <a:latin typeface="+mn-lt"/>
              </a:rPr>
              <a:t>HIV/AIDS is one of the worst global diseases in history. It is a/an _________.</a:t>
            </a:r>
          </a:p>
        </p:txBody>
      </p:sp>
      <p:sp>
        <p:nvSpPr>
          <p:cNvPr id="28688" name="Rectangle 4"/>
          <p:cNvSpPr>
            <a:spLocks noChangeArrowheads="1"/>
          </p:cNvSpPr>
          <p:nvPr/>
        </p:nvSpPr>
        <p:spPr bwMode="auto">
          <a:xfrm>
            <a:off x="490329" y="2668812"/>
            <a:ext cx="8298071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03225" indent="-403225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AutoNum type="arabicPeriod"/>
            </a:pPr>
            <a:r>
              <a:rPr lang="en-US" altLang="en-US" sz="2200" dirty="0">
                <a:latin typeface="+mn-lt"/>
              </a:rPr>
              <a:t>Malaria is present in Africa at all times because of the presence of infected mosquitoes. So, Malaria is _____ in Africa.</a:t>
            </a:r>
          </a:p>
        </p:txBody>
      </p:sp>
      <p:sp>
        <p:nvSpPr>
          <p:cNvPr id="28689" name="Rectangle 20"/>
          <p:cNvSpPr>
            <a:spLocks noChangeArrowheads="1"/>
          </p:cNvSpPr>
          <p:nvPr/>
        </p:nvSpPr>
        <p:spPr bwMode="auto">
          <a:xfrm>
            <a:off x="490329" y="3807846"/>
            <a:ext cx="8441095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4488" indent="-344488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dirty="0">
                <a:latin typeface="Century Gothic" pitchFamily="34" charset="0"/>
              </a:rPr>
              <a:t>2.</a:t>
            </a:r>
            <a:r>
              <a:rPr lang="en-US" altLang="en-US" sz="2200" dirty="0">
                <a:solidFill>
                  <a:srgbClr val="0039A6"/>
                </a:solidFill>
                <a:latin typeface="Century Gothic" pitchFamily="34" charset="0"/>
              </a:rPr>
              <a:t>	</a:t>
            </a:r>
            <a:r>
              <a:rPr lang="en-US" altLang="en-US" sz="2200" dirty="0">
                <a:latin typeface="+mn-lt"/>
              </a:rPr>
              <a:t>The Ebola virus in parts of Africa is in excess of what is expected for this region. This virus is a/an ________.</a:t>
            </a:r>
          </a:p>
        </p:txBody>
      </p:sp>
      <p:sp>
        <p:nvSpPr>
          <p:cNvPr id="28690" name="Rectangle 20"/>
          <p:cNvSpPr>
            <a:spLocks noChangeArrowheads="1"/>
          </p:cNvSpPr>
          <p:nvPr/>
        </p:nvSpPr>
        <p:spPr bwMode="auto">
          <a:xfrm>
            <a:off x="1187625" y="546820"/>
            <a:ext cx="684076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+mj-lt"/>
              </a:rPr>
              <a:t>Activity</a:t>
            </a:r>
          </a:p>
        </p:txBody>
      </p:sp>
      <p:sp>
        <p:nvSpPr>
          <p:cNvPr id="28693" name="Slide Number Placeholder 1"/>
          <p:cNvSpPr txBox="1">
            <a:spLocks/>
          </p:cNvSpPr>
          <p:nvPr/>
        </p:nvSpPr>
        <p:spPr bwMode="auto">
          <a:xfrm>
            <a:off x="6553200" y="6172200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FF1E020D-4BDD-4B17-91F3-36701A196AF7}" type="slidenum">
              <a:rPr lang="en-US" altLang="en-US" sz="1400">
                <a:solidFill>
                  <a:srgbClr val="0039A6"/>
                </a:solidFill>
                <a:latin typeface="Myriad Web Pro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28</a:t>
            </a:fld>
            <a:endParaRPr lang="en-US" altLang="en-US" sz="1400">
              <a:solidFill>
                <a:srgbClr val="0039A6"/>
              </a:solidFill>
              <a:latin typeface="Myriad Web Pro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3664A76-91D4-2E65-C258-D32D703C9B82}"/>
              </a:ext>
            </a:extLst>
          </p:cNvPr>
          <p:cNvSpPr txBox="1"/>
          <p:nvPr/>
        </p:nvSpPr>
        <p:spPr>
          <a:xfrm>
            <a:off x="609600" y="1167235"/>
            <a:ext cx="74187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/>
              <a:t>Working in pairs, match each term with the correct sentence.</a:t>
            </a:r>
            <a:endParaRPr lang="en-GB" sz="2400" b="1" dirty="0"/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/>
        </p:nvSpPr>
        <p:spPr>
          <a:xfrm>
            <a:off x="1144810" y="3431230"/>
            <a:ext cx="68797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effectLst/>
              </a:rPr>
              <a:t>A(n) ________________________ is a disease occurrence among a population that is in excess of what is expected for a given time and place.</a:t>
            </a:r>
            <a:endParaRPr lang="en-US" sz="2800" b="1" dirty="0">
              <a:effectLst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609017" y="1575187"/>
            <a:ext cx="81848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effectLst/>
              </a:rPr>
              <a:t>Working independently, fill in the blank with the correct answer</a:t>
            </a:r>
            <a:r>
              <a:rPr lang="en-US" sz="1800" dirty="0">
                <a:effectLst/>
              </a:rPr>
              <a:t>.</a:t>
            </a:r>
            <a:endParaRPr lang="en-US" sz="1800" b="1" dirty="0">
              <a:effectLst/>
            </a:endParaRPr>
          </a:p>
        </p:txBody>
      </p:sp>
      <p:sp>
        <p:nvSpPr>
          <p:cNvPr id="50" name="Rectangle 49"/>
          <p:cNvSpPr/>
          <p:nvPr/>
        </p:nvSpPr>
        <p:spPr bwMode="auto">
          <a:xfrm>
            <a:off x="633596" y="2359135"/>
            <a:ext cx="7934474" cy="80976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 anchor="ctr">
            <a:flatTx/>
          </a:bodyPr>
          <a:lstStyle/>
          <a:p>
            <a:pPr algn="ctr"/>
            <a:endParaRPr lang="en-US" sz="1200" b="1" dirty="0">
              <a:solidFill>
                <a:srgbClr val="0039A6"/>
              </a:solidFill>
              <a:latin typeface="Tahoma" pitchFamily="34" charset="0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5305466" y="2726321"/>
            <a:ext cx="20859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effectLst/>
              </a:rPr>
              <a:t>D. prevention</a:t>
            </a:r>
          </a:p>
        </p:txBody>
      </p:sp>
      <p:sp>
        <p:nvSpPr>
          <p:cNvPr id="52" name="Rectangle 51"/>
          <p:cNvSpPr/>
          <p:nvPr/>
        </p:nvSpPr>
        <p:spPr>
          <a:xfrm>
            <a:off x="1457528" y="2304205"/>
            <a:ext cx="1587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/>
              </a:rPr>
              <a:t>A. pandemic</a:t>
            </a:r>
            <a:endParaRPr lang="en-US" sz="2000" dirty="0"/>
          </a:p>
        </p:txBody>
      </p:sp>
      <p:sp>
        <p:nvSpPr>
          <p:cNvPr id="53" name="Rectangle 52"/>
          <p:cNvSpPr/>
          <p:nvPr/>
        </p:nvSpPr>
        <p:spPr>
          <a:xfrm>
            <a:off x="5308779" y="2316663"/>
            <a:ext cx="19050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effectLst/>
              </a:rPr>
              <a:t>B. intervention </a:t>
            </a:r>
            <a:endParaRPr lang="en-US" sz="2000" dirty="0"/>
          </a:p>
        </p:txBody>
      </p:sp>
      <p:sp>
        <p:nvSpPr>
          <p:cNvPr id="54" name="Rectangle 53"/>
          <p:cNvSpPr/>
          <p:nvPr/>
        </p:nvSpPr>
        <p:spPr>
          <a:xfrm>
            <a:off x="1447800" y="2687835"/>
            <a:ext cx="331979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effectLst/>
              </a:rPr>
              <a:t>C. epidemic or outbreak</a:t>
            </a:r>
            <a:endParaRPr lang="en-US" sz="2000" dirty="0"/>
          </a:p>
        </p:txBody>
      </p:sp>
      <p:sp>
        <p:nvSpPr>
          <p:cNvPr id="5" name="Rectangle 4"/>
          <p:cNvSpPr/>
          <p:nvPr/>
        </p:nvSpPr>
        <p:spPr>
          <a:xfrm>
            <a:off x="1828800" y="3431230"/>
            <a:ext cx="3876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dirty="0">
                <a:solidFill>
                  <a:srgbClr val="0039A6"/>
                </a:solidFill>
                <a:effectLst/>
                <a:latin typeface="Century Gothic" panose="020B0502020202020204" pitchFamily="34" charset="0"/>
              </a:rPr>
              <a:t> </a:t>
            </a:r>
            <a:endParaRPr lang="en-US" sz="2400" dirty="0">
              <a:solidFill>
                <a:srgbClr val="0039A6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23271" y="632577"/>
            <a:ext cx="3888655" cy="769441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effectLst/>
                <a:latin typeface="+mj-lt"/>
              </a:rPr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51142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32856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Who is an epidemiologist?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7006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855A1-4CA7-4A13-9DE3-D70260CD2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Epidemiologist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60FD1-7B24-4FBD-B3C0-44ED06A714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An Epidemiologist is “a public health scientist, who is responsible for carrying out all useful and effective activities needed for successful epidemiology practice”.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                                         (CDC,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038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cs typeface="Arial" panose="020B0604020202020204" pitchFamily="34" charset="0"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255440" y="1650411"/>
            <a:ext cx="7074786" cy="37394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Working in groups, brainstorm on this question </a:t>
            </a:r>
          </a:p>
          <a:p>
            <a:pPr algn="ctr"/>
            <a:r>
              <a:rPr lang="en-GB" sz="2400" dirty="0"/>
              <a:t>Do you all think the term disease and illness are conceptually distinct?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Why do you think so?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ctr"/>
            <a:r>
              <a:rPr lang="en-GB" sz="2400" b="1" dirty="0"/>
              <a:t>Feedback your findings to the whole class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538406"/>
            <a:ext cx="75438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Disease, illness and ill health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are often used interchangeably, although they have very different meaning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derived from the word </a:t>
            </a:r>
            <a:r>
              <a:rPr lang="en-GB" sz="2100" i="1" dirty="0" err="1">
                <a:latin typeface="Arial" panose="020B0604020202020204" pitchFamily="34" charset="0"/>
                <a:cs typeface="Arial" panose="020B0604020202020204" pitchFamily="34" charset="0"/>
              </a:rPr>
              <a:t>desaise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meaning uneasiness or discomfort.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an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state of ill health which can be verified through microscopic analysis.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For example, microscopic analysis of  a particular cell may yield evidence of a change in structure resulting into diagnosis of cancer or disease.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(Naidoo and Wills, 2009)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86693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571789"/>
            <a:ext cx="7543800" cy="4293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According to a dictionary definition, dis-ease (from old French and ultimately Latin) is literally the absence of ease that is an impediment to free movement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Also according to New Shorter Oxford Dictionary (1993), disease is a “disorder of structure or function in an animal or plant of such a degree that can produce or threaten to produce detectable illness or disorder”—or 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“a definable variety of such a disorder, usually with specific signs or symptoms or affecting a specific location”.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(Boyd, 2000; Brown 1993)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933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300" b="1" dirty="0"/>
              <a:t>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529544"/>
            <a:ext cx="7543800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a condition of the body, or of some part or organ of the body, in which its functions are disturbed or deranged; a morbid physical condition.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But according to medicine, “disease ... is a pathological process or abnormality of the body, most often physical as in throat infection, or cancer of the bronchus, sometimes undetermined in origin, as in schizophrenia.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Disease is a deviation from biological norms.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Doctors are able to see, touch, measure and smell the disease because it is objective.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36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187624" y="1556792"/>
            <a:ext cx="7074786" cy="410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Working in groups, brainstorm on this question in </a:t>
            </a:r>
            <a:r>
              <a:rPr lang="en-GB" sz="2400" b="1" dirty="0"/>
              <a:t>relation to disease</a:t>
            </a:r>
          </a:p>
          <a:p>
            <a:endParaRPr lang="en-GB" sz="2400" dirty="0"/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400" dirty="0"/>
              <a:t>What is the meaning of </a:t>
            </a:r>
            <a:r>
              <a:rPr lang="en-GB" sz="2400" b="1" dirty="0"/>
              <a:t>exogenous factors  </a:t>
            </a:r>
            <a:r>
              <a:rPr lang="en-GB" sz="2400" dirty="0"/>
              <a:t>?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GB" sz="2400" dirty="0"/>
              <a:t>What is the meaning of </a:t>
            </a:r>
            <a:r>
              <a:rPr lang="en-GB" sz="2400" b="1" dirty="0"/>
              <a:t>endogenous factors</a:t>
            </a:r>
            <a:r>
              <a:rPr lang="en-GB" sz="2400" dirty="0"/>
              <a:t>?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ctr"/>
            <a:r>
              <a:rPr lang="en-GB" sz="2400" b="1" dirty="0"/>
              <a:t>Feedback your findings to the whole class</a:t>
            </a:r>
          </a:p>
          <a:p>
            <a:endParaRPr lang="en-GB" sz="2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02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Illness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800100" y="1443841"/>
            <a:ext cx="7543800" cy="4293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Illness refers to the experience of a kind of disease therefore deals with the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experience of bodily disorder and feelings of pain and discomfort (that is the human experience of sickness).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“Illness ... is a feeling, an experience of unhealth/ill health which is entirely personal, interior to the person of the patient.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Often it accompanies disease, but the disease may be undeclared, as in the early stages of cancer or tuberculosis or diabetes.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Sometimes illness exists where no disease can be found.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D596CF-109C-2954-4D24-990ECE0F07C4}"/>
              </a:ext>
            </a:extLst>
          </p:cNvPr>
          <p:cNvSpPr txBox="1"/>
          <p:nvPr/>
        </p:nvSpPr>
        <p:spPr>
          <a:xfrm>
            <a:off x="6469609" y="5367992"/>
            <a:ext cx="26743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(Naidoo and Wills, 2009)</a:t>
            </a:r>
          </a:p>
        </p:txBody>
      </p:sp>
    </p:spTree>
    <p:extLst>
      <p:ext uri="{BB962C8B-B14F-4D97-AF65-F5344CB8AC3E}">
        <p14:creationId xmlns:p14="http://schemas.microsoft.com/office/powerpoint/2010/main" val="90554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Sickness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004367" y="1348249"/>
            <a:ext cx="7543800" cy="4385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Sickness is the role negotiated with society.</a:t>
            </a:r>
          </a:p>
          <a:p>
            <a:endParaRPr lang="en-GB" sz="2400" dirty="0">
              <a:solidFill>
                <a:schemeClr val="accent3"/>
              </a:solidFill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cs typeface="Arial" panose="020B0604020202020204" pitchFamily="34" charset="0"/>
              </a:rPr>
              <a:t>“Sickness ... is the external and public mode of unhealth.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cs typeface="Arial" panose="020B0604020202020204" pitchFamily="34" charset="0"/>
              </a:rPr>
              <a:t>“Sickness is a social role, a status, a negotiated position in the world, a bargain struck between the person henceforward called ‘sick’, and a society which is prepared to recognise and sustain him”.</a:t>
            </a:r>
            <a:endParaRPr lang="en-GB" sz="2400" dirty="0">
              <a:solidFill>
                <a:schemeClr val="accent3"/>
              </a:solidFill>
              <a:cs typeface="Arial" panose="020B0604020202020204" pitchFamily="34" charset="0"/>
            </a:endParaRPr>
          </a:p>
          <a:p>
            <a:endParaRPr lang="en-GB" sz="21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</a:t>
            </a: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(Boyd, 2000)</a:t>
            </a:r>
          </a:p>
        </p:txBody>
      </p:sp>
    </p:spTree>
    <p:extLst>
      <p:ext uri="{BB962C8B-B14F-4D97-AF65-F5344CB8AC3E}">
        <p14:creationId xmlns:p14="http://schemas.microsoft.com/office/powerpoint/2010/main" val="298042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14ED-D3FF-446C-8433-F9F3F5D7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Sickness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2FE0C-8188-428C-9DBD-A814733232F6}"/>
              </a:ext>
            </a:extLst>
          </p:cNvPr>
          <p:cNvSpPr txBox="1"/>
          <p:nvPr/>
        </p:nvSpPr>
        <p:spPr>
          <a:xfrm>
            <a:off x="1223442" y="1595556"/>
            <a:ext cx="6958533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possible to experience no symptoms or signs of disease, but to be labelled sick as a result of examination or screening.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Hypertension and precancerous changes to cell structures are two examples where screening may identify a disease even though the person concerned may feel perfectly healthy.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(Boyd, 2000) </a:t>
            </a:r>
          </a:p>
          <a:p>
            <a:r>
              <a:rPr lang="en-GB" sz="2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92354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DC852-9F1C-475E-A6C9-F441FE4F2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Relationship between disease and illness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962ED87-B1F0-4974-8B9A-F3D473F8767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69074" y="2550215"/>
          <a:ext cx="5184576" cy="19982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53818">
                  <a:extLst>
                    <a:ext uri="{9D8B030D-6E8A-4147-A177-3AD203B41FA5}">
                      <a16:colId xmlns:a16="http://schemas.microsoft.com/office/drawing/2014/main" val="221784872"/>
                    </a:ext>
                  </a:extLst>
                </a:gridCol>
                <a:gridCol w="2530758">
                  <a:extLst>
                    <a:ext uri="{9D8B030D-6E8A-4147-A177-3AD203B41FA5}">
                      <a16:colId xmlns:a16="http://schemas.microsoft.com/office/drawing/2014/main" val="3532260177"/>
                    </a:ext>
                  </a:extLst>
                </a:gridCol>
              </a:tblGrid>
              <a:tr h="999111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Feels ill has disease (ill health)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Feels  ill, no disease (malingering)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883743"/>
                  </a:ext>
                </a:extLst>
              </a:tr>
              <a:tr h="999111">
                <a:tc>
                  <a:txBody>
                    <a:bodyPr/>
                    <a:lstStyle/>
                    <a:p>
                      <a:r>
                        <a:rPr lang="en-GB" sz="1800" dirty="0"/>
                        <a:t>Feels well, has disease (screening)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Feels well, no disease (healthy</a:t>
                      </a:r>
                      <a:r>
                        <a:rPr lang="en-GB" sz="1400" dirty="0"/>
                        <a:t>)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360536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B4BFD3F-283D-498C-AA18-68E8C2F14F6F}"/>
              </a:ext>
            </a:extLst>
          </p:cNvPr>
          <p:cNvSpPr txBox="1"/>
          <p:nvPr/>
        </p:nvSpPr>
        <p:spPr>
          <a:xfrm>
            <a:off x="3299023" y="1675568"/>
            <a:ext cx="3302038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Subjective experience of illness</a:t>
            </a:r>
          </a:p>
          <a:p>
            <a:r>
              <a:rPr lang="en-GB" sz="1350" dirty="0"/>
              <a:t>                    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349814-2581-425F-9BAD-F180AA337A60}"/>
              </a:ext>
            </a:extLst>
          </p:cNvPr>
          <p:cNvSpPr txBox="1"/>
          <p:nvPr/>
        </p:nvSpPr>
        <p:spPr>
          <a:xfrm>
            <a:off x="520037" y="3087661"/>
            <a:ext cx="11881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Objective diagnosis of disease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DB1115-37F3-47D8-8D9A-2EB9A2CAEA52}"/>
              </a:ext>
            </a:extLst>
          </p:cNvPr>
          <p:cNvSpPr txBox="1"/>
          <p:nvPr/>
        </p:nvSpPr>
        <p:spPr>
          <a:xfrm>
            <a:off x="1708169" y="3355135"/>
            <a:ext cx="5813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+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BD0D38-07B6-44D9-B79A-C431C45F862E}"/>
              </a:ext>
            </a:extLst>
          </p:cNvPr>
          <p:cNvSpPr txBox="1"/>
          <p:nvPr/>
        </p:nvSpPr>
        <p:spPr>
          <a:xfrm>
            <a:off x="4647986" y="2177929"/>
            <a:ext cx="6041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+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CEE0F9-10A4-4E3B-AF04-EDCF3E6AF885}"/>
              </a:ext>
            </a:extLst>
          </p:cNvPr>
          <p:cNvSpPr txBox="1"/>
          <p:nvPr/>
        </p:nvSpPr>
        <p:spPr>
          <a:xfrm>
            <a:off x="7531647" y="3364660"/>
            <a:ext cx="6325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206A68-7DB8-4C14-8958-D53A8972E7C1}"/>
              </a:ext>
            </a:extLst>
          </p:cNvPr>
          <p:cNvSpPr txBox="1"/>
          <p:nvPr/>
        </p:nvSpPr>
        <p:spPr>
          <a:xfrm>
            <a:off x="4817349" y="4584523"/>
            <a:ext cx="5772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</a:t>
            </a:r>
            <a:r>
              <a:rPr lang="en-GB" dirty="0" err="1"/>
              <a:t>ve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8039DC-393A-7223-1591-28E599E28868}"/>
              </a:ext>
            </a:extLst>
          </p:cNvPr>
          <p:cNvSpPr txBox="1"/>
          <p:nvPr/>
        </p:nvSpPr>
        <p:spPr>
          <a:xfrm>
            <a:off x="6012409" y="5164214"/>
            <a:ext cx="30384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Naidoo and Wills, 2009</a:t>
            </a:r>
          </a:p>
        </p:txBody>
      </p:sp>
    </p:spTree>
    <p:extLst>
      <p:ext uri="{BB962C8B-B14F-4D97-AF65-F5344CB8AC3E}">
        <p14:creationId xmlns:p14="http://schemas.microsoft.com/office/powerpoint/2010/main" val="256678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0487F-156E-3221-0E0C-0A7DA7C48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Disease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Illness and Sickness</a:t>
            </a:r>
            <a:endParaRPr lang="en-GB" dirty="0"/>
          </a:p>
        </p:txBody>
      </p:sp>
      <p:graphicFrame>
        <p:nvGraphicFramePr>
          <p:cNvPr id="4" name="Content Placeholder 5">
            <a:extLst>
              <a:ext uri="{FF2B5EF4-FFF2-40B4-BE49-F238E27FC236}">
                <a16:creationId xmlns:a16="http://schemas.microsoft.com/office/drawing/2014/main" id="{10D902A7-8F34-A532-FBF3-AC2E27FAF5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2424" y="1510716"/>
          <a:ext cx="6591301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BA08ED4-47B8-D38B-FD33-619D8E4513E5}"/>
              </a:ext>
            </a:extLst>
          </p:cNvPr>
          <p:cNvSpPr txBox="1"/>
          <p:nvPr/>
        </p:nvSpPr>
        <p:spPr>
          <a:xfrm>
            <a:off x="6380332" y="2152650"/>
            <a:ext cx="24112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Experience or feeling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132274-2287-E1B0-5566-346BA4A68A6C}"/>
              </a:ext>
            </a:extLst>
          </p:cNvPr>
          <p:cNvSpPr txBox="1"/>
          <p:nvPr/>
        </p:nvSpPr>
        <p:spPr>
          <a:xfrm>
            <a:off x="6380332" y="3218514"/>
            <a:ext cx="26874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change to the body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331841-3664-4B45-35AA-CB1EDF02ACA5}"/>
              </a:ext>
            </a:extLst>
          </p:cNvPr>
          <p:cNvSpPr txBox="1"/>
          <p:nvPr/>
        </p:nvSpPr>
        <p:spPr>
          <a:xfrm>
            <a:off x="6380332" y="4174907"/>
            <a:ext cx="18550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Temporary/short term. Illness and disease. Identifies someone’s right</a:t>
            </a:r>
          </a:p>
        </p:txBody>
      </p:sp>
    </p:spTree>
    <p:extLst>
      <p:ext uri="{BB962C8B-B14F-4D97-AF65-F5344CB8AC3E}">
        <p14:creationId xmlns:p14="http://schemas.microsoft.com/office/powerpoint/2010/main" val="12554875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32856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What are Public Health Indicators</a:t>
            </a:r>
            <a:r>
              <a:rPr lang="en-GB" i="1" dirty="0"/>
              <a:t>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4881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B885-FC1A-A0C6-F803-2095E3492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Public Health Indicators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E87DF-01BB-7CCD-979D-71838DDC8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Public health professionals use two important indicators to measure population health: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disease prevalence and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disease incidence.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53818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856978"/>
            <a:ext cx="7772400" cy="1362075"/>
          </a:xfrm>
        </p:spPr>
        <p:txBody>
          <a:bodyPr/>
          <a:lstStyle/>
          <a:p>
            <a:pPr algn="ctr"/>
            <a:r>
              <a:rPr lang="en-GB" i="1" dirty="0"/>
              <a:t>What is PREVALENCE AND INCIDENCE?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18078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93F6C-346E-489A-B330-C252D2465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Prevalence and Incidence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1286F-1C40-4BA7-8769-EC5AE8F73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Prevalence</a:t>
            </a:r>
            <a:r>
              <a:rPr lang="en-GB" sz="2800" dirty="0"/>
              <a:t> is a statistical concept referring to the “number of </a:t>
            </a:r>
            <a:r>
              <a:rPr lang="en-GB" sz="2800" b="1" i="1" dirty="0"/>
              <a:t>new and old cases of a disease </a:t>
            </a:r>
            <a:r>
              <a:rPr lang="en-GB" sz="2800" dirty="0"/>
              <a:t>that are present in a particular population at a given time”.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Whereas </a:t>
            </a:r>
            <a:r>
              <a:rPr lang="en-GB" sz="2800" b="1" dirty="0"/>
              <a:t>incidence</a:t>
            </a:r>
            <a:r>
              <a:rPr lang="en-GB" sz="2800" dirty="0"/>
              <a:t> refers to the “</a:t>
            </a:r>
            <a:r>
              <a:rPr lang="en-GB" sz="2800" b="1" i="1" dirty="0"/>
              <a:t>number of new cases of a disease </a:t>
            </a:r>
            <a:r>
              <a:rPr lang="en-GB" sz="2800" dirty="0"/>
              <a:t>that develop in a given period of time”.</a:t>
            </a:r>
          </a:p>
          <a:p>
            <a:pPr marL="0" indent="0">
              <a:buNone/>
            </a:pPr>
            <a:r>
              <a:rPr lang="en-GB" sz="2800" b="1" dirty="0"/>
              <a:t>                                       OR</a:t>
            </a:r>
          </a:p>
        </p:txBody>
      </p:sp>
    </p:spTree>
    <p:extLst>
      <p:ext uri="{BB962C8B-B14F-4D97-AF65-F5344CB8AC3E}">
        <p14:creationId xmlns:p14="http://schemas.microsoft.com/office/powerpoint/2010/main" val="386684494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B525E-22E4-0989-843C-41EB76C0A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Prevalence and Incidence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9ECEC-5ED4-25A1-3CA7-44DB2603B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1" i="0" dirty="0">
                <a:effectLst/>
              </a:rPr>
              <a:t>Disease prevalence</a:t>
            </a:r>
            <a:r>
              <a:rPr lang="en-GB" b="0" i="0" dirty="0">
                <a:effectLst/>
              </a:rPr>
              <a:t> is “the number of individuals within a population who have a particular disease at a given time”.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i="0" dirty="0">
                <a:effectLst/>
              </a:rPr>
              <a:t>Disease incidence</a:t>
            </a:r>
            <a:r>
              <a:rPr lang="en-GB" b="0" i="0" dirty="0">
                <a:effectLst/>
              </a:rPr>
              <a:t> is “the number of new cases of a particular disease within a population in a given time period”.</a:t>
            </a:r>
          </a:p>
          <a:p>
            <a:pPr marL="0" indent="0">
              <a:buNone/>
            </a:pPr>
            <a:r>
              <a:rPr lang="en-GB" dirty="0"/>
              <a:t>                                  </a:t>
            </a:r>
            <a:r>
              <a:rPr lang="en-GB" b="1" dirty="0"/>
              <a:t>OR</a:t>
            </a:r>
            <a:endParaRPr lang="en-GB" b="1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5275372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5C154-738F-4A02-B4F4-417301D73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prstClr val="black"/>
                </a:solidFill>
              </a:rPr>
              <a:t> PREVALENCE AND INCIDENCE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E76EE-14AD-4E26-B704-F05137BB3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Incidence is the rate of occurrence of an event;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That is “number of new cases of disease occurring over a specified period of time; may be expressed per a known population size”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Prevalence is “the number of cases of disease occurring within a population at any one given point in time” </a:t>
            </a:r>
          </a:p>
        </p:txBody>
      </p:sp>
    </p:spTree>
    <p:extLst>
      <p:ext uri="{BB962C8B-B14F-4D97-AF65-F5344CB8AC3E}">
        <p14:creationId xmlns:p14="http://schemas.microsoft.com/office/powerpoint/2010/main" val="37019453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C0B30-6ACF-4455-A5E4-687EA3EBA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prstClr val="black"/>
                </a:solidFill>
              </a:rPr>
              <a:t>Prevalence and Incidence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6B524-2139-4C6A-8055-AD9B0A51E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Incidence is refer to as a </a:t>
            </a:r>
            <a:r>
              <a:rPr lang="en-GB" b="1" i="1" dirty="0"/>
              <a:t>measure of risk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Whereas prevalence is a </a:t>
            </a:r>
            <a:r>
              <a:rPr lang="en-GB" b="1" i="1" dirty="0"/>
              <a:t>measure of disease burden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  <a:latin typeface="Open Sans" panose="020B0606030504020204" pitchFamily="34" charset="0"/>
              </a:rPr>
              <a:t>Prevalence tells us how widespread the disease is,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Open Sans" panose="020B0606030504020204" pitchFamily="34" charset="0"/>
              </a:rPr>
              <a:t>W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hile incidence tells us about the risk of contracting a particular disease.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3880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2724F-F99B-408B-9880-5F8B6D64A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PREVALENCE AND INCIDENCE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9BC74-DC5E-42C4-99FC-5EF976B5F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400697"/>
            <a:ext cx="7202456" cy="381642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Prevalence</a:t>
            </a:r>
            <a:r>
              <a:rPr lang="en-GB" sz="2400" dirty="0"/>
              <a:t> describes the proportion of the population with a given symptom or quality.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It is calculated by dividing the number of affected individuals by the total number of individuals within a specific population.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It is usually presented as a ratio or as a percentage.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Incidence</a:t>
            </a:r>
            <a:r>
              <a:rPr lang="en-GB" sz="2400" dirty="0"/>
              <a:t> shows the frequency at which individuals within a specific population develop a given symptom or quality. </a:t>
            </a:r>
          </a:p>
        </p:txBody>
      </p:sp>
    </p:spTree>
    <p:extLst>
      <p:ext uri="{BB962C8B-B14F-4D97-AF65-F5344CB8AC3E}">
        <p14:creationId xmlns:p14="http://schemas.microsoft.com/office/powerpoint/2010/main" val="39609924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BB5A-8C7D-4AD0-9DAC-BB66A0EE6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916" y="692696"/>
            <a:ext cx="7202456" cy="57737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4540B-BD77-49A4-8626-E70817BD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886" y="1772816"/>
            <a:ext cx="8312227" cy="29993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2100" dirty="0"/>
              <a:t>Watch the video below then </a:t>
            </a:r>
            <a:r>
              <a:rPr lang="en-GB" sz="2100"/>
              <a:t>discuss and</a:t>
            </a:r>
            <a:endParaRPr lang="en-GB" sz="2100" dirty="0"/>
          </a:p>
          <a:p>
            <a:pPr marL="0" indent="0" algn="ctr">
              <a:buNone/>
            </a:pPr>
            <a:endParaRPr lang="en-GB" sz="2100" dirty="0">
              <a:solidFill>
                <a:srgbClr val="BC658E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ctr">
              <a:buNone/>
            </a:pPr>
            <a:r>
              <a:rPr lang="en-GB" sz="2100" dirty="0">
                <a:solidFill>
                  <a:srgbClr val="BC658E"/>
                </a:solidFill>
                <a:hlinkClick r:id="rId4"/>
              </a:rPr>
              <a:t>https://www.youtube.com/watch?v=1jzZe3ORdd8</a:t>
            </a:r>
            <a:endParaRPr lang="en-GB" sz="2100" dirty="0">
              <a:solidFill>
                <a:srgbClr val="BC658E"/>
              </a:solidFill>
            </a:endParaRPr>
          </a:p>
          <a:p>
            <a:pPr marL="0" indent="0" algn="ctr">
              <a:buNone/>
            </a:pPr>
            <a:endParaRPr lang="en-GB" sz="2100" dirty="0"/>
          </a:p>
          <a:p>
            <a:pPr algn="ctr"/>
            <a:r>
              <a:rPr lang="en-GB" sz="2100" dirty="0">
                <a:hlinkClick r:id="rId5"/>
              </a:rPr>
              <a:t>https://www.youtube.com/watch?v=2VCVdtUTwh4</a:t>
            </a:r>
            <a:endParaRPr lang="en-GB" sz="2100" dirty="0"/>
          </a:p>
          <a:p>
            <a:pPr marL="0" indent="0" algn="ctr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                       </a:t>
            </a:r>
            <a:r>
              <a:rPr lang="en-GB" sz="2100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311918636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79103-F948-4044-8261-8C28370C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08C7D-7EB7-4F19-9F46-B0E94B64D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Working in a groups, research the current </a:t>
            </a:r>
            <a:r>
              <a:rPr lang="en-GB" sz="2800" b="1" dirty="0"/>
              <a:t>incidence and prevalence </a:t>
            </a:r>
            <a:r>
              <a:rPr lang="en-GB" sz="2800" dirty="0"/>
              <a:t>rate of </a:t>
            </a:r>
            <a:r>
              <a:rPr lang="en-GB" sz="2800" b="1" dirty="0"/>
              <a:t>Covid-19</a:t>
            </a:r>
            <a:r>
              <a:rPr lang="en-GB" sz="2800" dirty="0"/>
              <a:t> and </a:t>
            </a:r>
            <a:r>
              <a:rPr lang="en-GB" sz="2800" b="1" dirty="0"/>
              <a:t>obesity</a:t>
            </a:r>
            <a:r>
              <a:rPr lang="en-GB" sz="2800" dirty="0"/>
              <a:t> in the UK</a:t>
            </a:r>
            <a:endParaRPr lang="en-GB" sz="2800" b="1" dirty="0"/>
          </a:p>
          <a:p>
            <a:pPr marL="0" indent="0">
              <a:buNone/>
            </a:pPr>
            <a:endParaRPr lang="en-GB" sz="2800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  <a:p>
            <a:pPr marL="0" indent="0">
              <a:buNone/>
            </a:pPr>
            <a:r>
              <a:rPr lang="en-GB" sz="2800" dirty="0"/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9529261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BA901-4BB5-4E66-8453-F85E27F07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8B6CC-2B78-46C6-AF96-434685958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Epidemiology is the study (scientific, systematic, data-driven) of the distribution (frequency, pattern) and determinants (causes, risk factors) of health-related states and events (not just diseases) in specified populations (patient is community, individuals viewed collectively),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and the application of (since epidemiology is a discipline within public health) this study to the control of health problems.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(CDC, 2012)</a:t>
            </a:r>
          </a:p>
        </p:txBody>
      </p:sp>
    </p:spTree>
    <p:extLst>
      <p:ext uri="{BB962C8B-B14F-4D97-AF65-F5344CB8AC3E}">
        <p14:creationId xmlns:p14="http://schemas.microsoft.com/office/powerpoint/2010/main" val="100033109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AE380-32BE-4207-A5D8-C91720C2A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EEFA0-1752-4457-9763-9AE69BA0B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 dirty="0"/>
              <a:t>Brown L, ed. (1993)The new shorter English dictionary. Oxford: Clarendon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Boyd, K.M., 2000. Disease, illness, sickness, health, healing and wholeness: exploring some elusive concepts. </a:t>
            </a:r>
            <a:r>
              <a:rPr kumimoji="0" lang="en-GB" sz="1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J Med Ethics: Medical Humanities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26(1), pp.9-17.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Centres for Disease Control and Prevention (2012) Available at: </a:t>
            </a:r>
            <a:r>
              <a:rPr lang="en-GB" sz="1700" dirty="0">
                <a:hlinkClick r:id="rId3"/>
              </a:rPr>
              <a:t>https://www.cdc.gov/csels/dsepd/ss1978/lesson1/section11.html</a:t>
            </a:r>
            <a:r>
              <a:rPr lang="en-GB" sz="1700" dirty="0"/>
              <a:t> (accessed date 22</a:t>
            </a:r>
            <a:r>
              <a:rPr lang="en-GB" sz="1700" baseline="30000" dirty="0"/>
              <a:t>nd</a:t>
            </a:r>
            <a:r>
              <a:rPr lang="en-GB" sz="1700" dirty="0"/>
              <a:t> August 2022).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Morris JN. ( 1957) Uses of epidemiology. Edinburgh: Livingstone.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700" dirty="0">
                <a:effectLst/>
                <a:ea typeface="Arial" panose="020B0604020202020204" pitchFamily="34" charset="0"/>
              </a:rPr>
              <a:t>Naidoo, J. and Wills, J. (2009) </a:t>
            </a:r>
            <a:r>
              <a:rPr lang="en-US" sz="1700" i="1" dirty="0">
                <a:effectLst/>
                <a:ea typeface="Arial" panose="020B0604020202020204" pitchFamily="34" charset="0"/>
              </a:rPr>
              <a:t>Foundations for health promotion</a:t>
            </a:r>
            <a:r>
              <a:rPr lang="en-US" sz="1700" dirty="0">
                <a:effectLst/>
                <a:ea typeface="Arial" panose="020B0604020202020204" pitchFamily="34" charset="0"/>
              </a:rPr>
              <a:t>. </a:t>
            </a:r>
            <a:r>
              <a:rPr lang="en-US" sz="1700" dirty="0">
                <a:ea typeface="Arial" panose="020B0604020202020204" pitchFamily="34" charset="0"/>
              </a:rPr>
              <a:t>Third</a:t>
            </a:r>
            <a:r>
              <a:rPr lang="en-US" sz="1700" dirty="0">
                <a:effectLst/>
                <a:ea typeface="Arial" panose="020B0604020202020204" pitchFamily="34" charset="0"/>
              </a:rPr>
              <a:t> edition. Place of publication not identified: Elsevier.</a:t>
            </a: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Last JM (1988), ed. A dictionary of epidemiology. 2nd ed. Toronto, Canada: Oxford University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Last J.M., (2001) Dictionary of epidemiology. 4th ed. New York: Oxford University Press; p. 61.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The BMJ (2022) What is epidemiology. </a:t>
            </a:r>
            <a:r>
              <a:rPr lang="en-GB" sz="1700"/>
              <a:t>Available at: </a:t>
            </a:r>
            <a:r>
              <a:rPr lang="en-GB" sz="1700">
                <a:hlinkClick r:id="rId4"/>
              </a:rPr>
              <a:t>https://www.bmj.com/about-bmj/resources-readers/publications/epidemiology-uninitiated/1-what-epidemiology</a:t>
            </a:r>
            <a:r>
              <a:rPr lang="en-GB" sz="1700"/>
              <a:t> (Accessed date 20th August 2022).</a:t>
            </a: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YouTube (2018) What is Epidemiology? </a:t>
            </a:r>
            <a:r>
              <a:rPr lang="en-GB" sz="1700" i="1" dirty="0"/>
              <a:t>Explain Epidemiology, Define Epidemiology, Meaning of Epidemiology.</a:t>
            </a:r>
            <a:r>
              <a:rPr lang="en-GB" sz="1700" dirty="0"/>
              <a:t> </a:t>
            </a:r>
            <a:r>
              <a:rPr lang="en-GB" sz="1700" dirty="0">
                <a:hlinkClick r:id="rId5"/>
              </a:rPr>
              <a:t>https://www.youtube.com/watch?v=uU6MN603aP0</a:t>
            </a:r>
            <a:endParaRPr lang="en-GB" sz="17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5102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2747</Words>
  <Application>Microsoft Office PowerPoint</Application>
  <PresentationFormat>On-screen Show (4:3)</PresentationFormat>
  <Paragraphs>327</Paragraphs>
  <Slides>53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4" baseType="lpstr">
      <vt:lpstr>Avenir LT W01_35 Light1475496</vt:lpstr>
      <vt:lpstr>Myriad Pro</vt:lpstr>
      <vt:lpstr>Myriad Web Pro</vt:lpstr>
      <vt:lpstr>Arial</vt:lpstr>
      <vt:lpstr>Calibri</vt:lpstr>
      <vt:lpstr>Century Gothic</vt:lpstr>
      <vt:lpstr>Courier New</vt:lpstr>
      <vt:lpstr>Open Sans</vt:lpstr>
      <vt:lpstr>Tahoma</vt:lpstr>
      <vt:lpstr>Wingdings</vt:lpstr>
      <vt:lpstr>20140311PresentationUWTSDTemplate</vt:lpstr>
      <vt:lpstr> INTRODUCTION TO PUBLIC HEALTH  </vt:lpstr>
      <vt:lpstr>Learning outcomes</vt:lpstr>
      <vt:lpstr>Module Summary</vt:lpstr>
      <vt:lpstr>Lesson objectives</vt:lpstr>
      <vt:lpstr>What is epidemiology?</vt:lpstr>
      <vt:lpstr>epidemiology</vt:lpstr>
      <vt:lpstr>epidemiology</vt:lpstr>
      <vt:lpstr>Definition of epidemiology</vt:lpstr>
      <vt:lpstr>Definition of epidemiology</vt:lpstr>
      <vt:lpstr>Definition of Epidemiology</vt:lpstr>
      <vt:lpstr>epidemiology</vt:lpstr>
      <vt:lpstr>Epidemiology</vt:lpstr>
      <vt:lpstr>Epidemiology</vt:lpstr>
      <vt:lpstr>Activity</vt:lpstr>
      <vt:lpstr>What is the role of epidemiology in public health?</vt:lpstr>
      <vt:lpstr>Role of Epidemiology in PH</vt:lpstr>
      <vt:lpstr>Uses of Epidemiology</vt:lpstr>
      <vt:lpstr>What are the broad aims of epidemiology?</vt:lpstr>
      <vt:lpstr>Broad Aims of Epidemiology</vt:lpstr>
      <vt:lpstr>Activity</vt:lpstr>
      <vt:lpstr>Some Epidemiology Terminologies</vt:lpstr>
      <vt:lpstr>Epidemic</vt:lpstr>
      <vt:lpstr>Epidemic</vt:lpstr>
      <vt:lpstr>Endemic</vt:lpstr>
      <vt:lpstr>Pandemic</vt:lpstr>
      <vt:lpstr>PowerPoint Presentation</vt:lpstr>
      <vt:lpstr>Activity</vt:lpstr>
      <vt:lpstr>PowerPoint Presentation</vt:lpstr>
      <vt:lpstr>PowerPoint Presentation</vt:lpstr>
      <vt:lpstr>Who is an epidemiologist?</vt:lpstr>
      <vt:lpstr>Epidemiologist</vt:lpstr>
      <vt:lpstr>Activity </vt:lpstr>
      <vt:lpstr>Disease</vt:lpstr>
      <vt:lpstr>Disease</vt:lpstr>
      <vt:lpstr>Disease</vt:lpstr>
      <vt:lpstr>Activity </vt:lpstr>
      <vt:lpstr>Illness</vt:lpstr>
      <vt:lpstr>Sickness</vt:lpstr>
      <vt:lpstr>Sickness</vt:lpstr>
      <vt:lpstr>Relationship between disease and illness</vt:lpstr>
      <vt:lpstr>Disease Illness and Sickness</vt:lpstr>
      <vt:lpstr>What are Public Health Indicators?</vt:lpstr>
      <vt:lpstr>Public Health Indicators</vt:lpstr>
      <vt:lpstr>What is PREVALENCE AND INCIDENCE?</vt:lpstr>
      <vt:lpstr>Prevalence and Incidence</vt:lpstr>
      <vt:lpstr>Prevalence and Incidence</vt:lpstr>
      <vt:lpstr> PREVALENCE AND INCIDENCE</vt:lpstr>
      <vt:lpstr>Prevalence and Incidence</vt:lpstr>
      <vt:lpstr>PREVALENCE AND INCIDENCE</vt:lpstr>
      <vt:lpstr>Activity</vt:lpstr>
      <vt:lpstr>Activity</vt:lpstr>
      <vt:lpstr>Summary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55</cp:revision>
  <dcterms:created xsi:type="dcterms:W3CDTF">2015-04-14T15:21:28Z</dcterms:created>
  <dcterms:modified xsi:type="dcterms:W3CDTF">2022-09-05T16:42:05Z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