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sha Yesmin (2419838)" userId="2dfa99ef-01a8-4247-b220-6174a96d7a7e" providerId="ADAL" clId="{1BA802D9-9B57-403B-BB67-9CEF4DAE5F52}"/>
    <pc:docChg chg="custSel modSld">
      <pc:chgData name="Mahisha Yesmin (2419838)" userId="2dfa99ef-01a8-4247-b220-6174a96d7a7e" providerId="ADAL" clId="{1BA802D9-9B57-403B-BB67-9CEF4DAE5F52}" dt="2025-10-12T18:35:37.260" v="66" actId="20577"/>
      <pc:docMkLst>
        <pc:docMk/>
      </pc:docMkLst>
      <pc:sldChg chg="modSp">
        <pc:chgData name="Mahisha Yesmin (2419838)" userId="2dfa99ef-01a8-4247-b220-6174a96d7a7e" providerId="ADAL" clId="{1BA802D9-9B57-403B-BB67-9CEF4DAE5F52}" dt="2025-10-12T18:35:37.260" v="66" actId="20577"/>
        <pc:sldMkLst>
          <pc:docMk/>
          <pc:sldMk cId="464833979" sldId="258"/>
        </pc:sldMkLst>
        <pc:spChg chg="mod">
          <ac:chgData name="Mahisha Yesmin (2419838)" userId="2dfa99ef-01a8-4247-b220-6174a96d7a7e" providerId="ADAL" clId="{1BA802D9-9B57-403B-BB67-9CEF4DAE5F52}" dt="2025-10-12T18:19:55.305" v="47" actId="27636"/>
          <ac:spMkLst>
            <pc:docMk/>
            <pc:sldMk cId="464833979" sldId="258"/>
            <ac:spMk id="2" creationId="{64F8E8A9-B59D-4201-4549-503D0F12C317}"/>
          </ac:spMkLst>
        </pc:spChg>
        <pc:spChg chg="mod">
          <ac:chgData name="Mahisha Yesmin (2419838)" userId="2dfa99ef-01a8-4247-b220-6174a96d7a7e" providerId="ADAL" clId="{1BA802D9-9B57-403B-BB67-9CEF4DAE5F52}" dt="2025-10-12T18:35:37.260" v="66" actId="20577"/>
          <ac:spMkLst>
            <pc:docMk/>
            <pc:sldMk cId="464833979" sldId="258"/>
            <ac:spMk id="3" creationId="{801D4D83-B976-308F-8135-EF8C2776C6E9}"/>
          </ac:spMkLst>
        </pc:spChg>
      </pc:sldChg>
      <pc:sldChg chg="modSp">
        <pc:chgData name="Mahisha Yesmin (2419838)" userId="2dfa99ef-01a8-4247-b220-6174a96d7a7e" providerId="ADAL" clId="{1BA802D9-9B57-403B-BB67-9CEF4DAE5F52}" dt="2025-10-12T18:20:14.690" v="57" actId="255"/>
        <pc:sldMkLst>
          <pc:docMk/>
          <pc:sldMk cId="401387472" sldId="259"/>
        </pc:sldMkLst>
        <pc:spChg chg="mod">
          <ac:chgData name="Mahisha Yesmin (2419838)" userId="2dfa99ef-01a8-4247-b220-6174a96d7a7e" providerId="ADAL" clId="{1BA802D9-9B57-403B-BB67-9CEF4DAE5F52}" dt="2025-10-12T18:20:07.847" v="53" actId="1076"/>
          <ac:spMkLst>
            <pc:docMk/>
            <pc:sldMk cId="401387472" sldId="259"/>
            <ac:spMk id="2" creationId="{F7557B13-3F34-C3C5-31D4-68F8182C76AD}"/>
          </ac:spMkLst>
        </pc:spChg>
        <pc:spChg chg="mod">
          <ac:chgData name="Mahisha Yesmin (2419838)" userId="2dfa99ef-01a8-4247-b220-6174a96d7a7e" providerId="ADAL" clId="{1BA802D9-9B57-403B-BB67-9CEF4DAE5F52}" dt="2025-10-12T18:20:14.690" v="57" actId="255"/>
          <ac:spMkLst>
            <pc:docMk/>
            <pc:sldMk cId="401387472" sldId="259"/>
            <ac:spMk id="3" creationId="{D23AB7FB-DEEC-2602-8F53-F1F1CF910B31}"/>
          </ac:spMkLst>
        </pc:spChg>
      </pc:sldChg>
      <pc:sldChg chg="modSp">
        <pc:chgData name="Mahisha Yesmin (2419838)" userId="2dfa99ef-01a8-4247-b220-6174a96d7a7e" providerId="ADAL" clId="{1BA802D9-9B57-403B-BB67-9CEF4DAE5F52}" dt="2025-10-12T18:18:49.166" v="42" actId="120"/>
        <pc:sldMkLst>
          <pc:docMk/>
          <pc:sldMk cId="3697663087" sldId="266"/>
        </pc:sldMkLst>
        <pc:spChg chg="mod">
          <ac:chgData name="Mahisha Yesmin (2419838)" userId="2dfa99ef-01a8-4247-b220-6174a96d7a7e" providerId="ADAL" clId="{1BA802D9-9B57-403B-BB67-9CEF4DAE5F52}" dt="2025-10-12T18:18:49.166" v="42" actId="120"/>
          <ac:spMkLst>
            <pc:docMk/>
            <pc:sldMk cId="3697663087" sldId="266"/>
            <ac:spMk id="2" creationId="{74452348-7307-5443-5825-81763FD791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549867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937265987"/>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8D6A1-FAB8-69F3-303A-118F3734FDC8}"/>
              </a:ext>
            </a:extLst>
          </p:cNvPr>
          <p:cNvSpPr>
            <a:spLocks noGrp="1"/>
          </p:cNvSpPr>
          <p:nvPr>
            <p:ph type="ctrTitle"/>
          </p:nvPr>
        </p:nvSpPr>
        <p:spPr>
          <a:xfrm>
            <a:off x="5568534" y="603504"/>
            <a:ext cx="5916169" cy="1527048"/>
          </a:xfrm>
        </p:spPr>
        <p:txBody>
          <a:bodyPr vert="horz" lIns="91440" tIns="45720" rIns="91440" bIns="45720" rtlCol="0" anchor="b">
            <a:normAutofit/>
          </a:bodyPr>
          <a:lstStyle/>
          <a:p>
            <a:pPr algn="l"/>
            <a:r>
              <a:rPr lang="en-US" sz="2800" b="1" kern="1200" dirty="0">
                <a:solidFill>
                  <a:schemeClr val="tx1"/>
                </a:solidFill>
                <a:latin typeface="+mj-lt"/>
                <a:ea typeface="+mj-ea"/>
                <a:cs typeface="+mj-cs"/>
              </a:rPr>
              <a:t>Applying Piagets Cognitive Development Theory to Amira’s Early Years Development </a:t>
            </a:r>
          </a:p>
        </p:txBody>
      </p:sp>
      <p:pic>
        <p:nvPicPr>
          <p:cNvPr id="4" name="Picture 3">
            <a:extLst>
              <a:ext uri="{FF2B5EF4-FFF2-40B4-BE49-F238E27FC236}">
                <a16:creationId xmlns:a16="http://schemas.microsoft.com/office/drawing/2014/main" id="{4C57BD6C-F45A-A602-36BD-3F0651FFC49B}"/>
              </a:ext>
            </a:extLst>
          </p:cNvPr>
          <p:cNvPicPr>
            <a:picLocks noChangeAspect="1"/>
          </p:cNvPicPr>
          <p:nvPr/>
        </p:nvPicPr>
        <p:blipFill>
          <a:blip r:embed="rId2"/>
          <a:srcRect l="8516" r="43690" b="-1"/>
          <a:stretch>
            <a:fillRect/>
          </a:stretch>
        </p:blipFill>
        <p:spPr>
          <a:xfrm>
            <a:off x="20" y="10"/>
            <a:ext cx="4910308" cy="6857990"/>
          </a:xfrm>
          <a:prstGeom prst="rect">
            <a:avLst/>
          </a:prstGeom>
        </p:spPr>
      </p:pic>
      <p:sp>
        <p:nvSpPr>
          <p:cNvPr id="3" name="Subtitle 2">
            <a:extLst>
              <a:ext uri="{FF2B5EF4-FFF2-40B4-BE49-F238E27FC236}">
                <a16:creationId xmlns:a16="http://schemas.microsoft.com/office/drawing/2014/main" id="{BA801B4A-EAA8-F344-D0D1-E10B0A829727}"/>
              </a:ext>
            </a:extLst>
          </p:cNvPr>
          <p:cNvSpPr>
            <a:spLocks noGrp="1"/>
          </p:cNvSpPr>
          <p:nvPr>
            <p:ph type="subTitle" idx="1"/>
          </p:nvPr>
        </p:nvSpPr>
        <p:spPr>
          <a:xfrm>
            <a:off x="5568533" y="2214282"/>
            <a:ext cx="5916169" cy="4095078"/>
          </a:xfrm>
        </p:spPr>
        <p:txBody>
          <a:bodyPr vert="horz" lIns="91440" tIns="45720" rIns="91440" bIns="45720" rtlCol="0">
            <a:normAutofit/>
          </a:bodyPr>
          <a:lstStyle/>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Name: Mahisha </a:t>
            </a:r>
            <a:r>
              <a:rPr lang="en-US" dirty="0" err="1">
                <a:latin typeface="Arial" panose="020B0604020202020204" pitchFamily="34" charset="0"/>
                <a:cs typeface="Arial" panose="020B0604020202020204" pitchFamily="34" charset="0"/>
              </a:rPr>
              <a:t>yesmin</a:t>
            </a:r>
            <a:r>
              <a:rPr lang="en-US" dirty="0">
                <a:latin typeface="Arial" panose="020B0604020202020204" pitchFamily="34" charset="0"/>
                <a:cs typeface="Arial" panose="020B0604020202020204" pitchFamily="34" charset="0"/>
              </a:rPr>
              <a:t> </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Student number:</a:t>
            </a:r>
            <a:r>
              <a:rPr lang="en-US" b="0" i="0" u="none" strike="noStrike" dirty="0">
                <a:effectLst/>
                <a:latin typeface="Arial" panose="020B0604020202020204" pitchFamily="34" charset="0"/>
                <a:cs typeface="Arial" panose="020B0604020202020204" pitchFamily="34" charset="0"/>
              </a:rPr>
              <a:t>2419838</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Lecturers name: Neale Haddon</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Module title: </a:t>
            </a:r>
            <a:r>
              <a:rPr lang="en-US" dirty="0" err="1">
                <a:latin typeface="Arial" panose="020B0604020202020204" pitchFamily="34" charset="0"/>
                <a:cs typeface="Arial" panose="020B0604020202020204" pitchFamily="34" charset="0"/>
              </a:rPr>
              <a:t>Pyschology</a:t>
            </a:r>
            <a:r>
              <a:rPr lang="en-US" dirty="0">
                <a:latin typeface="Arial" panose="020B0604020202020204" pitchFamily="34" charset="0"/>
                <a:cs typeface="Arial" panose="020B0604020202020204" pitchFamily="34" charset="0"/>
              </a:rPr>
              <a:t> in Health and Social care</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Assignment task: presentation on lifespan psychology theory</a:t>
            </a:r>
          </a:p>
        </p:txBody>
      </p:sp>
    </p:spTree>
    <p:extLst>
      <p:ext uri="{BB962C8B-B14F-4D97-AF65-F5344CB8AC3E}">
        <p14:creationId xmlns:p14="http://schemas.microsoft.com/office/powerpoint/2010/main" val="2830490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E1B18-8583-2AE9-EAC4-6464197E4A51}"/>
              </a:ext>
            </a:extLst>
          </p:cNvPr>
          <p:cNvSpPr>
            <a:spLocks noGrp="1"/>
          </p:cNvSpPr>
          <p:nvPr>
            <p:ph type="ctrTitle"/>
          </p:nvPr>
        </p:nvSpPr>
        <p:spPr>
          <a:xfrm>
            <a:off x="1092050" y="1284113"/>
            <a:ext cx="6629490" cy="768833"/>
          </a:xfrm>
        </p:spPr>
        <p:txBody>
          <a:bodyPr/>
          <a:lstStyle/>
          <a:p>
            <a:r>
              <a:rPr lang="en-GB" dirty="0"/>
              <a:t>Introduction: Amira</a:t>
            </a:r>
            <a:endParaRPr lang="en-US" dirty="0"/>
          </a:p>
        </p:txBody>
      </p:sp>
      <p:sp>
        <p:nvSpPr>
          <p:cNvPr id="3" name="Subtitle 2">
            <a:extLst>
              <a:ext uri="{FF2B5EF4-FFF2-40B4-BE49-F238E27FC236}">
                <a16:creationId xmlns:a16="http://schemas.microsoft.com/office/drawing/2014/main" id="{F0CD5743-C687-F036-DC4F-F1ED23397145}"/>
              </a:ext>
            </a:extLst>
          </p:cNvPr>
          <p:cNvSpPr>
            <a:spLocks noGrp="1"/>
          </p:cNvSpPr>
          <p:nvPr>
            <p:ph type="subTitle" idx="1"/>
          </p:nvPr>
        </p:nvSpPr>
        <p:spPr>
          <a:xfrm>
            <a:off x="790224" y="3026611"/>
            <a:ext cx="10371666" cy="2808111"/>
          </a:xfrm>
        </p:spPr>
        <p:txBody>
          <a:bodyPr>
            <a:normAutofit/>
          </a:bodyPr>
          <a:lstStyle/>
          <a:p>
            <a:pPr>
              <a:lnSpc>
                <a:spcPct val="150000"/>
              </a:lnSpc>
            </a:pPr>
            <a:r>
              <a:rPr lang="en-GB" sz="1700" dirty="0">
                <a:latin typeface="Arial" panose="020B0604020202020204" pitchFamily="34" charset="0"/>
                <a:cs typeface="Arial" panose="020B0604020202020204" pitchFamily="34" charset="0"/>
              </a:rPr>
              <a:t>Three year old Amira just started attending an early childhood nursery. When she is isolated from her carers, she experiences anxiety, speaks in brief segments, and is reluctant  to participate in group activities. Although these behaviours are typical during early childhood transition, they offer important information about her cognitive and emotional development at this stage of time.Understanding Amira through Piagets framework allows practitioners to respond to her needs with developmental sensitivity.</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7799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8E8A9-B59D-4201-4549-503D0F12C317}"/>
              </a:ext>
            </a:extLst>
          </p:cNvPr>
          <p:cNvSpPr>
            <a:spLocks noGrp="1"/>
          </p:cNvSpPr>
          <p:nvPr>
            <p:ph type="ctrTitle"/>
          </p:nvPr>
        </p:nvSpPr>
        <p:spPr>
          <a:xfrm>
            <a:off x="7843395" y="626207"/>
            <a:ext cx="3911162" cy="1180016"/>
          </a:xfrm>
        </p:spPr>
        <p:txBody>
          <a:bodyPr>
            <a:normAutofit fontScale="90000"/>
          </a:bodyPr>
          <a:lstStyle/>
          <a:p>
            <a:pPr algn="l"/>
            <a:r>
              <a:rPr lang="en-GB" sz="4400"/>
              <a:t>Piaget’s theory </a:t>
            </a:r>
            <a:endParaRPr lang="en-US" sz="4400"/>
          </a:p>
        </p:txBody>
      </p:sp>
      <p:sp>
        <p:nvSpPr>
          <p:cNvPr id="3" name="Subtitle 2">
            <a:extLst>
              <a:ext uri="{FF2B5EF4-FFF2-40B4-BE49-F238E27FC236}">
                <a16:creationId xmlns:a16="http://schemas.microsoft.com/office/drawing/2014/main" id="{801D4D83-B976-308F-8135-EF8C2776C6E9}"/>
              </a:ext>
            </a:extLst>
          </p:cNvPr>
          <p:cNvSpPr>
            <a:spLocks noGrp="1"/>
          </p:cNvSpPr>
          <p:nvPr>
            <p:ph type="subTitle" idx="1"/>
          </p:nvPr>
        </p:nvSpPr>
        <p:spPr>
          <a:xfrm>
            <a:off x="7843395" y="2286000"/>
            <a:ext cx="3614857" cy="3557997"/>
          </a:xfrm>
        </p:spPr>
        <p:txBody>
          <a:bodyPr>
            <a:normAutofit/>
          </a:bodyPr>
          <a:lstStyle/>
          <a:p>
            <a:pPr algn="l">
              <a:lnSpc>
                <a:spcPct val="110000"/>
              </a:lnSpc>
            </a:pPr>
            <a:endParaRPr lang="en-GB" sz="1300" b="0" i="0" u="none" strike="noStrike" dirty="0">
              <a:effectLst/>
              <a:latin typeface="Arial" panose="020B0604020202020204" pitchFamily="34" charset="0"/>
              <a:cs typeface="Arial" panose="020B0604020202020204" pitchFamily="34" charset="0"/>
            </a:endParaRPr>
          </a:p>
          <a:p>
            <a:pPr algn="l">
              <a:lnSpc>
                <a:spcPct val="110000"/>
              </a:lnSpc>
            </a:pPr>
            <a:endParaRPr lang="en-GB" sz="1300" dirty="0">
              <a:latin typeface="Arial" panose="020B0604020202020204" pitchFamily="34" charset="0"/>
              <a:cs typeface="Arial" panose="020B0604020202020204" pitchFamily="34" charset="0"/>
            </a:endParaRPr>
          </a:p>
          <a:p>
            <a:pPr algn="l">
              <a:lnSpc>
                <a:spcPct val="110000"/>
              </a:lnSpc>
            </a:pPr>
            <a:r>
              <a:rPr lang="en-GB" sz="1300" b="0" i="0" u="none" strike="noStrike">
                <a:effectLst/>
                <a:latin typeface="Arial" panose="020B0604020202020204" pitchFamily="34" charset="0"/>
                <a:cs typeface="Arial" panose="020B0604020202020204" pitchFamily="34" charset="0"/>
              </a:rPr>
              <a:t>Jean Piaget </a:t>
            </a:r>
            <a:r>
              <a:rPr lang="en-GB" sz="1300">
                <a:latin typeface="Arial" panose="020B0604020202020204" pitchFamily="34" charset="0"/>
                <a:cs typeface="Arial" panose="020B0604020202020204" pitchFamily="34" charset="0"/>
              </a:rPr>
              <a:t>viewed</a:t>
            </a:r>
            <a:r>
              <a:rPr lang="en-GB" sz="1300" b="0" i="0" u="none" strike="noStrike">
                <a:effectLst/>
                <a:latin typeface="Arial" panose="020B0604020202020204" pitchFamily="34" charset="0"/>
                <a:cs typeface="Arial" panose="020B0604020202020204" pitchFamily="34" charset="0"/>
              </a:rPr>
              <a:t> children as active learners who gain knowledge by exploring and interacting with their surroundings. </a:t>
            </a:r>
            <a:r>
              <a:rPr lang="en-GB" sz="1300" b="0" i="0" u="none" strike="noStrike" dirty="0">
                <a:effectLst/>
                <a:latin typeface="Arial" panose="020B0604020202020204" pitchFamily="34" charset="0"/>
                <a:cs typeface="Arial" panose="020B0604020202020204" pitchFamily="34" charset="0"/>
              </a:rPr>
              <a:t>He hypothesised four levels of cognitive development: sensorimotor, pre-operational, concrete operational, and formal operational.Each level indicates a particular mode of thinking and reasoning. Piaget's method highlights that infants do not just absorb knowledge; rather, they build understanding by manipulating and interpreting their surroundings.</a:t>
            </a:r>
            <a:endParaRPr lang="en-US" sz="13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E72D2C-9423-15BC-52AF-64C20F7C2103}"/>
              </a:ext>
            </a:extLst>
          </p:cNvPr>
          <p:cNvPicPr>
            <a:picLocks noChangeAspect="1"/>
          </p:cNvPicPr>
          <p:nvPr/>
        </p:nvPicPr>
        <p:blipFill>
          <a:blip r:embed="rId2"/>
          <a:srcRect l="29294" r="10006" b="-445"/>
          <a:stretch>
            <a:fillRect/>
          </a:stretch>
        </p:blipFill>
        <p:spPr>
          <a:xfrm>
            <a:off x="2" y="10"/>
            <a:ext cx="7367752" cy="6857990"/>
          </a:xfrm>
          <a:prstGeom prst="rect">
            <a:avLst/>
          </a:prstGeom>
        </p:spPr>
      </p:pic>
    </p:spTree>
    <p:extLst>
      <p:ext uri="{BB962C8B-B14F-4D97-AF65-F5344CB8AC3E}">
        <p14:creationId xmlns:p14="http://schemas.microsoft.com/office/powerpoint/2010/main" val="464833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57B13-3F34-C3C5-31D4-68F8182C76AD}"/>
              </a:ext>
            </a:extLst>
          </p:cNvPr>
          <p:cNvSpPr>
            <a:spLocks noGrp="1"/>
          </p:cNvSpPr>
          <p:nvPr>
            <p:ph type="ctrTitle"/>
          </p:nvPr>
        </p:nvSpPr>
        <p:spPr>
          <a:xfrm>
            <a:off x="7885493" y="0"/>
            <a:ext cx="3788767" cy="2811737"/>
          </a:xfrm>
        </p:spPr>
        <p:txBody>
          <a:bodyPr>
            <a:normAutofit/>
          </a:bodyPr>
          <a:lstStyle/>
          <a:p>
            <a:pPr algn="l"/>
            <a:r>
              <a:rPr lang="en-GB" sz="3700"/>
              <a:t>The pre-operational stage</a:t>
            </a:r>
            <a:br>
              <a:rPr lang="en-GB" sz="3700"/>
            </a:br>
            <a:r>
              <a:rPr lang="en-GB" sz="3700"/>
              <a:t>(2-7 years old)</a:t>
            </a:r>
            <a:endParaRPr lang="en-US" sz="3700"/>
          </a:p>
        </p:txBody>
      </p:sp>
      <p:sp>
        <p:nvSpPr>
          <p:cNvPr id="3" name="Subtitle 2">
            <a:extLst>
              <a:ext uri="{FF2B5EF4-FFF2-40B4-BE49-F238E27FC236}">
                <a16:creationId xmlns:a16="http://schemas.microsoft.com/office/drawing/2014/main" id="{D23AB7FB-DEEC-2602-8F53-F1F1CF910B31}"/>
              </a:ext>
            </a:extLst>
          </p:cNvPr>
          <p:cNvSpPr>
            <a:spLocks noGrp="1"/>
          </p:cNvSpPr>
          <p:nvPr>
            <p:ph type="subTitle" idx="1"/>
          </p:nvPr>
        </p:nvSpPr>
        <p:spPr>
          <a:xfrm>
            <a:off x="7843395" y="3175000"/>
            <a:ext cx="3614857" cy="2668997"/>
          </a:xfrm>
        </p:spPr>
        <p:txBody>
          <a:bodyPr>
            <a:normAutofit/>
          </a:bodyPr>
          <a:lstStyle/>
          <a:p>
            <a:pPr algn="l">
              <a:lnSpc>
                <a:spcPct val="110000"/>
              </a:lnSpc>
            </a:pPr>
            <a:r>
              <a:rPr lang="en-GB" sz="1200" b="0" i="0" u="none" strike="noStrike">
                <a:effectLst/>
                <a:latin typeface="Arial" panose="020B0604020202020204" pitchFamily="34" charset="0"/>
                <a:cs typeface="Arial" panose="020B0604020202020204" pitchFamily="34" charset="0"/>
              </a:rPr>
              <a:t>Amira is in the pre-operational stage, where language and symbolic reasoning develop quickly. Children begin to use words and images to describe their experiences, but their thinking is intuitive rather than logical. Thinking is typically egocentric, which means that people evaluate circumstances primarily from their own perspective. At this stage, play is essential because it allows youngsters to practise representing and comprehending real-life situations.</a:t>
            </a:r>
            <a:endParaRPr lang="en-US" sz="1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8EBF374-02B0-BDC5-989B-706A7AF8543E}"/>
              </a:ext>
            </a:extLst>
          </p:cNvPr>
          <p:cNvPicPr>
            <a:picLocks noChangeAspect="1"/>
          </p:cNvPicPr>
          <p:nvPr/>
        </p:nvPicPr>
        <p:blipFill>
          <a:blip r:embed="rId2"/>
          <a:srcRect l="19758" r="19811"/>
          <a:stretch>
            <a:fillRect/>
          </a:stretch>
        </p:blipFill>
        <p:spPr>
          <a:xfrm>
            <a:off x="2" y="10"/>
            <a:ext cx="7367752" cy="6857990"/>
          </a:xfrm>
          <a:prstGeom prst="rect">
            <a:avLst/>
          </a:prstGeom>
        </p:spPr>
      </p:pic>
    </p:spTree>
    <p:extLst>
      <p:ext uri="{BB962C8B-B14F-4D97-AF65-F5344CB8AC3E}">
        <p14:creationId xmlns:p14="http://schemas.microsoft.com/office/powerpoint/2010/main" val="401387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F307-BA1B-11ED-94BE-73BC1634BE65}"/>
              </a:ext>
            </a:extLst>
          </p:cNvPr>
          <p:cNvSpPr>
            <a:spLocks noGrp="1"/>
          </p:cNvSpPr>
          <p:nvPr>
            <p:ph type="ctrTitle"/>
          </p:nvPr>
        </p:nvSpPr>
        <p:spPr>
          <a:xfrm>
            <a:off x="1088368" y="-119414"/>
            <a:ext cx="8958744" cy="1414091"/>
          </a:xfrm>
        </p:spPr>
        <p:txBody>
          <a:bodyPr/>
          <a:lstStyle/>
          <a:p>
            <a:r>
              <a:rPr lang="en-GB" dirty="0"/>
              <a:t>Applying Piaget’s Theory to Amira</a:t>
            </a:r>
            <a:endParaRPr lang="en-US" dirty="0"/>
          </a:p>
        </p:txBody>
      </p:sp>
      <p:sp>
        <p:nvSpPr>
          <p:cNvPr id="3" name="Subtitle 2">
            <a:extLst>
              <a:ext uri="{FF2B5EF4-FFF2-40B4-BE49-F238E27FC236}">
                <a16:creationId xmlns:a16="http://schemas.microsoft.com/office/drawing/2014/main" id="{516FD32E-4B50-098F-937C-5921AFD6FD95}"/>
              </a:ext>
            </a:extLst>
          </p:cNvPr>
          <p:cNvSpPr>
            <a:spLocks noGrp="1"/>
          </p:cNvSpPr>
          <p:nvPr>
            <p:ph type="subTitle" idx="1"/>
          </p:nvPr>
        </p:nvSpPr>
        <p:spPr>
          <a:xfrm>
            <a:off x="1411111" y="1792113"/>
            <a:ext cx="9142189" cy="3620910"/>
          </a:xfrm>
        </p:spPr>
        <p:txBody>
          <a:bodyPr>
            <a:normAutofit/>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Amira's limited language and trouble engaging in joint play indicate that she is in the early stages of symbolic function. Her concern when her providers depart could stem from her growing grasp of permanency and routine. Egocentric thinking might make it difficult for her to read other people's emotions, which explains why she prefers solitary or parallel play. Recognising these characteristics allows practitioners to plan support that is appropriate for her cognitive level rather than anticipating behaviours that exceed her developmental capacity.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639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DB01-D9C8-D8C8-49C8-CD2C80CF060C}"/>
              </a:ext>
            </a:extLst>
          </p:cNvPr>
          <p:cNvSpPr>
            <a:spLocks noGrp="1"/>
          </p:cNvSpPr>
          <p:nvPr>
            <p:ph type="ctrTitle"/>
          </p:nvPr>
        </p:nvSpPr>
        <p:spPr>
          <a:xfrm>
            <a:off x="649111" y="1100669"/>
            <a:ext cx="10202334" cy="846667"/>
          </a:xfrm>
        </p:spPr>
        <p:txBody>
          <a:bodyPr/>
          <a:lstStyle/>
          <a:p>
            <a:r>
              <a:rPr lang="en-GB" dirty="0"/>
              <a:t>Supporting Amira’s Development </a:t>
            </a:r>
            <a:endParaRPr lang="en-US" dirty="0"/>
          </a:p>
        </p:txBody>
      </p:sp>
      <p:sp>
        <p:nvSpPr>
          <p:cNvPr id="3" name="Subtitle 2">
            <a:extLst>
              <a:ext uri="{FF2B5EF4-FFF2-40B4-BE49-F238E27FC236}">
                <a16:creationId xmlns:a16="http://schemas.microsoft.com/office/drawing/2014/main" id="{F6B0FAF2-E9C4-19E9-F665-C3F8E39E09A0}"/>
              </a:ext>
            </a:extLst>
          </p:cNvPr>
          <p:cNvSpPr>
            <a:spLocks noGrp="1"/>
          </p:cNvSpPr>
          <p:nvPr>
            <p:ph type="subTitle" idx="1"/>
          </p:nvPr>
        </p:nvSpPr>
        <p:spPr>
          <a:xfrm>
            <a:off x="1270001" y="2525889"/>
            <a:ext cx="8960554" cy="3316110"/>
          </a:xfrm>
        </p:spPr>
        <p:txBody>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For Amira, experiential learning and creative play are the most beneficial. She is encouraged to express herself and practise communication via activities like role-playing, storytelling, and small-group inquiry. Warm interactions and regular routines help people feel less anxious, and modelling simple, straightforward language helps people learn to speak. She can build knowledge by experience and introspection when she is given gentle scaffolding, which extends her thoughts without overwhelming her.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032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43319-587D-E3A7-1B98-957274AEC6AB}"/>
              </a:ext>
            </a:extLst>
          </p:cNvPr>
          <p:cNvSpPr>
            <a:spLocks noGrp="1"/>
          </p:cNvSpPr>
          <p:nvPr>
            <p:ph type="ctrTitle"/>
          </p:nvPr>
        </p:nvSpPr>
        <p:spPr>
          <a:xfrm>
            <a:off x="7989688" y="931334"/>
            <a:ext cx="3605802" cy="2081843"/>
          </a:xfrm>
        </p:spPr>
        <p:txBody>
          <a:bodyPr>
            <a:normAutofit/>
          </a:bodyPr>
          <a:lstStyle/>
          <a:p>
            <a:r>
              <a:rPr lang="en-GB" sz="3600" i="0">
                <a:effectLst/>
                <a:latin typeface="Helvetica" pitchFamily="2" charset="0"/>
              </a:rPr>
              <a:t>Biological and Environmental Influences</a:t>
            </a:r>
            <a:r>
              <a:rPr lang="en-GB" sz="3600" i="0">
                <a:latin typeface="Helvetica" pitchFamily="2" charset="0"/>
              </a:rPr>
              <a:t> on </a:t>
            </a:r>
            <a:r>
              <a:rPr lang="en-GB" sz="3600">
                <a:latin typeface="Helvetica" pitchFamily="2" charset="0"/>
              </a:rPr>
              <a:t>Amira</a:t>
            </a:r>
            <a:endParaRPr lang="en-US" sz="3600"/>
          </a:p>
        </p:txBody>
      </p:sp>
      <p:sp>
        <p:nvSpPr>
          <p:cNvPr id="3" name="Subtitle 2">
            <a:extLst>
              <a:ext uri="{FF2B5EF4-FFF2-40B4-BE49-F238E27FC236}">
                <a16:creationId xmlns:a16="http://schemas.microsoft.com/office/drawing/2014/main" id="{DF310391-C08C-D912-3C2B-C4E6B79557E1}"/>
              </a:ext>
            </a:extLst>
          </p:cNvPr>
          <p:cNvSpPr>
            <a:spLocks noGrp="1"/>
          </p:cNvSpPr>
          <p:nvPr>
            <p:ph type="subTitle" idx="1"/>
          </p:nvPr>
        </p:nvSpPr>
        <p:spPr>
          <a:xfrm>
            <a:off x="7789993" y="3013177"/>
            <a:ext cx="4005193" cy="3844823"/>
          </a:xfrm>
        </p:spPr>
        <p:txBody>
          <a:bodyPr>
            <a:noAutofit/>
          </a:bodyPr>
          <a:lstStyle/>
          <a:p>
            <a:pPr>
              <a:lnSpc>
                <a:spcPct val="110000"/>
              </a:lnSpc>
            </a:pPr>
            <a:r>
              <a:rPr lang="en-GB" sz="1500" b="0" i="0" dirty="0">
                <a:effectLst/>
                <a:latin typeface="Arial" panose="020B0604020202020204" pitchFamily="34" charset="0"/>
                <a:cs typeface="Arial" panose="020B0604020202020204" pitchFamily="34" charset="0"/>
              </a:rPr>
              <a:t>Amira's development reflects an interaction between biological readiness and environmental opportunity. Her brain maturation provides the foundation for cognitive growth, but nurturing experiences, responsive adults and safe surroundings enable that potential to unfold. A stable attachment with familiar carers strengthens confidence and promotes curiosity, showing that learning and emotional security are closely linked in early childhood.</a:t>
            </a:r>
            <a:endParaRPr lang="en-GB" sz="1500" dirty="0">
              <a:effectLst/>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p:txBody>
      </p:sp>
      <p:pic>
        <p:nvPicPr>
          <p:cNvPr id="5" name="Picture 4" descr="Flower in a glass container">
            <a:extLst>
              <a:ext uri="{FF2B5EF4-FFF2-40B4-BE49-F238E27FC236}">
                <a16:creationId xmlns:a16="http://schemas.microsoft.com/office/drawing/2014/main" id="{69D99FDF-A5D8-B50D-56CF-F05027388AB7}"/>
              </a:ext>
            </a:extLst>
          </p:cNvPr>
          <p:cNvPicPr>
            <a:picLocks noChangeAspect="1"/>
          </p:cNvPicPr>
          <p:nvPr/>
        </p:nvPicPr>
        <p:blipFill>
          <a:blip r:embed="rId2"/>
          <a:srcRect t="9102" b="6628"/>
          <a:stretch>
            <a:fillRect/>
          </a:stretch>
        </p:blipFill>
        <p:spPr>
          <a:xfrm>
            <a:off x="396814" y="1439333"/>
            <a:ext cx="7393179" cy="4158680"/>
          </a:xfrm>
          <a:prstGeom prst="rect">
            <a:avLst/>
          </a:prstGeom>
        </p:spPr>
      </p:pic>
    </p:spTree>
    <p:extLst>
      <p:ext uri="{BB962C8B-B14F-4D97-AF65-F5344CB8AC3E}">
        <p14:creationId xmlns:p14="http://schemas.microsoft.com/office/powerpoint/2010/main" val="4174197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0B18-D93C-F9A5-77E3-9B9B8E94B42C}"/>
              </a:ext>
            </a:extLst>
          </p:cNvPr>
          <p:cNvSpPr>
            <a:spLocks noGrp="1"/>
          </p:cNvSpPr>
          <p:nvPr>
            <p:ph type="ctrTitle"/>
          </p:nvPr>
        </p:nvSpPr>
        <p:spPr>
          <a:xfrm>
            <a:off x="1229478" y="1284111"/>
            <a:ext cx="8055633" cy="993423"/>
          </a:xfrm>
        </p:spPr>
        <p:txBody>
          <a:bodyPr>
            <a:noAutofit/>
          </a:bodyPr>
          <a:lstStyle/>
          <a:p>
            <a:r>
              <a:rPr lang="en-GB" sz="2800" b="1" dirty="0"/>
              <a:t> Strengths and Limitations of Piaget’s Theory</a:t>
            </a:r>
            <a:br>
              <a:rPr lang="en-GB" sz="2800" b="1" dirty="0"/>
            </a:br>
            <a:endParaRPr lang="en-US" sz="2800" dirty="0"/>
          </a:p>
        </p:txBody>
      </p:sp>
      <p:sp>
        <p:nvSpPr>
          <p:cNvPr id="3" name="Subtitle 2">
            <a:extLst>
              <a:ext uri="{FF2B5EF4-FFF2-40B4-BE49-F238E27FC236}">
                <a16:creationId xmlns:a16="http://schemas.microsoft.com/office/drawing/2014/main" id="{C699A7FB-1098-03D3-268B-6D1643218F6C}"/>
              </a:ext>
            </a:extLst>
          </p:cNvPr>
          <p:cNvSpPr>
            <a:spLocks noGrp="1"/>
          </p:cNvSpPr>
          <p:nvPr>
            <p:ph type="subTitle" idx="1"/>
          </p:nvPr>
        </p:nvSpPr>
        <p:spPr>
          <a:xfrm>
            <a:off x="1128889" y="2064456"/>
            <a:ext cx="8763000" cy="5032022"/>
          </a:xfrm>
        </p:spPr>
        <p:txBody>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Piaget's theory is still widely used since it emphasises active learning and acknowledges that children and adults have various ways of thinking. But it has drawbacks: he might have undervalued the capacity for reasoning in early children and overlooked the influence of social cooperation and culture. This perspective was broadened by later theorists, such as </a:t>
            </a:r>
            <a:r>
              <a:rPr lang="en-GB" b="0" i="0" u="none" strike="noStrike" dirty="0" err="1">
                <a:solidFill>
                  <a:srgbClr val="000000"/>
                </a:solidFill>
                <a:effectLst/>
                <a:latin typeface="Arial" panose="020B0604020202020204" pitchFamily="34" charset="0"/>
                <a:cs typeface="Arial" panose="020B0604020202020204" pitchFamily="34" charset="0"/>
              </a:rPr>
              <a:t>Vygotsky</a:t>
            </a:r>
            <a:r>
              <a:rPr lang="en-GB" b="0" i="0" u="none" strike="noStrike" dirty="0">
                <a:solidFill>
                  <a:srgbClr val="000000"/>
                </a:solidFill>
                <a:effectLst/>
                <a:latin typeface="Arial" panose="020B0604020202020204" pitchFamily="34" charset="0"/>
                <a:cs typeface="Arial" panose="020B0604020202020204" pitchFamily="34" charset="0"/>
              </a:rPr>
              <a:t>, who emphasised the role that language and social interaction play in mediating cognitive development.</a:t>
            </a:r>
            <a:br>
              <a:rPr lang="en-GB" dirty="0">
                <a:latin typeface="Arial" panose="020B0604020202020204" pitchFamily="34" charset="0"/>
                <a:cs typeface="Arial" panose="020B0604020202020204" pitchFamily="34" charset="0"/>
              </a:rPr>
            </a:br>
            <a:r>
              <a:rPr lang="en-GB" b="0" i="0" u="none" strike="noStrike" dirty="0">
                <a:solidFill>
                  <a:srgbClr val="000000"/>
                </a:solidFill>
                <a:effectLst/>
                <a:latin typeface="Arial" panose="020B0604020202020204" pitchFamily="34" charset="0"/>
                <a:cs typeface="Arial" panose="020B0604020202020204" pitchFamily="34" charset="0"/>
              </a:rPr>
              <a:t>Comprehending all viewpoints offers a fair assessment of Amira's educational journey.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849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9D1E-BFDE-13CB-84FD-792E711BE7C9}"/>
              </a:ext>
            </a:extLst>
          </p:cNvPr>
          <p:cNvSpPr>
            <a:spLocks noGrp="1"/>
          </p:cNvSpPr>
          <p:nvPr>
            <p:ph type="ctrTitle"/>
          </p:nvPr>
        </p:nvSpPr>
        <p:spPr>
          <a:xfrm>
            <a:off x="1215367" y="38787"/>
            <a:ext cx="8902299" cy="1276526"/>
          </a:xfrm>
        </p:spPr>
        <p:txBody>
          <a:bodyPr/>
          <a:lstStyle/>
          <a:p>
            <a:r>
              <a:rPr lang="en-GB" b="1" dirty="0"/>
              <a:t>Practical Implications for Practice</a:t>
            </a:r>
            <a:endParaRPr lang="en-US" dirty="0"/>
          </a:p>
        </p:txBody>
      </p:sp>
      <p:sp>
        <p:nvSpPr>
          <p:cNvPr id="3" name="Subtitle 2">
            <a:extLst>
              <a:ext uri="{FF2B5EF4-FFF2-40B4-BE49-F238E27FC236}">
                <a16:creationId xmlns:a16="http://schemas.microsoft.com/office/drawing/2014/main" id="{0D49DB26-4500-186B-6ED1-F3CD3A253F96}"/>
              </a:ext>
            </a:extLst>
          </p:cNvPr>
          <p:cNvSpPr>
            <a:spLocks noGrp="1"/>
          </p:cNvSpPr>
          <p:nvPr>
            <p:ph type="subTitle" idx="1"/>
          </p:nvPr>
        </p:nvSpPr>
        <p:spPr>
          <a:xfrm>
            <a:off x="1215367" y="1679222"/>
            <a:ext cx="8674711" cy="3578577"/>
          </a:xfrm>
        </p:spPr>
        <p:txBody>
          <a:bodyPr/>
          <a:lstStyle/>
          <a:p>
            <a:pPr>
              <a:lnSpc>
                <a:spcPct val="150000"/>
              </a:lnSpc>
            </a:pPr>
            <a:r>
              <a:rPr lang="en-GB" dirty="0">
                <a:latin typeface="Arial" panose="020B0604020202020204" pitchFamily="34" charset="0"/>
                <a:cs typeface="Arial" panose="020B0604020202020204" pitchFamily="34" charset="0"/>
              </a:rPr>
              <a:t>Practitioners can apply Piaget’s insights by offering stimulating, play-based learning environments that match children’s developmental stages. Observation helps identify each child’s current abilities and plan appropriate challenges. For Amira, maintaining consistent routines, encouraging interaction through shared play, and communicating regularly with her family will strengthen her emotional security and cognitive engagement.</a:t>
            </a:r>
          </a:p>
          <a:p>
            <a:endParaRPr lang="en-US" dirty="0"/>
          </a:p>
        </p:txBody>
      </p:sp>
    </p:spTree>
    <p:extLst>
      <p:ext uri="{BB962C8B-B14F-4D97-AF65-F5344CB8AC3E}">
        <p14:creationId xmlns:p14="http://schemas.microsoft.com/office/powerpoint/2010/main" val="1276938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2348-7307-5443-5825-81763FD791BF}"/>
              </a:ext>
            </a:extLst>
          </p:cNvPr>
          <p:cNvSpPr>
            <a:spLocks noGrp="1"/>
          </p:cNvSpPr>
          <p:nvPr>
            <p:ph type="ctrTitle"/>
          </p:nvPr>
        </p:nvSpPr>
        <p:spPr>
          <a:xfrm>
            <a:off x="599724" y="-3725334"/>
            <a:ext cx="11691054" cy="12939888"/>
          </a:xfrm>
        </p:spPr>
        <p:txBody>
          <a:bodyPr>
            <a:noAutofit/>
          </a:bodyPr>
          <a:lstStyle/>
          <a:p>
            <a:pPr algn="l">
              <a:lnSpc>
                <a:spcPct val="150000"/>
              </a:lnSpc>
            </a:pPr>
            <a:r>
              <a:rPr lang="en-GB" sz="1700" dirty="0">
                <a:latin typeface="Arial" panose="020B0604020202020204" pitchFamily="34" charset="0"/>
                <a:cs typeface="Arial" panose="020B0604020202020204" pitchFamily="34" charset="0"/>
              </a:rPr>
              <a:t>References</a:t>
            </a:r>
            <a:br>
              <a:rPr lang="en-GB" sz="1700" dirty="0">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Firman </a:t>
            </a:r>
            <a:r>
              <a:rPr lang="en-GB" sz="1700" b="0" i="0" dirty="0" err="1">
                <a:effectLst/>
                <a:latin typeface="Arial" panose="020B0604020202020204" pitchFamily="34" charset="0"/>
                <a:cs typeface="Arial" panose="020B0604020202020204" pitchFamily="34" charset="0"/>
              </a:rPr>
              <a:t>Sidik</a:t>
            </a:r>
            <a:r>
              <a:rPr lang="en-GB" sz="1700" b="0" i="0" dirty="0">
                <a:effectLst/>
                <a:latin typeface="Arial" panose="020B0604020202020204" pitchFamily="34" charset="0"/>
                <a:cs typeface="Arial" panose="020B0604020202020204" pitchFamily="34" charset="0"/>
              </a:rPr>
              <a:t>. (2020). </a:t>
            </a:r>
            <a:r>
              <a:rPr lang="en-GB" sz="1700" b="0" i="0" dirty="0" err="1">
                <a:effectLst/>
                <a:latin typeface="Arial" panose="020B0604020202020204" pitchFamily="34" charset="0"/>
                <a:cs typeface="Arial" panose="020B0604020202020204" pitchFamily="34" charset="0"/>
              </a:rPr>
              <a:t>ACTUALIZING</a:t>
            </a:r>
            <a:r>
              <a:rPr lang="en-GB" sz="1700" b="0" i="0" dirty="0">
                <a:effectLst/>
                <a:latin typeface="Arial" panose="020B0604020202020204" pitchFamily="34" charset="0"/>
                <a:cs typeface="Arial" panose="020B0604020202020204" pitchFamily="34" charset="0"/>
              </a:rPr>
              <a:t> JEAN</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PIAGET'S THEORY OF COGNITIVE DEVELOPMENT IN LEARNING. </a:t>
            </a:r>
            <a:r>
              <a:rPr lang="en-GB" sz="1700" b="0" i="0" dirty="0" err="1">
                <a:effectLst/>
                <a:latin typeface="Arial" panose="020B0604020202020204" pitchFamily="34" charset="0"/>
                <a:cs typeface="Arial" panose="020B0604020202020204" pitchFamily="34" charset="0"/>
              </a:rPr>
              <a:t>Jurnal</a:t>
            </a:r>
            <a:r>
              <a:rPr lang="en-GB" sz="1700" b="0" i="0" dirty="0">
                <a:effectLst/>
                <a:latin typeface="Arial" panose="020B0604020202020204" pitchFamily="34" charset="0"/>
                <a:cs typeface="Arial" panose="020B0604020202020204" pitchFamily="34" charset="0"/>
              </a:rPr>
              <a:t> </a:t>
            </a:r>
            <a:r>
              <a:rPr lang="en-GB" sz="1700" b="0" i="0" dirty="0" err="1">
                <a:effectLst/>
                <a:latin typeface="Arial" panose="020B0604020202020204" pitchFamily="34" charset="0"/>
                <a:cs typeface="Arial" panose="020B0604020202020204" pitchFamily="34" charset="0"/>
              </a:rPr>
              <a:t>Pendidikan</a:t>
            </a:r>
            <a:r>
              <a:rPr lang="en-GB" sz="1700" b="0" i="0" dirty="0">
                <a:effectLst/>
                <a:latin typeface="Arial" panose="020B0604020202020204" pitchFamily="34" charset="0"/>
                <a:cs typeface="Arial" panose="020B0604020202020204" pitchFamily="34" charset="0"/>
              </a:rPr>
              <a:t> Dan </a:t>
            </a:r>
            <a:r>
              <a:rPr lang="en-GB" sz="1700" b="0" i="0" dirty="0" err="1">
                <a:effectLst/>
                <a:latin typeface="Arial" panose="020B0604020202020204" pitchFamily="34" charset="0"/>
                <a:cs typeface="Arial" panose="020B0604020202020204" pitchFamily="34" charset="0"/>
              </a:rPr>
              <a:t>Pengajaran</a:t>
            </a:r>
            <a:r>
              <a:rPr lang="en-GB" sz="1700" b="0" i="0" dirty="0">
                <a:effectLst/>
                <a:latin typeface="Arial" panose="020B0604020202020204" pitchFamily="34" charset="0"/>
                <a:cs typeface="Arial" panose="020B0604020202020204" pitchFamily="34" charset="0"/>
              </a:rPr>
              <a:t>, 4(6), 1106-</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1111. https://</a:t>
            </a:r>
            <a:r>
              <a:rPr lang="en-GB" sz="1700" b="0" i="0" dirty="0" err="1">
                <a:effectLst/>
                <a:latin typeface="Arial" panose="020B0604020202020204" pitchFamily="34" charset="0"/>
                <a:cs typeface="Arial" panose="020B0604020202020204" pitchFamily="34" charset="0"/>
              </a:rPr>
              <a:t>doi.org</a:t>
            </a:r>
            <a:r>
              <a:rPr lang="en-GB" sz="1700" b="0" i="0" dirty="0">
                <a:effectLst/>
                <a:latin typeface="Arial" panose="020B0604020202020204" pitchFamily="34" charset="0"/>
                <a:cs typeface="Arial" panose="020B0604020202020204" pitchFamily="34" charset="0"/>
              </a:rPr>
              <a:t>/10.33578/</a:t>
            </a:r>
            <a:r>
              <a:rPr lang="en-GB" sz="1700" b="0" i="0" dirty="0" err="1">
                <a:effectLst/>
                <a:latin typeface="Arial" panose="020B0604020202020204" pitchFamily="34" charset="0"/>
                <a:cs typeface="Arial" panose="020B0604020202020204" pitchFamily="34" charset="0"/>
              </a:rPr>
              <a:t>pjr.v416.8055</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Wadsworth, B. J. (1989). Piaget's theory of cognitive and affective development (4th ed.). </a:t>
            </a:r>
            <a:r>
              <a:rPr lang="en-GB" sz="1700" b="0" i="0" dirty="0" err="1">
                <a:effectLst/>
                <a:latin typeface="Arial" panose="020B0604020202020204" pitchFamily="34" charset="0"/>
                <a:cs typeface="Arial" panose="020B0604020202020204" pitchFamily="34" charset="0"/>
              </a:rPr>
              <a:t>Longman</a:t>
            </a:r>
            <a:r>
              <a:rPr lang="en-GB" sz="1700" b="0" i="0" dirty="0">
                <a:effectLst/>
                <a:latin typeface="Arial" panose="020B0604020202020204" pitchFamily="34" charset="0"/>
                <a:cs typeface="Arial" panose="020B0604020202020204" pitchFamily="34" charset="0"/>
              </a:rPr>
              <a:t>.</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Berk, L. E. (2018). Development through the lifespan (Seventh edition.). Pearson Education.</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 J., </a:t>
            </a:r>
            <a:r>
              <a:rPr lang="en-GB" sz="1700" b="0" i="0" dirty="0" err="1">
                <a:effectLst/>
                <a:latin typeface="Arial" panose="020B0604020202020204" pitchFamily="34" charset="0"/>
                <a:cs typeface="Arial" panose="020B0604020202020204" pitchFamily="34" charset="0"/>
              </a:rPr>
              <a:t>Inhelder</a:t>
            </a:r>
            <a:r>
              <a:rPr lang="en-GB" sz="1700" b="0" i="0" dirty="0">
                <a:effectLst/>
                <a:latin typeface="Arial" panose="020B0604020202020204" pitchFamily="34" charset="0"/>
                <a:cs typeface="Arial" panose="020B0604020202020204" pitchFamily="34" charset="0"/>
              </a:rPr>
              <a:t>, B., &amp; Weaver, H. (1969).</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The Psychology of the Child. Basic Books.</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(2011). [Rev. of Theories and approaches to learning in the early years]. Reference and Research Book News, 26(2).</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 J. (2008). Intellectual Evolution from Adolescence to Adulthood. Human Development, 51(1), 40-47. https://</a:t>
            </a:r>
            <a:r>
              <a:rPr lang="en-GB" sz="1700" b="0" i="0" dirty="0" err="1">
                <a:effectLst/>
                <a:latin typeface="Arial" panose="020B0604020202020204" pitchFamily="34" charset="0"/>
                <a:cs typeface="Arial" panose="020B0604020202020204" pitchFamily="34" charset="0"/>
              </a:rPr>
              <a:t>doi.org</a:t>
            </a:r>
            <a:r>
              <a:rPr lang="en-GB" sz="1700" b="0" i="0" dirty="0">
                <a:effectLst/>
                <a:latin typeface="Arial" panose="020B0604020202020204" pitchFamily="34" charset="0"/>
                <a:cs typeface="Arial" panose="020B0604020202020204" pitchFamily="34" charset="0"/>
              </a:rPr>
              <a:t>/.</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10.1159/000112531</a:t>
            </a:r>
            <a:br>
              <a:rPr lang="en-GB" sz="1700" dirty="0">
                <a:effectLst/>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66308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Applying Piagets Cognitive Development Theory to Amira’s Early Years Development </vt:lpstr>
      <vt:lpstr>Introduction: Amira</vt:lpstr>
      <vt:lpstr>Piaget’s theory </vt:lpstr>
      <vt:lpstr>The pre-operational stage (2-7 years old)</vt:lpstr>
      <vt:lpstr>Applying Piaget’s Theory to Amira</vt:lpstr>
      <vt:lpstr>Supporting Amira’s Development </vt:lpstr>
      <vt:lpstr>Biological and Environmental Influences on Amira</vt:lpstr>
      <vt:lpstr> Strengths and Limitations of Piaget’s Theory </vt:lpstr>
      <vt:lpstr>Practical Implications for Practice</vt:lpstr>
      <vt:lpstr>References Firman Sidik. (2020). ACTUALIZING JEAN PIAGET'S THEORY OF COGNITIVE DEVELOPMENT IN LEARNING. Jurnal Pendidikan Dan Pengajaran, 4(6), 1106- 1111. https://doi.org/10.33578/pjr.v416.8055 Wadsworth, B. J. (1989). Piaget's theory of cognitive and affective development (4th ed.). Longman. Berk, L. E. (2018). Development through the lifespan (Seventh edition.). Pearson Education. Piaget, J., Inhelder, B., &amp; Weaver, H. (1969). The Psychology of the Child. Basic Books. (2011). [Rev. of Theories and approaches to learning in the early years]. Reference and Research Book News, 26(2). Piaget, J. (2008). Intellectual Evolution from Adolescence to Adulthood. Human Development, 51(1), 40-47. https://doi.org/. 10.1159/000112531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Piagets Cognitive Development Theory to Amira’s Early Years Development </dc:title>
  <dc:creator>Mahisha Yesmin (2419838)</dc:creator>
  <cp:lastModifiedBy>Mahisha Yesmin (2419838)</cp:lastModifiedBy>
  <cp:revision>5</cp:revision>
  <dcterms:created xsi:type="dcterms:W3CDTF">2025-10-11T20:51:11Z</dcterms:created>
  <dcterms:modified xsi:type="dcterms:W3CDTF">2025-10-12T18:35:45Z</dcterms:modified>
</cp:coreProperties>
</file>