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63" d="100"/>
          <a:sy n="63"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7227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8.png"/><Relationship Id="rId7"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23B59"/>
        </a:solidFill>
        <a:effectLst/>
      </p:bgPr>
    </p:bg>
    <p:spTree>
      <p:nvGrpSpPr>
        <p:cNvPr id="1" name=""/>
        <p:cNvGrpSpPr/>
        <p:nvPr/>
      </p:nvGrpSpPr>
      <p:grpSpPr>
        <a:xfrm>
          <a:off x="0" y="0"/>
          <a:ext cx="0" cy="0"/>
          <a:chOff x="0" y="0"/>
          <a:chExt cx="0" cy="0"/>
        </a:xfrm>
      </p:grpSpPr>
      <p:sp>
        <p:nvSpPr>
          <p:cNvPr id="2" name="Shape 0"/>
          <p:cNvSpPr/>
          <p:nvPr/>
        </p:nvSpPr>
        <p:spPr>
          <a:xfrm>
            <a:off x="9692640" y="-1463040"/>
            <a:ext cx="4572000" cy="4572000"/>
          </a:xfrm>
          <a:prstGeom prst="ellipse">
            <a:avLst/>
          </a:prstGeom>
          <a:solidFill>
            <a:srgbClr val="1C8C93">
              <a:alpha val="22000"/>
            </a:srgbClr>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0080" y="640080"/>
            <a:ext cx="640080" cy="640080"/>
          </a:xfrm>
          <a:prstGeom prst="rect">
            <a:avLst/>
          </a:prstGeom>
        </p:spPr>
      </p:pic>
      <p:sp>
        <p:nvSpPr>
          <p:cNvPr id="4" name="Text 1"/>
          <p:cNvSpPr/>
          <p:nvPr/>
        </p:nvSpPr>
        <p:spPr>
          <a:xfrm>
            <a:off x="548640" y="1554480"/>
            <a:ext cx="10058400" cy="365760"/>
          </a:xfrm>
          <a:prstGeom prst="rect">
            <a:avLst/>
          </a:prstGeom>
          <a:noFill/>
          <a:ln/>
        </p:spPr>
        <p:txBody>
          <a:bodyPr wrap="square" rtlCol="0" anchor="ctr"/>
          <a:lstStyle/>
          <a:p>
            <a:pPr marL="0" indent="0">
              <a:buNone/>
            </a:pPr>
            <a:r>
              <a:rPr lang="en-US" sz="1300" kern="0" spc="100" dirty="0">
                <a:solidFill>
                  <a:srgbClr val="9FCBD0"/>
                </a:solidFill>
                <a:latin typeface="Calibri" pitchFamily="34" charset="0"/>
                <a:ea typeface="Calibri" pitchFamily="34" charset="-122"/>
                <a:cs typeface="Calibri" pitchFamily="34" charset="-120"/>
              </a:rPr>
              <a:t>LCHS4010 — Psychology in Health &amp; Social Care</a:t>
            </a:r>
            <a:endParaRPr lang="en-US" sz="1300" dirty="0"/>
          </a:p>
        </p:txBody>
      </p:sp>
      <p:sp>
        <p:nvSpPr>
          <p:cNvPr id="5" name="Text 2"/>
          <p:cNvSpPr/>
          <p:nvPr/>
        </p:nvSpPr>
        <p:spPr>
          <a:xfrm>
            <a:off x="548640" y="1965960"/>
            <a:ext cx="10972800" cy="1188720"/>
          </a:xfrm>
          <a:prstGeom prst="rect">
            <a:avLst/>
          </a:prstGeom>
          <a:noFill/>
          <a:ln/>
        </p:spPr>
        <p:txBody>
          <a:bodyPr wrap="square" rtlCol="0" anchor="ctr"/>
          <a:lstStyle/>
          <a:p>
            <a:pPr marL="0" indent="0">
              <a:buNone/>
            </a:pPr>
            <a:r>
              <a:rPr lang="en-US" sz="3400" b="1" dirty="0">
                <a:solidFill>
                  <a:srgbClr val="FFFFFF"/>
                </a:solidFill>
                <a:latin typeface="Calibri" pitchFamily="34" charset="0"/>
                <a:ea typeface="Calibri" pitchFamily="34" charset="-122"/>
                <a:cs typeface="Calibri" pitchFamily="34" charset="-120"/>
              </a:rPr>
              <a:t>Understanding Isaac Through Piaget's Theory</a:t>
            </a:r>
            <a:endParaRPr lang="en-US" sz="3400" dirty="0"/>
          </a:p>
        </p:txBody>
      </p:sp>
      <p:sp>
        <p:nvSpPr>
          <p:cNvPr id="6" name="Text 3"/>
          <p:cNvSpPr/>
          <p:nvPr/>
        </p:nvSpPr>
        <p:spPr>
          <a:xfrm>
            <a:off x="548640" y="3017520"/>
            <a:ext cx="10515600" cy="548640"/>
          </a:xfrm>
          <a:prstGeom prst="rect">
            <a:avLst/>
          </a:prstGeom>
          <a:noFill/>
          <a:ln/>
        </p:spPr>
        <p:txBody>
          <a:bodyPr wrap="square" rtlCol="0" anchor="ctr"/>
          <a:lstStyle/>
          <a:p>
            <a:pPr marL="0" indent="0">
              <a:buNone/>
            </a:pPr>
            <a:r>
              <a:rPr lang="en-US" sz="1300" i="1" dirty="0">
                <a:solidFill>
                  <a:srgbClr val="C7DCE0"/>
                </a:solidFill>
                <a:latin typeface="Calibri" pitchFamily="34" charset="0"/>
                <a:ea typeface="Calibri" pitchFamily="34" charset="-122"/>
                <a:cs typeface="Calibri" pitchFamily="34" charset="-120"/>
              </a:rPr>
              <a:t>How cognitive development theory helps explain — and support — a 4-year-old's early experiences</a:t>
            </a:r>
            <a:endParaRPr lang="en-US" sz="1300" dirty="0"/>
          </a:p>
        </p:txBody>
      </p:sp>
      <p:sp>
        <p:nvSpPr>
          <p:cNvPr id="7" name="Text 4"/>
          <p:cNvSpPr/>
          <p:nvPr/>
        </p:nvSpPr>
        <p:spPr>
          <a:xfrm>
            <a:off x="640080" y="3954780"/>
            <a:ext cx="8229600" cy="320040"/>
          </a:xfrm>
          <a:prstGeom prst="rect">
            <a:avLst/>
          </a:prstGeom>
          <a:noFill/>
          <a:ln/>
        </p:spPr>
        <p:txBody>
          <a:bodyPr wrap="square" lIns="0" tIns="0" rIns="0" bIns="0" rtlCol="0" anchor="ctr"/>
          <a:lstStyle/>
          <a:p>
            <a:pPr marL="0" indent="0">
              <a:buNone/>
            </a:pPr>
            <a:r>
              <a:rPr lang="en-US" sz="1300" b="1" dirty="0">
                <a:solidFill>
                  <a:srgbClr val="9FCBD0"/>
                </a:solidFill>
                <a:latin typeface="Calibri" pitchFamily="34" charset="0"/>
                <a:ea typeface="Calibri" pitchFamily="34" charset="-122"/>
                <a:cs typeface="Calibri" pitchFamily="34" charset="-120"/>
              </a:rPr>
              <a:t>Student Name: </a:t>
            </a:r>
            <a:r>
              <a:rPr lang="en-US" sz="1300" dirty="0">
                <a:solidFill>
                  <a:srgbClr val="FFFFFF"/>
                </a:solidFill>
                <a:latin typeface="Calibri" pitchFamily="34" charset="0"/>
                <a:ea typeface="Calibri" pitchFamily="34" charset="-122"/>
                <a:cs typeface="Calibri" pitchFamily="34" charset="-120"/>
              </a:rPr>
              <a:t>Esther Okunuga</a:t>
            </a:r>
            <a:endParaRPr lang="en-US" sz="1300" dirty="0"/>
          </a:p>
        </p:txBody>
      </p:sp>
      <p:sp>
        <p:nvSpPr>
          <p:cNvPr id="8" name="Text 5"/>
          <p:cNvSpPr/>
          <p:nvPr/>
        </p:nvSpPr>
        <p:spPr>
          <a:xfrm>
            <a:off x="594360" y="4297680"/>
            <a:ext cx="8229600" cy="320040"/>
          </a:xfrm>
          <a:prstGeom prst="rect">
            <a:avLst/>
          </a:prstGeom>
          <a:noFill/>
          <a:ln/>
        </p:spPr>
        <p:txBody>
          <a:bodyPr wrap="square" lIns="0" tIns="0" rIns="0" bIns="0" rtlCol="0" anchor="ctr"/>
          <a:lstStyle/>
          <a:p>
            <a:pPr marL="0" indent="0">
              <a:buNone/>
            </a:pPr>
            <a:r>
              <a:rPr lang="en-US" sz="1300" b="1" dirty="0">
                <a:solidFill>
                  <a:srgbClr val="9FCBD0"/>
                </a:solidFill>
                <a:latin typeface="Calibri" pitchFamily="34" charset="0"/>
                <a:ea typeface="Calibri" pitchFamily="34" charset="-122"/>
                <a:cs typeface="Calibri" pitchFamily="34" charset="-120"/>
              </a:rPr>
              <a:t>Module Number: </a:t>
            </a:r>
            <a:r>
              <a:rPr lang="en-US" sz="1300" dirty="0">
                <a:solidFill>
                  <a:srgbClr val="FFFFFF"/>
                </a:solidFill>
                <a:latin typeface="Calibri" pitchFamily="34" charset="0"/>
                <a:ea typeface="Calibri" pitchFamily="34" charset="-122"/>
                <a:cs typeface="Calibri" pitchFamily="34" charset="-120"/>
              </a:rPr>
              <a:t>LCHS4010_LON</a:t>
            </a:r>
            <a:endParaRPr lang="en-US" sz="1300" dirty="0"/>
          </a:p>
        </p:txBody>
      </p:sp>
      <p:sp>
        <p:nvSpPr>
          <p:cNvPr id="9" name="Text 6"/>
          <p:cNvSpPr/>
          <p:nvPr/>
        </p:nvSpPr>
        <p:spPr>
          <a:xfrm>
            <a:off x="594360" y="4663440"/>
            <a:ext cx="8229600" cy="320040"/>
          </a:xfrm>
          <a:prstGeom prst="rect">
            <a:avLst/>
          </a:prstGeom>
          <a:noFill/>
          <a:ln/>
        </p:spPr>
        <p:txBody>
          <a:bodyPr wrap="square" lIns="0" tIns="0" rIns="0" bIns="0" rtlCol="0" anchor="ctr"/>
          <a:lstStyle/>
          <a:p>
            <a:pPr marL="0" indent="0">
              <a:buNone/>
            </a:pPr>
            <a:r>
              <a:rPr lang="en-US" sz="1300" b="1" dirty="0">
                <a:solidFill>
                  <a:srgbClr val="9FCBD0"/>
                </a:solidFill>
                <a:latin typeface="Calibri" pitchFamily="34" charset="0"/>
                <a:ea typeface="Calibri" pitchFamily="34" charset="-122"/>
                <a:cs typeface="Calibri" pitchFamily="34" charset="-120"/>
              </a:rPr>
              <a:t>Module Name: </a:t>
            </a:r>
            <a:r>
              <a:rPr lang="en-US" sz="1300" dirty="0">
                <a:solidFill>
                  <a:srgbClr val="FFFFFF"/>
                </a:solidFill>
                <a:latin typeface="Calibri" pitchFamily="34" charset="0"/>
                <a:ea typeface="Calibri" pitchFamily="34" charset="-122"/>
                <a:cs typeface="Calibri" pitchFamily="34" charset="-120"/>
              </a:rPr>
              <a:t>Psychology in Health and Social Care</a:t>
            </a:r>
            <a:endParaRPr lang="en-US" sz="1300" dirty="0"/>
          </a:p>
        </p:txBody>
      </p:sp>
      <p:sp>
        <p:nvSpPr>
          <p:cNvPr id="10" name="Text 7"/>
          <p:cNvSpPr/>
          <p:nvPr/>
        </p:nvSpPr>
        <p:spPr>
          <a:xfrm>
            <a:off x="594360" y="5029200"/>
            <a:ext cx="8229600" cy="320040"/>
          </a:xfrm>
          <a:prstGeom prst="rect">
            <a:avLst/>
          </a:prstGeom>
          <a:noFill/>
          <a:ln/>
        </p:spPr>
        <p:txBody>
          <a:bodyPr wrap="square" lIns="0" tIns="0" rIns="0" bIns="0" rtlCol="0" anchor="ctr"/>
          <a:lstStyle/>
          <a:p>
            <a:pPr marL="0" indent="0">
              <a:buNone/>
            </a:pPr>
            <a:r>
              <a:rPr lang="en-US" sz="1300" b="1" dirty="0">
                <a:solidFill>
                  <a:srgbClr val="9FCBD0"/>
                </a:solidFill>
                <a:latin typeface="Calibri" pitchFamily="34" charset="0"/>
                <a:ea typeface="Calibri" pitchFamily="34" charset="-122"/>
                <a:cs typeface="Calibri" pitchFamily="34" charset="-120"/>
              </a:rPr>
              <a:t>Lecturer Name: </a:t>
            </a:r>
            <a:r>
              <a:rPr lang="en-US" sz="1300" dirty="0">
                <a:solidFill>
                  <a:srgbClr val="FFFFFF"/>
                </a:solidFill>
                <a:latin typeface="Calibri" pitchFamily="34" charset="0"/>
                <a:ea typeface="Calibri" pitchFamily="34" charset="-122"/>
                <a:cs typeface="Calibri" pitchFamily="34" charset="-120"/>
              </a:rPr>
              <a:t>Brian Mashumba</a:t>
            </a:r>
            <a:endParaRPr lang="en-US" sz="1300" dirty="0"/>
          </a:p>
        </p:txBody>
      </p:sp>
      <p:pic>
        <p:nvPicPr>
          <p:cNvPr id="11" name="Image 1" descr="/home/claude/isaac_ppt/footer_band_clean.png"/>
          <p:cNvPicPr>
            <a:picLocks noChangeAspect="1"/>
          </p:cNvPicPr>
          <p:nvPr/>
        </p:nvPicPr>
        <p:blipFill>
          <a:blip r:embed="rId4"/>
          <a:stretch>
            <a:fillRect/>
          </a:stretch>
        </p:blipFill>
        <p:spPr>
          <a:xfrm>
            <a:off x="0" y="5669280"/>
            <a:ext cx="12188952" cy="1188720"/>
          </a:xfrm>
          <a:prstGeom prst="rect">
            <a:avLst/>
          </a:prstGeom>
        </p:spPr>
      </p:pic>
      <p:sp>
        <p:nvSpPr>
          <p:cNvPr id="12" name="Text 8"/>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13" name="Text 9"/>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1</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l">
              <a:buNone/>
            </a:pPr>
            <a:r>
              <a:rPr lang="en-US" sz="3000" b="1" dirty="0">
                <a:solidFill>
                  <a:srgbClr val="1A1A1A"/>
                </a:solidFill>
                <a:latin typeface="Calibri" pitchFamily="34" charset="0"/>
                <a:ea typeface="Calibri" pitchFamily="34" charset="-122"/>
                <a:cs typeface="Calibri" pitchFamily="34" charset="-120"/>
              </a:rPr>
              <a:t>Meet Isaac</a:t>
            </a:r>
            <a:endParaRPr lang="en-US" sz="3000" dirty="0"/>
          </a:p>
        </p:txBody>
      </p:sp>
      <p:sp>
        <p:nvSpPr>
          <p:cNvPr id="3" name="Text 1"/>
          <p:cNvSpPr/>
          <p:nvPr/>
        </p:nvSpPr>
        <p:spPr>
          <a:xfrm>
            <a:off x="548640" y="868680"/>
            <a:ext cx="9144000" cy="320040"/>
          </a:xfrm>
          <a:prstGeom prst="rect">
            <a:avLst/>
          </a:prstGeom>
          <a:noFill/>
          <a:ln/>
        </p:spPr>
        <p:txBody>
          <a:bodyPr wrap="square" rtlCol="0" anchor="ctr"/>
          <a:lstStyle/>
          <a:p>
            <a:pPr marL="0" indent="0">
              <a:buNone/>
            </a:pPr>
            <a:r>
              <a:rPr lang="en-US" sz="1300" i="1" dirty="0">
                <a:solidFill>
                  <a:srgbClr val="5B6B75"/>
                </a:solidFill>
                <a:latin typeface="Calibri" pitchFamily="34" charset="0"/>
                <a:ea typeface="Calibri" pitchFamily="34" charset="-122"/>
                <a:cs typeface="Calibri" pitchFamily="34" charset="-120"/>
              </a:rPr>
              <a:t>The scenario I'm working with, in plain terms</a:t>
            </a:r>
            <a:endParaRPr lang="en-US" sz="1300" dirty="0"/>
          </a:p>
        </p:txBody>
      </p:sp>
      <p:sp>
        <p:nvSpPr>
          <p:cNvPr id="4" name="Shape 2"/>
          <p:cNvSpPr/>
          <p:nvPr/>
        </p:nvSpPr>
        <p:spPr>
          <a:xfrm>
            <a:off x="548640" y="1325880"/>
            <a:ext cx="11064240" cy="749808"/>
          </a:xfrm>
          <a:prstGeom prst="roundRect">
            <a:avLst>
              <a:gd name="adj" fmla="val 7317"/>
            </a:avLst>
          </a:prstGeom>
          <a:solidFill>
            <a:srgbClr val="F3F7F8"/>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777240" y="1472184"/>
            <a:ext cx="457200" cy="457200"/>
          </a:xfrm>
          <a:prstGeom prst="rect">
            <a:avLst/>
          </a:prstGeom>
        </p:spPr>
      </p:pic>
      <p:sp>
        <p:nvSpPr>
          <p:cNvPr id="6" name="Text 3"/>
          <p:cNvSpPr/>
          <p:nvPr/>
        </p:nvSpPr>
        <p:spPr>
          <a:xfrm>
            <a:off x="1417320" y="1399032"/>
            <a:ext cx="2377440" cy="603504"/>
          </a:xfrm>
          <a:prstGeom prst="rect">
            <a:avLst/>
          </a:prstGeom>
          <a:noFill/>
          <a:ln/>
        </p:spPr>
        <p:txBody>
          <a:bodyPr wrap="square" lIns="0" tIns="0" rIns="0" bIns="0" rtlCol="0" anchor="ctr"/>
          <a:lstStyle/>
          <a:p>
            <a:pPr marL="0" indent="0">
              <a:buNone/>
            </a:pPr>
            <a:r>
              <a:rPr lang="en-US" sz="1400" b="1" dirty="0">
                <a:solidFill>
                  <a:srgbClr val="023B59"/>
                </a:solidFill>
                <a:latin typeface="Calibri" pitchFamily="34" charset="0"/>
                <a:ea typeface="Calibri" pitchFamily="34" charset="-122"/>
                <a:cs typeface="Calibri" pitchFamily="34" charset="-120"/>
              </a:rPr>
              <a:t>Who he is</a:t>
            </a:r>
            <a:endParaRPr lang="en-US" sz="1400" dirty="0"/>
          </a:p>
        </p:txBody>
      </p:sp>
      <p:sp>
        <p:nvSpPr>
          <p:cNvPr id="7" name="Text 4"/>
          <p:cNvSpPr/>
          <p:nvPr/>
        </p:nvSpPr>
        <p:spPr>
          <a:xfrm>
            <a:off x="3931920" y="1399032"/>
            <a:ext cx="7498080" cy="603504"/>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Isaac is 4 years old and lives in London</a:t>
            </a:r>
            <a:r>
              <a:rPr lang="en-US" sz="1250" dirty="0">
                <a:solidFill>
                  <a:srgbClr val="1A1A1A"/>
                </a:solidFill>
                <a:latin typeface="Calibri" pitchFamily="34" charset="0"/>
                <a:ea typeface="Calibri" pitchFamily="34" charset="-122"/>
                <a:cs typeface="Calibri" pitchFamily="34" charset="-120"/>
              </a:rPr>
              <a:t>.</a:t>
            </a:r>
            <a:endParaRPr lang="en-US" sz="1250" dirty="0"/>
          </a:p>
        </p:txBody>
      </p:sp>
      <p:sp>
        <p:nvSpPr>
          <p:cNvPr id="8" name="Shape 5"/>
          <p:cNvSpPr/>
          <p:nvPr/>
        </p:nvSpPr>
        <p:spPr>
          <a:xfrm>
            <a:off x="548640" y="2185416"/>
            <a:ext cx="11064240" cy="749808"/>
          </a:xfrm>
          <a:prstGeom prst="roundRect">
            <a:avLst>
              <a:gd name="adj" fmla="val 7317"/>
            </a:avLst>
          </a:prstGeom>
          <a:solidFill>
            <a:srgbClr val="F3F7F8"/>
          </a:solidFill>
          <a:ln/>
        </p:spPr>
        <p:txBody>
          <a:bodyPr/>
          <a:lstStyle/>
          <a:p>
            <a:endParaRPr lang="en-GB"/>
          </a:p>
        </p:txBody>
      </p:sp>
      <p:pic>
        <p:nvPicPr>
          <p:cNvPr id="9" name="Image 1" descr="preencoded.png"/>
          <p:cNvPicPr>
            <a:picLocks noChangeAspect="1"/>
          </p:cNvPicPr>
          <p:nvPr/>
        </p:nvPicPr>
        <p:blipFill>
          <a:blip r:embed="rId4"/>
          <a:stretch>
            <a:fillRect/>
          </a:stretch>
        </p:blipFill>
        <p:spPr>
          <a:xfrm>
            <a:off x="777240" y="2331720"/>
            <a:ext cx="457200" cy="457200"/>
          </a:xfrm>
          <a:prstGeom prst="rect">
            <a:avLst/>
          </a:prstGeom>
        </p:spPr>
      </p:pic>
      <p:sp>
        <p:nvSpPr>
          <p:cNvPr id="10" name="Text 6"/>
          <p:cNvSpPr/>
          <p:nvPr/>
        </p:nvSpPr>
        <p:spPr>
          <a:xfrm>
            <a:off x="1417320" y="2258568"/>
            <a:ext cx="2377440" cy="603504"/>
          </a:xfrm>
          <a:prstGeom prst="rect">
            <a:avLst/>
          </a:prstGeom>
          <a:noFill/>
          <a:ln/>
        </p:spPr>
        <p:txBody>
          <a:bodyPr wrap="square" lIns="0" tIns="0" rIns="0" bIns="0" rtlCol="0" anchor="ctr"/>
          <a:lstStyle/>
          <a:p>
            <a:pPr marL="0" indent="0">
              <a:buNone/>
            </a:pPr>
            <a:r>
              <a:rPr lang="en-US" sz="1400" b="1" dirty="0">
                <a:solidFill>
                  <a:srgbClr val="023B59"/>
                </a:solidFill>
                <a:latin typeface="Calibri" pitchFamily="34" charset="0"/>
                <a:ea typeface="Calibri" pitchFamily="34" charset="-122"/>
                <a:cs typeface="Calibri" pitchFamily="34" charset="-120"/>
              </a:rPr>
              <a:t>At home</a:t>
            </a:r>
            <a:endParaRPr lang="en-US" sz="1400" dirty="0"/>
          </a:p>
        </p:txBody>
      </p:sp>
      <p:sp>
        <p:nvSpPr>
          <p:cNvPr id="11" name="Text 7"/>
          <p:cNvSpPr/>
          <p:nvPr/>
        </p:nvSpPr>
        <p:spPr>
          <a:xfrm>
            <a:off x="3931920" y="2258568"/>
            <a:ext cx="7498080" cy="603504"/>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He lives with his mum, who is a single parent and is finding things hard right now because of post-natal depression.</a:t>
            </a:r>
            <a:endParaRPr lang="en-US" sz="1300" dirty="0"/>
          </a:p>
        </p:txBody>
      </p:sp>
      <p:sp>
        <p:nvSpPr>
          <p:cNvPr id="12" name="Shape 8"/>
          <p:cNvSpPr/>
          <p:nvPr/>
        </p:nvSpPr>
        <p:spPr>
          <a:xfrm>
            <a:off x="548640" y="3044952"/>
            <a:ext cx="11064240" cy="749808"/>
          </a:xfrm>
          <a:prstGeom prst="roundRect">
            <a:avLst>
              <a:gd name="adj" fmla="val 7317"/>
            </a:avLst>
          </a:prstGeom>
          <a:solidFill>
            <a:srgbClr val="F3F7F8"/>
          </a:solidFill>
          <a:ln/>
        </p:spPr>
        <p:txBody>
          <a:bodyPr/>
          <a:lstStyle/>
          <a:p>
            <a:endParaRPr lang="en-GB"/>
          </a:p>
        </p:txBody>
      </p:sp>
      <p:pic>
        <p:nvPicPr>
          <p:cNvPr id="13" name="Image 2" descr="preencoded.png"/>
          <p:cNvPicPr>
            <a:picLocks noChangeAspect="1"/>
          </p:cNvPicPr>
          <p:nvPr/>
        </p:nvPicPr>
        <p:blipFill>
          <a:blip r:embed="rId5"/>
          <a:stretch>
            <a:fillRect/>
          </a:stretch>
        </p:blipFill>
        <p:spPr>
          <a:xfrm>
            <a:off x="777240" y="3191256"/>
            <a:ext cx="457200" cy="457200"/>
          </a:xfrm>
          <a:prstGeom prst="rect">
            <a:avLst/>
          </a:prstGeom>
        </p:spPr>
      </p:pic>
      <p:sp>
        <p:nvSpPr>
          <p:cNvPr id="14" name="Text 9"/>
          <p:cNvSpPr/>
          <p:nvPr/>
        </p:nvSpPr>
        <p:spPr>
          <a:xfrm>
            <a:off x="1417320" y="3118104"/>
            <a:ext cx="2377440" cy="603504"/>
          </a:xfrm>
          <a:prstGeom prst="rect">
            <a:avLst/>
          </a:prstGeom>
          <a:noFill/>
          <a:ln/>
        </p:spPr>
        <p:txBody>
          <a:bodyPr wrap="square" lIns="0" tIns="0" rIns="0" bIns="0" rtlCol="0" anchor="ctr"/>
          <a:lstStyle/>
          <a:p>
            <a:pPr marL="0" indent="0">
              <a:buNone/>
            </a:pPr>
            <a:r>
              <a:rPr lang="en-US" sz="1400" b="1" dirty="0">
                <a:solidFill>
                  <a:srgbClr val="023B59"/>
                </a:solidFill>
                <a:latin typeface="Calibri" pitchFamily="34" charset="0"/>
                <a:ea typeface="Calibri" pitchFamily="34" charset="-122"/>
                <a:cs typeface="Calibri" pitchFamily="34" charset="-120"/>
              </a:rPr>
              <a:t>Recent changes</a:t>
            </a:r>
            <a:endParaRPr lang="en-US" sz="1400" dirty="0"/>
          </a:p>
        </p:txBody>
      </p:sp>
      <p:sp>
        <p:nvSpPr>
          <p:cNvPr id="15" name="Text 10"/>
          <p:cNvSpPr/>
          <p:nvPr/>
        </p:nvSpPr>
        <p:spPr>
          <a:xfrm>
            <a:off x="3931920" y="3118104"/>
            <a:ext cx="7498080" cy="603504"/>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The family has just moved to London, and Isaac's childcare has chopped and  changed a lot over the last two years.</a:t>
            </a:r>
            <a:endParaRPr lang="en-US" sz="1300" dirty="0"/>
          </a:p>
        </p:txBody>
      </p:sp>
      <p:sp>
        <p:nvSpPr>
          <p:cNvPr id="16" name="Shape 11"/>
          <p:cNvSpPr/>
          <p:nvPr/>
        </p:nvSpPr>
        <p:spPr>
          <a:xfrm>
            <a:off x="548640" y="3904488"/>
            <a:ext cx="11064240" cy="749808"/>
          </a:xfrm>
          <a:prstGeom prst="roundRect">
            <a:avLst>
              <a:gd name="adj" fmla="val 7317"/>
            </a:avLst>
          </a:prstGeom>
          <a:solidFill>
            <a:srgbClr val="F3F7F8"/>
          </a:solidFill>
          <a:ln/>
        </p:spPr>
        <p:txBody>
          <a:bodyPr/>
          <a:lstStyle/>
          <a:p>
            <a:endParaRPr lang="en-GB"/>
          </a:p>
        </p:txBody>
      </p:sp>
      <p:pic>
        <p:nvPicPr>
          <p:cNvPr id="17" name="Image 3" descr="preencoded.png"/>
          <p:cNvPicPr>
            <a:picLocks noChangeAspect="1"/>
          </p:cNvPicPr>
          <p:nvPr/>
        </p:nvPicPr>
        <p:blipFill>
          <a:blip r:embed="rId6"/>
          <a:stretch>
            <a:fillRect/>
          </a:stretch>
        </p:blipFill>
        <p:spPr>
          <a:xfrm>
            <a:off x="777240" y="4050792"/>
            <a:ext cx="457200" cy="457200"/>
          </a:xfrm>
          <a:prstGeom prst="rect">
            <a:avLst/>
          </a:prstGeom>
        </p:spPr>
      </p:pic>
      <p:sp>
        <p:nvSpPr>
          <p:cNvPr id="18" name="Text 12"/>
          <p:cNvSpPr/>
          <p:nvPr/>
        </p:nvSpPr>
        <p:spPr>
          <a:xfrm>
            <a:off x="1417320" y="3977640"/>
            <a:ext cx="2377440" cy="603504"/>
          </a:xfrm>
          <a:prstGeom prst="rect">
            <a:avLst/>
          </a:prstGeom>
          <a:noFill/>
          <a:ln/>
        </p:spPr>
        <p:txBody>
          <a:bodyPr wrap="square" lIns="0" tIns="0" rIns="0" bIns="0" rtlCol="0" anchor="ctr"/>
          <a:lstStyle/>
          <a:p>
            <a:pPr marL="0" indent="0">
              <a:buNone/>
            </a:pPr>
            <a:r>
              <a:rPr lang="en-US" sz="1400" b="1" dirty="0">
                <a:solidFill>
                  <a:srgbClr val="023B59"/>
                </a:solidFill>
                <a:latin typeface="Calibri" pitchFamily="34" charset="0"/>
                <a:ea typeface="Calibri" pitchFamily="34" charset="-122"/>
                <a:cs typeface="Calibri" pitchFamily="34" charset="-120"/>
              </a:rPr>
              <a:t>What staff notice</a:t>
            </a:r>
            <a:endParaRPr lang="en-US" sz="1400" dirty="0"/>
          </a:p>
        </p:txBody>
      </p:sp>
      <p:sp>
        <p:nvSpPr>
          <p:cNvPr id="19" name="Text 13"/>
          <p:cNvSpPr/>
          <p:nvPr/>
        </p:nvSpPr>
        <p:spPr>
          <a:xfrm>
            <a:off x="3931920" y="3977640"/>
            <a:ext cx="7498080" cy="603504"/>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He's quiet and withdrawn in free play and gets very upset when his mum leaves him.</a:t>
            </a:r>
            <a:endParaRPr lang="en-US" sz="1300" dirty="0"/>
          </a:p>
        </p:txBody>
      </p:sp>
      <p:sp>
        <p:nvSpPr>
          <p:cNvPr id="20" name="Shape 14"/>
          <p:cNvSpPr/>
          <p:nvPr/>
        </p:nvSpPr>
        <p:spPr>
          <a:xfrm>
            <a:off x="548640" y="4764024"/>
            <a:ext cx="11064240" cy="749808"/>
          </a:xfrm>
          <a:prstGeom prst="roundRect">
            <a:avLst>
              <a:gd name="adj" fmla="val 7317"/>
            </a:avLst>
          </a:prstGeom>
          <a:solidFill>
            <a:srgbClr val="F3F7F8"/>
          </a:solidFill>
          <a:ln/>
        </p:spPr>
        <p:txBody>
          <a:bodyPr/>
          <a:lstStyle/>
          <a:p>
            <a:endParaRPr lang="en-GB"/>
          </a:p>
        </p:txBody>
      </p:sp>
      <p:pic>
        <p:nvPicPr>
          <p:cNvPr id="21" name="Image 4" descr="preencoded.png"/>
          <p:cNvPicPr>
            <a:picLocks noChangeAspect="1"/>
          </p:cNvPicPr>
          <p:nvPr/>
        </p:nvPicPr>
        <p:blipFill>
          <a:blip r:embed="rId7"/>
          <a:stretch>
            <a:fillRect/>
          </a:stretch>
        </p:blipFill>
        <p:spPr>
          <a:xfrm>
            <a:off x="777240" y="4910328"/>
            <a:ext cx="457200" cy="457200"/>
          </a:xfrm>
          <a:prstGeom prst="rect">
            <a:avLst/>
          </a:prstGeom>
        </p:spPr>
      </p:pic>
      <p:sp>
        <p:nvSpPr>
          <p:cNvPr id="22" name="Text 15"/>
          <p:cNvSpPr/>
          <p:nvPr/>
        </p:nvSpPr>
        <p:spPr>
          <a:xfrm>
            <a:off x="1417320" y="4837176"/>
            <a:ext cx="2377440" cy="603504"/>
          </a:xfrm>
          <a:prstGeom prst="rect">
            <a:avLst/>
          </a:prstGeom>
          <a:noFill/>
          <a:ln/>
        </p:spPr>
        <p:txBody>
          <a:bodyPr wrap="square" lIns="0" tIns="0" rIns="0" bIns="0" rtlCol="0" anchor="ctr"/>
          <a:lstStyle/>
          <a:p>
            <a:pPr marL="0" indent="0">
              <a:buNone/>
            </a:pPr>
            <a:r>
              <a:rPr lang="en-US" sz="1400" b="1" dirty="0">
                <a:solidFill>
                  <a:srgbClr val="023B59"/>
                </a:solidFill>
                <a:latin typeface="Calibri" pitchFamily="34" charset="0"/>
                <a:ea typeface="Calibri" pitchFamily="34" charset="-122"/>
                <a:cs typeface="Calibri" pitchFamily="34" charset="-120"/>
              </a:rPr>
              <a:t>Communication</a:t>
            </a:r>
            <a:endParaRPr lang="en-US" sz="1400" dirty="0"/>
          </a:p>
        </p:txBody>
      </p:sp>
      <p:sp>
        <p:nvSpPr>
          <p:cNvPr id="23" name="Text 16"/>
          <p:cNvSpPr/>
          <p:nvPr/>
        </p:nvSpPr>
        <p:spPr>
          <a:xfrm>
            <a:off x="3931920" y="4837176"/>
            <a:ext cx="7498080" cy="603504"/>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His talking is behind where we'd expect for his age</a:t>
            </a:r>
            <a:r>
              <a:rPr lang="en-US" sz="1250" dirty="0">
                <a:solidFill>
                  <a:srgbClr val="1A1A1A"/>
                </a:solidFill>
                <a:latin typeface="Calibri" pitchFamily="34" charset="0"/>
                <a:ea typeface="Calibri" pitchFamily="34" charset="-122"/>
                <a:cs typeface="Calibri" pitchFamily="34" charset="-120"/>
              </a:rPr>
              <a:t>.</a:t>
            </a:r>
            <a:endParaRPr lang="en-US" sz="1250" dirty="0"/>
          </a:p>
        </p:txBody>
      </p:sp>
      <p:pic>
        <p:nvPicPr>
          <p:cNvPr id="24" name="Image 5" descr="/home/claude/isaac_ppt/footer_band_clean.png"/>
          <p:cNvPicPr>
            <a:picLocks noChangeAspect="1"/>
          </p:cNvPicPr>
          <p:nvPr/>
        </p:nvPicPr>
        <p:blipFill>
          <a:blip r:embed="rId8"/>
          <a:stretch>
            <a:fillRect/>
          </a:stretch>
        </p:blipFill>
        <p:spPr>
          <a:xfrm>
            <a:off x="0" y="5669280"/>
            <a:ext cx="12188952" cy="1188720"/>
          </a:xfrm>
          <a:prstGeom prst="rect">
            <a:avLst/>
          </a:prstGeom>
        </p:spPr>
      </p:pic>
      <p:sp>
        <p:nvSpPr>
          <p:cNvPr id="25" name="Text 17"/>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26" name="Text 18"/>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700" b="1" dirty="0">
                <a:solidFill>
                  <a:srgbClr val="1A1A1A"/>
                </a:solidFill>
                <a:latin typeface="Calibri" pitchFamily="34" charset="0"/>
                <a:ea typeface="Calibri" pitchFamily="34" charset="-122"/>
                <a:cs typeface="Calibri" pitchFamily="34" charset="-120"/>
              </a:rPr>
              <a:t>Piaget's Theory</a:t>
            </a:r>
            <a:endParaRPr lang="en-US" sz="2700" dirty="0"/>
          </a:p>
        </p:txBody>
      </p:sp>
      <p:sp>
        <p:nvSpPr>
          <p:cNvPr id="3" name="Text 1"/>
          <p:cNvSpPr/>
          <p:nvPr/>
        </p:nvSpPr>
        <p:spPr>
          <a:xfrm>
            <a:off x="548640" y="960120"/>
            <a:ext cx="11064240" cy="777240"/>
          </a:xfrm>
          <a:prstGeom prst="rect">
            <a:avLst/>
          </a:prstGeom>
          <a:noFill/>
          <a:ln/>
        </p:spPr>
        <p:txBody>
          <a:bodyPr wrap="square" rtlCol="0" anchor="ctr"/>
          <a:lstStyle/>
          <a:p>
            <a:pPr marL="0" indent="0">
              <a:buNone/>
            </a:pPr>
            <a:r>
              <a:rPr lang="en-US" sz="1300" b="1" dirty="0">
                <a:solidFill>
                  <a:srgbClr val="1A1A1A"/>
                </a:solidFill>
                <a:latin typeface="Calibri" pitchFamily="34" charset="0"/>
                <a:ea typeface="Calibri" pitchFamily="34" charset="-122"/>
                <a:cs typeface="Calibri" pitchFamily="34" charset="-120"/>
              </a:rPr>
              <a:t>Jean Piaget's big idea: </a:t>
            </a:r>
            <a:r>
              <a:rPr lang="en-US" sz="1300" dirty="0">
                <a:solidFill>
                  <a:srgbClr val="1A1A1A"/>
                </a:solidFill>
                <a:latin typeface="Calibri" pitchFamily="34" charset="0"/>
                <a:ea typeface="Calibri" pitchFamily="34" charset="-122"/>
                <a:cs typeface="Calibri" pitchFamily="34" charset="-120"/>
              </a:rPr>
              <a:t>children aren't just filled up with knowledge by adults - they build their own understanding of the world by exploring it </a:t>
            </a:r>
            <a:r>
              <a:rPr lang="en-US" sz="1300" i="1" dirty="0">
                <a:solidFill>
                  <a:srgbClr val="1A1A1A"/>
                </a:solidFill>
                <a:latin typeface="Calibri" pitchFamily="34" charset="0"/>
                <a:ea typeface="Calibri" pitchFamily="34" charset="-122"/>
                <a:cs typeface="Calibri" pitchFamily="34" charset="-120"/>
              </a:rPr>
              <a:t>(Piaget, 1952)</a:t>
            </a:r>
            <a:r>
              <a:rPr lang="en-US" sz="1300" dirty="0">
                <a:solidFill>
                  <a:srgbClr val="1A1A1A"/>
                </a:solidFill>
                <a:latin typeface="Calibri" pitchFamily="34" charset="0"/>
                <a:ea typeface="Calibri" pitchFamily="34" charset="-122"/>
                <a:cs typeface="Calibri" pitchFamily="34" charset="-120"/>
              </a:rPr>
              <a:t>. Think of a toddler stacking cups: nobody explains gravity to them, they work it out by knocking the stack over again and again.</a:t>
            </a:r>
            <a:endParaRPr lang="en-US" sz="1300" dirty="0"/>
          </a:p>
        </p:txBody>
      </p:sp>
      <p:sp>
        <p:nvSpPr>
          <p:cNvPr id="4" name="Shape 2"/>
          <p:cNvSpPr/>
          <p:nvPr/>
        </p:nvSpPr>
        <p:spPr>
          <a:xfrm>
            <a:off x="548640" y="1920240"/>
            <a:ext cx="5394960" cy="1051560"/>
          </a:xfrm>
          <a:prstGeom prst="roundRect">
            <a:avLst>
              <a:gd name="adj" fmla="val 5217"/>
            </a:avLst>
          </a:prstGeom>
          <a:solidFill>
            <a:srgbClr val="F9C74F"/>
          </a:solidFill>
          <a:ln/>
        </p:spPr>
        <p:txBody>
          <a:bodyPr/>
          <a:lstStyle/>
          <a:p>
            <a:endParaRPr lang="en-GB"/>
          </a:p>
        </p:txBody>
      </p:sp>
      <p:sp>
        <p:nvSpPr>
          <p:cNvPr id="5" name="Text 3"/>
          <p:cNvSpPr/>
          <p:nvPr/>
        </p:nvSpPr>
        <p:spPr>
          <a:xfrm>
            <a:off x="731520" y="1993392"/>
            <a:ext cx="5029200" cy="905256"/>
          </a:xfrm>
          <a:prstGeom prst="rect">
            <a:avLst/>
          </a:prstGeom>
          <a:noFill/>
          <a:ln/>
        </p:spPr>
        <p:txBody>
          <a:bodyPr wrap="square" lIns="0" tIns="0" rIns="0" bIns="0" rtlCol="0" anchor="t"/>
          <a:lstStyle/>
          <a:p>
            <a:pPr marL="0" indent="0">
              <a:buNone/>
            </a:pPr>
            <a:r>
              <a:rPr lang="en-US" sz="1300" b="1" dirty="0">
                <a:solidFill>
                  <a:srgbClr val="FFFFFF"/>
                </a:solidFill>
                <a:latin typeface="Calibri" pitchFamily="34" charset="0"/>
                <a:ea typeface="Calibri" pitchFamily="34" charset="-122"/>
                <a:cs typeface="Calibri" pitchFamily="34" charset="-120"/>
              </a:rPr>
              <a:t>Sensorimotor  </a:t>
            </a:r>
            <a:r>
              <a:rPr lang="en-US" sz="1300" i="1" dirty="0">
                <a:solidFill>
                  <a:srgbClr val="FFFFFF"/>
                </a:solidFill>
                <a:latin typeface="Calibri" pitchFamily="34" charset="0"/>
                <a:ea typeface="Calibri" pitchFamily="34" charset="-122"/>
                <a:cs typeface="Calibri" pitchFamily="34" charset="-120"/>
              </a:rPr>
              <a:t>0–2 yrs</a:t>
            </a:r>
            <a:endParaRPr lang="en-US" sz="1300" dirty="0"/>
          </a:p>
          <a:p>
            <a:pPr marL="0" indent="0">
              <a:buNone/>
            </a:pPr>
            <a:r>
              <a:rPr lang="en-US" sz="1300" dirty="0">
                <a:solidFill>
                  <a:srgbClr val="FFFFFF"/>
                </a:solidFill>
                <a:latin typeface="Calibri" pitchFamily="34" charset="0"/>
                <a:ea typeface="Calibri" pitchFamily="34" charset="-122"/>
                <a:cs typeface="Calibri" pitchFamily="34" charset="-120"/>
              </a:rPr>
              <a:t>Learning through senses and movement</a:t>
            </a:r>
            <a:r>
              <a:rPr lang="en-US" sz="1150" dirty="0">
                <a:solidFill>
                  <a:srgbClr val="FFFFFF"/>
                </a:solidFill>
                <a:latin typeface="Calibri" pitchFamily="34" charset="0"/>
                <a:ea typeface="Calibri" pitchFamily="34" charset="-122"/>
                <a:cs typeface="Calibri" pitchFamily="34" charset="-120"/>
              </a:rPr>
              <a:t>.</a:t>
            </a:r>
            <a:endParaRPr lang="en-US" sz="1400" dirty="0"/>
          </a:p>
        </p:txBody>
      </p:sp>
      <p:sp>
        <p:nvSpPr>
          <p:cNvPr id="6" name="Shape 4"/>
          <p:cNvSpPr/>
          <p:nvPr/>
        </p:nvSpPr>
        <p:spPr>
          <a:xfrm>
            <a:off x="6217920" y="1920240"/>
            <a:ext cx="5394960" cy="1051560"/>
          </a:xfrm>
          <a:prstGeom prst="roundRect">
            <a:avLst>
              <a:gd name="adj" fmla="val 5217"/>
            </a:avLst>
          </a:prstGeom>
          <a:solidFill>
            <a:srgbClr val="E84855"/>
          </a:solidFill>
          <a:ln/>
        </p:spPr>
        <p:txBody>
          <a:bodyPr/>
          <a:lstStyle/>
          <a:p>
            <a:endParaRPr lang="en-GB"/>
          </a:p>
        </p:txBody>
      </p:sp>
      <p:sp>
        <p:nvSpPr>
          <p:cNvPr id="7" name="Text 5"/>
          <p:cNvSpPr/>
          <p:nvPr/>
        </p:nvSpPr>
        <p:spPr>
          <a:xfrm>
            <a:off x="6400800" y="1993392"/>
            <a:ext cx="5029200" cy="905256"/>
          </a:xfrm>
          <a:prstGeom prst="rect">
            <a:avLst/>
          </a:prstGeom>
          <a:noFill/>
          <a:ln/>
        </p:spPr>
        <p:txBody>
          <a:bodyPr wrap="square" lIns="0" tIns="0" rIns="0" bIns="0" rtlCol="0" anchor="t"/>
          <a:lstStyle/>
          <a:p>
            <a:pPr marL="0" indent="0">
              <a:buNone/>
            </a:pPr>
            <a:r>
              <a:rPr lang="en-US" sz="1300" b="1" dirty="0">
                <a:solidFill>
                  <a:srgbClr val="FFFFFF"/>
                </a:solidFill>
                <a:latin typeface="Calibri" pitchFamily="34" charset="0"/>
                <a:ea typeface="Calibri" pitchFamily="34" charset="-122"/>
                <a:cs typeface="Calibri" pitchFamily="34" charset="-120"/>
              </a:rPr>
              <a:t>Pre-operational — Isaac is here  </a:t>
            </a:r>
            <a:r>
              <a:rPr lang="en-US" sz="1300" i="1" dirty="0">
                <a:solidFill>
                  <a:srgbClr val="FFFFFF"/>
                </a:solidFill>
                <a:latin typeface="Calibri" pitchFamily="34" charset="0"/>
                <a:ea typeface="Calibri" pitchFamily="34" charset="-122"/>
                <a:cs typeface="Calibri" pitchFamily="34" charset="-120"/>
              </a:rPr>
              <a:t>2–7 yrs</a:t>
            </a:r>
            <a:endParaRPr lang="en-US" sz="1300" dirty="0"/>
          </a:p>
          <a:p>
            <a:pPr marL="0" indent="0">
              <a:buNone/>
            </a:pPr>
            <a:r>
              <a:rPr lang="en-US" sz="1300" dirty="0">
                <a:solidFill>
                  <a:srgbClr val="FFFFFF"/>
                </a:solidFill>
                <a:latin typeface="Calibri" pitchFamily="34" charset="0"/>
                <a:ea typeface="Calibri" pitchFamily="34" charset="-122"/>
                <a:cs typeface="Calibri" pitchFamily="34" charset="-120"/>
              </a:rPr>
              <a:t>Imaginative play appears, but logical thinking is still limited</a:t>
            </a:r>
            <a:r>
              <a:rPr lang="en-US" sz="1150" dirty="0">
                <a:solidFill>
                  <a:srgbClr val="FFFFFF"/>
                </a:solidFill>
                <a:latin typeface="Calibri" pitchFamily="34" charset="0"/>
                <a:ea typeface="Calibri" pitchFamily="34" charset="-122"/>
                <a:cs typeface="Calibri" pitchFamily="34" charset="-120"/>
              </a:rPr>
              <a:t>.</a:t>
            </a:r>
            <a:endParaRPr lang="en-US" sz="1400" dirty="0"/>
          </a:p>
        </p:txBody>
      </p:sp>
      <p:sp>
        <p:nvSpPr>
          <p:cNvPr id="8" name="Shape 6"/>
          <p:cNvSpPr/>
          <p:nvPr/>
        </p:nvSpPr>
        <p:spPr>
          <a:xfrm>
            <a:off x="548640" y="3154680"/>
            <a:ext cx="5394960" cy="1051560"/>
          </a:xfrm>
          <a:prstGeom prst="roundRect">
            <a:avLst>
              <a:gd name="adj" fmla="val 5217"/>
            </a:avLst>
          </a:prstGeom>
          <a:solidFill>
            <a:srgbClr val="A084DC"/>
          </a:solidFill>
          <a:ln/>
        </p:spPr>
        <p:txBody>
          <a:bodyPr/>
          <a:lstStyle/>
          <a:p>
            <a:endParaRPr lang="en-GB"/>
          </a:p>
        </p:txBody>
      </p:sp>
      <p:sp>
        <p:nvSpPr>
          <p:cNvPr id="9" name="Text 7"/>
          <p:cNvSpPr/>
          <p:nvPr/>
        </p:nvSpPr>
        <p:spPr>
          <a:xfrm>
            <a:off x="731520" y="3227832"/>
            <a:ext cx="5029200" cy="905256"/>
          </a:xfrm>
          <a:prstGeom prst="rect">
            <a:avLst/>
          </a:prstGeom>
          <a:noFill/>
          <a:ln/>
        </p:spPr>
        <p:txBody>
          <a:bodyPr wrap="square" lIns="0" tIns="0" rIns="0" bIns="0" rtlCol="0" anchor="t"/>
          <a:lstStyle/>
          <a:p>
            <a:pPr marL="0" indent="0">
              <a:buNone/>
            </a:pPr>
            <a:r>
              <a:rPr lang="en-US" sz="1300" b="1" dirty="0">
                <a:solidFill>
                  <a:srgbClr val="FFFFFF"/>
                </a:solidFill>
                <a:latin typeface="Calibri" pitchFamily="34" charset="0"/>
                <a:ea typeface="Calibri" pitchFamily="34" charset="-122"/>
                <a:cs typeface="Calibri" pitchFamily="34" charset="-120"/>
              </a:rPr>
              <a:t>Concrete Operational  </a:t>
            </a:r>
            <a:r>
              <a:rPr lang="en-US" sz="1300" i="1" dirty="0">
                <a:solidFill>
                  <a:srgbClr val="FFFFFF"/>
                </a:solidFill>
                <a:latin typeface="Calibri" pitchFamily="34" charset="0"/>
                <a:ea typeface="Calibri" pitchFamily="34" charset="-122"/>
                <a:cs typeface="Calibri" pitchFamily="34" charset="-120"/>
              </a:rPr>
              <a:t>7–11 yrs</a:t>
            </a:r>
            <a:endParaRPr lang="en-US" sz="1300" dirty="0"/>
          </a:p>
          <a:p>
            <a:pPr marL="0" indent="0">
              <a:buNone/>
            </a:pPr>
            <a:r>
              <a:rPr lang="en-US" sz="1300" dirty="0">
                <a:solidFill>
                  <a:srgbClr val="FFFFFF"/>
                </a:solidFill>
                <a:latin typeface="Calibri" pitchFamily="34" charset="0"/>
                <a:ea typeface="Calibri" pitchFamily="34" charset="-122"/>
                <a:cs typeface="Calibri" pitchFamily="34" charset="-120"/>
              </a:rPr>
              <a:t>Logical thinking with real, concrete objects.</a:t>
            </a:r>
            <a:endParaRPr lang="en-US" sz="1300" dirty="0"/>
          </a:p>
        </p:txBody>
      </p:sp>
      <p:sp>
        <p:nvSpPr>
          <p:cNvPr id="10" name="Shape 8"/>
          <p:cNvSpPr/>
          <p:nvPr/>
        </p:nvSpPr>
        <p:spPr>
          <a:xfrm>
            <a:off x="6217920" y="3154680"/>
            <a:ext cx="5394960" cy="1051560"/>
          </a:xfrm>
          <a:prstGeom prst="roundRect">
            <a:avLst>
              <a:gd name="adj" fmla="val 5217"/>
            </a:avLst>
          </a:prstGeom>
          <a:solidFill>
            <a:srgbClr val="3AAFD9"/>
          </a:solidFill>
          <a:ln/>
        </p:spPr>
        <p:txBody>
          <a:bodyPr/>
          <a:lstStyle/>
          <a:p>
            <a:endParaRPr lang="en-GB"/>
          </a:p>
        </p:txBody>
      </p:sp>
      <p:sp>
        <p:nvSpPr>
          <p:cNvPr id="11" name="Text 9"/>
          <p:cNvSpPr/>
          <p:nvPr/>
        </p:nvSpPr>
        <p:spPr>
          <a:xfrm>
            <a:off x="6400800" y="3227832"/>
            <a:ext cx="5029200" cy="905256"/>
          </a:xfrm>
          <a:prstGeom prst="rect">
            <a:avLst/>
          </a:prstGeom>
          <a:noFill/>
          <a:ln/>
        </p:spPr>
        <p:txBody>
          <a:bodyPr wrap="square" lIns="0" tIns="0" rIns="0" bIns="0" rtlCol="0" anchor="t"/>
          <a:lstStyle/>
          <a:p>
            <a:pPr marL="0" indent="0">
              <a:buNone/>
            </a:pPr>
            <a:r>
              <a:rPr lang="en-US" sz="1300" b="1" dirty="0">
                <a:solidFill>
                  <a:srgbClr val="FFFFFF"/>
                </a:solidFill>
                <a:latin typeface="Calibri" pitchFamily="34" charset="0"/>
                <a:ea typeface="Calibri" pitchFamily="34" charset="-122"/>
                <a:cs typeface="Calibri" pitchFamily="34" charset="-120"/>
              </a:rPr>
              <a:t>Formal Operational  </a:t>
            </a:r>
            <a:r>
              <a:rPr lang="en-US" sz="1300" i="1" dirty="0">
                <a:solidFill>
                  <a:srgbClr val="FFFFFF"/>
                </a:solidFill>
                <a:latin typeface="Calibri" pitchFamily="34" charset="0"/>
                <a:ea typeface="Calibri" pitchFamily="34" charset="-122"/>
                <a:cs typeface="Calibri" pitchFamily="34" charset="-120"/>
              </a:rPr>
              <a:t>12+ yrs</a:t>
            </a:r>
            <a:endParaRPr lang="en-US" sz="1300" dirty="0"/>
          </a:p>
          <a:p>
            <a:pPr marL="0" indent="0">
              <a:buNone/>
            </a:pPr>
            <a:r>
              <a:rPr lang="en-US" sz="1300" dirty="0">
                <a:solidFill>
                  <a:srgbClr val="FFFFFF"/>
                </a:solidFill>
                <a:latin typeface="Calibri" pitchFamily="34" charset="0"/>
                <a:ea typeface="Calibri" pitchFamily="34" charset="-122"/>
                <a:cs typeface="Calibri" pitchFamily="34" charset="-120"/>
              </a:rPr>
              <a:t>Abstract and hypothetical thinking.</a:t>
            </a:r>
            <a:endParaRPr lang="en-US" sz="1300" dirty="0"/>
          </a:p>
        </p:txBody>
      </p:sp>
      <p:sp>
        <p:nvSpPr>
          <p:cNvPr id="12" name="Shape 10"/>
          <p:cNvSpPr/>
          <p:nvPr/>
        </p:nvSpPr>
        <p:spPr>
          <a:xfrm>
            <a:off x="548640" y="4434840"/>
            <a:ext cx="11064240" cy="1097280"/>
          </a:xfrm>
          <a:prstGeom prst="roundRect">
            <a:avLst>
              <a:gd name="adj" fmla="val 5000"/>
            </a:avLst>
          </a:prstGeom>
          <a:solidFill>
            <a:srgbClr val="F3F7F8"/>
          </a:solidFill>
          <a:ln/>
        </p:spPr>
        <p:txBody>
          <a:bodyPr/>
          <a:lstStyle/>
          <a:p>
            <a:endParaRPr lang="en-GB"/>
          </a:p>
        </p:txBody>
      </p:sp>
      <p:sp>
        <p:nvSpPr>
          <p:cNvPr id="13" name="Text 11"/>
          <p:cNvSpPr/>
          <p:nvPr/>
        </p:nvSpPr>
        <p:spPr>
          <a:xfrm>
            <a:off x="822960" y="4434840"/>
            <a:ext cx="10515600" cy="1097280"/>
          </a:xfrm>
          <a:prstGeom prst="rect">
            <a:avLst/>
          </a:prstGeom>
          <a:noFill/>
          <a:ln/>
        </p:spPr>
        <p:txBody>
          <a:bodyPr wrap="square" lIns="0" tIns="0" rIns="0" bIns="0" rtlCol="0" anchor="ctr"/>
          <a:lstStyle/>
          <a:p>
            <a:pPr marL="0" indent="0">
              <a:buNone/>
            </a:pPr>
            <a:r>
              <a:rPr lang="en-US" sz="1300" b="1" dirty="0">
                <a:solidFill>
                  <a:srgbClr val="023B59"/>
                </a:solidFill>
                <a:latin typeface="Calibri" pitchFamily="34" charset="0"/>
                <a:ea typeface="Calibri" pitchFamily="34" charset="-122"/>
                <a:cs typeface="Calibri" pitchFamily="34" charset="-120"/>
              </a:rPr>
              <a:t>Why Piaget fits Isaac: </a:t>
            </a:r>
            <a:r>
              <a:rPr lang="en-US" sz="1300" dirty="0">
                <a:solidFill>
                  <a:srgbClr val="1A1A1A"/>
                </a:solidFill>
                <a:latin typeface="Calibri" pitchFamily="34" charset="0"/>
                <a:ea typeface="Calibri" pitchFamily="34" charset="-122"/>
                <a:cs typeface="Calibri" pitchFamily="34" charset="-120"/>
              </a:rPr>
              <a:t>Piaget's theory is all about how children build understanding through language, thinking and hands-on experience. Isaac's late talking, his patchy childcare, and having fewer chances to play with others could all have affected how well he's been able to build that understanding.</a:t>
            </a:r>
            <a:endParaRPr lang="en-US" sz="1300" dirty="0"/>
          </a:p>
        </p:txBody>
      </p:sp>
      <p:pic>
        <p:nvPicPr>
          <p:cNvPr id="14" name="Image 0" descr="/home/claude/isaac_ppt/footer_band_clean.png"/>
          <p:cNvPicPr>
            <a:picLocks noChangeAspect="1"/>
          </p:cNvPicPr>
          <p:nvPr/>
        </p:nvPicPr>
        <p:blipFill>
          <a:blip r:embed="rId3"/>
          <a:stretch>
            <a:fillRect/>
          </a:stretch>
        </p:blipFill>
        <p:spPr>
          <a:xfrm>
            <a:off x="0" y="5669280"/>
            <a:ext cx="12188952" cy="1188720"/>
          </a:xfrm>
          <a:prstGeom prst="rect">
            <a:avLst/>
          </a:prstGeom>
        </p:spPr>
      </p:pic>
      <p:sp>
        <p:nvSpPr>
          <p:cNvPr id="15" name="Text 12"/>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16" name="Text 13"/>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3</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500" b="1" dirty="0">
                <a:solidFill>
                  <a:srgbClr val="1A1A1A"/>
                </a:solidFill>
                <a:latin typeface="Calibri" pitchFamily="34" charset="0"/>
                <a:ea typeface="Calibri" pitchFamily="34" charset="-122"/>
                <a:cs typeface="Calibri" pitchFamily="34" charset="-120"/>
              </a:rPr>
              <a:t>Key Concepts — With Everyday Examples</a:t>
            </a:r>
            <a:endParaRPr lang="en-US" sz="2500" dirty="0"/>
          </a:p>
        </p:txBody>
      </p:sp>
      <p:sp>
        <p:nvSpPr>
          <p:cNvPr id="3" name="Shape 1"/>
          <p:cNvSpPr/>
          <p:nvPr/>
        </p:nvSpPr>
        <p:spPr>
          <a:xfrm>
            <a:off x="548640" y="1051560"/>
            <a:ext cx="5440680" cy="1965960"/>
          </a:xfrm>
          <a:prstGeom prst="roundRect">
            <a:avLst>
              <a:gd name="adj" fmla="val 2791"/>
            </a:avLst>
          </a:prstGeom>
          <a:solidFill>
            <a:srgbClr val="F3F7F8"/>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777240" y="1252728"/>
            <a:ext cx="384048" cy="384048"/>
          </a:xfrm>
          <a:prstGeom prst="rect">
            <a:avLst/>
          </a:prstGeom>
        </p:spPr>
      </p:pic>
      <p:sp>
        <p:nvSpPr>
          <p:cNvPr id="5" name="Text 2"/>
          <p:cNvSpPr/>
          <p:nvPr/>
        </p:nvSpPr>
        <p:spPr>
          <a:xfrm>
            <a:off x="1280160" y="1252728"/>
            <a:ext cx="4526280" cy="384048"/>
          </a:xfrm>
          <a:prstGeom prst="rect">
            <a:avLst/>
          </a:prstGeom>
          <a:noFill/>
          <a:ln/>
        </p:spPr>
        <p:txBody>
          <a:bodyPr wrap="square" lIns="0" tIns="0" rIns="0" bIns="0" rtlCol="0" anchor="ctr"/>
          <a:lstStyle/>
          <a:p>
            <a:pPr marL="0" indent="0">
              <a:buNone/>
            </a:pPr>
            <a:r>
              <a:rPr lang="en-US" sz="1600" b="1" dirty="0">
                <a:solidFill>
                  <a:srgbClr val="023B59"/>
                </a:solidFill>
                <a:latin typeface="Calibri" pitchFamily="34" charset="0"/>
                <a:ea typeface="Calibri" pitchFamily="34" charset="-122"/>
                <a:cs typeface="Calibri" pitchFamily="34" charset="-120"/>
              </a:rPr>
              <a:t>Schema</a:t>
            </a:r>
            <a:endParaRPr lang="en-US" sz="1600" dirty="0"/>
          </a:p>
        </p:txBody>
      </p:sp>
      <p:sp>
        <p:nvSpPr>
          <p:cNvPr id="6" name="Text 3"/>
          <p:cNvSpPr/>
          <p:nvPr/>
        </p:nvSpPr>
        <p:spPr>
          <a:xfrm>
            <a:off x="777240" y="1737360"/>
            <a:ext cx="4983480" cy="502920"/>
          </a:xfrm>
          <a:prstGeom prst="rect">
            <a:avLst/>
          </a:prstGeom>
          <a:noFill/>
          <a:ln/>
        </p:spPr>
        <p:txBody>
          <a:bodyPr wrap="square" lIns="0" tIns="0" rIns="0" bIns="0" rtlCol="0" anchor="ctr"/>
          <a:lstStyle/>
          <a:p>
            <a:pPr marL="0" indent="0">
              <a:buNone/>
            </a:pPr>
            <a:r>
              <a:rPr lang="en-US" sz="1200" i="1" dirty="0">
                <a:solidFill>
                  <a:srgbClr val="5B6B75"/>
                </a:solidFill>
                <a:latin typeface="Calibri" pitchFamily="34" charset="0"/>
                <a:ea typeface="Calibri" pitchFamily="34" charset="-122"/>
                <a:cs typeface="Calibri" pitchFamily="34" charset="-120"/>
              </a:rPr>
              <a:t>A mental ‘file’ a child builds for something.</a:t>
            </a:r>
            <a:endParaRPr lang="en-US" sz="1200" dirty="0"/>
          </a:p>
        </p:txBody>
      </p:sp>
      <p:sp>
        <p:nvSpPr>
          <p:cNvPr id="7" name="Text 4"/>
          <p:cNvSpPr/>
          <p:nvPr/>
        </p:nvSpPr>
        <p:spPr>
          <a:xfrm>
            <a:off x="777240" y="2240280"/>
            <a:ext cx="4983480" cy="685800"/>
          </a:xfrm>
          <a:prstGeom prst="rect">
            <a:avLst/>
          </a:prstGeom>
          <a:noFill/>
          <a:ln/>
        </p:spPr>
        <p:txBody>
          <a:bodyPr wrap="square" lIns="0" tIns="0" rIns="0" bIns="0" rtlCol="0" anchor="ctr"/>
          <a:lstStyle/>
          <a:p>
            <a:pPr marL="0" indent="0">
              <a:buNone/>
            </a:pPr>
            <a:r>
              <a:rPr lang="en-US" sz="1300" b="1" dirty="0">
                <a:solidFill>
                  <a:srgbClr val="1C8C93"/>
                </a:solidFill>
                <a:latin typeface="Calibri" pitchFamily="34" charset="0"/>
                <a:ea typeface="Calibri" pitchFamily="34" charset="-122"/>
                <a:cs typeface="Calibri" pitchFamily="34" charset="-120"/>
              </a:rPr>
              <a:t>For Isaac: </a:t>
            </a:r>
            <a:r>
              <a:rPr lang="en-US" sz="1300" dirty="0">
                <a:solidFill>
                  <a:srgbClr val="1A1A1A"/>
                </a:solidFill>
                <a:latin typeface="Calibri" pitchFamily="34" charset="0"/>
                <a:ea typeface="Calibri" pitchFamily="34" charset="-122"/>
                <a:cs typeface="Calibri" pitchFamily="34" charset="-120"/>
              </a:rPr>
              <a:t>Isaac's schema for ‘cup’ comes from every cup he's handled and been shown.</a:t>
            </a:r>
            <a:endParaRPr lang="en-US" sz="1300" dirty="0"/>
          </a:p>
        </p:txBody>
      </p:sp>
      <p:sp>
        <p:nvSpPr>
          <p:cNvPr id="8" name="Shape 5"/>
          <p:cNvSpPr/>
          <p:nvPr/>
        </p:nvSpPr>
        <p:spPr>
          <a:xfrm>
            <a:off x="6263640" y="1051560"/>
            <a:ext cx="5440680" cy="1965960"/>
          </a:xfrm>
          <a:prstGeom prst="roundRect">
            <a:avLst>
              <a:gd name="adj" fmla="val 2791"/>
            </a:avLst>
          </a:prstGeom>
          <a:solidFill>
            <a:srgbClr val="F3F7F8"/>
          </a:solidFill>
          <a:ln/>
        </p:spPr>
        <p:txBody>
          <a:bodyPr/>
          <a:lstStyle/>
          <a:p>
            <a:endParaRPr lang="en-GB"/>
          </a:p>
        </p:txBody>
      </p:sp>
      <p:pic>
        <p:nvPicPr>
          <p:cNvPr id="9" name="Image 1" descr="preencoded.png"/>
          <p:cNvPicPr>
            <a:picLocks noChangeAspect="1"/>
          </p:cNvPicPr>
          <p:nvPr/>
        </p:nvPicPr>
        <p:blipFill>
          <a:blip r:embed="rId4"/>
          <a:stretch>
            <a:fillRect/>
          </a:stretch>
        </p:blipFill>
        <p:spPr>
          <a:xfrm>
            <a:off x="6492240" y="1252728"/>
            <a:ext cx="384048" cy="384048"/>
          </a:xfrm>
          <a:prstGeom prst="rect">
            <a:avLst/>
          </a:prstGeom>
        </p:spPr>
      </p:pic>
      <p:sp>
        <p:nvSpPr>
          <p:cNvPr id="10" name="Text 6"/>
          <p:cNvSpPr/>
          <p:nvPr/>
        </p:nvSpPr>
        <p:spPr>
          <a:xfrm>
            <a:off x="6995160" y="1252728"/>
            <a:ext cx="4526280" cy="384048"/>
          </a:xfrm>
          <a:prstGeom prst="rect">
            <a:avLst/>
          </a:prstGeom>
          <a:noFill/>
          <a:ln/>
        </p:spPr>
        <p:txBody>
          <a:bodyPr wrap="square" lIns="0" tIns="0" rIns="0" bIns="0" rtlCol="0" anchor="ctr"/>
          <a:lstStyle/>
          <a:p>
            <a:pPr marL="0" indent="0">
              <a:buNone/>
            </a:pPr>
            <a:r>
              <a:rPr lang="en-US" sz="1600" b="1" dirty="0">
                <a:solidFill>
                  <a:srgbClr val="023B59"/>
                </a:solidFill>
                <a:latin typeface="Calibri" pitchFamily="34" charset="0"/>
                <a:ea typeface="Calibri" pitchFamily="34" charset="-122"/>
                <a:cs typeface="Calibri" pitchFamily="34" charset="-120"/>
              </a:rPr>
              <a:t>Assimilation</a:t>
            </a:r>
            <a:endParaRPr lang="en-US" sz="1600" dirty="0"/>
          </a:p>
        </p:txBody>
      </p:sp>
      <p:sp>
        <p:nvSpPr>
          <p:cNvPr id="11" name="Text 7"/>
          <p:cNvSpPr/>
          <p:nvPr/>
        </p:nvSpPr>
        <p:spPr>
          <a:xfrm>
            <a:off x="6492240" y="1737360"/>
            <a:ext cx="4983480" cy="502920"/>
          </a:xfrm>
          <a:prstGeom prst="rect">
            <a:avLst/>
          </a:prstGeom>
          <a:noFill/>
          <a:ln/>
        </p:spPr>
        <p:txBody>
          <a:bodyPr wrap="square" lIns="0" tIns="0" rIns="0" bIns="0" rtlCol="0" anchor="ctr"/>
          <a:lstStyle/>
          <a:p>
            <a:pPr marL="0" indent="0">
              <a:buNone/>
            </a:pPr>
            <a:r>
              <a:rPr lang="en-US" sz="1300" i="1" dirty="0">
                <a:solidFill>
                  <a:srgbClr val="5B6B75"/>
                </a:solidFill>
                <a:latin typeface="Calibri" pitchFamily="34" charset="0"/>
                <a:ea typeface="Calibri" pitchFamily="34" charset="-122"/>
                <a:cs typeface="Calibri" pitchFamily="34" charset="-120"/>
              </a:rPr>
              <a:t>Fitting a new experience into an existing schema.</a:t>
            </a:r>
            <a:endParaRPr lang="en-US" sz="1300" dirty="0"/>
          </a:p>
        </p:txBody>
      </p:sp>
      <p:sp>
        <p:nvSpPr>
          <p:cNvPr id="12" name="Text 8"/>
          <p:cNvSpPr/>
          <p:nvPr/>
        </p:nvSpPr>
        <p:spPr>
          <a:xfrm>
            <a:off x="6492240" y="2240280"/>
            <a:ext cx="4983480" cy="685800"/>
          </a:xfrm>
          <a:prstGeom prst="rect">
            <a:avLst/>
          </a:prstGeom>
          <a:noFill/>
          <a:ln/>
        </p:spPr>
        <p:txBody>
          <a:bodyPr wrap="square" lIns="0" tIns="0" rIns="0" bIns="0" rtlCol="0" anchor="ctr"/>
          <a:lstStyle/>
          <a:p>
            <a:pPr marL="0" indent="0">
              <a:buNone/>
            </a:pPr>
            <a:r>
              <a:rPr lang="en-US" sz="1300" b="1" dirty="0">
                <a:solidFill>
                  <a:srgbClr val="1C8C93"/>
                </a:solidFill>
                <a:latin typeface="Calibri" pitchFamily="34" charset="0"/>
                <a:ea typeface="Calibri" pitchFamily="34" charset="-122"/>
                <a:cs typeface="Calibri" pitchFamily="34" charset="-120"/>
              </a:rPr>
              <a:t>For Isaac: </a:t>
            </a:r>
            <a:r>
              <a:rPr lang="en-US" sz="1300" dirty="0">
                <a:solidFill>
                  <a:srgbClr val="1A1A1A"/>
                </a:solidFill>
                <a:latin typeface="Calibri" pitchFamily="34" charset="0"/>
                <a:ea typeface="Calibri" pitchFamily="34" charset="-122"/>
                <a:cs typeface="Calibri" pitchFamily="34" charset="-120"/>
              </a:rPr>
              <a:t>He sees a new plastic cup and simply adds it to his existing ‘cup’ idea — no adjustment needed.</a:t>
            </a:r>
            <a:endParaRPr lang="en-US" sz="1300" dirty="0"/>
          </a:p>
        </p:txBody>
      </p:sp>
      <p:sp>
        <p:nvSpPr>
          <p:cNvPr id="13" name="Shape 9"/>
          <p:cNvSpPr/>
          <p:nvPr/>
        </p:nvSpPr>
        <p:spPr>
          <a:xfrm>
            <a:off x="548640" y="3246120"/>
            <a:ext cx="5440680" cy="1965960"/>
          </a:xfrm>
          <a:prstGeom prst="roundRect">
            <a:avLst>
              <a:gd name="adj" fmla="val 2791"/>
            </a:avLst>
          </a:prstGeom>
          <a:solidFill>
            <a:srgbClr val="F3F7F8"/>
          </a:solidFill>
          <a:ln/>
        </p:spPr>
        <p:txBody>
          <a:bodyPr/>
          <a:lstStyle/>
          <a:p>
            <a:endParaRPr lang="en-GB"/>
          </a:p>
        </p:txBody>
      </p:sp>
      <p:pic>
        <p:nvPicPr>
          <p:cNvPr id="14" name="Image 2" descr="preencoded.png"/>
          <p:cNvPicPr>
            <a:picLocks noChangeAspect="1"/>
          </p:cNvPicPr>
          <p:nvPr/>
        </p:nvPicPr>
        <p:blipFill>
          <a:blip r:embed="rId5"/>
          <a:stretch>
            <a:fillRect/>
          </a:stretch>
        </p:blipFill>
        <p:spPr>
          <a:xfrm>
            <a:off x="777240" y="3447288"/>
            <a:ext cx="384048" cy="384048"/>
          </a:xfrm>
          <a:prstGeom prst="rect">
            <a:avLst/>
          </a:prstGeom>
        </p:spPr>
      </p:pic>
      <p:sp>
        <p:nvSpPr>
          <p:cNvPr id="15" name="Text 10"/>
          <p:cNvSpPr/>
          <p:nvPr/>
        </p:nvSpPr>
        <p:spPr>
          <a:xfrm>
            <a:off x="1280160" y="3447288"/>
            <a:ext cx="4526280" cy="384048"/>
          </a:xfrm>
          <a:prstGeom prst="rect">
            <a:avLst/>
          </a:prstGeom>
          <a:noFill/>
          <a:ln/>
        </p:spPr>
        <p:txBody>
          <a:bodyPr wrap="square" lIns="0" tIns="0" rIns="0" bIns="0" rtlCol="0" anchor="ctr"/>
          <a:lstStyle/>
          <a:p>
            <a:pPr marL="0" indent="0">
              <a:buNone/>
            </a:pPr>
            <a:r>
              <a:rPr lang="en-US" sz="1600" b="1" dirty="0">
                <a:solidFill>
                  <a:srgbClr val="023B59"/>
                </a:solidFill>
                <a:latin typeface="Calibri" pitchFamily="34" charset="0"/>
                <a:ea typeface="Calibri" pitchFamily="34" charset="-122"/>
                <a:cs typeface="Calibri" pitchFamily="34" charset="-120"/>
              </a:rPr>
              <a:t>Accommodation</a:t>
            </a:r>
            <a:endParaRPr lang="en-US" sz="1600" dirty="0"/>
          </a:p>
        </p:txBody>
      </p:sp>
      <p:sp>
        <p:nvSpPr>
          <p:cNvPr id="16" name="Text 11"/>
          <p:cNvSpPr/>
          <p:nvPr/>
        </p:nvSpPr>
        <p:spPr>
          <a:xfrm>
            <a:off x="777240" y="3931920"/>
            <a:ext cx="4983480" cy="502920"/>
          </a:xfrm>
          <a:prstGeom prst="rect">
            <a:avLst/>
          </a:prstGeom>
          <a:noFill/>
          <a:ln/>
        </p:spPr>
        <p:txBody>
          <a:bodyPr wrap="square" lIns="0" tIns="0" rIns="0" bIns="0" rtlCol="0" anchor="ctr"/>
          <a:lstStyle/>
          <a:p>
            <a:pPr marL="0" indent="0">
              <a:buNone/>
            </a:pPr>
            <a:r>
              <a:rPr lang="en-US" sz="1300" i="1" dirty="0">
                <a:solidFill>
                  <a:srgbClr val="5B6B75"/>
                </a:solidFill>
                <a:latin typeface="Calibri" pitchFamily="34" charset="0"/>
                <a:ea typeface="Calibri" pitchFamily="34" charset="-122"/>
                <a:cs typeface="Calibri" pitchFamily="34" charset="-120"/>
              </a:rPr>
              <a:t>Changing the schema because something doesn't fit.</a:t>
            </a:r>
            <a:endParaRPr lang="en-US" sz="1300" dirty="0"/>
          </a:p>
        </p:txBody>
      </p:sp>
      <p:sp>
        <p:nvSpPr>
          <p:cNvPr id="17" name="Text 12"/>
          <p:cNvSpPr/>
          <p:nvPr/>
        </p:nvSpPr>
        <p:spPr>
          <a:xfrm>
            <a:off x="777240" y="4434840"/>
            <a:ext cx="4983480" cy="685800"/>
          </a:xfrm>
          <a:prstGeom prst="rect">
            <a:avLst/>
          </a:prstGeom>
          <a:noFill/>
          <a:ln/>
        </p:spPr>
        <p:txBody>
          <a:bodyPr wrap="square" lIns="0" tIns="0" rIns="0" bIns="0" rtlCol="0" anchor="ctr"/>
          <a:lstStyle/>
          <a:p>
            <a:pPr marL="0" indent="0">
              <a:buNone/>
            </a:pPr>
            <a:r>
              <a:rPr lang="en-US" sz="1300" b="1" dirty="0">
                <a:solidFill>
                  <a:srgbClr val="1C8C93"/>
                </a:solidFill>
                <a:latin typeface="Calibri" pitchFamily="34" charset="0"/>
                <a:ea typeface="Calibri" pitchFamily="34" charset="-122"/>
                <a:cs typeface="Calibri" pitchFamily="34" charset="-120"/>
              </a:rPr>
              <a:t>For Isaac: </a:t>
            </a:r>
            <a:r>
              <a:rPr lang="en-US" sz="1300" dirty="0">
                <a:solidFill>
                  <a:srgbClr val="1A1A1A"/>
                </a:solidFill>
                <a:latin typeface="Calibri" pitchFamily="34" charset="0"/>
                <a:ea typeface="Calibri" pitchFamily="34" charset="-122"/>
                <a:cs typeface="Calibri" pitchFamily="34" charset="-120"/>
              </a:rPr>
              <a:t>He meets a two-handled mug for the first time and has to update what ‘cup’ means.</a:t>
            </a:r>
            <a:endParaRPr lang="en-US" sz="1300" dirty="0"/>
          </a:p>
        </p:txBody>
      </p:sp>
      <p:sp>
        <p:nvSpPr>
          <p:cNvPr id="18" name="Shape 13"/>
          <p:cNvSpPr/>
          <p:nvPr/>
        </p:nvSpPr>
        <p:spPr>
          <a:xfrm>
            <a:off x="6263640" y="3246120"/>
            <a:ext cx="5440680" cy="1965960"/>
          </a:xfrm>
          <a:prstGeom prst="roundRect">
            <a:avLst>
              <a:gd name="adj" fmla="val 2791"/>
            </a:avLst>
          </a:prstGeom>
          <a:solidFill>
            <a:srgbClr val="F3F7F8"/>
          </a:solidFill>
          <a:ln/>
        </p:spPr>
        <p:txBody>
          <a:bodyPr/>
          <a:lstStyle/>
          <a:p>
            <a:endParaRPr lang="en-GB"/>
          </a:p>
        </p:txBody>
      </p:sp>
      <p:pic>
        <p:nvPicPr>
          <p:cNvPr id="19" name="Image 3" descr="preencoded.png"/>
          <p:cNvPicPr>
            <a:picLocks noChangeAspect="1"/>
          </p:cNvPicPr>
          <p:nvPr/>
        </p:nvPicPr>
        <p:blipFill>
          <a:blip r:embed="rId6"/>
          <a:stretch>
            <a:fillRect/>
          </a:stretch>
        </p:blipFill>
        <p:spPr>
          <a:xfrm>
            <a:off x="6492240" y="3447288"/>
            <a:ext cx="384048" cy="384048"/>
          </a:xfrm>
          <a:prstGeom prst="rect">
            <a:avLst/>
          </a:prstGeom>
        </p:spPr>
      </p:pic>
      <p:sp>
        <p:nvSpPr>
          <p:cNvPr id="20" name="Text 14"/>
          <p:cNvSpPr/>
          <p:nvPr/>
        </p:nvSpPr>
        <p:spPr>
          <a:xfrm>
            <a:off x="6995160" y="3447288"/>
            <a:ext cx="4526280" cy="384048"/>
          </a:xfrm>
          <a:prstGeom prst="rect">
            <a:avLst/>
          </a:prstGeom>
          <a:noFill/>
          <a:ln/>
        </p:spPr>
        <p:txBody>
          <a:bodyPr wrap="square" lIns="0" tIns="0" rIns="0" bIns="0" rtlCol="0" anchor="ctr"/>
          <a:lstStyle/>
          <a:p>
            <a:pPr marL="0" indent="0">
              <a:buNone/>
            </a:pPr>
            <a:r>
              <a:rPr lang="en-US" sz="1600" b="1" dirty="0">
                <a:solidFill>
                  <a:srgbClr val="023B59"/>
                </a:solidFill>
                <a:latin typeface="Calibri" pitchFamily="34" charset="0"/>
                <a:ea typeface="Calibri" pitchFamily="34" charset="-122"/>
                <a:cs typeface="Calibri" pitchFamily="34" charset="-120"/>
              </a:rPr>
              <a:t>Equilibration</a:t>
            </a:r>
            <a:endParaRPr lang="en-US" sz="1600" dirty="0"/>
          </a:p>
        </p:txBody>
      </p:sp>
      <p:sp>
        <p:nvSpPr>
          <p:cNvPr id="21" name="Text 15"/>
          <p:cNvSpPr/>
          <p:nvPr/>
        </p:nvSpPr>
        <p:spPr>
          <a:xfrm>
            <a:off x="6492240" y="3931920"/>
            <a:ext cx="4983480" cy="502920"/>
          </a:xfrm>
          <a:prstGeom prst="rect">
            <a:avLst/>
          </a:prstGeom>
          <a:noFill/>
          <a:ln/>
        </p:spPr>
        <p:txBody>
          <a:bodyPr wrap="square" lIns="0" tIns="0" rIns="0" bIns="0" rtlCol="0" anchor="ctr"/>
          <a:lstStyle/>
          <a:p>
            <a:pPr marL="0" indent="0">
              <a:buNone/>
            </a:pPr>
            <a:r>
              <a:rPr lang="en-US" sz="1300" i="1" dirty="0">
                <a:solidFill>
                  <a:srgbClr val="5B6B75"/>
                </a:solidFill>
                <a:latin typeface="Calibri" pitchFamily="34" charset="0"/>
                <a:ea typeface="Calibri" pitchFamily="34" charset="-122"/>
                <a:cs typeface="Calibri" pitchFamily="34" charset="-120"/>
              </a:rPr>
              <a:t>The drive to keep understanding and reality in balance.</a:t>
            </a:r>
            <a:endParaRPr lang="en-US" sz="1300" dirty="0"/>
          </a:p>
        </p:txBody>
      </p:sp>
      <p:sp>
        <p:nvSpPr>
          <p:cNvPr id="22" name="Text 16"/>
          <p:cNvSpPr/>
          <p:nvPr/>
        </p:nvSpPr>
        <p:spPr>
          <a:xfrm>
            <a:off x="6492240" y="4434840"/>
            <a:ext cx="4983480" cy="685800"/>
          </a:xfrm>
          <a:prstGeom prst="rect">
            <a:avLst/>
          </a:prstGeom>
          <a:noFill/>
          <a:ln/>
        </p:spPr>
        <p:txBody>
          <a:bodyPr wrap="square" lIns="0" tIns="0" rIns="0" bIns="0" rtlCol="0" anchor="ctr"/>
          <a:lstStyle/>
          <a:p>
            <a:pPr marL="0" indent="0">
              <a:buNone/>
            </a:pPr>
            <a:r>
              <a:rPr lang="en-US" sz="1300" b="1" dirty="0">
                <a:solidFill>
                  <a:srgbClr val="1C8C93"/>
                </a:solidFill>
                <a:latin typeface="Calibri" pitchFamily="34" charset="0"/>
                <a:ea typeface="Calibri" pitchFamily="34" charset="-122"/>
                <a:cs typeface="Calibri" pitchFamily="34" charset="-120"/>
              </a:rPr>
              <a:t>For Isaac: </a:t>
            </a:r>
            <a:r>
              <a:rPr lang="en-US" sz="1300" dirty="0">
                <a:solidFill>
                  <a:srgbClr val="1A1A1A"/>
                </a:solidFill>
                <a:latin typeface="Calibri" pitchFamily="34" charset="0"/>
                <a:ea typeface="Calibri" pitchFamily="34" charset="-122"/>
                <a:cs typeface="Calibri" pitchFamily="34" charset="-120"/>
              </a:rPr>
              <a:t>This only works well when a child gets steady, varied experiences — which Isaac's disrupted routine has limited.</a:t>
            </a:r>
            <a:endParaRPr lang="en-US" sz="1300" dirty="0"/>
          </a:p>
        </p:txBody>
      </p:sp>
      <p:sp>
        <p:nvSpPr>
          <p:cNvPr id="23" name="Text 17"/>
          <p:cNvSpPr/>
          <p:nvPr/>
        </p:nvSpPr>
        <p:spPr>
          <a:xfrm>
            <a:off x="548640" y="5257800"/>
            <a:ext cx="10972800" cy="274320"/>
          </a:xfrm>
          <a:prstGeom prst="rect">
            <a:avLst/>
          </a:prstGeom>
          <a:noFill/>
          <a:ln/>
        </p:spPr>
        <p:txBody>
          <a:bodyPr wrap="square" rtlCol="0" anchor="ctr"/>
          <a:lstStyle/>
          <a:p>
            <a:pPr marL="0" indent="0">
              <a:buNone/>
            </a:pPr>
            <a:r>
              <a:rPr lang="en-US" sz="1050" i="1" dirty="0">
                <a:solidFill>
                  <a:srgbClr val="5B6B75"/>
                </a:solidFill>
                <a:latin typeface="Calibri" pitchFamily="34" charset="0"/>
                <a:ea typeface="Calibri" pitchFamily="34" charset="-122"/>
                <a:cs typeface="Calibri" pitchFamily="34" charset="-120"/>
              </a:rPr>
              <a:t>(Piaget, 1952; Alghofaili, 2021; Huang, 2021)</a:t>
            </a:r>
            <a:endParaRPr lang="en-US" sz="1050" dirty="0"/>
          </a:p>
        </p:txBody>
      </p:sp>
      <p:pic>
        <p:nvPicPr>
          <p:cNvPr id="24" name="Image 4" descr="/home/claude/isaac_ppt/footer_band_clean.png"/>
          <p:cNvPicPr>
            <a:picLocks noChangeAspect="1"/>
          </p:cNvPicPr>
          <p:nvPr/>
        </p:nvPicPr>
        <p:blipFill>
          <a:blip r:embed="rId7"/>
          <a:stretch>
            <a:fillRect/>
          </a:stretch>
        </p:blipFill>
        <p:spPr>
          <a:xfrm>
            <a:off x="0" y="5669280"/>
            <a:ext cx="12188952" cy="1188720"/>
          </a:xfrm>
          <a:prstGeom prst="rect">
            <a:avLst/>
          </a:prstGeom>
        </p:spPr>
      </p:pic>
      <p:sp>
        <p:nvSpPr>
          <p:cNvPr id="25" name="Text 18"/>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26" name="Text 19"/>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4</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800" b="1" dirty="0">
                <a:solidFill>
                  <a:srgbClr val="1A1A1A"/>
                </a:solidFill>
                <a:latin typeface="Calibri" pitchFamily="34" charset="0"/>
                <a:ea typeface="Calibri" pitchFamily="34" charset="-122"/>
                <a:cs typeface="Calibri" pitchFamily="34" charset="-120"/>
              </a:rPr>
              <a:t>What This Means for Isaac</a:t>
            </a:r>
            <a:endParaRPr lang="en-US" sz="2800" dirty="0"/>
          </a:p>
        </p:txBody>
      </p:sp>
      <p:sp>
        <p:nvSpPr>
          <p:cNvPr id="3" name="Shape 1"/>
          <p:cNvSpPr/>
          <p:nvPr/>
        </p:nvSpPr>
        <p:spPr>
          <a:xfrm>
            <a:off x="548640" y="1097280"/>
            <a:ext cx="11064240" cy="1051560"/>
          </a:xfrm>
          <a:prstGeom prst="roundRect">
            <a:avLst>
              <a:gd name="adj" fmla="val 5217"/>
            </a:avLst>
          </a:prstGeom>
          <a:solidFill>
            <a:srgbClr val="F3F7F8"/>
          </a:solidFill>
          <a:ln/>
        </p:spPr>
        <p:txBody>
          <a:bodyPr/>
          <a:lstStyle/>
          <a:p>
            <a:endParaRPr lang="en-GB"/>
          </a:p>
        </p:txBody>
      </p:sp>
      <p:sp>
        <p:nvSpPr>
          <p:cNvPr id="4" name="Text 2"/>
          <p:cNvSpPr/>
          <p:nvPr/>
        </p:nvSpPr>
        <p:spPr>
          <a:xfrm>
            <a:off x="822960" y="1207008"/>
            <a:ext cx="2743200" cy="822960"/>
          </a:xfrm>
          <a:prstGeom prst="rect">
            <a:avLst/>
          </a:prstGeom>
          <a:noFill/>
          <a:ln/>
        </p:spPr>
        <p:txBody>
          <a:bodyPr wrap="square" rtlCol="0" anchor="ctr"/>
          <a:lstStyle/>
          <a:p>
            <a:pPr marL="0" indent="0">
              <a:buNone/>
            </a:pPr>
            <a:r>
              <a:rPr lang="en-US" sz="1500" b="1" dirty="0">
                <a:solidFill>
                  <a:srgbClr val="023B59"/>
                </a:solidFill>
                <a:latin typeface="Calibri" pitchFamily="34" charset="0"/>
                <a:ea typeface="Calibri" pitchFamily="34" charset="-122"/>
                <a:cs typeface="Calibri" pitchFamily="34" charset="-120"/>
              </a:rPr>
              <a:t>Disrupted childcare</a:t>
            </a:r>
            <a:endParaRPr lang="en-US" sz="1500" dirty="0"/>
          </a:p>
        </p:txBody>
      </p:sp>
      <p:sp>
        <p:nvSpPr>
          <p:cNvPr id="5" name="Text 3"/>
          <p:cNvSpPr/>
          <p:nvPr/>
        </p:nvSpPr>
        <p:spPr>
          <a:xfrm>
            <a:off x="3657600" y="1207008"/>
            <a:ext cx="7589520" cy="64008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Every time Isaac's childcare changed, he lost the steady, familiar experiences that help schemas grow. It's like constantly starting a jigsaw puzzle over before finishing it</a:t>
            </a:r>
            <a:r>
              <a:rPr lang="en-US" sz="1250" dirty="0">
                <a:solidFill>
                  <a:srgbClr val="1A1A1A"/>
                </a:solidFill>
                <a:latin typeface="Calibri" pitchFamily="34" charset="0"/>
                <a:ea typeface="Calibri" pitchFamily="34" charset="-122"/>
                <a:cs typeface="Calibri" pitchFamily="34" charset="-120"/>
              </a:rPr>
              <a:t>.</a:t>
            </a:r>
            <a:endParaRPr lang="en-US" sz="1250" dirty="0"/>
          </a:p>
        </p:txBody>
      </p:sp>
      <p:sp>
        <p:nvSpPr>
          <p:cNvPr id="6" name="Text 4"/>
          <p:cNvSpPr/>
          <p:nvPr/>
        </p:nvSpPr>
        <p:spPr>
          <a:xfrm>
            <a:off x="3657600" y="1810512"/>
            <a:ext cx="7589520" cy="274320"/>
          </a:xfrm>
          <a:prstGeom prst="rect">
            <a:avLst/>
          </a:prstGeom>
          <a:noFill/>
          <a:ln/>
        </p:spPr>
        <p:txBody>
          <a:bodyPr wrap="square" rtlCol="0" anchor="ctr"/>
          <a:lstStyle/>
          <a:p>
            <a:pPr marL="0" indent="0">
              <a:buNone/>
            </a:pPr>
            <a:r>
              <a:rPr lang="en-US" sz="1300" i="1" dirty="0">
                <a:solidFill>
                  <a:srgbClr val="5B6B75"/>
                </a:solidFill>
                <a:latin typeface="Calibri" pitchFamily="34" charset="0"/>
                <a:ea typeface="Calibri" pitchFamily="34" charset="-122"/>
                <a:cs typeface="Calibri" pitchFamily="34" charset="-120"/>
              </a:rPr>
              <a:t>(MacCallum-Bridges, Admon and Daw, 2024)</a:t>
            </a:r>
            <a:endParaRPr lang="en-US" sz="1300" dirty="0"/>
          </a:p>
        </p:txBody>
      </p:sp>
      <p:sp>
        <p:nvSpPr>
          <p:cNvPr id="7" name="Shape 5"/>
          <p:cNvSpPr/>
          <p:nvPr/>
        </p:nvSpPr>
        <p:spPr>
          <a:xfrm>
            <a:off x="548640" y="2304288"/>
            <a:ext cx="11064240" cy="1051560"/>
          </a:xfrm>
          <a:prstGeom prst="roundRect">
            <a:avLst>
              <a:gd name="adj" fmla="val 5217"/>
            </a:avLst>
          </a:prstGeom>
          <a:solidFill>
            <a:srgbClr val="F3F7F8"/>
          </a:solidFill>
          <a:ln/>
        </p:spPr>
        <p:txBody>
          <a:bodyPr/>
          <a:lstStyle/>
          <a:p>
            <a:endParaRPr lang="en-GB"/>
          </a:p>
        </p:txBody>
      </p:sp>
      <p:sp>
        <p:nvSpPr>
          <p:cNvPr id="8" name="Text 6"/>
          <p:cNvSpPr/>
          <p:nvPr/>
        </p:nvSpPr>
        <p:spPr>
          <a:xfrm>
            <a:off x="822960" y="2414016"/>
            <a:ext cx="2743200" cy="822960"/>
          </a:xfrm>
          <a:prstGeom prst="rect">
            <a:avLst/>
          </a:prstGeom>
          <a:noFill/>
          <a:ln/>
        </p:spPr>
        <p:txBody>
          <a:bodyPr wrap="square" rtlCol="0" anchor="ctr"/>
          <a:lstStyle/>
          <a:p>
            <a:pPr marL="0" indent="0">
              <a:buNone/>
            </a:pPr>
            <a:r>
              <a:rPr lang="en-US" sz="1500" b="1" dirty="0">
                <a:solidFill>
                  <a:srgbClr val="023B59"/>
                </a:solidFill>
                <a:latin typeface="Calibri" pitchFamily="34" charset="0"/>
                <a:ea typeface="Calibri" pitchFamily="34" charset="-122"/>
                <a:cs typeface="Calibri" pitchFamily="34" charset="-120"/>
              </a:rPr>
              <a:t>Mum's mental health</a:t>
            </a:r>
            <a:endParaRPr lang="en-US" sz="1500" dirty="0"/>
          </a:p>
        </p:txBody>
      </p:sp>
      <p:sp>
        <p:nvSpPr>
          <p:cNvPr id="9" name="Text 7"/>
          <p:cNvSpPr/>
          <p:nvPr/>
        </p:nvSpPr>
        <p:spPr>
          <a:xfrm>
            <a:off x="3657600" y="2414016"/>
            <a:ext cx="7589520" cy="64008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When a parent is finding things hard emotionally, it's harder for them to have the back-and-forth chatter and play that fuels a child's thinking.</a:t>
            </a:r>
            <a:endParaRPr lang="en-US" sz="1300" dirty="0"/>
          </a:p>
        </p:txBody>
      </p:sp>
      <p:sp>
        <p:nvSpPr>
          <p:cNvPr id="10" name="Text 8"/>
          <p:cNvSpPr/>
          <p:nvPr/>
        </p:nvSpPr>
        <p:spPr>
          <a:xfrm>
            <a:off x="3657600" y="3017520"/>
            <a:ext cx="7589520" cy="274320"/>
          </a:xfrm>
          <a:prstGeom prst="rect">
            <a:avLst/>
          </a:prstGeom>
          <a:noFill/>
          <a:ln/>
        </p:spPr>
        <p:txBody>
          <a:bodyPr wrap="square" rtlCol="0" anchor="ctr"/>
          <a:lstStyle/>
          <a:p>
            <a:pPr marL="0" indent="0">
              <a:buNone/>
            </a:pPr>
            <a:r>
              <a:rPr lang="en-US" sz="1300" i="1" dirty="0">
                <a:solidFill>
                  <a:srgbClr val="5B6B75"/>
                </a:solidFill>
                <a:latin typeface="Calibri" pitchFamily="34" charset="0"/>
                <a:ea typeface="Calibri" pitchFamily="34" charset="-122"/>
                <a:cs typeface="Calibri" pitchFamily="34" charset="-120"/>
              </a:rPr>
              <a:t>(Severo et al., 2023; Brookman et al., 2023)</a:t>
            </a:r>
            <a:endParaRPr lang="en-US" sz="1300" dirty="0"/>
          </a:p>
        </p:txBody>
      </p:sp>
      <p:sp>
        <p:nvSpPr>
          <p:cNvPr id="11" name="Shape 9"/>
          <p:cNvSpPr/>
          <p:nvPr/>
        </p:nvSpPr>
        <p:spPr>
          <a:xfrm>
            <a:off x="548640" y="3511296"/>
            <a:ext cx="11064240" cy="1051560"/>
          </a:xfrm>
          <a:prstGeom prst="roundRect">
            <a:avLst>
              <a:gd name="adj" fmla="val 5217"/>
            </a:avLst>
          </a:prstGeom>
          <a:solidFill>
            <a:srgbClr val="F3F7F8"/>
          </a:solidFill>
          <a:ln/>
        </p:spPr>
        <p:txBody>
          <a:bodyPr/>
          <a:lstStyle/>
          <a:p>
            <a:endParaRPr lang="en-GB"/>
          </a:p>
        </p:txBody>
      </p:sp>
      <p:sp>
        <p:nvSpPr>
          <p:cNvPr id="12" name="Text 10"/>
          <p:cNvSpPr/>
          <p:nvPr/>
        </p:nvSpPr>
        <p:spPr>
          <a:xfrm>
            <a:off x="822960" y="3621024"/>
            <a:ext cx="2743200" cy="822960"/>
          </a:xfrm>
          <a:prstGeom prst="rect">
            <a:avLst/>
          </a:prstGeom>
          <a:noFill/>
          <a:ln/>
        </p:spPr>
        <p:txBody>
          <a:bodyPr wrap="square" rtlCol="0" anchor="ctr"/>
          <a:lstStyle/>
          <a:p>
            <a:pPr marL="0" indent="0">
              <a:buNone/>
            </a:pPr>
            <a:r>
              <a:rPr lang="en-US" sz="1500" b="1" dirty="0">
                <a:solidFill>
                  <a:srgbClr val="023B59"/>
                </a:solidFill>
                <a:latin typeface="Calibri" pitchFamily="34" charset="0"/>
                <a:ea typeface="Calibri" pitchFamily="34" charset="-122"/>
                <a:cs typeface="Calibri" pitchFamily="34" charset="-120"/>
              </a:rPr>
              <a:t>Delayed talking</a:t>
            </a:r>
            <a:endParaRPr lang="en-US" sz="1500" dirty="0"/>
          </a:p>
        </p:txBody>
      </p:sp>
      <p:sp>
        <p:nvSpPr>
          <p:cNvPr id="13" name="Text 11"/>
          <p:cNvSpPr/>
          <p:nvPr/>
        </p:nvSpPr>
        <p:spPr>
          <a:xfrm>
            <a:off x="3657600" y="3621024"/>
            <a:ext cx="7589520" cy="64008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For Piaget, language grows out of thinking and doing. Isaac has had fewer chances to talk things through, which may be slowing both together.</a:t>
            </a:r>
            <a:endParaRPr lang="en-US" sz="1300" dirty="0"/>
          </a:p>
        </p:txBody>
      </p:sp>
      <p:sp>
        <p:nvSpPr>
          <p:cNvPr id="14" name="Text 12"/>
          <p:cNvSpPr/>
          <p:nvPr/>
        </p:nvSpPr>
        <p:spPr>
          <a:xfrm>
            <a:off x="3657600" y="4224528"/>
            <a:ext cx="7589520" cy="274320"/>
          </a:xfrm>
          <a:prstGeom prst="rect">
            <a:avLst/>
          </a:prstGeom>
          <a:noFill/>
          <a:ln/>
        </p:spPr>
        <p:txBody>
          <a:bodyPr wrap="square" rtlCol="0" anchor="ctr"/>
          <a:lstStyle/>
          <a:p>
            <a:pPr marL="0" indent="0">
              <a:buNone/>
            </a:pPr>
            <a:r>
              <a:rPr lang="en-US" sz="1300" i="1" dirty="0">
                <a:solidFill>
                  <a:srgbClr val="5B6B75"/>
                </a:solidFill>
                <a:latin typeface="Calibri" pitchFamily="34" charset="0"/>
                <a:ea typeface="Calibri" pitchFamily="34" charset="-122"/>
                <a:cs typeface="Calibri" pitchFamily="34" charset="-120"/>
              </a:rPr>
              <a:t>(Zhu, Ding and Tan et al., 2025)</a:t>
            </a:r>
            <a:endParaRPr lang="en-US" sz="1300" dirty="0"/>
          </a:p>
        </p:txBody>
      </p:sp>
      <p:sp>
        <p:nvSpPr>
          <p:cNvPr id="15" name="Shape 13"/>
          <p:cNvSpPr/>
          <p:nvPr/>
        </p:nvSpPr>
        <p:spPr>
          <a:xfrm>
            <a:off x="548640" y="4709160"/>
            <a:ext cx="11064240" cy="868680"/>
          </a:xfrm>
          <a:prstGeom prst="roundRect">
            <a:avLst>
              <a:gd name="adj" fmla="val 6316"/>
            </a:avLst>
          </a:prstGeom>
          <a:solidFill>
            <a:srgbClr val="F3F7F8"/>
          </a:solidFill>
          <a:ln/>
        </p:spPr>
        <p:txBody>
          <a:bodyPr/>
          <a:lstStyle/>
          <a:p>
            <a:endParaRPr lang="en-GB"/>
          </a:p>
        </p:txBody>
      </p:sp>
      <p:pic>
        <p:nvPicPr>
          <p:cNvPr id="16" name="Image 0" descr="preencoded.png"/>
          <p:cNvPicPr>
            <a:picLocks noChangeAspect="1"/>
          </p:cNvPicPr>
          <p:nvPr/>
        </p:nvPicPr>
        <p:blipFill>
          <a:blip r:embed="rId3"/>
          <a:stretch>
            <a:fillRect/>
          </a:stretch>
        </p:blipFill>
        <p:spPr>
          <a:xfrm>
            <a:off x="777240" y="4864608"/>
            <a:ext cx="365760" cy="365760"/>
          </a:xfrm>
          <a:prstGeom prst="rect">
            <a:avLst/>
          </a:prstGeom>
        </p:spPr>
      </p:pic>
      <p:sp>
        <p:nvSpPr>
          <p:cNvPr id="17" name="Text 14"/>
          <p:cNvSpPr/>
          <p:nvPr/>
        </p:nvSpPr>
        <p:spPr>
          <a:xfrm>
            <a:off x="1234440" y="4709160"/>
            <a:ext cx="10149840" cy="868680"/>
          </a:xfrm>
          <a:prstGeom prst="rect">
            <a:avLst/>
          </a:prstGeom>
          <a:noFill/>
          <a:ln/>
        </p:spPr>
        <p:txBody>
          <a:bodyPr wrap="square" rtlCol="0" anchor="ctr"/>
          <a:lstStyle/>
          <a:p>
            <a:pPr marL="0" indent="0">
              <a:buNone/>
            </a:pPr>
            <a:r>
              <a:rPr lang="en-US" sz="1300" b="1" dirty="0">
                <a:solidFill>
                  <a:srgbClr val="023B59"/>
                </a:solidFill>
                <a:latin typeface="Calibri" pitchFamily="34" charset="0"/>
                <a:ea typeface="Calibri" pitchFamily="34" charset="-122"/>
                <a:cs typeface="Calibri" pitchFamily="34" charset="-120"/>
              </a:rPr>
              <a:t>But theory has limits: </a:t>
            </a:r>
            <a:r>
              <a:rPr lang="en-US" sz="1300" dirty="0">
                <a:solidFill>
                  <a:srgbClr val="1A1A1A"/>
                </a:solidFill>
                <a:latin typeface="Calibri" pitchFamily="34" charset="0"/>
                <a:ea typeface="Calibri" pitchFamily="34" charset="-122"/>
                <a:cs typeface="Calibri" pitchFamily="34" charset="-120"/>
              </a:rPr>
              <a:t>Piaget explains how experience shapes thinking — but it doesn't fully explain Isaac's separation anxiety, which is likely also about attachment and emotion.</a:t>
            </a:r>
            <a:endParaRPr lang="en-US" sz="1300" dirty="0"/>
          </a:p>
        </p:txBody>
      </p:sp>
      <p:pic>
        <p:nvPicPr>
          <p:cNvPr id="18" name="Image 1" descr="/home/claude/isaac_ppt/footer_band_clean.png"/>
          <p:cNvPicPr>
            <a:picLocks noChangeAspect="1"/>
          </p:cNvPicPr>
          <p:nvPr/>
        </p:nvPicPr>
        <p:blipFill>
          <a:blip r:embed="rId4"/>
          <a:stretch>
            <a:fillRect/>
          </a:stretch>
        </p:blipFill>
        <p:spPr>
          <a:xfrm>
            <a:off x="0" y="5669280"/>
            <a:ext cx="12188952" cy="1188720"/>
          </a:xfrm>
          <a:prstGeom prst="rect">
            <a:avLst/>
          </a:prstGeom>
        </p:spPr>
      </p:pic>
      <p:sp>
        <p:nvSpPr>
          <p:cNvPr id="19" name="Text 15"/>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20" name="Text 16"/>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5</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700" b="1" dirty="0">
                <a:solidFill>
                  <a:srgbClr val="1A1A1A"/>
                </a:solidFill>
                <a:latin typeface="Calibri" pitchFamily="34" charset="0"/>
                <a:ea typeface="Calibri" pitchFamily="34" charset="-122"/>
                <a:cs typeface="Calibri" pitchFamily="34" charset="-120"/>
              </a:rPr>
              <a:t>Nature and Nurture - Both Play a Part</a:t>
            </a:r>
            <a:endParaRPr lang="en-US" sz="2700" dirty="0"/>
          </a:p>
        </p:txBody>
      </p:sp>
      <p:pic>
        <p:nvPicPr>
          <p:cNvPr id="3" name="Image 0" descr="preencoded.png"/>
          <p:cNvPicPr>
            <a:picLocks noChangeAspect="1"/>
          </p:cNvPicPr>
          <p:nvPr/>
        </p:nvPicPr>
        <p:blipFill>
          <a:blip r:embed="rId3"/>
          <a:stretch>
            <a:fillRect/>
          </a:stretch>
        </p:blipFill>
        <p:spPr>
          <a:xfrm>
            <a:off x="640080" y="1188720"/>
            <a:ext cx="384048" cy="384048"/>
          </a:xfrm>
          <a:prstGeom prst="rect">
            <a:avLst/>
          </a:prstGeom>
        </p:spPr>
      </p:pic>
      <p:sp>
        <p:nvSpPr>
          <p:cNvPr id="4" name="Text 1"/>
          <p:cNvSpPr/>
          <p:nvPr/>
        </p:nvSpPr>
        <p:spPr>
          <a:xfrm>
            <a:off x="1188720" y="1207008"/>
            <a:ext cx="5029200" cy="365760"/>
          </a:xfrm>
          <a:prstGeom prst="rect">
            <a:avLst/>
          </a:prstGeom>
          <a:noFill/>
          <a:ln/>
        </p:spPr>
        <p:txBody>
          <a:bodyPr wrap="square" rtlCol="0" anchor="ctr"/>
          <a:lstStyle/>
          <a:p>
            <a:pPr marL="0" indent="0">
              <a:buNone/>
            </a:pPr>
            <a:r>
              <a:rPr lang="en-US" sz="1500" b="1" dirty="0">
                <a:solidFill>
                  <a:srgbClr val="023B59"/>
                </a:solidFill>
                <a:latin typeface="Calibri" pitchFamily="34" charset="0"/>
                <a:ea typeface="Calibri" pitchFamily="34" charset="-122"/>
                <a:cs typeface="Calibri" pitchFamily="34" charset="-120"/>
              </a:rPr>
              <a:t>NATURE — What Isaac was born with</a:t>
            </a:r>
            <a:endParaRPr lang="en-US" sz="1500" dirty="0"/>
          </a:p>
        </p:txBody>
      </p:sp>
      <p:sp>
        <p:nvSpPr>
          <p:cNvPr id="5" name="Text 2"/>
          <p:cNvSpPr/>
          <p:nvPr/>
        </p:nvSpPr>
        <p:spPr>
          <a:xfrm>
            <a:off x="640080" y="1600200"/>
            <a:ext cx="5394960" cy="1737360"/>
          </a:xfrm>
          <a:prstGeom prst="rect">
            <a:avLst/>
          </a:prstGeom>
          <a:noFill/>
          <a:ln/>
        </p:spPr>
        <p:txBody>
          <a:bodyPr wrap="square" rtlCol="0" anchor="ctr"/>
          <a:lstStyle/>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Piaget's stages are thought to unfold in a broadly universal, biological order.</a:t>
            </a:r>
            <a:endParaRPr lang="en-US" sz="1300" dirty="0"/>
          </a:p>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His separation distress may partly reflect his natural temperament.</a:t>
            </a:r>
            <a:endParaRPr lang="en-US" sz="1300" dirty="0"/>
          </a:p>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It's possible some of the language delay has a neurological basis.</a:t>
            </a:r>
            <a:endParaRPr lang="en-US" sz="1300" dirty="0"/>
          </a:p>
        </p:txBody>
      </p:sp>
      <p:pic>
        <p:nvPicPr>
          <p:cNvPr id="6" name="Image 1" descr="preencoded.png"/>
          <p:cNvPicPr>
            <a:picLocks noChangeAspect="1"/>
          </p:cNvPicPr>
          <p:nvPr/>
        </p:nvPicPr>
        <p:blipFill>
          <a:blip r:embed="rId4"/>
          <a:stretch>
            <a:fillRect/>
          </a:stretch>
        </p:blipFill>
        <p:spPr>
          <a:xfrm>
            <a:off x="6309360" y="1188720"/>
            <a:ext cx="384048" cy="384048"/>
          </a:xfrm>
          <a:prstGeom prst="rect">
            <a:avLst/>
          </a:prstGeom>
        </p:spPr>
      </p:pic>
      <p:sp>
        <p:nvSpPr>
          <p:cNvPr id="7" name="Text 3"/>
          <p:cNvSpPr/>
          <p:nvPr/>
        </p:nvSpPr>
        <p:spPr>
          <a:xfrm>
            <a:off x="6858000" y="1207008"/>
            <a:ext cx="5029200" cy="365760"/>
          </a:xfrm>
          <a:prstGeom prst="rect">
            <a:avLst/>
          </a:prstGeom>
          <a:noFill/>
          <a:ln/>
        </p:spPr>
        <p:txBody>
          <a:bodyPr wrap="square" rtlCol="0" anchor="ctr"/>
          <a:lstStyle/>
          <a:p>
            <a:pPr marL="0" indent="0">
              <a:buNone/>
            </a:pPr>
            <a:r>
              <a:rPr lang="en-US" sz="1500" b="1" dirty="0">
                <a:solidFill>
                  <a:srgbClr val="023B59"/>
                </a:solidFill>
                <a:latin typeface="Calibri" pitchFamily="34" charset="0"/>
                <a:ea typeface="Calibri" pitchFamily="34" charset="-122"/>
                <a:cs typeface="Calibri" pitchFamily="34" charset="-120"/>
              </a:rPr>
              <a:t>NURTURE — What's happened around him</a:t>
            </a:r>
            <a:endParaRPr lang="en-US" sz="1500" dirty="0"/>
          </a:p>
        </p:txBody>
      </p:sp>
      <p:sp>
        <p:nvSpPr>
          <p:cNvPr id="8" name="Text 4"/>
          <p:cNvSpPr/>
          <p:nvPr/>
        </p:nvSpPr>
        <p:spPr>
          <a:xfrm>
            <a:off x="6309360" y="1600200"/>
            <a:ext cx="5394960" cy="2286000"/>
          </a:xfrm>
          <a:prstGeom prst="rect">
            <a:avLst/>
          </a:prstGeom>
          <a:noFill/>
          <a:ln/>
        </p:spPr>
        <p:txBody>
          <a:bodyPr wrap="square" rtlCol="0" anchor="ctr"/>
          <a:lstStyle/>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Mothers experiencing depression often find it harder to interact as responsively (Walker et al., 2020).</a:t>
            </a:r>
            <a:endParaRPr lang="en-US" sz="1300" dirty="0"/>
          </a:p>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Changing childcare settings interrupts the steady peer contact that helps schemas form.</a:t>
            </a:r>
            <a:endParaRPr lang="en-US" sz="1300" dirty="0"/>
          </a:p>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Moving city means losing familiar faces and surroundings overnight.</a:t>
            </a:r>
            <a:endParaRPr lang="en-US" sz="1300" dirty="0"/>
          </a:p>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A quieter language environment slows down symbolic thinking (Yang et al., 2021).</a:t>
            </a:r>
            <a:endParaRPr lang="en-US" sz="1300" dirty="0"/>
          </a:p>
        </p:txBody>
      </p:sp>
      <p:sp>
        <p:nvSpPr>
          <p:cNvPr id="9" name="Shape 5"/>
          <p:cNvSpPr/>
          <p:nvPr/>
        </p:nvSpPr>
        <p:spPr>
          <a:xfrm>
            <a:off x="548640" y="4114800"/>
            <a:ext cx="11064240" cy="1280160"/>
          </a:xfrm>
          <a:prstGeom prst="roundRect">
            <a:avLst>
              <a:gd name="adj" fmla="val 4286"/>
            </a:avLst>
          </a:prstGeom>
          <a:solidFill>
            <a:srgbClr val="F3F7F8"/>
          </a:solidFill>
          <a:ln/>
        </p:spPr>
        <p:txBody>
          <a:bodyPr/>
          <a:lstStyle/>
          <a:p>
            <a:endParaRPr lang="en-GB"/>
          </a:p>
        </p:txBody>
      </p:sp>
      <p:sp>
        <p:nvSpPr>
          <p:cNvPr id="10" name="Text 6"/>
          <p:cNvSpPr/>
          <p:nvPr/>
        </p:nvSpPr>
        <p:spPr>
          <a:xfrm>
            <a:off x="822960" y="4114800"/>
            <a:ext cx="10515600" cy="1280160"/>
          </a:xfrm>
          <a:prstGeom prst="rect">
            <a:avLst/>
          </a:prstGeom>
          <a:noFill/>
          <a:ln/>
        </p:spPr>
        <p:txBody>
          <a:bodyPr wrap="square" rtlCol="0" anchor="ctr"/>
          <a:lstStyle/>
          <a:p>
            <a:pPr marL="0" indent="0">
              <a:buNone/>
            </a:pPr>
            <a:r>
              <a:rPr lang="en-US" sz="1450" b="1" dirty="0">
                <a:solidFill>
                  <a:srgbClr val="023B59"/>
                </a:solidFill>
                <a:latin typeface="Calibri" pitchFamily="34" charset="0"/>
                <a:ea typeface="Calibri" pitchFamily="34" charset="-122"/>
                <a:cs typeface="Calibri" pitchFamily="34" charset="-120"/>
              </a:rPr>
              <a:t>The honest answer: </a:t>
            </a:r>
            <a:r>
              <a:rPr lang="en-US" sz="1450" i="1" dirty="0">
                <a:solidFill>
                  <a:srgbClr val="1A1A1A"/>
                </a:solidFill>
                <a:latin typeface="Calibri" pitchFamily="34" charset="0"/>
                <a:ea typeface="Calibri" pitchFamily="34" charset="-122"/>
                <a:cs typeface="Calibri" pitchFamily="34" charset="-120"/>
              </a:rPr>
              <a:t>it's very unlikely to be one or the other. Isaac's temperament and his environment are almost certainly interacting — which is exactly why a support plan needs to address both.</a:t>
            </a:r>
            <a:endParaRPr lang="en-US" sz="1450" dirty="0"/>
          </a:p>
        </p:txBody>
      </p:sp>
      <p:sp>
        <p:nvSpPr>
          <p:cNvPr id="11" name="Text 7"/>
          <p:cNvSpPr/>
          <p:nvPr/>
        </p:nvSpPr>
        <p:spPr>
          <a:xfrm>
            <a:off x="548640" y="5422392"/>
            <a:ext cx="10972800" cy="219456"/>
          </a:xfrm>
          <a:prstGeom prst="rect">
            <a:avLst/>
          </a:prstGeom>
          <a:noFill/>
          <a:ln/>
        </p:spPr>
        <p:txBody>
          <a:bodyPr wrap="square" rtlCol="0" anchor="ctr"/>
          <a:lstStyle/>
          <a:p>
            <a:pPr marL="0" indent="0">
              <a:buNone/>
            </a:pPr>
            <a:r>
              <a:rPr lang="en-US" sz="950" i="1" dirty="0">
                <a:solidFill>
                  <a:srgbClr val="5B6B75"/>
                </a:solidFill>
                <a:latin typeface="Calibri" pitchFamily="34" charset="0"/>
                <a:ea typeface="Calibri" pitchFamily="34" charset="-122"/>
                <a:cs typeface="Calibri" pitchFamily="34" charset="-120"/>
              </a:rPr>
              <a:t>(Walker et al., 2020; Yang et al., 2021; Severo et al., 2023; Alcon et al., 2024)</a:t>
            </a:r>
            <a:endParaRPr lang="en-US" sz="950" dirty="0"/>
          </a:p>
        </p:txBody>
      </p:sp>
      <p:pic>
        <p:nvPicPr>
          <p:cNvPr id="12" name="Image 2" descr="/home/claude/isaac_ppt/footer_band_clean.png"/>
          <p:cNvPicPr>
            <a:picLocks noChangeAspect="1"/>
          </p:cNvPicPr>
          <p:nvPr/>
        </p:nvPicPr>
        <p:blipFill>
          <a:blip r:embed="rId5"/>
          <a:stretch>
            <a:fillRect/>
          </a:stretch>
        </p:blipFill>
        <p:spPr>
          <a:xfrm>
            <a:off x="0" y="5669280"/>
            <a:ext cx="12188952" cy="1188720"/>
          </a:xfrm>
          <a:prstGeom prst="rect">
            <a:avLst/>
          </a:prstGeom>
        </p:spPr>
      </p:pic>
      <p:sp>
        <p:nvSpPr>
          <p:cNvPr id="13" name="Text 8"/>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14" name="Text 9"/>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600" b="1" dirty="0">
                <a:solidFill>
                  <a:srgbClr val="1A1A1A"/>
                </a:solidFill>
                <a:latin typeface="Calibri" pitchFamily="34" charset="0"/>
                <a:ea typeface="Calibri" pitchFamily="34" charset="-122"/>
                <a:cs typeface="Calibri" pitchFamily="34" charset="-120"/>
              </a:rPr>
              <a:t>Practical Strategies - What I'd Actually Do</a:t>
            </a:r>
            <a:endParaRPr lang="en-US" sz="2600" dirty="0"/>
          </a:p>
        </p:txBody>
      </p:sp>
      <p:pic>
        <p:nvPicPr>
          <p:cNvPr id="3" name="Image 0" descr="preencoded.png"/>
          <p:cNvPicPr>
            <a:picLocks noChangeAspect="1"/>
          </p:cNvPicPr>
          <p:nvPr/>
        </p:nvPicPr>
        <p:blipFill>
          <a:blip r:embed="rId3"/>
          <a:stretch>
            <a:fillRect/>
          </a:stretch>
        </p:blipFill>
        <p:spPr>
          <a:xfrm>
            <a:off x="594360" y="1097280"/>
            <a:ext cx="347472" cy="347472"/>
          </a:xfrm>
          <a:prstGeom prst="rect">
            <a:avLst/>
          </a:prstGeom>
        </p:spPr>
      </p:pic>
      <p:sp>
        <p:nvSpPr>
          <p:cNvPr id="4" name="Text 1"/>
          <p:cNvSpPr/>
          <p:nvPr/>
        </p:nvSpPr>
        <p:spPr>
          <a:xfrm>
            <a:off x="1051560" y="1051560"/>
            <a:ext cx="3017520" cy="457200"/>
          </a:xfrm>
          <a:prstGeom prst="rect">
            <a:avLst/>
          </a:prstGeom>
          <a:noFill/>
          <a:ln/>
        </p:spPr>
        <p:txBody>
          <a:bodyPr wrap="square" rtlCol="0" anchor="ctr"/>
          <a:lstStyle/>
          <a:p>
            <a:pPr marL="0" indent="0">
              <a:buNone/>
            </a:pPr>
            <a:r>
              <a:rPr lang="en-US" sz="1350" b="1" dirty="0">
                <a:solidFill>
                  <a:srgbClr val="023B59"/>
                </a:solidFill>
                <a:latin typeface="Calibri" pitchFamily="34" charset="0"/>
                <a:ea typeface="Calibri" pitchFamily="34" charset="-122"/>
                <a:cs typeface="Calibri" pitchFamily="34" charset="-120"/>
              </a:rPr>
              <a:t>Play-based learning</a:t>
            </a:r>
            <a:endParaRPr lang="en-US" sz="1350" dirty="0"/>
          </a:p>
        </p:txBody>
      </p:sp>
      <p:sp>
        <p:nvSpPr>
          <p:cNvPr id="5" name="Text 2"/>
          <p:cNvSpPr/>
          <p:nvPr/>
        </p:nvSpPr>
        <p:spPr>
          <a:xfrm>
            <a:off x="4114800" y="1051560"/>
            <a:ext cx="6766560" cy="45720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Structured and free play to build new schemas — even simple block play has been shown to boost language.</a:t>
            </a:r>
            <a:endParaRPr lang="en-US" sz="1300" dirty="0"/>
          </a:p>
        </p:txBody>
      </p:sp>
      <p:sp>
        <p:nvSpPr>
          <p:cNvPr id="6" name="Text 3"/>
          <p:cNvSpPr/>
          <p:nvPr/>
        </p:nvSpPr>
        <p:spPr>
          <a:xfrm>
            <a:off x="4114800" y="1435608"/>
            <a:ext cx="6766560" cy="228600"/>
          </a:xfrm>
          <a:prstGeom prst="rect">
            <a:avLst/>
          </a:prstGeom>
          <a:noFill/>
          <a:ln/>
        </p:spPr>
        <p:txBody>
          <a:bodyPr wrap="square" rtlCol="0" anchor="ctr"/>
          <a:lstStyle/>
          <a:p>
            <a:pPr marL="0" indent="0">
              <a:buNone/>
            </a:pPr>
            <a:r>
              <a:rPr lang="en-US" sz="1300" i="1" dirty="0">
                <a:solidFill>
                  <a:srgbClr val="5B6B75"/>
                </a:solidFill>
                <a:latin typeface="Calibri" pitchFamily="34" charset="0"/>
                <a:ea typeface="Calibri" pitchFamily="34" charset="-122"/>
                <a:cs typeface="Calibri" pitchFamily="34" charset="-120"/>
              </a:rPr>
              <a:t>(Cai et al., 2022; </a:t>
            </a:r>
            <a:r>
              <a:rPr lang="en-US" sz="1300" i="1" dirty="0" err="1">
                <a:solidFill>
                  <a:srgbClr val="5B6B75"/>
                </a:solidFill>
                <a:latin typeface="Calibri" pitchFamily="34" charset="0"/>
                <a:ea typeface="Calibri" pitchFamily="34" charset="-122"/>
                <a:cs typeface="Calibri" pitchFamily="34" charset="-120"/>
              </a:rPr>
              <a:t>Mi.ller</a:t>
            </a:r>
            <a:r>
              <a:rPr lang="en-US" sz="1300" i="1" dirty="0">
                <a:solidFill>
                  <a:srgbClr val="5B6B75"/>
                </a:solidFill>
                <a:latin typeface="Calibri" pitchFamily="34" charset="0"/>
                <a:ea typeface="Calibri" pitchFamily="34" charset="-122"/>
                <a:cs typeface="Calibri" pitchFamily="34" charset="-120"/>
              </a:rPr>
              <a:t> et al., 2022</a:t>
            </a:r>
            <a:r>
              <a:rPr lang="en-US" sz="950" i="1" dirty="0">
                <a:solidFill>
                  <a:srgbClr val="5B6B75"/>
                </a:solidFill>
                <a:latin typeface="Calibri" pitchFamily="34" charset="0"/>
                <a:ea typeface="Calibri" pitchFamily="34" charset="-122"/>
                <a:cs typeface="Calibri" pitchFamily="34" charset="-120"/>
              </a:rPr>
              <a:t>)</a:t>
            </a:r>
            <a:endParaRPr lang="en-US" sz="950" dirty="0"/>
          </a:p>
        </p:txBody>
      </p:sp>
      <p:pic>
        <p:nvPicPr>
          <p:cNvPr id="7" name="Image 1" descr="preencoded.png"/>
          <p:cNvPicPr>
            <a:picLocks noChangeAspect="1"/>
          </p:cNvPicPr>
          <p:nvPr/>
        </p:nvPicPr>
        <p:blipFill>
          <a:blip r:embed="rId4"/>
          <a:stretch>
            <a:fillRect/>
          </a:stretch>
        </p:blipFill>
        <p:spPr>
          <a:xfrm>
            <a:off x="594360" y="1874520"/>
            <a:ext cx="347472" cy="347472"/>
          </a:xfrm>
          <a:prstGeom prst="rect">
            <a:avLst/>
          </a:prstGeom>
        </p:spPr>
      </p:pic>
      <p:sp>
        <p:nvSpPr>
          <p:cNvPr id="8" name="Text 4"/>
          <p:cNvSpPr/>
          <p:nvPr/>
        </p:nvSpPr>
        <p:spPr>
          <a:xfrm>
            <a:off x="1051560" y="1828800"/>
            <a:ext cx="3017520" cy="457200"/>
          </a:xfrm>
          <a:prstGeom prst="rect">
            <a:avLst/>
          </a:prstGeom>
          <a:noFill/>
          <a:ln/>
        </p:spPr>
        <p:txBody>
          <a:bodyPr wrap="square" rtlCol="0" anchor="ctr"/>
          <a:lstStyle/>
          <a:p>
            <a:pPr marL="0" indent="0">
              <a:buNone/>
            </a:pPr>
            <a:r>
              <a:rPr lang="en-US" sz="1350" b="1" dirty="0">
                <a:solidFill>
                  <a:srgbClr val="023B59"/>
                </a:solidFill>
                <a:latin typeface="Calibri" pitchFamily="34" charset="0"/>
                <a:ea typeface="Calibri" pitchFamily="34" charset="-122"/>
                <a:cs typeface="Calibri" pitchFamily="34" charset="-120"/>
              </a:rPr>
              <a:t>Language-rich days</a:t>
            </a:r>
            <a:endParaRPr lang="en-US" sz="1350" dirty="0"/>
          </a:p>
        </p:txBody>
      </p:sp>
      <p:sp>
        <p:nvSpPr>
          <p:cNvPr id="9" name="Text 5"/>
          <p:cNvSpPr/>
          <p:nvPr/>
        </p:nvSpPr>
        <p:spPr>
          <a:xfrm>
            <a:off x="4114800" y="1828800"/>
            <a:ext cx="6766560" cy="45720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Storytelling, dialogic reading (asking questions as you read, not just reading at him) and singing.</a:t>
            </a:r>
            <a:endParaRPr lang="en-US" sz="1300" dirty="0"/>
          </a:p>
        </p:txBody>
      </p:sp>
      <p:sp>
        <p:nvSpPr>
          <p:cNvPr id="10" name="Text 6"/>
          <p:cNvSpPr/>
          <p:nvPr/>
        </p:nvSpPr>
        <p:spPr>
          <a:xfrm>
            <a:off x="4114800" y="2212848"/>
            <a:ext cx="6766560" cy="228600"/>
          </a:xfrm>
          <a:prstGeom prst="rect">
            <a:avLst/>
          </a:prstGeom>
          <a:noFill/>
          <a:ln/>
        </p:spPr>
        <p:txBody>
          <a:bodyPr wrap="square" rtlCol="0" anchor="ctr"/>
          <a:lstStyle/>
          <a:p>
            <a:pPr marL="0" indent="0">
              <a:buNone/>
            </a:pPr>
            <a:r>
              <a:rPr lang="en-US" sz="1300" i="1" dirty="0">
                <a:solidFill>
                  <a:srgbClr val="5B6B75"/>
                </a:solidFill>
                <a:latin typeface="Calibri" pitchFamily="34" charset="0"/>
                <a:ea typeface="Calibri" pitchFamily="34" charset="-122"/>
                <a:cs typeface="Calibri" pitchFamily="34" charset="-120"/>
              </a:rPr>
              <a:t>(Sia, Tzeng and Wang, 2026; Yang et al., 2021</a:t>
            </a:r>
            <a:r>
              <a:rPr lang="en-US" sz="950" i="1" dirty="0">
                <a:solidFill>
                  <a:srgbClr val="5B6B75"/>
                </a:solidFill>
                <a:latin typeface="Calibri" pitchFamily="34" charset="0"/>
                <a:ea typeface="Calibri" pitchFamily="34" charset="-122"/>
                <a:cs typeface="Calibri" pitchFamily="34" charset="-120"/>
              </a:rPr>
              <a:t>)</a:t>
            </a:r>
            <a:endParaRPr lang="en-US" sz="950" dirty="0"/>
          </a:p>
        </p:txBody>
      </p:sp>
      <p:pic>
        <p:nvPicPr>
          <p:cNvPr id="11" name="Image 2" descr="preencoded.png"/>
          <p:cNvPicPr>
            <a:picLocks noChangeAspect="1"/>
          </p:cNvPicPr>
          <p:nvPr/>
        </p:nvPicPr>
        <p:blipFill>
          <a:blip r:embed="rId5"/>
          <a:stretch>
            <a:fillRect/>
          </a:stretch>
        </p:blipFill>
        <p:spPr>
          <a:xfrm>
            <a:off x="594360" y="2651760"/>
            <a:ext cx="347472" cy="347472"/>
          </a:xfrm>
          <a:prstGeom prst="rect">
            <a:avLst/>
          </a:prstGeom>
        </p:spPr>
      </p:pic>
      <p:sp>
        <p:nvSpPr>
          <p:cNvPr id="12" name="Text 7"/>
          <p:cNvSpPr/>
          <p:nvPr/>
        </p:nvSpPr>
        <p:spPr>
          <a:xfrm>
            <a:off x="1051560" y="2606040"/>
            <a:ext cx="3017520" cy="457200"/>
          </a:xfrm>
          <a:prstGeom prst="rect">
            <a:avLst/>
          </a:prstGeom>
          <a:noFill/>
          <a:ln/>
        </p:spPr>
        <p:txBody>
          <a:bodyPr wrap="square" rtlCol="0" anchor="ctr"/>
          <a:lstStyle/>
          <a:p>
            <a:pPr marL="0" indent="0">
              <a:buNone/>
            </a:pPr>
            <a:r>
              <a:rPr lang="en-US" sz="1350" b="1" dirty="0">
                <a:solidFill>
                  <a:srgbClr val="023B59"/>
                </a:solidFill>
                <a:latin typeface="Calibri" pitchFamily="34" charset="0"/>
                <a:ea typeface="Calibri" pitchFamily="34" charset="-122"/>
                <a:cs typeface="Calibri" pitchFamily="34" charset="-120"/>
              </a:rPr>
              <a:t>A safe, predictable base</a:t>
            </a:r>
            <a:endParaRPr lang="en-US" sz="1350" dirty="0"/>
          </a:p>
        </p:txBody>
      </p:sp>
      <p:sp>
        <p:nvSpPr>
          <p:cNvPr id="13" name="Text 8"/>
          <p:cNvSpPr/>
          <p:nvPr/>
        </p:nvSpPr>
        <p:spPr>
          <a:xfrm>
            <a:off x="4114800" y="2606040"/>
            <a:ext cx="6766560" cy="45720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The same key worker, the same routine each day, to ease separation anxiety and build trust</a:t>
            </a:r>
            <a:r>
              <a:rPr lang="en-US" sz="1200" dirty="0">
                <a:solidFill>
                  <a:srgbClr val="1A1A1A"/>
                </a:solidFill>
                <a:latin typeface="Calibri" pitchFamily="34" charset="0"/>
                <a:ea typeface="Calibri" pitchFamily="34" charset="-122"/>
                <a:cs typeface="Calibri" pitchFamily="34" charset="-120"/>
              </a:rPr>
              <a:t>.</a:t>
            </a:r>
            <a:endParaRPr lang="en-US" sz="1200" dirty="0"/>
          </a:p>
        </p:txBody>
      </p:sp>
      <p:pic>
        <p:nvPicPr>
          <p:cNvPr id="14" name="Image 3" descr="preencoded.png"/>
          <p:cNvPicPr>
            <a:picLocks noChangeAspect="1"/>
          </p:cNvPicPr>
          <p:nvPr/>
        </p:nvPicPr>
        <p:blipFill>
          <a:blip r:embed="rId6"/>
          <a:stretch>
            <a:fillRect/>
          </a:stretch>
        </p:blipFill>
        <p:spPr>
          <a:xfrm>
            <a:off x="594360" y="3429000"/>
            <a:ext cx="347472" cy="347472"/>
          </a:xfrm>
          <a:prstGeom prst="rect">
            <a:avLst/>
          </a:prstGeom>
        </p:spPr>
      </p:pic>
      <p:sp>
        <p:nvSpPr>
          <p:cNvPr id="15" name="Text 9"/>
          <p:cNvSpPr/>
          <p:nvPr/>
        </p:nvSpPr>
        <p:spPr>
          <a:xfrm>
            <a:off x="1051560" y="3383280"/>
            <a:ext cx="3017520" cy="457200"/>
          </a:xfrm>
          <a:prstGeom prst="rect">
            <a:avLst/>
          </a:prstGeom>
          <a:noFill/>
          <a:ln/>
        </p:spPr>
        <p:txBody>
          <a:bodyPr wrap="square" rtlCol="0" anchor="ctr"/>
          <a:lstStyle/>
          <a:p>
            <a:pPr marL="0" indent="0">
              <a:buNone/>
            </a:pPr>
            <a:r>
              <a:rPr lang="en-US" sz="1350" b="1" dirty="0">
                <a:solidFill>
                  <a:srgbClr val="023B59"/>
                </a:solidFill>
                <a:latin typeface="Calibri" pitchFamily="34" charset="0"/>
                <a:ea typeface="Calibri" pitchFamily="34" charset="-122"/>
                <a:cs typeface="Calibri" pitchFamily="34" charset="-120"/>
              </a:rPr>
              <a:t>Supporting Mum too</a:t>
            </a:r>
            <a:endParaRPr lang="en-US" sz="1350" dirty="0"/>
          </a:p>
        </p:txBody>
      </p:sp>
      <p:sp>
        <p:nvSpPr>
          <p:cNvPr id="16" name="Text 10"/>
          <p:cNvSpPr/>
          <p:nvPr/>
        </p:nvSpPr>
        <p:spPr>
          <a:xfrm>
            <a:off x="4114800" y="3383280"/>
            <a:ext cx="6766560" cy="45720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A parenting programme and therapeutic support for Isaac's mother, so she can be more responsive</a:t>
            </a:r>
            <a:r>
              <a:rPr lang="en-US" sz="1200" dirty="0">
                <a:solidFill>
                  <a:srgbClr val="1A1A1A"/>
                </a:solidFill>
                <a:latin typeface="Calibri" pitchFamily="34" charset="0"/>
                <a:ea typeface="Calibri" pitchFamily="34" charset="-122"/>
                <a:cs typeface="Calibri" pitchFamily="34" charset="-120"/>
              </a:rPr>
              <a:t>.</a:t>
            </a:r>
            <a:endParaRPr lang="en-US" sz="1200" dirty="0"/>
          </a:p>
        </p:txBody>
      </p:sp>
      <p:sp>
        <p:nvSpPr>
          <p:cNvPr id="17" name="Text 11"/>
          <p:cNvSpPr/>
          <p:nvPr/>
        </p:nvSpPr>
        <p:spPr>
          <a:xfrm>
            <a:off x="4069080" y="3815214"/>
            <a:ext cx="6766560" cy="228600"/>
          </a:xfrm>
          <a:prstGeom prst="rect">
            <a:avLst/>
          </a:prstGeom>
          <a:noFill/>
          <a:ln/>
        </p:spPr>
        <p:txBody>
          <a:bodyPr wrap="square" rtlCol="0" anchor="ctr"/>
          <a:lstStyle/>
          <a:p>
            <a:pPr marL="0" indent="0">
              <a:buNone/>
            </a:pPr>
            <a:r>
              <a:rPr lang="en-US" sz="1300" i="1" dirty="0">
                <a:solidFill>
                  <a:srgbClr val="5B6B75"/>
                </a:solidFill>
                <a:latin typeface="Calibri" pitchFamily="34" charset="0"/>
                <a:ea typeface="Calibri" pitchFamily="34" charset="-122"/>
                <a:cs typeface="Calibri" pitchFamily="34" charset="-120"/>
              </a:rPr>
              <a:t>(Brookman et al., 2023</a:t>
            </a:r>
            <a:r>
              <a:rPr lang="en-US" sz="950" i="1" dirty="0">
                <a:solidFill>
                  <a:srgbClr val="5B6B75"/>
                </a:solidFill>
                <a:latin typeface="Calibri" pitchFamily="34" charset="0"/>
                <a:ea typeface="Calibri" pitchFamily="34" charset="-122"/>
                <a:cs typeface="Calibri" pitchFamily="34" charset="-120"/>
              </a:rPr>
              <a:t>)</a:t>
            </a:r>
            <a:endParaRPr lang="en-US" sz="950" dirty="0"/>
          </a:p>
        </p:txBody>
      </p:sp>
      <p:pic>
        <p:nvPicPr>
          <p:cNvPr id="18" name="Image 4" descr="preencoded.png"/>
          <p:cNvPicPr>
            <a:picLocks noChangeAspect="1"/>
          </p:cNvPicPr>
          <p:nvPr/>
        </p:nvPicPr>
        <p:blipFill>
          <a:blip r:embed="rId7"/>
          <a:stretch>
            <a:fillRect/>
          </a:stretch>
        </p:blipFill>
        <p:spPr>
          <a:xfrm>
            <a:off x="594360" y="4206240"/>
            <a:ext cx="347472" cy="347472"/>
          </a:xfrm>
          <a:prstGeom prst="rect">
            <a:avLst/>
          </a:prstGeom>
        </p:spPr>
      </p:pic>
      <p:sp>
        <p:nvSpPr>
          <p:cNvPr id="19" name="Text 12"/>
          <p:cNvSpPr/>
          <p:nvPr/>
        </p:nvSpPr>
        <p:spPr>
          <a:xfrm>
            <a:off x="1051560" y="4160520"/>
            <a:ext cx="3017520" cy="457200"/>
          </a:xfrm>
          <a:prstGeom prst="rect">
            <a:avLst/>
          </a:prstGeom>
          <a:noFill/>
          <a:ln/>
        </p:spPr>
        <p:txBody>
          <a:bodyPr wrap="square" rtlCol="0" anchor="ctr"/>
          <a:lstStyle/>
          <a:p>
            <a:pPr marL="0" indent="0">
              <a:buNone/>
            </a:pPr>
            <a:r>
              <a:rPr lang="en-US" sz="1350" b="1" dirty="0">
                <a:solidFill>
                  <a:srgbClr val="023B59"/>
                </a:solidFill>
                <a:latin typeface="Calibri" pitchFamily="34" charset="0"/>
                <a:ea typeface="Calibri" pitchFamily="34" charset="-122"/>
                <a:cs typeface="Calibri" pitchFamily="34" charset="-120"/>
              </a:rPr>
              <a:t>Joined-up help</a:t>
            </a:r>
            <a:endParaRPr lang="en-US" sz="1350" dirty="0"/>
          </a:p>
        </p:txBody>
      </p:sp>
      <p:sp>
        <p:nvSpPr>
          <p:cNvPr id="20" name="Text 13"/>
          <p:cNvSpPr/>
          <p:nvPr/>
        </p:nvSpPr>
        <p:spPr>
          <a:xfrm>
            <a:off x="4114800" y="4160520"/>
            <a:ext cx="6766560" cy="457200"/>
          </a:xfrm>
          <a:prstGeom prst="rect">
            <a:avLst/>
          </a:prstGeom>
          <a:noFill/>
          <a:ln/>
        </p:spPr>
        <p:txBody>
          <a:bodyPr wrap="square" rtlCol="0" anchor="ctr"/>
          <a:lstStyle/>
          <a:p>
            <a:pPr marL="0" indent="0">
              <a:buNone/>
            </a:pPr>
            <a:r>
              <a:rPr lang="en-US" sz="1300" dirty="0">
                <a:solidFill>
                  <a:srgbClr val="1A1A1A"/>
                </a:solidFill>
                <a:latin typeface="Calibri" pitchFamily="34" charset="0"/>
                <a:ea typeface="Calibri" pitchFamily="34" charset="-122"/>
                <a:cs typeface="Calibri" pitchFamily="34" charset="-120"/>
              </a:rPr>
              <a:t>Referrals to speech therapy, health visiting and CAMHS so no one's working in a silo.</a:t>
            </a:r>
            <a:endParaRPr lang="en-US" sz="1300" dirty="0"/>
          </a:p>
        </p:txBody>
      </p:sp>
      <p:pic>
        <p:nvPicPr>
          <p:cNvPr id="21" name="Image 5" descr="/home/claude/isaac_ppt/footer_band_clean.png"/>
          <p:cNvPicPr>
            <a:picLocks noChangeAspect="1"/>
          </p:cNvPicPr>
          <p:nvPr/>
        </p:nvPicPr>
        <p:blipFill>
          <a:blip r:embed="rId8"/>
          <a:stretch>
            <a:fillRect/>
          </a:stretch>
        </p:blipFill>
        <p:spPr>
          <a:xfrm>
            <a:off x="0" y="5669280"/>
            <a:ext cx="12188952" cy="1188720"/>
          </a:xfrm>
          <a:prstGeom prst="rect">
            <a:avLst/>
          </a:prstGeom>
        </p:spPr>
      </p:pic>
      <p:sp>
        <p:nvSpPr>
          <p:cNvPr id="22" name="Text 14"/>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23" name="Text 15"/>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7</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700" b="1" dirty="0">
                <a:solidFill>
                  <a:srgbClr val="1A1A1A"/>
                </a:solidFill>
                <a:latin typeface="Calibri" pitchFamily="34" charset="0"/>
                <a:ea typeface="Calibri" pitchFamily="34" charset="-122"/>
                <a:cs typeface="Calibri" pitchFamily="34" charset="-120"/>
              </a:rPr>
              <a:t>How Good Is Piaget's Theory, Really?</a:t>
            </a:r>
            <a:endParaRPr lang="en-US" sz="2700" dirty="0"/>
          </a:p>
        </p:txBody>
      </p:sp>
      <p:pic>
        <p:nvPicPr>
          <p:cNvPr id="3" name="Image 0" descr="preencoded.png"/>
          <p:cNvPicPr>
            <a:picLocks noChangeAspect="1"/>
          </p:cNvPicPr>
          <p:nvPr/>
        </p:nvPicPr>
        <p:blipFill>
          <a:blip r:embed="rId3"/>
          <a:stretch>
            <a:fillRect/>
          </a:stretch>
        </p:blipFill>
        <p:spPr>
          <a:xfrm>
            <a:off x="594360" y="1097280"/>
            <a:ext cx="365760" cy="365760"/>
          </a:xfrm>
          <a:prstGeom prst="rect">
            <a:avLst/>
          </a:prstGeom>
        </p:spPr>
      </p:pic>
      <p:sp>
        <p:nvSpPr>
          <p:cNvPr id="4" name="Text 1"/>
          <p:cNvSpPr/>
          <p:nvPr/>
        </p:nvSpPr>
        <p:spPr>
          <a:xfrm>
            <a:off x="1097280" y="1115568"/>
            <a:ext cx="5029200" cy="365760"/>
          </a:xfrm>
          <a:prstGeom prst="rect">
            <a:avLst/>
          </a:prstGeom>
          <a:noFill/>
          <a:ln/>
        </p:spPr>
        <p:txBody>
          <a:bodyPr wrap="square" rtlCol="0" anchor="ctr"/>
          <a:lstStyle/>
          <a:p>
            <a:pPr marL="0" indent="0">
              <a:buNone/>
            </a:pPr>
            <a:r>
              <a:rPr lang="en-US" sz="1600" b="1" dirty="0">
                <a:solidFill>
                  <a:srgbClr val="023B59"/>
                </a:solidFill>
                <a:latin typeface="Calibri" pitchFamily="34" charset="0"/>
                <a:ea typeface="Calibri" pitchFamily="34" charset="-122"/>
                <a:cs typeface="Calibri" pitchFamily="34" charset="-120"/>
              </a:rPr>
              <a:t>Strengths</a:t>
            </a:r>
            <a:endParaRPr lang="en-US" sz="1600" dirty="0"/>
          </a:p>
        </p:txBody>
      </p:sp>
      <p:sp>
        <p:nvSpPr>
          <p:cNvPr id="5" name="Text 2"/>
          <p:cNvSpPr/>
          <p:nvPr/>
        </p:nvSpPr>
        <p:spPr>
          <a:xfrm>
            <a:off x="594360" y="1508760"/>
            <a:ext cx="5486400" cy="1828800"/>
          </a:xfrm>
          <a:prstGeom prst="rect">
            <a:avLst/>
          </a:prstGeom>
          <a:noFill/>
          <a:ln/>
        </p:spPr>
        <p:txBody>
          <a:bodyPr wrap="square" rtlCol="0" anchor="ctr"/>
          <a:lstStyle/>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Fits naturally with play-based EYFS practice.</a:t>
            </a:r>
            <a:endParaRPr lang="en-US" sz="1300" dirty="0"/>
          </a:p>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Gives practitioners a way to plan age-appropriate activities.</a:t>
            </a:r>
            <a:endParaRPr lang="en-US" sz="1300" dirty="0"/>
          </a:p>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Highlights that children learn by doing, not just being told.</a:t>
            </a:r>
            <a:endParaRPr lang="en-US" sz="1300" dirty="0"/>
          </a:p>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Widely used and well understood across early years settings.</a:t>
            </a:r>
            <a:endParaRPr lang="en-US" sz="1300" dirty="0"/>
          </a:p>
        </p:txBody>
      </p:sp>
      <p:pic>
        <p:nvPicPr>
          <p:cNvPr id="6" name="Image 1" descr="preencoded.png"/>
          <p:cNvPicPr>
            <a:picLocks noChangeAspect="1"/>
          </p:cNvPicPr>
          <p:nvPr/>
        </p:nvPicPr>
        <p:blipFill>
          <a:blip r:embed="rId4"/>
          <a:stretch>
            <a:fillRect/>
          </a:stretch>
        </p:blipFill>
        <p:spPr>
          <a:xfrm>
            <a:off x="6309360" y="1097280"/>
            <a:ext cx="365760" cy="365760"/>
          </a:xfrm>
          <a:prstGeom prst="rect">
            <a:avLst/>
          </a:prstGeom>
        </p:spPr>
      </p:pic>
      <p:sp>
        <p:nvSpPr>
          <p:cNvPr id="7" name="Text 3"/>
          <p:cNvSpPr/>
          <p:nvPr/>
        </p:nvSpPr>
        <p:spPr>
          <a:xfrm>
            <a:off x="6812280" y="1115568"/>
            <a:ext cx="5029200" cy="365760"/>
          </a:xfrm>
          <a:prstGeom prst="rect">
            <a:avLst/>
          </a:prstGeom>
          <a:noFill/>
          <a:ln/>
        </p:spPr>
        <p:txBody>
          <a:bodyPr wrap="square" rtlCol="0" anchor="ctr"/>
          <a:lstStyle/>
          <a:p>
            <a:pPr marL="0" indent="0">
              <a:buNone/>
            </a:pPr>
            <a:r>
              <a:rPr lang="en-US" sz="1600" b="1" dirty="0">
                <a:solidFill>
                  <a:srgbClr val="023B59"/>
                </a:solidFill>
                <a:latin typeface="Calibri" pitchFamily="34" charset="0"/>
                <a:ea typeface="Calibri" pitchFamily="34" charset="-122"/>
                <a:cs typeface="Calibri" pitchFamily="34" charset="-120"/>
              </a:rPr>
              <a:t>Limitations</a:t>
            </a:r>
            <a:endParaRPr lang="en-US" sz="1600" dirty="0"/>
          </a:p>
        </p:txBody>
      </p:sp>
      <p:sp>
        <p:nvSpPr>
          <p:cNvPr id="8" name="Text 4"/>
          <p:cNvSpPr/>
          <p:nvPr/>
        </p:nvSpPr>
        <p:spPr>
          <a:xfrm>
            <a:off x="6309360" y="1508760"/>
            <a:ext cx="5394960" cy="1828800"/>
          </a:xfrm>
          <a:prstGeom prst="rect">
            <a:avLst/>
          </a:prstGeom>
          <a:noFill/>
          <a:ln/>
        </p:spPr>
        <p:txBody>
          <a:bodyPr wrap="square" rtlCol="0" anchor="ctr"/>
          <a:lstStyle/>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May undervalue what children in different communities can already do.</a:t>
            </a:r>
            <a:endParaRPr lang="en-US" sz="1300" dirty="0"/>
          </a:p>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Pays little attention to the social and cultural side of learning — Vygotsky's approach covers this better.</a:t>
            </a:r>
            <a:endParaRPr lang="en-US" sz="1300" dirty="0"/>
          </a:p>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The fixed stages don't flex well for individual children.</a:t>
            </a:r>
            <a:endParaRPr lang="en-US" sz="1300" dirty="0"/>
          </a:p>
          <a:p>
            <a:pPr marL="342900" indent="-342900">
              <a:spcAft>
                <a:spcPts val="600"/>
              </a:spcAft>
              <a:buSzPct val="100000"/>
              <a:buChar char="•"/>
            </a:pPr>
            <a:r>
              <a:rPr lang="en-US" sz="1300" dirty="0">
                <a:solidFill>
                  <a:srgbClr val="1A1A1A"/>
                </a:solidFill>
                <a:latin typeface="Calibri" pitchFamily="34" charset="0"/>
                <a:ea typeface="Calibri" pitchFamily="34" charset="-122"/>
                <a:cs typeface="Calibri" pitchFamily="34" charset="-120"/>
              </a:rPr>
              <a:t>Says little about how a parent's mental health affects a child's development.</a:t>
            </a:r>
            <a:endParaRPr lang="en-US" sz="1300" dirty="0"/>
          </a:p>
        </p:txBody>
      </p:sp>
      <p:sp>
        <p:nvSpPr>
          <p:cNvPr id="9" name="Shape 5"/>
          <p:cNvSpPr/>
          <p:nvPr/>
        </p:nvSpPr>
        <p:spPr>
          <a:xfrm>
            <a:off x="548640" y="3749040"/>
            <a:ext cx="11064240" cy="1188720"/>
          </a:xfrm>
          <a:prstGeom prst="roundRect">
            <a:avLst>
              <a:gd name="adj" fmla="val 4615"/>
            </a:avLst>
          </a:prstGeom>
          <a:solidFill>
            <a:srgbClr val="F3F7F8"/>
          </a:solidFill>
          <a:ln/>
        </p:spPr>
        <p:txBody>
          <a:bodyPr/>
          <a:lstStyle/>
          <a:p>
            <a:endParaRPr lang="en-GB"/>
          </a:p>
        </p:txBody>
      </p:sp>
      <p:sp>
        <p:nvSpPr>
          <p:cNvPr id="10" name="Text 6"/>
          <p:cNvSpPr/>
          <p:nvPr/>
        </p:nvSpPr>
        <p:spPr>
          <a:xfrm>
            <a:off x="822960" y="3749040"/>
            <a:ext cx="10515600" cy="1188720"/>
          </a:xfrm>
          <a:prstGeom prst="rect">
            <a:avLst/>
          </a:prstGeom>
          <a:noFill/>
          <a:ln/>
        </p:spPr>
        <p:txBody>
          <a:bodyPr wrap="square" rtlCol="0" anchor="ctr"/>
          <a:lstStyle/>
          <a:p>
            <a:pPr marL="0" indent="0">
              <a:buNone/>
            </a:pPr>
            <a:r>
              <a:rPr lang="en-US" sz="1350" b="1" dirty="0">
                <a:solidFill>
                  <a:srgbClr val="023B59"/>
                </a:solidFill>
                <a:latin typeface="Calibri" pitchFamily="34" charset="0"/>
                <a:ea typeface="Calibri" pitchFamily="34" charset="-122"/>
                <a:cs typeface="Calibri" pitchFamily="34" charset="-120"/>
              </a:rPr>
              <a:t>My view: </a:t>
            </a:r>
            <a:r>
              <a:rPr lang="en-US" sz="1350" dirty="0">
                <a:solidFill>
                  <a:srgbClr val="1A1A1A"/>
                </a:solidFill>
                <a:latin typeface="Calibri" pitchFamily="34" charset="0"/>
                <a:ea typeface="Calibri" pitchFamily="34" charset="-122"/>
                <a:cs typeface="Calibri" pitchFamily="34" charset="-120"/>
              </a:rPr>
              <a:t>Piaget gives me a strong starting point for understanding Isaac's cognitive development, but on its own it's not the whole picture — I'd want to pair it with attachment theory to properly address his separation anxiety.</a:t>
            </a:r>
            <a:endParaRPr lang="en-US" sz="1350" dirty="0"/>
          </a:p>
        </p:txBody>
      </p:sp>
      <p:sp>
        <p:nvSpPr>
          <p:cNvPr id="11" name="Text 7"/>
          <p:cNvSpPr/>
          <p:nvPr/>
        </p:nvSpPr>
        <p:spPr>
          <a:xfrm>
            <a:off x="548640" y="5074920"/>
            <a:ext cx="10972800" cy="274320"/>
          </a:xfrm>
          <a:prstGeom prst="rect">
            <a:avLst/>
          </a:prstGeom>
          <a:noFill/>
          <a:ln/>
        </p:spPr>
        <p:txBody>
          <a:bodyPr wrap="square" rtlCol="0" anchor="ctr"/>
          <a:lstStyle/>
          <a:p>
            <a:pPr marL="0" indent="0">
              <a:buNone/>
            </a:pPr>
            <a:r>
              <a:rPr lang="en-US" sz="1050" i="1" dirty="0">
                <a:solidFill>
                  <a:srgbClr val="5B6B75"/>
                </a:solidFill>
                <a:latin typeface="Calibri" pitchFamily="34" charset="0"/>
                <a:ea typeface="Calibri" pitchFamily="34" charset="-122"/>
                <a:cs typeface="Calibri" pitchFamily="34" charset="-120"/>
              </a:rPr>
              <a:t>(Alghofaili, 2021; Huang, 2021)</a:t>
            </a:r>
            <a:endParaRPr lang="en-US" sz="1050" dirty="0"/>
          </a:p>
        </p:txBody>
      </p:sp>
      <p:pic>
        <p:nvPicPr>
          <p:cNvPr id="12" name="Image 2" descr="/home/claude/isaac_ppt/footer_band_clean.png"/>
          <p:cNvPicPr>
            <a:picLocks noChangeAspect="1"/>
          </p:cNvPicPr>
          <p:nvPr/>
        </p:nvPicPr>
        <p:blipFill>
          <a:blip r:embed="rId5"/>
          <a:stretch>
            <a:fillRect/>
          </a:stretch>
        </p:blipFill>
        <p:spPr>
          <a:xfrm>
            <a:off x="0" y="5669280"/>
            <a:ext cx="12188952" cy="1188720"/>
          </a:xfrm>
          <a:prstGeom prst="rect">
            <a:avLst/>
          </a:prstGeom>
        </p:spPr>
      </p:pic>
      <p:sp>
        <p:nvSpPr>
          <p:cNvPr id="13" name="Text 8"/>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14" name="Text 9"/>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8</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700" b="1" dirty="0">
                <a:solidFill>
                  <a:srgbClr val="1A1A1A"/>
                </a:solidFill>
                <a:latin typeface="Calibri" pitchFamily="34" charset="0"/>
                <a:ea typeface="Calibri" pitchFamily="34" charset="-122"/>
                <a:cs typeface="Calibri" pitchFamily="34" charset="-120"/>
              </a:rPr>
              <a:t>Isaac's Early Help Plan, At a Glance</a:t>
            </a:r>
            <a:endParaRPr lang="en-US" sz="2700" dirty="0"/>
          </a:p>
        </p:txBody>
      </p:sp>
      <p:sp>
        <p:nvSpPr>
          <p:cNvPr id="3" name="Shape 1"/>
          <p:cNvSpPr/>
          <p:nvPr/>
        </p:nvSpPr>
        <p:spPr>
          <a:xfrm>
            <a:off x="548640" y="1051560"/>
            <a:ext cx="3611880" cy="502920"/>
          </a:xfrm>
          <a:prstGeom prst="roundRect">
            <a:avLst>
              <a:gd name="adj" fmla="val 10909"/>
            </a:avLst>
          </a:prstGeom>
          <a:solidFill>
            <a:srgbClr val="F9C74F"/>
          </a:solidFill>
          <a:ln/>
        </p:spPr>
        <p:txBody>
          <a:bodyPr/>
          <a:lstStyle/>
          <a:p>
            <a:endParaRPr lang="en-GB"/>
          </a:p>
        </p:txBody>
      </p:sp>
      <p:sp>
        <p:nvSpPr>
          <p:cNvPr id="4" name="Text 2"/>
          <p:cNvSpPr/>
          <p:nvPr/>
        </p:nvSpPr>
        <p:spPr>
          <a:xfrm>
            <a:off x="548640" y="1051560"/>
            <a:ext cx="3611880" cy="50292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Short Term</a:t>
            </a:r>
            <a:endParaRPr lang="en-US" sz="1500" dirty="0"/>
          </a:p>
        </p:txBody>
      </p:sp>
      <p:sp>
        <p:nvSpPr>
          <p:cNvPr id="5" name="Shape 3"/>
          <p:cNvSpPr/>
          <p:nvPr/>
        </p:nvSpPr>
        <p:spPr>
          <a:xfrm>
            <a:off x="548640" y="1645920"/>
            <a:ext cx="3611880" cy="3291840"/>
          </a:xfrm>
          <a:prstGeom prst="roundRect">
            <a:avLst>
              <a:gd name="adj" fmla="val 1667"/>
            </a:avLst>
          </a:prstGeom>
          <a:solidFill>
            <a:srgbClr val="F3F7F8"/>
          </a:solidFill>
          <a:ln/>
        </p:spPr>
        <p:txBody>
          <a:bodyPr/>
          <a:lstStyle/>
          <a:p>
            <a:endParaRPr lang="en-GB"/>
          </a:p>
        </p:txBody>
      </p:sp>
      <p:sp>
        <p:nvSpPr>
          <p:cNvPr id="6" name="Text 4"/>
          <p:cNvSpPr/>
          <p:nvPr/>
        </p:nvSpPr>
        <p:spPr>
          <a:xfrm>
            <a:off x="731520" y="1828800"/>
            <a:ext cx="3246120" cy="2926080"/>
          </a:xfrm>
          <a:prstGeom prst="rect">
            <a:avLst/>
          </a:prstGeom>
          <a:noFill/>
          <a:ln/>
        </p:spPr>
        <p:txBody>
          <a:bodyPr wrap="square" rtlCol="0" anchor="ctr"/>
          <a:lstStyle/>
          <a:p>
            <a:pPr marL="342900" indent="-342900">
              <a:spcAft>
                <a:spcPts val="1000"/>
              </a:spcAft>
              <a:buSzPct val="100000"/>
              <a:buChar char="•"/>
            </a:pPr>
            <a:r>
              <a:rPr lang="en-US" sz="1300" dirty="0">
                <a:solidFill>
                  <a:srgbClr val="1A1A1A"/>
                </a:solidFill>
                <a:latin typeface="Calibri" pitchFamily="34" charset="0"/>
                <a:ea typeface="Calibri" pitchFamily="34" charset="-122"/>
                <a:cs typeface="Calibri" pitchFamily="34" charset="-120"/>
              </a:rPr>
              <a:t>Daily play-based activities to build new schemas</a:t>
            </a:r>
            <a:endParaRPr lang="en-US" sz="1300" dirty="0"/>
          </a:p>
          <a:p>
            <a:pPr marL="342900" indent="-342900">
              <a:spcAft>
                <a:spcPts val="1000"/>
              </a:spcAft>
              <a:buSzPct val="100000"/>
              <a:buChar char="•"/>
            </a:pPr>
            <a:r>
              <a:rPr lang="en-US" sz="1300" dirty="0">
                <a:solidFill>
                  <a:srgbClr val="1A1A1A"/>
                </a:solidFill>
                <a:latin typeface="Calibri" pitchFamily="34" charset="0"/>
                <a:ea typeface="Calibri" pitchFamily="34" charset="-122"/>
                <a:cs typeface="Calibri" pitchFamily="34" charset="-120"/>
              </a:rPr>
              <a:t>One consistent key worker for attachment</a:t>
            </a:r>
            <a:endParaRPr lang="en-US" sz="1300" dirty="0"/>
          </a:p>
          <a:p>
            <a:pPr marL="342900" indent="-342900">
              <a:spcAft>
                <a:spcPts val="1000"/>
              </a:spcAft>
              <a:buSzPct val="100000"/>
              <a:buChar char="•"/>
            </a:pPr>
            <a:r>
              <a:rPr lang="en-US" sz="1300" dirty="0">
                <a:solidFill>
                  <a:srgbClr val="1A1A1A"/>
                </a:solidFill>
                <a:latin typeface="Calibri" pitchFamily="34" charset="0"/>
                <a:ea typeface="Calibri" pitchFamily="34" charset="-122"/>
                <a:cs typeface="Calibri" pitchFamily="34" charset="-120"/>
              </a:rPr>
              <a:t>Sensory play to help him self-soothe</a:t>
            </a:r>
            <a:endParaRPr lang="en-US" sz="1300" dirty="0"/>
          </a:p>
          <a:p>
            <a:pPr marL="342900" indent="-342900">
              <a:spcAft>
                <a:spcPts val="1000"/>
              </a:spcAft>
              <a:buSzPct val="100000"/>
              <a:buChar char="•"/>
            </a:pPr>
            <a:r>
              <a:rPr lang="en-US" sz="1300" dirty="0">
                <a:solidFill>
                  <a:srgbClr val="1A1A1A"/>
                </a:solidFill>
                <a:latin typeface="Calibri" pitchFamily="34" charset="0"/>
                <a:ea typeface="Calibri" pitchFamily="34" charset="-122"/>
                <a:cs typeface="Calibri" pitchFamily="34" charset="-120"/>
              </a:rPr>
              <a:t>Refer Mum for post-natal support</a:t>
            </a:r>
            <a:endParaRPr lang="en-US" sz="1300" dirty="0"/>
          </a:p>
        </p:txBody>
      </p:sp>
      <p:sp>
        <p:nvSpPr>
          <p:cNvPr id="7" name="Shape 5"/>
          <p:cNvSpPr/>
          <p:nvPr/>
        </p:nvSpPr>
        <p:spPr>
          <a:xfrm>
            <a:off x="4297680" y="1051560"/>
            <a:ext cx="3611880" cy="502920"/>
          </a:xfrm>
          <a:prstGeom prst="roundRect">
            <a:avLst>
              <a:gd name="adj" fmla="val 10909"/>
            </a:avLst>
          </a:prstGeom>
          <a:solidFill>
            <a:srgbClr val="E84855"/>
          </a:solidFill>
          <a:ln/>
        </p:spPr>
        <p:txBody>
          <a:bodyPr/>
          <a:lstStyle/>
          <a:p>
            <a:endParaRPr lang="en-GB"/>
          </a:p>
        </p:txBody>
      </p:sp>
      <p:sp>
        <p:nvSpPr>
          <p:cNvPr id="8" name="Text 6"/>
          <p:cNvSpPr/>
          <p:nvPr/>
        </p:nvSpPr>
        <p:spPr>
          <a:xfrm>
            <a:off x="4297680" y="1051560"/>
            <a:ext cx="3611880" cy="50292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Medium Term</a:t>
            </a:r>
            <a:endParaRPr lang="en-US" sz="1500" dirty="0"/>
          </a:p>
        </p:txBody>
      </p:sp>
      <p:sp>
        <p:nvSpPr>
          <p:cNvPr id="9" name="Shape 7"/>
          <p:cNvSpPr/>
          <p:nvPr/>
        </p:nvSpPr>
        <p:spPr>
          <a:xfrm>
            <a:off x="4297680" y="1645920"/>
            <a:ext cx="3611880" cy="3291840"/>
          </a:xfrm>
          <a:prstGeom prst="roundRect">
            <a:avLst>
              <a:gd name="adj" fmla="val 1667"/>
            </a:avLst>
          </a:prstGeom>
          <a:solidFill>
            <a:srgbClr val="F3F7F8"/>
          </a:solidFill>
          <a:ln/>
        </p:spPr>
        <p:txBody>
          <a:bodyPr/>
          <a:lstStyle/>
          <a:p>
            <a:endParaRPr lang="en-GB"/>
          </a:p>
        </p:txBody>
      </p:sp>
      <p:sp>
        <p:nvSpPr>
          <p:cNvPr id="10" name="Text 8"/>
          <p:cNvSpPr/>
          <p:nvPr/>
        </p:nvSpPr>
        <p:spPr>
          <a:xfrm>
            <a:off x="4480560" y="1828800"/>
            <a:ext cx="3246120" cy="2926080"/>
          </a:xfrm>
          <a:prstGeom prst="rect">
            <a:avLst/>
          </a:prstGeom>
          <a:noFill/>
          <a:ln/>
        </p:spPr>
        <p:txBody>
          <a:bodyPr wrap="square" rtlCol="0" anchor="ctr"/>
          <a:lstStyle/>
          <a:p>
            <a:pPr marL="342900" indent="-342900">
              <a:spcAft>
                <a:spcPts val="1000"/>
              </a:spcAft>
              <a:buSzPct val="100000"/>
              <a:buChar char="•"/>
            </a:pPr>
            <a:r>
              <a:rPr lang="en-US" sz="1300" dirty="0">
                <a:solidFill>
                  <a:srgbClr val="1A1A1A"/>
                </a:solidFill>
                <a:latin typeface="Calibri" pitchFamily="34" charset="0"/>
                <a:ea typeface="Calibri" pitchFamily="34" charset="-122"/>
                <a:cs typeface="Calibri" pitchFamily="34" charset="-120"/>
              </a:rPr>
              <a:t>Speech and language therapy referral</a:t>
            </a:r>
            <a:endParaRPr lang="en-US" sz="1300" dirty="0"/>
          </a:p>
          <a:p>
            <a:pPr marL="342900" indent="-342900">
              <a:spcAft>
                <a:spcPts val="1000"/>
              </a:spcAft>
              <a:buSzPct val="100000"/>
              <a:buChar char="•"/>
            </a:pPr>
            <a:r>
              <a:rPr lang="en-US" sz="1300" dirty="0">
                <a:solidFill>
                  <a:srgbClr val="1A1A1A"/>
                </a:solidFill>
                <a:latin typeface="Calibri" pitchFamily="34" charset="0"/>
                <a:ea typeface="Calibri" pitchFamily="34" charset="-122"/>
                <a:cs typeface="Calibri" pitchFamily="34" charset="-120"/>
              </a:rPr>
              <a:t>Dialogic reading programme</a:t>
            </a:r>
            <a:endParaRPr lang="en-US" sz="1300" dirty="0"/>
          </a:p>
          <a:p>
            <a:pPr marL="342900" indent="-342900">
              <a:spcAft>
                <a:spcPts val="1000"/>
              </a:spcAft>
              <a:buSzPct val="100000"/>
              <a:buChar char="•"/>
            </a:pPr>
            <a:r>
              <a:rPr lang="en-US" sz="1300" dirty="0">
                <a:solidFill>
                  <a:srgbClr val="1A1A1A"/>
                </a:solidFill>
                <a:latin typeface="Calibri" pitchFamily="34" charset="0"/>
                <a:ea typeface="Calibri" pitchFamily="34" charset="-122"/>
                <a:cs typeface="Calibri" pitchFamily="34" charset="-120"/>
              </a:rPr>
              <a:t>Parent-and-child interactive sessions</a:t>
            </a:r>
            <a:endParaRPr lang="en-US" sz="1300" dirty="0"/>
          </a:p>
          <a:p>
            <a:pPr marL="342900" indent="-342900">
              <a:spcAft>
                <a:spcPts val="1000"/>
              </a:spcAft>
              <a:buSzPct val="100000"/>
              <a:buChar char="•"/>
            </a:pPr>
            <a:r>
              <a:rPr lang="en-US" sz="1300" dirty="0">
                <a:solidFill>
                  <a:srgbClr val="1A1A1A"/>
                </a:solidFill>
                <a:latin typeface="Calibri" pitchFamily="34" charset="0"/>
                <a:ea typeface="Calibri" pitchFamily="34" charset="-122"/>
                <a:cs typeface="Calibri" pitchFamily="34" charset="-120"/>
              </a:rPr>
              <a:t>Small peer play groups</a:t>
            </a:r>
            <a:endParaRPr lang="en-US" sz="1300" dirty="0"/>
          </a:p>
        </p:txBody>
      </p:sp>
      <p:sp>
        <p:nvSpPr>
          <p:cNvPr id="11" name="Shape 9"/>
          <p:cNvSpPr/>
          <p:nvPr/>
        </p:nvSpPr>
        <p:spPr>
          <a:xfrm>
            <a:off x="8046720" y="1051560"/>
            <a:ext cx="3611880" cy="502920"/>
          </a:xfrm>
          <a:prstGeom prst="roundRect">
            <a:avLst>
              <a:gd name="adj" fmla="val 10909"/>
            </a:avLst>
          </a:prstGeom>
          <a:solidFill>
            <a:srgbClr val="A084DC"/>
          </a:solidFill>
          <a:ln/>
        </p:spPr>
        <p:txBody>
          <a:bodyPr/>
          <a:lstStyle/>
          <a:p>
            <a:endParaRPr lang="en-GB"/>
          </a:p>
        </p:txBody>
      </p:sp>
      <p:sp>
        <p:nvSpPr>
          <p:cNvPr id="12" name="Text 10"/>
          <p:cNvSpPr/>
          <p:nvPr/>
        </p:nvSpPr>
        <p:spPr>
          <a:xfrm>
            <a:off x="8046720" y="1051560"/>
            <a:ext cx="3611880" cy="50292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Long Term</a:t>
            </a:r>
            <a:endParaRPr lang="en-US" sz="1500" dirty="0"/>
          </a:p>
        </p:txBody>
      </p:sp>
      <p:sp>
        <p:nvSpPr>
          <p:cNvPr id="13" name="Shape 11"/>
          <p:cNvSpPr/>
          <p:nvPr/>
        </p:nvSpPr>
        <p:spPr>
          <a:xfrm>
            <a:off x="8046720" y="1645920"/>
            <a:ext cx="3611880" cy="3291840"/>
          </a:xfrm>
          <a:prstGeom prst="roundRect">
            <a:avLst>
              <a:gd name="adj" fmla="val 1667"/>
            </a:avLst>
          </a:prstGeom>
          <a:solidFill>
            <a:srgbClr val="F3F7F8"/>
          </a:solidFill>
          <a:ln/>
        </p:spPr>
        <p:txBody>
          <a:bodyPr/>
          <a:lstStyle/>
          <a:p>
            <a:endParaRPr lang="en-GB"/>
          </a:p>
        </p:txBody>
      </p:sp>
      <p:sp>
        <p:nvSpPr>
          <p:cNvPr id="14" name="Text 12"/>
          <p:cNvSpPr/>
          <p:nvPr/>
        </p:nvSpPr>
        <p:spPr>
          <a:xfrm>
            <a:off x="8229600" y="1828800"/>
            <a:ext cx="3246120" cy="2926080"/>
          </a:xfrm>
          <a:prstGeom prst="rect">
            <a:avLst/>
          </a:prstGeom>
          <a:noFill/>
          <a:ln/>
        </p:spPr>
        <p:txBody>
          <a:bodyPr wrap="square" rtlCol="0" anchor="ctr"/>
          <a:lstStyle/>
          <a:p>
            <a:pPr marL="342900" indent="-342900">
              <a:spcAft>
                <a:spcPts val="1000"/>
              </a:spcAft>
              <a:buSzPct val="100000"/>
              <a:buChar char="•"/>
            </a:pPr>
            <a:r>
              <a:rPr lang="en-US" sz="1300" dirty="0">
                <a:solidFill>
                  <a:srgbClr val="1A1A1A"/>
                </a:solidFill>
                <a:latin typeface="Calibri" pitchFamily="34" charset="0"/>
                <a:ea typeface="Calibri" pitchFamily="34" charset="-122"/>
                <a:cs typeface="Calibri" pitchFamily="34" charset="-120"/>
              </a:rPr>
              <a:t>Multi-agency review at 6 months</a:t>
            </a:r>
            <a:endParaRPr lang="en-US" sz="1300" dirty="0"/>
          </a:p>
          <a:p>
            <a:pPr marL="342900" indent="-342900">
              <a:spcAft>
                <a:spcPts val="1000"/>
              </a:spcAft>
              <a:buSzPct val="100000"/>
              <a:buChar char="•"/>
            </a:pPr>
            <a:r>
              <a:rPr lang="en-US" sz="1300" dirty="0">
                <a:solidFill>
                  <a:srgbClr val="1A1A1A"/>
                </a:solidFill>
                <a:latin typeface="Calibri" pitchFamily="34" charset="0"/>
                <a:ea typeface="Calibri" pitchFamily="34" charset="-122"/>
                <a:cs typeface="Calibri" pitchFamily="34" charset="-120"/>
              </a:rPr>
              <a:t>Support for the move to school</a:t>
            </a:r>
            <a:endParaRPr lang="en-US" sz="1300" dirty="0"/>
          </a:p>
          <a:p>
            <a:pPr marL="342900" indent="-342900">
              <a:spcAft>
                <a:spcPts val="1000"/>
              </a:spcAft>
              <a:buSzPct val="100000"/>
              <a:buChar char="•"/>
            </a:pPr>
            <a:r>
              <a:rPr lang="en-US" sz="1300" dirty="0">
                <a:solidFill>
                  <a:srgbClr val="1A1A1A"/>
                </a:solidFill>
                <a:latin typeface="Calibri" pitchFamily="34" charset="0"/>
                <a:ea typeface="Calibri" pitchFamily="34" charset="-122"/>
                <a:cs typeface="Calibri" pitchFamily="34" charset="-120"/>
              </a:rPr>
              <a:t>Track progress against Piaget's stages</a:t>
            </a:r>
            <a:endParaRPr lang="en-US" sz="1300" dirty="0"/>
          </a:p>
          <a:p>
            <a:pPr marL="342900" indent="-342900">
              <a:spcAft>
                <a:spcPts val="1000"/>
              </a:spcAft>
              <a:buSzPct val="100000"/>
              <a:buChar char="•"/>
            </a:pPr>
            <a:r>
              <a:rPr lang="en-US" sz="1300" dirty="0">
                <a:solidFill>
                  <a:srgbClr val="1A1A1A"/>
                </a:solidFill>
                <a:latin typeface="Calibri" pitchFamily="34" charset="0"/>
                <a:ea typeface="Calibri" pitchFamily="34" charset="-122"/>
                <a:cs typeface="Calibri" pitchFamily="34" charset="-120"/>
              </a:rPr>
              <a:t>Link the family into local community support</a:t>
            </a:r>
            <a:endParaRPr lang="en-US" sz="1300" dirty="0"/>
          </a:p>
        </p:txBody>
      </p:sp>
      <p:sp>
        <p:nvSpPr>
          <p:cNvPr id="15" name="Text 13"/>
          <p:cNvSpPr/>
          <p:nvPr/>
        </p:nvSpPr>
        <p:spPr>
          <a:xfrm>
            <a:off x="548640" y="5120640"/>
            <a:ext cx="10972800" cy="274320"/>
          </a:xfrm>
          <a:prstGeom prst="rect">
            <a:avLst/>
          </a:prstGeom>
          <a:noFill/>
          <a:ln/>
        </p:spPr>
        <p:txBody>
          <a:bodyPr wrap="square" rtlCol="0" anchor="ctr"/>
          <a:lstStyle/>
          <a:p>
            <a:pPr marL="0" indent="0" algn="ctr">
              <a:buNone/>
            </a:pPr>
            <a:r>
              <a:rPr lang="en-US" sz="1050" i="1" dirty="0">
                <a:solidFill>
                  <a:srgbClr val="5B6B75"/>
                </a:solidFill>
                <a:latin typeface="Calibri" pitchFamily="34" charset="0"/>
                <a:ea typeface="Calibri" pitchFamily="34" charset="-122"/>
                <a:cs typeface="Calibri" pitchFamily="34" charset="-120"/>
              </a:rPr>
              <a:t>Piaget (1952) | Multi-agency best practice | EYFS Framework</a:t>
            </a:r>
            <a:endParaRPr lang="en-US" sz="1050" dirty="0"/>
          </a:p>
        </p:txBody>
      </p:sp>
      <p:pic>
        <p:nvPicPr>
          <p:cNvPr id="16" name="Image 0" descr="/home/claude/isaac_ppt/footer_band_clean.png"/>
          <p:cNvPicPr>
            <a:picLocks noChangeAspect="1"/>
          </p:cNvPicPr>
          <p:nvPr/>
        </p:nvPicPr>
        <p:blipFill>
          <a:blip r:embed="rId3"/>
          <a:stretch>
            <a:fillRect/>
          </a:stretch>
        </p:blipFill>
        <p:spPr>
          <a:xfrm>
            <a:off x="0" y="5669280"/>
            <a:ext cx="12188952" cy="1188720"/>
          </a:xfrm>
          <a:prstGeom prst="rect">
            <a:avLst/>
          </a:prstGeom>
        </p:spPr>
      </p:pic>
      <p:sp>
        <p:nvSpPr>
          <p:cNvPr id="17" name="Text 14"/>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18" name="Text 15"/>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9</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23B59"/>
        </a:solidFill>
        <a:effectLst/>
      </p:bgPr>
    </p:bg>
    <p:spTree>
      <p:nvGrpSpPr>
        <p:cNvPr id="1" name=""/>
        <p:cNvGrpSpPr/>
        <p:nvPr/>
      </p:nvGrpSpPr>
      <p:grpSpPr>
        <a:xfrm>
          <a:off x="0" y="0"/>
          <a:ext cx="0" cy="0"/>
          <a:chOff x="0" y="0"/>
          <a:chExt cx="0" cy="0"/>
        </a:xfrm>
      </p:grpSpPr>
      <p:sp>
        <p:nvSpPr>
          <p:cNvPr id="2" name="Shape 0"/>
          <p:cNvSpPr/>
          <p:nvPr/>
        </p:nvSpPr>
        <p:spPr>
          <a:xfrm>
            <a:off x="-1371600" y="-1371600"/>
            <a:ext cx="4572000" cy="4572000"/>
          </a:xfrm>
          <a:prstGeom prst="ellipse">
            <a:avLst/>
          </a:prstGeom>
          <a:solidFill>
            <a:srgbClr val="1C8C93">
              <a:alpha val="20000"/>
            </a:srgbClr>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822960" y="822960"/>
            <a:ext cx="548640" cy="548640"/>
          </a:xfrm>
          <a:prstGeom prst="rect">
            <a:avLst/>
          </a:prstGeom>
        </p:spPr>
      </p:pic>
      <p:sp>
        <p:nvSpPr>
          <p:cNvPr id="4" name="Text 1"/>
          <p:cNvSpPr/>
          <p:nvPr/>
        </p:nvSpPr>
        <p:spPr>
          <a:xfrm>
            <a:off x="1554480" y="777240"/>
            <a:ext cx="5486400" cy="640080"/>
          </a:xfrm>
          <a:prstGeom prst="rect">
            <a:avLst/>
          </a:prstGeom>
          <a:noFill/>
          <a:ln/>
        </p:spPr>
        <p:txBody>
          <a:bodyPr wrap="square" lIns="0" tIns="0" rIns="0" bIns="0" rtlCol="0" anchor="ctr"/>
          <a:lstStyle/>
          <a:p>
            <a:pPr marL="0" indent="0">
              <a:buNone/>
            </a:pPr>
            <a:r>
              <a:rPr lang="en-US" sz="3000" b="1" dirty="0">
                <a:solidFill>
                  <a:srgbClr val="FFFFFF"/>
                </a:solidFill>
                <a:latin typeface="Calibri" pitchFamily="34" charset="0"/>
                <a:ea typeface="Calibri" pitchFamily="34" charset="-122"/>
                <a:cs typeface="Calibri" pitchFamily="34" charset="-120"/>
              </a:rPr>
              <a:t>Conclusion</a:t>
            </a:r>
            <a:endParaRPr lang="en-US" sz="3000" dirty="0"/>
          </a:p>
        </p:txBody>
      </p:sp>
      <p:sp>
        <p:nvSpPr>
          <p:cNvPr id="5" name="Text 2"/>
          <p:cNvSpPr/>
          <p:nvPr/>
        </p:nvSpPr>
        <p:spPr>
          <a:xfrm>
            <a:off x="914400" y="1828800"/>
            <a:ext cx="10332720" cy="3108960"/>
          </a:xfrm>
          <a:prstGeom prst="rect">
            <a:avLst/>
          </a:prstGeom>
          <a:noFill/>
          <a:ln/>
        </p:spPr>
        <p:txBody>
          <a:bodyPr wrap="square" rtlCol="0" anchor="ctr"/>
          <a:lstStyle/>
          <a:p>
            <a:pPr marL="0" indent="0">
              <a:lnSpc>
                <a:spcPct val="125000"/>
              </a:lnSpc>
              <a:buNone/>
            </a:pPr>
            <a:r>
              <a:rPr lang="en-US" sz="1300" dirty="0">
                <a:solidFill>
                  <a:srgbClr val="E4EEEF"/>
                </a:solidFill>
                <a:latin typeface="Calibri" pitchFamily="34" charset="0"/>
                <a:ea typeface="Calibri" pitchFamily="34" charset="-122"/>
                <a:cs typeface="Calibri" pitchFamily="34" charset="-120"/>
              </a:rPr>
              <a:t>Piaget's theory gives a clear, practical lens for understanding how Isaac's disrupted childcare, his mum's mental health, and fewer chances to play and talk may have shaped his development. It's not the full picture on its own — his separation anxiety points to attachment needs too — but it points directly to real, achievable strategies: consistent play, a language-rich routine, and a support plan built around the whole family, not just Isaac.</a:t>
            </a:r>
            <a:endParaRPr lang="en-US" sz="1300" dirty="0"/>
          </a:p>
        </p:txBody>
      </p:sp>
      <p:pic>
        <p:nvPicPr>
          <p:cNvPr id="6" name="Image 1" descr="/home/claude/isaac_ppt/footer_band_clean.png"/>
          <p:cNvPicPr>
            <a:picLocks noChangeAspect="1"/>
          </p:cNvPicPr>
          <p:nvPr/>
        </p:nvPicPr>
        <p:blipFill>
          <a:blip r:embed="rId4"/>
          <a:stretch>
            <a:fillRect/>
          </a:stretch>
        </p:blipFill>
        <p:spPr>
          <a:xfrm>
            <a:off x="0" y="5669280"/>
            <a:ext cx="12188952" cy="1188720"/>
          </a:xfrm>
          <a:prstGeom prst="rect">
            <a:avLst/>
          </a:prstGeom>
        </p:spPr>
      </p:pic>
      <p:sp>
        <p:nvSpPr>
          <p:cNvPr id="7" name="Text 3"/>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8" name="Text 4"/>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10</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3200" b="1" dirty="0">
                <a:solidFill>
                  <a:srgbClr val="1A1A1A"/>
                </a:solidFill>
                <a:latin typeface="Calibri" pitchFamily="34" charset="0"/>
                <a:ea typeface="Calibri" pitchFamily="34" charset="-122"/>
                <a:cs typeface="Calibri" pitchFamily="34" charset="-120"/>
              </a:rPr>
              <a:t>References</a:t>
            </a:r>
            <a:endParaRPr lang="en-US" sz="3200" dirty="0"/>
          </a:p>
        </p:txBody>
      </p:sp>
      <p:sp>
        <p:nvSpPr>
          <p:cNvPr id="4" name="Text 2"/>
          <p:cNvSpPr/>
          <p:nvPr/>
        </p:nvSpPr>
        <p:spPr>
          <a:xfrm>
            <a:off x="457200" y="1371600"/>
            <a:ext cx="5532120" cy="685800"/>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Alcon, S., Shen, S., Wong, H.-N., Rovnaghi, C.R., Truong, L., Vedelli, J.K.H. and Anand, K.J.S. (2024) Effects of the COVID-19 pandemic on early childhood development and mental health: a systematic review and meta-analysis of comparative studies. Psychology International, 6(4), pp.986–1012.</a:t>
            </a:r>
            <a:endParaRPr lang="en-US" sz="1300" dirty="0"/>
          </a:p>
        </p:txBody>
      </p:sp>
      <p:sp>
        <p:nvSpPr>
          <p:cNvPr id="5" name="Text 3"/>
          <p:cNvSpPr/>
          <p:nvPr/>
        </p:nvSpPr>
        <p:spPr>
          <a:xfrm>
            <a:off x="457200" y="2084832"/>
            <a:ext cx="5532120" cy="685800"/>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Alghofaili, J.F. (2021) Critical analysis of Piaget's theory and educational implications with special reference to language development. American Journal of Education and Learning, 6(1), pp.76–85.</a:t>
            </a:r>
            <a:endParaRPr lang="en-US" sz="1300" dirty="0"/>
          </a:p>
        </p:txBody>
      </p:sp>
      <p:sp>
        <p:nvSpPr>
          <p:cNvPr id="6" name="Text 4"/>
          <p:cNvSpPr/>
          <p:nvPr/>
        </p:nvSpPr>
        <p:spPr>
          <a:xfrm>
            <a:off x="457200" y="2798064"/>
            <a:ext cx="5532120" cy="685800"/>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Brookman, R., Kalashnikova, M., Levickis, P., Conti, J., Xu Rattanasone, N., Grant, K.-A., Demuth, K. and Burnham, D. (2023) Effects of maternal depression on maternal responsiveness and infants' expressive language abilities. PLoS ONE, 18(1), e0277762.</a:t>
            </a:r>
            <a:endParaRPr lang="en-US" sz="1300" dirty="0"/>
          </a:p>
        </p:txBody>
      </p:sp>
      <p:sp>
        <p:nvSpPr>
          <p:cNvPr id="7" name="Text 5"/>
          <p:cNvSpPr/>
          <p:nvPr/>
        </p:nvSpPr>
        <p:spPr>
          <a:xfrm>
            <a:off x="457200" y="3511296"/>
            <a:ext cx="5532120" cy="685800"/>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Cai, L., Wu, D., Zhou, J. and Li, H. (2022) Theme-based block play intervention facilitates Chinese preschoolers' language development: a quasi-experiment. Frontiers in Psychology, 13, 741113.</a:t>
            </a:r>
            <a:endParaRPr lang="en-US" sz="1300" dirty="0"/>
          </a:p>
        </p:txBody>
      </p:sp>
      <p:sp>
        <p:nvSpPr>
          <p:cNvPr id="8" name="Text 6"/>
          <p:cNvSpPr/>
          <p:nvPr/>
        </p:nvSpPr>
        <p:spPr>
          <a:xfrm>
            <a:off x="457200" y="4224528"/>
            <a:ext cx="5532120" cy="685800"/>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Huang, Y.-C. (2021) Comparison and contrast of Piaget and Vygotsky's theories. In: Proceedings of the 7th International Conference on Humanities and Social Science Research (ICHSSR 2021). Amsterdam: Atlantis Press, pp.28–32.</a:t>
            </a:r>
            <a:endParaRPr lang="en-US" sz="1300" dirty="0"/>
          </a:p>
        </p:txBody>
      </p:sp>
      <p:sp>
        <p:nvSpPr>
          <p:cNvPr id="9" name="Text 7"/>
          <p:cNvSpPr/>
          <p:nvPr/>
        </p:nvSpPr>
        <p:spPr>
          <a:xfrm>
            <a:off x="457200" y="4937760"/>
            <a:ext cx="5532120" cy="685800"/>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MacCallum-Bridges, C.L., Admon, L.K. and Daw, J.R. (2024) Childcare disruptions and maternal health during the COVID-19 pandemic. Health Affairs Scholar, 2(5), qxae061.</a:t>
            </a:r>
            <a:endParaRPr lang="en-US" sz="1300" dirty="0"/>
          </a:p>
        </p:txBody>
      </p:sp>
      <p:sp>
        <p:nvSpPr>
          <p:cNvPr id="10" name="Text 8"/>
          <p:cNvSpPr/>
          <p:nvPr/>
        </p:nvSpPr>
        <p:spPr>
          <a:xfrm>
            <a:off x="457200" y="5650992"/>
            <a:ext cx="5532120" cy="685800"/>
          </a:xfrm>
          <a:prstGeom prst="rect">
            <a:avLst/>
          </a:prstGeom>
          <a:noFill/>
          <a:ln/>
        </p:spPr>
        <p:txBody>
          <a:bodyPr wrap="square" lIns="0" tIns="0" rIns="0" bIns="0" rtlCol="0" anchor="ctr"/>
          <a:lstStyle/>
          <a:p>
            <a:pPr marL="0" indent="0">
              <a:buNone/>
            </a:pPr>
            <a:r>
              <a:rPr lang="en-US" sz="980" dirty="0">
                <a:solidFill>
                  <a:srgbClr val="1A1A1A"/>
                </a:solidFill>
                <a:latin typeface="Calibri" pitchFamily="34" charset="0"/>
                <a:ea typeface="Calibri" pitchFamily="34" charset="-122"/>
                <a:cs typeface="Calibri" pitchFamily="34" charset="-120"/>
              </a:rPr>
              <a:t>Miller, P., Betancur, L., Coulanges, L., Kammerzell, J., Libertus, M., Bachman, H.J. and Votruba-Drzal, E. (2022) Time spent playing predicts early reading and math skills through associations with self-regulation. Journal of Applied Developmental Psychology, 83, 101470.</a:t>
            </a:r>
            <a:endParaRPr lang="en-US" sz="980" dirty="0"/>
          </a:p>
        </p:txBody>
      </p:sp>
      <p:sp>
        <p:nvSpPr>
          <p:cNvPr id="11" name="Text 9"/>
          <p:cNvSpPr/>
          <p:nvPr/>
        </p:nvSpPr>
        <p:spPr>
          <a:xfrm>
            <a:off x="6172200" y="1371600"/>
            <a:ext cx="5532120" cy="685800"/>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Piaget, J. (1952) The Origins of Intelligence in Children. New York: International Universities Press</a:t>
            </a:r>
            <a:r>
              <a:rPr lang="en-US" sz="980" dirty="0">
                <a:solidFill>
                  <a:srgbClr val="1A1A1A"/>
                </a:solidFill>
                <a:latin typeface="Calibri" pitchFamily="34" charset="0"/>
                <a:ea typeface="Calibri" pitchFamily="34" charset="-122"/>
                <a:cs typeface="Calibri" pitchFamily="34" charset="-120"/>
              </a:rPr>
              <a:t>.</a:t>
            </a:r>
            <a:endParaRPr lang="en-US" sz="980" dirty="0"/>
          </a:p>
        </p:txBody>
      </p:sp>
      <p:sp>
        <p:nvSpPr>
          <p:cNvPr id="12" name="Text 10"/>
          <p:cNvSpPr/>
          <p:nvPr/>
        </p:nvSpPr>
        <p:spPr>
          <a:xfrm>
            <a:off x="6172200" y="2084832"/>
            <a:ext cx="5532120" cy="685800"/>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Severo, M., Ventriglio, A., Bellomo, A., Iuso, S. and Petito, A. (2023) Maternal perinatal depression and child neurocognitive development: a relationship still to be clarified. Frontiers in Psychiatry, 14, 1151897.</a:t>
            </a:r>
            <a:endParaRPr lang="en-US" sz="1300" dirty="0"/>
          </a:p>
        </p:txBody>
      </p:sp>
      <p:sp>
        <p:nvSpPr>
          <p:cNvPr id="13" name="Text 11"/>
          <p:cNvSpPr/>
          <p:nvPr/>
        </p:nvSpPr>
        <p:spPr>
          <a:xfrm>
            <a:off x="6172200" y="2798064"/>
            <a:ext cx="5532120" cy="685800"/>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Sia, M.Y., Tzeng, O.J.L. and Wang, S. (2026) Dialogic reading before age two: developmental trajectories and links to language skills. Early Childhood Education Journal. Advance online publication.</a:t>
            </a:r>
            <a:endParaRPr lang="en-US" sz="1300" dirty="0"/>
          </a:p>
        </p:txBody>
      </p:sp>
      <p:sp>
        <p:nvSpPr>
          <p:cNvPr id="14" name="Text 12"/>
          <p:cNvSpPr/>
          <p:nvPr/>
        </p:nvSpPr>
        <p:spPr>
          <a:xfrm>
            <a:off x="6172200" y="3511296"/>
            <a:ext cx="5532120" cy="685800"/>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Walker, A.L., Peters, P.H., de Rooij, S.R., Henrichs, J., Witteveen, A.B., Verhoeven, C.J.M., Vrijkotte, T.G.M. and de Jonge, A. (2020) The long-term impact of maternal anxiety and depression postpartum and in early childhood on child and paternal mental health at 11–12 years follow-up. Frontiers in Psychiatry, 11, 562237</a:t>
            </a:r>
            <a:r>
              <a:rPr lang="en-US" sz="980" dirty="0">
                <a:solidFill>
                  <a:srgbClr val="1A1A1A"/>
                </a:solidFill>
                <a:latin typeface="Calibri" pitchFamily="34" charset="0"/>
                <a:ea typeface="Calibri" pitchFamily="34" charset="-122"/>
                <a:cs typeface="Calibri" pitchFamily="34" charset="-120"/>
              </a:rPr>
              <a:t>.</a:t>
            </a:r>
            <a:endParaRPr lang="en-US" sz="980" dirty="0"/>
          </a:p>
        </p:txBody>
      </p:sp>
      <p:sp>
        <p:nvSpPr>
          <p:cNvPr id="15" name="Text 13"/>
          <p:cNvSpPr/>
          <p:nvPr/>
        </p:nvSpPr>
        <p:spPr>
          <a:xfrm>
            <a:off x="6172200" y="4224528"/>
            <a:ext cx="5532120" cy="685800"/>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Yang, N., Shi, J., Lu, J. and Huang, Y. (2021) Language development in early childhood: quality of teacher-child interaction and children's receptive vocabulary competency. Frontiers in Psychology, 12, 649680.</a:t>
            </a:r>
            <a:endParaRPr lang="en-US" sz="1300" dirty="0"/>
          </a:p>
        </p:txBody>
      </p:sp>
      <p:sp>
        <p:nvSpPr>
          <p:cNvPr id="16" name="Text 14"/>
          <p:cNvSpPr/>
          <p:nvPr/>
        </p:nvSpPr>
        <p:spPr>
          <a:xfrm>
            <a:off x="6172200" y="4937760"/>
            <a:ext cx="5532120" cy="685800"/>
          </a:xfrm>
          <a:prstGeom prst="rect">
            <a:avLst/>
          </a:prstGeom>
          <a:noFill/>
          <a:ln/>
        </p:spPr>
        <p:txBody>
          <a:bodyPr wrap="square" lIns="0" tIns="0" rIns="0" bIns="0" rtlCol="0" anchor="ctr"/>
          <a:lstStyle/>
          <a:p>
            <a:pPr marL="0" indent="0">
              <a:buNone/>
            </a:pPr>
            <a:r>
              <a:rPr lang="en-US" sz="1300" dirty="0">
                <a:solidFill>
                  <a:srgbClr val="1A1A1A"/>
                </a:solidFill>
                <a:latin typeface="Calibri" pitchFamily="34" charset="0"/>
                <a:ea typeface="Calibri" pitchFamily="34" charset="-122"/>
                <a:cs typeface="Calibri" pitchFamily="34" charset="-120"/>
              </a:rPr>
              <a:t>Zhu, L., Ding, Y., Tan, J. et al. (2025) Language outcomes and influencing factors in children with language delay: a retrospective cohort analysis. Scientific Reports, 15, 42876.</a:t>
            </a:r>
            <a:endParaRPr lang="en-US" sz="1300" dirty="0"/>
          </a:p>
        </p:txBody>
      </p:sp>
      <p:pic>
        <p:nvPicPr>
          <p:cNvPr id="17" name="Image 0" descr="/home/claude/isaac_ppt/footer_band_clean.png"/>
          <p:cNvPicPr>
            <a:picLocks noChangeAspect="1"/>
          </p:cNvPicPr>
          <p:nvPr/>
        </p:nvPicPr>
        <p:blipFill>
          <a:blip r:embed="rId3"/>
          <a:stretch>
            <a:fillRect/>
          </a:stretch>
        </p:blipFill>
        <p:spPr>
          <a:xfrm>
            <a:off x="0" y="5669280"/>
            <a:ext cx="12188952" cy="1188720"/>
          </a:xfrm>
          <a:prstGeom prst="rect">
            <a:avLst/>
          </a:prstGeom>
        </p:spPr>
      </p:pic>
      <p:sp>
        <p:nvSpPr>
          <p:cNvPr id="18" name="Text 15"/>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02/07/2026</a:t>
            </a:r>
            <a:endParaRPr lang="en-US" sz="1100" dirty="0"/>
          </a:p>
        </p:txBody>
      </p:sp>
      <p:sp>
        <p:nvSpPr>
          <p:cNvPr id="19" name="Text 16"/>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11</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1947</Words>
  <Application>Microsoft Office PowerPoint</Application>
  <PresentationFormat>Widescreen</PresentationFormat>
  <Paragraphs>160</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Isaac Through Piaget's Theory</dc:title>
  <dc:subject>PptxGenJS Presentation</dc:subject>
  <dc:creator>Esther Okunuga</dc:creator>
  <cp:lastModifiedBy>Esther Okunuga (2509873)</cp:lastModifiedBy>
  <cp:revision>3</cp:revision>
  <dcterms:created xsi:type="dcterms:W3CDTF">2026-07-01T23:41:35Z</dcterms:created>
  <dcterms:modified xsi:type="dcterms:W3CDTF">2026-07-09T23:00:43Z</dcterms:modified>
</cp:coreProperties>
</file>