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7" r:id="rId4"/>
  </p:sldMasterIdLst>
  <p:notesMasterIdLst>
    <p:notesMasterId r:id="rId16"/>
  </p:notesMasterIdLst>
  <p:handoutMasterIdLst>
    <p:handoutMasterId r:id="rId17"/>
  </p:handoutMasterIdLst>
  <p:sldIdLst>
    <p:sldId id="1865" r:id="rId5"/>
    <p:sldId id="1866" r:id="rId6"/>
    <p:sldId id="1867" r:id="rId7"/>
    <p:sldId id="1869" r:id="rId8"/>
    <p:sldId id="1870" r:id="rId9"/>
    <p:sldId id="1871" r:id="rId10"/>
    <p:sldId id="1872" r:id="rId11"/>
    <p:sldId id="1873" r:id="rId12"/>
    <p:sldId id="1874" r:id="rId13"/>
    <p:sldId id="1875" r:id="rId14"/>
    <p:sldId id="1876" r:id="rId15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t 1" id="{1CA46CF7-019E-4A07-AEE4-E178E9B912FC}">
          <p14:sldIdLst>
            <p14:sldId id="1865"/>
            <p14:sldId id="1866"/>
            <p14:sldId id="1867"/>
            <p14:sldId id="1869"/>
            <p14:sldId id="1870"/>
            <p14:sldId id="1871"/>
            <p14:sldId id="1872"/>
            <p14:sldId id="1873"/>
            <p14:sldId id="1874"/>
            <p14:sldId id="1875"/>
            <p14:sldId id="187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552" userDrawn="1">
          <p15:clr>
            <a:srgbClr val="A4A3A4"/>
          </p15:clr>
        </p15:guide>
        <p15:guide id="3" pos="7200" userDrawn="1">
          <p15:clr>
            <a:srgbClr val="A4A3A4"/>
          </p15:clr>
        </p15:guide>
        <p15:guide id="4" pos="43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2625"/>
    <a:srgbClr val="007788"/>
    <a:srgbClr val="297C2A"/>
    <a:srgbClr val="FE4387"/>
    <a:srgbClr val="F69000"/>
    <a:srgbClr val="01C2D1"/>
    <a:srgbClr val="D6D734"/>
    <a:srgbClr val="005C68"/>
    <a:srgbClr val="3B2E58"/>
    <a:srgbClr val="6B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41" autoAdjust="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>
        <p:guide orient="horz" pos="2184"/>
        <p:guide pos="552"/>
        <p:guide pos="7200"/>
        <p:guide pos="4368"/>
      </p:guideLst>
    </p:cSldViewPr>
  </p:slideViewPr>
  <p:outlineViewPr>
    <p:cViewPr>
      <p:scale>
        <a:sx n="33" d="100"/>
        <a:sy n="33" d="100"/>
      </p:scale>
      <p:origin x="0" y="-244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268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0E63EFB-A45E-45D2-917C-2262C9B2BC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7B3576-EAA7-4886-8787-F094B8D8EE2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E40A2C-D4F8-447C-8646-65B623846323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269D18-8FB0-418D-B70C-328BCC81257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E3EAB1-782C-4544-A059-833371A45B2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CE8B11-E9E4-46BC-B69D-DFCBD15173A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8142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350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3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706722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877370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48787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6441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3910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CFA415FA-D077-4CB7-8CBC-8F39C7C517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0480" y="2770632"/>
            <a:ext cx="7443216" cy="1325563"/>
          </a:xfrm>
        </p:spPr>
        <p:txBody>
          <a:bodyPr anchor="ctr">
            <a:normAutofit/>
          </a:bodyPr>
          <a:lstStyle>
            <a:lvl1pPr algn="ctr">
              <a:defRPr sz="4800" b="1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4484D66F-7657-44F5-BAE9-F676B76CBA7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0" y="0"/>
            <a:ext cx="3800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3085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B1932CF-F265-4AEE-8704-F42C01AFB4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02624" y="715962"/>
            <a:ext cx="4227375" cy="4727907"/>
          </a:xfrm>
          <a:solidFill>
            <a:schemeClr val="accent3">
              <a:lumMod val="75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64D0D78-72DF-43BD-8B4F-DE52DA013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DAFD71A9-C105-43A7-88DA-9FFC5174CC1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6000750"/>
            <a:ext cx="12192000" cy="85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0591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  <a:solidFill>
            <a:schemeClr val="accent3">
              <a:lumMod val="75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  <a:solidFill>
            <a:schemeClr val="accent3">
              <a:lumMod val="75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74AC9B3-247D-45E3-9C91-C248ADAFBAF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6000750"/>
            <a:ext cx="12192000" cy="85725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B8295CA-882D-4533-80DA-6D6EA0125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2929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8" name="Graphic 7" hidden="1">
            <a:extLst>
              <a:ext uri="{FF2B5EF4-FFF2-40B4-BE49-F238E27FC236}">
                <a16:creationId xmlns:a16="http://schemas.microsoft.com/office/drawing/2014/main" id="{606CCDFE-8488-471E-A2E2-3C7504F25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3874" y="0"/>
            <a:ext cx="3558126" cy="68580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9A7A9776-2781-49A6-AD44-CE45C0543F4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82000" y="0"/>
            <a:ext cx="3810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2FE0FB-930A-4056-8430-A6353A5DA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6477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28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Yellow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8" name="Graphic 7" hidden="1">
            <a:extLst>
              <a:ext uri="{FF2B5EF4-FFF2-40B4-BE49-F238E27FC236}">
                <a16:creationId xmlns:a16="http://schemas.microsoft.com/office/drawing/2014/main" id="{606CCDFE-8488-471E-A2E2-3C7504F25FF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3874" y="0"/>
            <a:ext cx="3558126" cy="68580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9A7A9776-2781-49A6-AD44-CE45C0543F4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82000" y="0"/>
            <a:ext cx="3810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2FE0FB-930A-4056-8430-A6353A5DA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6477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499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33900" y="1905000"/>
            <a:ext cx="6955734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13" name="Graphic 12" hidden="1">
            <a:extLst>
              <a:ext uri="{FF2B5EF4-FFF2-40B4-BE49-F238E27FC236}">
                <a16:creationId xmlns:a16="http://schemas.microsoft.com/office/drawing/2014/main" id="{8393C3A4-D09E-47EB-B9F0-C1DDDEB3B18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0" y="0"/>
            <a:ext cx="3810000" cy="6858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B829B5F1-1C12-4A1B-A83C-BFE17D26D9C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0"/>
            <a:ext cx="3810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62E947-C679-46EB-896A-20E355781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3898" y="715961"/>
            <a:ext cx="6955735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i="0" cap="none" spc="-50" baseline="0">
                <a:ln w="3175">
                  <a:noFill/>
                </a:ln>
                <a:solidFill>
                  <a:schemeClr val="tx1"/>
                </a:solidFill>
                <a:effectLst/>
                <a:ea typeface="+mn-ea"/>
                <a:cs typeface="Segoe UI" pitchFamily="34" charset="0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198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56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 Yellow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33900" y="1905000"/>
            <a:ext cx="6955734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13" name="Graphic 12" hidden="1">
            <a:extLst>
              <a:ext uri="{FF2B5EF4-FFF2-40B4-BE49-F238E27FC236}">
                <a16:creationId xmlns:a16="http://schemas.microsoft.com/office/drawing/2014/main" id="{8393C3A4-D09E-47EB-B9F0-C1DDDEB3B18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0" y="0"/>
            <a:ext cx="3810000" cy="6858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B829B5F1-1C12-4A1B-A83C-BFE17D26D9C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0"/>
            <a:ext cx="3810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62E947-C679-46EB-896A-20E355781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3898" y="715961"/>
            <a:ext cx="6955735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i="0" cap="none" spc="-50" baseline="0">
                <a:ln w="3175">
                  <a:noFill/>
                </a:ln>
                <a:solidFill>
                  <a:schemeClr val="accent1"/>
                </a:solidFill>
                <a:effectLst/>
                <a:ea typeface="+mn-ea"/>
                <a:cs typeface="Segoe UI" pitchFamily="34" charset="0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199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56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Purp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75104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3"/>
                </a:solidFill>
                <a:effectLst/>
                <a:latin typeface="+mn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EEE98737-74D2-46C7-8655-74871A4203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31248"/>
            <a:ext cx="12192000" cy="428625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7146B861-BC3C-4898-95DE-944AB08755D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6340659"/>
            <a:ext cx="12192000" cy="42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644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4104" userDrawn="1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16" userDrawn="1">
          <p15:clr>
            <a:srgbClr val="5ACBF0"/>
          </p15:clr>
        </p15:guide>
        <p15:guide id="4" orient="horz" pos="1560" userDrawn="1">
          <p15:clr>
            <a:srgbClr val="5ACBF0"/>
          </p15:clr>
        </p15:guide>
        <p15:guide id="5" orient="horz" pos="3936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Blu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75104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B4FBE5B2-2D6A-4DC6-9944-CF3D7EC50A4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31248"/>
            <a:ext cx="12192000" cy="4286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B9407BD0-C2EE-44A7-8749-433953FD1FD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6340659"/>
            <a:ext cx="12192000" cy="42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056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84" userDrawn="1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16" userDrawn="1">
          <p15:clr>
            <a:srgbClr val="5ACBF0"/>
          </p15:clr>
        </p15:guide>
        <p15:guide id="4" orient="horz" pos="4128" userDrawn="1">
          <p15:clr>
            <a:srgbClr val="5ACBF0"/>
          </p15:clr>
        </p15:guide>
        <p15:guide id="5" orient="horz" pos="3936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75104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Text Here</a:t>
            </a:r>
          </a:p>
        </p:txBody>
      </p:sp>
      <p:pic>
        <p:nvPicPr>
          <p:cNvPr id="6" name="Graphic 5" hidden="1">
            <a:extLst>
              <a:ext uri="{FF2B5EF4-FFF2-40B4-BE49-F238E27FC236}">
                <a16:creationId xmlns:a16="http://schemas.microsoft.com/office/drawing/2014/main" id="{1979441F-BDF5-41C8-933A-7E284F6703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852905"/>
            <a:ext cx="12192000" cy="857250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E4C7544D-BD57-4504-AC5A-951E353C248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5833855"/>
            <a:ext cx="1219200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78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BC00585D-E155-409A-899A-29BDF4E57F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3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44D9B-AA15-4DB5-AE58-0FA514F6FE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66358F-3531-4B96-B041-02BD184014A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833855"/>
            <a:ext cx="1219200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204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5ED86-A26C-479A-8393-0BFDCBCD43F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E4664-9EEE-4A2F-B223-5F295C6BF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4"/>
            <a:ext cx="10667999" cy="646332"/>
          </a:xfrm>
        </p:spPr>
        <p:txBody>
          <a:bodyPr vert="horz" lIns="0" tIns="45720" rIns="91440" bIns="45720" rtlCol="0">
            <a:normAutofit/>
          </a:bodyPr>
          <a:lstStyle>
            <a:lvl1pPr>
              <a:defRPr lang="en-US" sz="4000" dirty="0">
                <a:solidFill>
                  <a:schemeClr val="accent3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512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11/12/2021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321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pPr/>
              <a:t>11/12/2021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955864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9" r:id="rId5"/>
    <p:sldLayoutId id="2147483730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african%20american%20authors" TargetMode="External"/><Relationship Id="rId2" Type="http://schemas.openxmlformats.org/officeDocument/2006/relationships/hyperlink" Target="https://www.bing.com/search?q=african%20american%20artists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bing.com/search?q=african%20american%20history" TargetMode="External"/><Relationship Id="rId4" Type="http://schemas.openxmlformats.org/officeDocument/2006/relationships/hyperlink" Target="https://www.bing.com/search?q=african%20american%20musician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CA7E8EA-FF4D-4A68-97F9-3EBE97F73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698" y="641855"/>
            <a:ext cx="7442791" cy="1325563"/>
          </a:xfrm>
        </p:spPr>
        <p:txBody>
          <a:bodyPr>
            <a:noAutofit/>
          </a:bodyPr>
          <a:lstStyle/>
          <a:p>
            <a:pPr algn="ctr"/>
            <a:r>
              <a:rPr lang="en-US" dirty="0">
                <a:solidFill>
                  <a:schemeClr val="accent3"/>
                </a:solidFill>
              </a:rPr>
              <a:t>Problem Solving And Decision Making</a:t>
            </a:r>
            <a:endParaRPr lang="en-US" sz="4800" dirty="0">
              <a:solidFill>
                <a:schemeClr val="accent5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189D82-C264-4845-AF5A-4C7272B40060}"/>
              </a:ext>
            </a:extLst>
          </p:cNvPr>
          <p:cNvSpPr txBox="1"/>
          <p:nvPr/>
        </p:nvSpPr>
        <p:spPr>
          <a:xfrm>
            <a:off x="4812146" y="2598003"/>
            <a:ext cx="51475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STRESS IN THE UK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484BB2-6535-46BC-9C0A-45695EAFD2D4}"/>
              </a:ext>
            </a:extLst>
          </p:cNvPr>
          <p:cNvSpPr txBox="1"/>
          <p:nvPr/>
        </p:nvSpPr>
        <p:spPr>
          <a:xfrm>
            <a:off x="4157818" y="5103674"/>
            <a:ext cx="547716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92D050"/>
                </a:solidFill>
                <a:latin typeface="+mj-lt"/>
              </a:rPr>
              <a:t>BY</a:t>
            </a:r>
          </a:p>
          <a:p>
            <a:pPr algn="ctr"/>
            <a:r>
              <a:rPr lang="en-GB" sz="2800" dirty="0">
                <a:solidFill>
                  <a:srgbClr val="92D050"/>
                </a:solidFill>
                <a:latin typeface="+mj-lt"/>
              </a:rPr>
              <a:t>CHRISTINE PARCHMENT 2026384</a:t>
            </a:r>
          </a:p>
          <a:p>
            <a:pPr algn="ctr"/>
            <a:r>
              <a:rPr lang="en-GB" sz="2800" dirty="0">
                <a:solidFill>
                  <a:srgbClr val="92D050"/>
                </a:solidFill>
                <a:latin typeface="+mj-lt"/>
              </a:rPr>
              <a:t>LECTURER: SUSANNE OGWU</a:t>
            </a:r>
          </a:p>
        </p:txBody>
      </p:sp>
    </p:spTree>
    <p:extLst>
      <p:ext uri="{BB962C8B-B14F-4D97-AF65-F5344CB8AC3E}">
        <p14:creationId xmlns:p14="http://schemas.microsoft.com/office/powerpoint/2010/main" val="2647525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A302849-2A9A-47A4-A0EB-5A3FA8BE7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6477000" cy="1189038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F36812B-2065-4A2B-B59B-8957022687B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1904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9E38B3-4686-8247-9625-49018D29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301" y="783613"/>
            <a:ext cx="9141397" cy="615553"/>
          </a:xfrm>
        </p:spPr>
        <p:txBody>
          <a:bodyPr>
            <a:normAutofit fontScale="90000"/>
          </a:bodyPr>
          <a:lstStyle/>
          <a:p>
            <a:r>
              <a:rPr lang="en-US" dirty="0"/>
              <a:t>A RESEARCHED INFORMED DISCUSSION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CBA01B-ECA4-4938-872A-B38BEB13AC0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196307" y="3260705"/>
            <a:ext cx="7799387" cy="1534757"/>
          </a:xfrm>
        </p:spPr>
        <p:txBody>
          <a:bodyPr/>
          <a:lstStyle/>
          <a:p>
            <a:r>
              <a:rPr lang="en-US" dirty="0"/>
              <a:t>Give a brief overview of what you’ll cover in your presentation.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621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8FBE6B-DC67-4E64-80F4-CADE978D2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371" y="248624"/>
            <a:ext cx="10417629" cy="639979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CAUSE AND AFFECT ANALYSIS</a:t>
            </a:r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E90A16C-1235-4DE1-9AE7-2F7599C83F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73114" y="944048"/>
            <a:ext cx="10417629" cy="7130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dirty="0">
                <a:latin typeface="+mj-lt"/>
              </a:rPr>
              <a:t>Fishbone Diagram inserted here.</a:t>
            </a:r>
            <a:endParaRPr lang="en-US" altLang="en-US" sz="1800" b="0" dirty="0">
              <a:latin typeface="+mj-lt"/>
            </a:endParaRPr>
          </a:p>
        </p:txBody>
      </p:sp>
      <p:sp>
        <p:nvSpPr>
          <p:cNvPr id="95" name="Line 177">
            <a:extLst>
              <a:ext uri="{FF2B5EF4-FFF2-40B4-BE49-F238E27FC236}">
                <a16:creationId xmlns:a16="http://schemas.microsoft.com/office/drawing/2014/main" id="{2BD9EB92-FA0C-4D46-8649-25FC0819AD25}"/>
              </a:ext>
            </a:extLst>
          </p:cNvPr>
          <p:cNvSpPr>
            <a:spLocks noChangeShapeType="1"/>
          </p:cNvSpPr>
          <p:nvPr/>
        </p:nvSpPr>
        <p:spPr bwMode="auto">
          <a:xfrm>
            <a:off x="2831523" y="266194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6" name="Text Box 176">
            <a:extLst>
              <a:ext uri="{FF2B5EF4-FFF2-40B4-BE49-F238E27FC236}">
                <a16:creationId xmlns:a16="http://schemas.microsoft.com/office/drawing/2014/main" id="{CA482D1B-3AF1-4488-9B1A-8E7CC17B86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8373" y="246668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7" name="Line 175">
            <a:extLst>
              <a:ext uri="{FF2B5EF4-FFF2-40B4-BE49-F238E27FC236}">
                <a16:creationId xmlns:a16="http://schemas.microsoft.com/office/drawing/2014/main" id="{921C6D13-9798-413E-9352-F5BC620D61D3}"/>
              </a:ext>
            </a:extLst>
          </p:cNvPr>
          <p:cNvSpPr>
            <a:spLocks noChangeShapeType="1"/>
          </p:cNvSpPr>
          <p:nvPr/>
        </p:nvSpPr>
        <p:spPr bwMode="auto">
          <a:xfrm>
            <a:off x="3433186" y="326361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8" name="Text Box 174">
            <a:extLst>
              <a:ext uri="{FF2B5EF4-FFF2-40B4-BE49-F238E27FC236}">
                <a16:creationId xmlns:a16="http://schemas.microsoft.com/office/drawing/2014/main" id="{72631722-A79D-4447-96D6-71F087666D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8448" y="306676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9" name="Line 173">
            <a:extLst>
              <a:ext uri="{FF2B5EF4-FFF2-40B4-BE49-F238E27FC236}">
                <a16:creationId xmlns:a16="http://schemas.microsoft.com/office/drawing/2014/main" id="{6DE27CD4-F2A4-4707-8950-46F0577E939D}"/>
              </a:ext>
            </a:extLst>
          </p:cNvPr>
          <p:cNvSpPr>
            <a:spLocks noChangeShapeType="1"/>
          </p:cNvSpPr>
          <p:nvPr/>
        </p:nvSpPr>
        <p:spPr bwMode="auto">
          <a:xfrm>
            <a:off x="3985636" y="381606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0" name="Text Box 172">
            <a:extLst>
              <a:ext uri="{FF2B5EF4-FFF2-40B4-BE49-F238E27FC236}">
                <a16:creationId xmlns:a16="http://schemas.microsoft.com/office/drawing/2014/main" id="{4838DBDF-B179-41C1-BE98-04378E90D1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10898" y="361921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1" name="Line 171">
            <a:extLst>
              <a:ext uri="{FF2B5EF4-FFF2-40B4-BE49-F238E27FC236}">
                <a16:creationId xmlns:a16="http://schemas.microsoft.com/office/drawing/2014/main" id="{97B8B4BC-C966-4DAA-9F92-1DC97F4265AE}"/>
              </a:ext>
            </a:extLst>
          </p:cNvPr>
          <p:cNvSpPr>
            <a:spLocks noChangeShapeType="1"/>
          </p:cNvSpPr>
          <p:nvPr/>
        </p:nvSpPr>
        <p:spPr bwMode="auto">
          <a:xfrm>
            <a:off x="5176261" y="266988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" name="Text Box 170">
            <a:extLst>
              <a:ext uri="{FF2B5EF4-FFF2-40B4-BE49-F238E27FC236}">
                <a16:creationId xmlns:a16="http://schemas.microsoft.com/office/drawing/2014/main" id="{16ABF8D5-63B6-481F-830A-5A9E605864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01523" y="246668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" name="Line 169">
            <a:extLst>
              <a:ext uri="{FF2B5EF4-FFF2-40B4-BE49-F238E27FC236}">
                <a16:creationId xmlns:a16="http://schemas.microsoft.com/office/drawing/2014/main" id="{F634CD90-7D0C-4D3D-9AF5-DF898C4952DE}"/>
              </a:ext>
            </a:extLst>
          </p:cNvPr>
          <p:cNvSpPr>
            <a:spLocks noChangeShapeType="1"/>
          </p:cNvSpPr>
          <p:nvPr/>
        </p:nvSpPr>
        <p:spPr bwMode="auto">
          <a:xfrm>
            <a:off x="5719186" y="326996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4" name="Text Box 168">
            <a:extLst>
              <a:ext uri="{FF2B5EF4-FFF2-40B4-BE49-F238E27FC236}">
                <a16:creationId xmlns:a16="http://schemas.microsoft.com/office/drawing/2014/main" id="{39FEDA29-C800-4AF0-8F27-A9689D9003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4448" y="306676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5" name="Line 167">
            <a:extLst>
              <a:ext uri="{FF2B5EF4-FFF2-40B4-BE49-F238E27FC236}">
                <a16:creationId xmlns:a16="http://schemas.microsoft.com/office/drawing/2014/main" id="{CD4DCB95-8527-4082-83FA-A8B796F7A43C}"/>
              </a:ext>
            </a:extLst>
          </p:cNvPr>
          <p:cNvSpPr>
            <a:spLocks noChangeShapeType="1"/>
          </p:cNvSpPr>
          <p:nvPr/>
        </p:nvSpPr>
        <p:spPr bwMode="auto">
          <a:xfrm>
            <a:off x="6271636" y="382241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6" name="Text Box 166">
            <a:extLst>
              <a:ext uri="{FF2B5EF4-FFF2-40B4-BE49-F238E27FC236}">
                <a16:creationId xmlns:a16="http://schemas.microsoft.com/office/drawing/2014/main" id="{EB37CB71-59CC-4153-B18E-BCFDE2949F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6898" y="361921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7" name="Line 165">
            <a:extLst>
              <a:ext uri="{FF2B5EF4-FFF2-40B4-BE49-F238E27FC236}">
                <a16:creationId xmlns:a16="http://schemas.microsoft.com/office/drawing/2014/main" id="{4CE33278-F966-41A3-9F74-0278181E4C2B}"/>
              </a:ext>
            </a:extLst>
          </p:cNvPr>
          <p:cNvSpPr>
            <a:spLocks noChangeShapeType="1"/>
          </p:cNvSpPr>
          <p:nvPr/>
        </p:nvSpPr>
        <p:spPr bwMode="auto">
          <a:xfrm>
            <a:off x="7382886" y="2654011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8" name="Text Box 164">
            <a:extLst>
              <a:ext uri="{FF2B5EF4-FFF2-40B4-BE49-F238E27FC236}">
                <a16:creationId xmlns:a16="http://schemas.microsoft.com/office/drawing/2014/main" id="{E645AA58-0E84-48BE-80A1-E93B984F5E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08148" y="246668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800" dirty="0"/>
              <a:t>Generational differences</a:t>
            </a:r>
          </a:p>
        </p:txBody>
      </p:sp>
      <p:sp>
        <p:nvSpPr>
          <p:cNvPr id="109" name="Line 163">
            <a:extLst>
              <a:ext uri="{FF2B5EF4-FFF2-40B4-BE49-F238E27FC236}">
                <a16:creationId xmlns:a16="http://schemas.microsoft.com/office/drawing/2014/main" id="{9FE9D95C-EC13-404C-AD12-786E9A4C514D}"/>
              </a:ext>
            </a:extLst>
          </p:cNvPr>
          <p:cNvSpPr>
            <a:spLocks noChangeShapeType="1"/>
          </p:cNvSpPr>
          <p:nvPr/>
        </p:nvSpPr>
        <p:spPr bwMode="auto">
          <a:xfrm>
            <a:off x="7984548" y="3255674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0" name="Text Box 162">
            <a:extLst>
              <a:ext uri="{FF2B5EF4-FFF2-40B4-BE49-F238E27FC236}">
                <a16:creationId xmlns:a16="http://schemas.microsoft.com/office/drawing/2014/main" id="{ECFFD562-88D5-49A3-87A8-1EE425E9F5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09811" y="306676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1" name="Line 161">
            <a:extLst>
              <a:ext uri="{FF2B5EF4-FFF2-40B4-BE49-F238E27FC236}">
                <a16:creationId xmlns:a16="http://schemas.microsoft.com/office/drawing/2014/main" id="{64BC7B72-C390-422A-8BAB-3E04F0E09345}"/>
              </a:ext>
            </a:extLst>
          </p:cNvPr>
          <p:cNvSpPr>
            <a:spLocks noChangeShapeType="1"/>
          </p:cNvSpPr>
          <p:nvPr/>
        </p:nvSpPr>
        <p:spPr bwMode="auto">
          <a:xfrm>
            <a:off x="8536998" y="3808124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" name="Text Box 160">
            <a:extLst>
              <a:ext uri="{FF2B5EF4-FFF2-40B4-BE49-F238E27FC236}">
                <a16:creationId xmlns:a16="http://schemas.microsoft.com/office/drawing/2014/main" id="{549E94A9-875A-4374-B750-D9A670F154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2261" y="361921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13" name="Line 159">
            <a:extLst>
              <a:ext uri="{FF2B5EF4-FFF2-40B4-BE49-F238E27FC236}">
                <a16:creationId xmlns:a16="http://schemas.microsoft.com/office/drawing/2014/main" id="{72AC4054-1199-46FE-A7D1-77DE5FB5F1AF}"/>
              </a:ext>
            </a:extLst>
          </p:cNvPr>
          <p:cNvSpPr>
            <a:spLocks noChangeShapeType="1"/>
          </p:cNvSpPr>
          <p:nvPr/>
        </p:nvSpPr>
        <p:spPr bwMode="auto">
          <a:xfrm>
            <a:off x="7571798" y="460028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4" name="Text Box 158">
            <a:extLst>
              <a:ext uri="{FF2B5EF4-FFF2-40B4-BE49-F238E27FC236}">
                <a16:creationId xmlns:a16="http://schemas.microsoft.com/office/drawing/2014/main" id="{2E040E23-EEB0-420A-AEBB-86564568E1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97061" y="4411374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5" name="Line 157">
            <a:extLst>
              <a:ext uri="{FF2B5EF4-FFF2-40B4-BE49-F238E27FC236}">
                <a16:creationId xmlns:a16="http://schemas.microsoft.com/office/drawing/2014/main" id="{CE608F13-3BEF-480A-9621-826F9C2C2813}"/>
              </a:ext>
            </a:extLst>
          </p:cNvPr>
          <p:cNvSpPr>
            <a:spLocks noChangeShapeType="1"/>
          </p:cNvSpPr>
          <p:nvPr/>
        </p:nvSpPr>
        <p:spPr bwMode="auto">
          <a:xfrm>
            <a:off x="7047923" y="515749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6" name="Text Box 156">
            <a:extLst>
              <a:ext uri="{FF2B5EF4-FFF2-40B4-BE49-F238E27FC236}">
                <a16:creationId xmlns:a16="http://schemas.microsoft.com/office/drawing/2014/main" id="{88B5E3BF-1820-4B1F-8862-5663F1C3CB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73186" y="496858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7" name="Line 155">
            <a:extLst>
              <a:ext uri="{FF2B5EF4-FFF2-40B4-BE49-F238E27FC236}">
                <a16:creationId xmlns:a16="http://schemas.microsoft.com/office/drawing/2014/main" id="{8A043987-F843-495A-B42D-F4B966A5A8EE}"/>
              </a:ext>
            </a:extLst>
          </p:cNvPr>
          <p:cNvSpPr>
            <a:spLocks noChangeShapeType="1"/>
          </p:cNvSpPr>
          <p:nvPr/>
        </p:nvSpPr>
        <p:spPr bwMode="auto">
          <a:xfrm>
            <a:off x="6549448" y="5709949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8" name="Text Box 154">
            <a:extLst>
              <a:ext uri="{FF2B5EF4-FFF2-40B4-BE49-F238E27FC236}">
                <a16:creationId xmlns:a16="http://schemas.microsoft.com/office/drawing/2014/main" id="{B2EA749B-1440-45BF-AADB-2420CEB803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74711" y="552103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9" name="Line 153">
            <a:extLst>
              <a:ext uri="{FF2B5EF4-FFF2-40B4-BE49-F238E27FC236}">
                <a16:creationId xmlns:a16="http://schemas.microsoft.com/office/drawing/2014/main" id="{8D8D5FF1-ACA5-4BDB-99F0-019C5F143532}"/>
              </a:ext>
            </a:extLst>
          </p:cNvPr>
          <p:cNvSpPr>
            <a:spLocks noChangeShapeType="1"/>
          </p:cNvSpPr>
          <p:nvPr/>
        </p:nvSpPr>
        <p:spPr bwMode="auto">
          <a:xfrm>
            <a:off x="5044498" y="457012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0" name="Text Box 152">
            <a:extLst>
              <a:ext uri="{FF2B5EF4-FFF2-40B4-BE49-F238E27FC236}">
                <a16:creationId xmlns:a16="http://schemas.microsoft.com/office/drawing/2014/main" id="{9E39EBA0-EDEE-4EFB-9FCA-AB5AA6D0FC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71348" y="438121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1" name="Line 151">
            <a:extLst>
              <a:ext uri="{FF2B5EF4-FFF2-40B4-BE49-F238E27FC236}">
                <a16:creationId xmlns:a16="http://schemas.microsoft.com/office/drawing/2014/main" id="{E3C990E7-995C-43DA-9DAB-0879BF46D7D7}"/>
              </a:ext>
            </a:extLst>
          </p:cNvPr>
          <p:cNvSpPr>
            <a:spLocks noChangeShapeType="1"/>
          </p:cNvSpPr>
          <p:nvPr/>
        </p:nvSpPr>
        <p:spPr bwMode="auto">
          <a:xfrm>
            <a:off x="4595236" y="5127336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2" name="Text Box 150">
            <a:extLst>
              <a:ext uri="{FF2B5EF4-FFF2-40B4-BE49-F238E27FC236}">
                <a16:creationId xmlns:a16="http://schemas.microsoft.com/office/drawing/2014/main" id="{0C3820FB-6BD5-48AC-AE8B-C5A9DE168A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0498" y="494001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3" name="Line 149">
            <a:extLst>
              <a:ext uri="{FF2B5EF4-FFF2-40B4-BE49-F238E27FC236}">
                <a16:creationId xmlns:a16="http://schemas.microsoft.com/office/drawing/2014/main" id="{C45C2F74-5378-4C3D-AEF0-B5167028ACAE}"/>
              </a:ext>
            </a:extLst>
          </p:cNvPr>
          <p:cNvSpPr>
            <a:spLocks noChangeShapeType="1"/>
          </p:cNvSpPr>
          <p:nvPr/>
        </p:nvSpPr>
        <p:spPr bwMode="auto">
          <a:xfrm>
            <a:off x="4095173" y="567978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4" name="Text Box 148">
            <a:extLst>
              <a:ext uri="{FF2B5EF4-FFF2-40B4-BE49-F238E27FC236}">
                <a16:creationId xmlns:a16="http://schemas.microsoft.com/office/drawing/2014/main" id="{A95949BA-3EF1-4319-A740-5F01051AD7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2023" y="549246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5" name="Rectangle 147">
            <a:extLst>
              <a:ext uri="{FF2B5EF4-FFF2-40B4-BE49-F238E27FC236}">
                <a16:creationId xmlns:a16="http://schemas.microsoft.com/office/drawing/2014/main" id="{3057F09B-D40B-428E-92AB-31DB77F24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2273" y="1753899"/>
            <a:ext cx="998538" cy="48736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6" name="Rectangle 146">
            <a:extLst>
              <a:ext uri="{FF2B5EF4-FFF2-40B4-BE49-F238E27FC236}">
                <a16:creationId xmlns:a16="http://schemas.microsoft.com/office/drawing/2014/main" id="{53B2DE8A-51E5-40BB-A89A-5741D7B2B6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7486" y="1753899"/>
            <a:ext cx="998537" cy="4873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7" name="Rectangle 145">
            <a:extLst>
              <a:ext uri="{FF2B5EF4-FFF2-40B4-BE49-F238E27FC236}">
                <a16:creationId xmlns:a16="http://schemas.microsoft.com/office/drawing/2014/main" id="{C215584D-9C6C-40D1-A86C-44BEAFC419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7448" y="1753899"/>
            <a:ext cx="998538" cy="4873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8" name="Line 144">
            <a:extLst>
              <a:ext uri="{FF2B5EF4-FFF2-40B4-BE49-F238E27FC236}">
                <a16:creationId xmlns:a16="http://schemas.microsoft.com/office/drawing/2014/main" id="{CABEED5A-3431-4623-9F80-76C9A46E0799}"/>
              </a:ext>
            </a:extLst>
          </p:cNvPr>
          <p:cNvSpPr>
            <a:spLocks noChangeShapeType="1"/>
          </p:cNvSpPr>
          <p:nvPr/>
        </p:nvSpPr>
        <p:spPr bwMode="auto">
          <a:xfrm>
            <a:off x="2075873" y="4147849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9" name="Line 143">
            <a:extLst>
              <a:ext uri="{FF2B5EF4-FFF2-40B4-BE49-F238E27FC236}">
                <a16:creationId xmlns:a16="http://schemas.microsoft.com/office/drawing/2014/main" id="{A6620817-32BF-4A24-9244-133E7F9C0337}"/>
              </a:ext>
            </a:extLst>
          </p:cNvPr>
          <p:cNvSpPr>
            <a:spLocks noChangeShapeType="1"/>
          </p:cNvSpPr>
          <p:nvPr/>
        </p:nvSpPr>
        <p:spPr bwMode="auto">
          <a:xfrm>
            <a:off x="2980748" y="2246024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0" name="Line 142">
            <a:extLst>
              <a:ext uri="{FF2B5EF4-FFF2-40B4-BE49-F238E27FC236}">
                <a16:creationId xmlns:a16="http://schemas.microsoft.com/office/drawing/2014/main" id="{F0237110-C4B6-47A6-8F4F-2A9ECF4FAFF8}"/>
              </a:ext>
            </a:extLst>
          </p:cNvPr>
          <p:cNvSpPr>
            <a:spLocks noChangeShapeType="1"/>
          </p:cNvSpPr>
          <p:nvPr/>
        </p:nvSpPr>
        <p:spPr bwMode="auto">
          <a:xfrm>
            <a:off x="5317548" y="2246024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1" name="Line 141">
            <a:extLst>
              <a:ext uri="{FF2B5EF4-FFF2-40B4-BE49-F238E27FC236}">
                <a16:creationId xmlns:a16="http://schemas.microsoft.com/office/drawing/2014/main" id="{3DFEB0E2-F29B-4958-AC18-BD95E8AB1572}"/>
              </a:ext>
            </a:extLst>
          </p:cNvPr>
          <p:cNvSpPr>
            <a:spLocks noChangeShapeType="1"/>
          </p:cNvSpPr>
          <p:nvPr/>
        </p:nvSpPr>
        <p:spPr bwMode="auto">
          <a:xfrm>
            <a:off x="7557511" y="2246024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2" name="Rectangle 140">
            <a:extLst>
              <a:ext uri="{FF2B5EF4-FFF2-40B4-BE49-F238E27FC236}">
                <a16:creationId xmlns:a16="http://schemas.microsoft.com/office/drawing/2014/main" id="{AA64D096-FADF-4530-9402-7B96BDDF01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3711" y="6083011"/>
            <a:ext cx="998537" cy="500063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3" name="Line 139">
            <a:extLst>
              <a:ext uri="{FF2B5EF4-FFF2-40B4-BE49-F238E27FC236}">
                <a16:creationId xmlns:a16="http://schemas.microsoft.com/office/drawing/2014/main" id="{E1B1E38D-D487-41AA-B188-7027037B6BC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322186" y="4147849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4" name="Rectangle 138">
            <a:extLst>
              <a:ext uri="{FF2B5EF4-FFF2-40B4-BE49-F238E27FC236}">
                <a16:creationId xmlns:a16="http://schemas.microsoft.com/office/drawing/2014/main" id="{3631970F-BAA2-4045-9FA1-518AAB38B9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5923" y="6083011"/>
            <a:ext cx="996950" cy="500063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35" name="Line 137">
            <a:extLst>
              <a:ext uri="{FF2B5EF4-FFF2-40B4-BE49-F238E27FC236}">
                <a16:creationId xmlns:a16="http://schemas.microsoft.com/office/drawing/2014/main" id="{751B7B59-1FB4-4ED2-B140-05002B4622C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784398" y="4147849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7" name="Text Box 135">
            <a:extLst>
              <a:ext uri="{FF2B5EF4-FFF2-40B4-BE49-F238E27FC236}">
                <a16:creationId xmlns:a16="http://schemas.microsoft.com/office/drawing/2014/main" id="{1407FDF1-B06F-43D6-B483-932E139FA3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89587" y="3854305"/>
            <a:ext cx="1060450" cy="983963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/>
              <a:t>Work related Stress</a:t>
            </a:r>
          </a:p>
        </p:txBody>
      </p:sp>
      <p:sp>
        <p:nvSpPr>
          <p:cNvPr id="138" name="Rectangle 178">
            <a:extLst>
              <a:ext uri="{FF2B5EF4-FFF2-40B4-BE49-F238E27FC236}">
                <a16:creationId xmlns:a16="http://schemas.microsoft.com/office/drawing/2014/main" id="{7FC8E485-B08A-4FF3-BBF2-4A958109D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3673" y="1126836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9" name="Rectangle 201">
            <a:extLst>
              <a:ext uri="{FF2B5EF4-FFF2-40B4-BE49-F238E27FC236}">
                <a16:creationId xmlns:a16="http://schemas.microsoft.com/office/drawing/2014/main" id="{C24DE5C9-7948-4B57-99AE-2002914593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3673" y="158403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832AD92D-BAAA-4E54-8458-98A99290A97B}"/>
              </a:ext>
            </a:extLst>
          </p:cNvPr>
          <p:cNvSpPr txBox="1"/>
          <p:nvPr/>
        </p:nvSpPr>
        <p:spPr>
          <a:xfrm>
            <a:off x="10065193" y="3125424"/>
            <a:ext cx="1225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EFFECT</a:t>
            </a:r>
          </a:p>
        </p:txBody>
      </p:sp>
      <p:sp>
        <p:nvSpPr>
          <p:cNvPr id="141" name="TextBox 140">
            <a:extLst>
              <a:ext uri="{FF2B5EF4-FFF2-40B4-BE49-F238E27FC236}">
                <a16:creationId xmlns:a16="http://schemas.microsoft.com/office/drawing/2014/main" id="{F337C21A-23E2-44B3-8FCB-052B75635059}"/>
              </a:ext>
            </a:extLst>
          </p:cNvPr>
          <p:cNvSpPr txBox="1"/>
          <p:nvPr/>
        </p:nvSpPr>
        <p:spPr>
          <a:xfrm>
            <a:off x="2358449" y="1382492"/>
            <a:ext cx="1207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CAUSES</a:t>
            </a:r>
          </a:p>
        </p:txBody>
      </p:sp>
      <p:sp>
        <p:nvSpPr>
          <p:cNvPr id="142" name="TextBox 141">
            <a:extLst>
              <a:ext uri="{FF2B5EF4-FFF2-40B4-BE49-F238E27FC236}">
                <a16:creationId xmlns:a16="http://schemas.microsoft.com/office/drawing/2014/main" id="{6F14FDD5-87B3-4A89-B193-464FC38A80A7}"/>
              </a:ext>
            </a:extLst>
          </p:cNvPr>
          <p:cNvSpPr txBox="1"/>
          <p:nvPr/>
        </p:nvSpPr>
        <p:spPr>
          <a:xfrm>
            <a:off x="4694599" y="1397492"/>
            <a:ext cx="1207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CAUSES</a:t>
            </a:r>
          </a:p>
        </p:txBody>
      </p:sp>
      <p:sp>
        <p:nvSpPr>
          <p:cNvPr id="143" name="TextBox 142">
            <a:extLst>
              <a:ext uri="{FF2B5EF4-FFF2-40B4-BE49-F238E27FC236}">
                <a16:creationId xmlns:a16="http://schemas.microsoft.com/office/drawing/2014/main" id="{6C7A6D62-BE31-4F71-98E5-D4AB513AC24B}"/>
              </a:ext>
            </a:extLst>
          </p:cNvPr>
          <p:cNvSpPr txBox="1"/>
          <p:nvPr/>
        </p:nvSpPr>
        <p:spPr>
          <a:xfrm>
            <a:off x="6915295" y="1413141"/>
            <a:ext cx="1207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CAUSES</a:t>
            </a: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1F9BEB3F-F437-4C24-A90B-7816301049AC}"/>
              </a:ext>
            </a:extLst>
          </p:cNvPr>
          <p:cNvSpPr txBox="1"/>
          <p:nvPr/>
        </p:nvSpPr>
        <p:spPr>
          <a:xfrm>
            <a:off x="3663375" y="6583074"/>
            <a:ext cx="1207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CAUSES</a:t>
            </a:r>
          </a:p>
        </p:txBody>
      </p:sp>
      <p:sp>
        <p:nvSpPr>
          <p:cNvPr id="145" name="TextBox 144">
            <a:extLst>
              <a:ext uri="{FF2B5EF4-FFF2-40B4-BE49-F238E27FC236}">
                <a16:creationId xmlns:a16="http://schemas.microsoft.com/office/drawing/2014/main" id="{C16D41C6-66C5-49B6-9F6E-6CBC01A4108D}"/>
              </a:ext>
            </a:extLst>
          </p:cNvPr>
          <p:cNvSpPr txBox="1"/>
          <p:nvPr/>
        </p:nvSpPr>
        <p:spPr>
          <a:xfrm>
            <a:off x="6198755" y="6596845"/>
            <a:ext cx="1207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CAUSES</a:t>
            </a:r>
          </a:p>
        </p:txBody>
      </p:sp>
      <p:sp>
        <p:nvSpPr>
          <p:cNvPr id="146" name="Text Box 174">
            <a:extLst>
              <a:ext uri="{FF2B5EF4-FFF2-40B4-BE49-F238E27FC236}">
                <a16:creationId xmlns:a16="http://schemas.microsoft.com/office/drawing/2014/main" id="{D8412E2A-AF8D-43FA-B214-54B272E6AF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380" y="3640642"/>
            <a:ext cx="1656917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100" dirty="0"/>
              <a:t>discrimination</a:t>
            </a:r>
          </a:p>
        </p:txBody>
      </p:sp>
      <p:sp>
        <p:nvSpPr>
          <p:cNvPr id="147" name="Line 175">
            <a:extLst>
              <a:ext uri="{FF2B5EF4-FFF2-40B4-BE49-F238E27FC236}">
                <a16:creationId xmlns:a16="http://schemas.microsoft.com/office/drawing/2014/main" id="{608EA23D-8198-4D8B-ABB8-5DE82B9BED7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999673" y="3485861"/>
            <a:ext cx="349249" cy="185809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789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D4BA618-BF38-4C66-A054-AA45BAEA1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Pestle analysis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9585A-5E1F-40FA-8E64-BB4F046116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33900" y="1905000"/>
            <a:ext cx="6955734" cy="3276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List some interesting facts about pestle</a:t>
            </a:r>
          </a:p>
        </p:txBody>
      </p:sp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BF45031D-E313-4FCF-9A51-C7FF49A5D1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3302508"/>
              </p:ext>
            </p:extLst>
          </p:nvPr>
        </p:nvGraphicFramePr>
        <p:xfrm>
          <a:off x="3947764" y="2585411"/>
          <a:ext cx="8128002" cy="14697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667">
                  <a:extLst>
                    <a:ext uri="{9D8B030D-6E8A-4147-A177-3AD203B41FA5}">
                      <a16:colId xmlns:a16="http://schemas.microsoft.com/office/drawing/2014/main" val="3830001018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2731888191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3552827018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4247550125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2300869453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414846057"/>
                    </a:ext>
                  </a:extLst>
                </a:gridCol>
              </a:tblGrid>
              <a:tr h="43488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970820"/>
                  </a:ext>
                </a:extLst>
              </a:tr>
              <a:tr h="10348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2877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067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7F19C7-A729-492B-8603-0651B356C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Alternative Solutions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B7BAE5-A13B-480B-9361-9657BB802FC5}"/>
              </a:ext>
            </a:extLst>
          </p:cNvPr>
          <p:cNvSpPr txBox="1"/>
          <p:nvPr/>
        </p:nvSpPr>
        <p:spPr>
          <a:xfrm>
            <a:off x="960582" y="2937164"/>
            <a:ext cx="7629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F2C1E57-136F-4B1B-9D43-13A560F80EF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SWOT Analysis here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B31652C-D436-4EE3-99C4-4327286FD0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5475684"/>
              </p:ext>
            </p:extLst>
          </p:nvPr>
        </p:nvGraphicFramePr>
        <p:xfrm>
          <a:off x="1958107" y="2895600"/>
          <a:ext cx="8128000" cy="29260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44000638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691680524"/>
                    </a:ext>
                  </a:extLst>
                </a:gridCol>
              </a:tblGrid>
              <a:tr h="41194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1046606"/>
                  </a:ext>
                </a:extLst>
              </a:tr>
              <a:tr h="9596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ihhikhjgjjggjkbgkgjbgjbjbgjjggjgjgjjggjbgjbgjgjgjgjgjgjbbgjjgbjgjgjgjggjgjgjgjgjbgjbgjbgjbgjbjgbgjbkbgjbgjgjbjgbjgbgjgjgjbgjgjbgjk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2291950"/>
                  </a:ext>
                </a:extLst>
              </a:tr>
              <a:tr h="31496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9081283"/>
                  </a:ext>
                </a:extLst>
              </a:tr>
              <a:tr h="9596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89208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079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A081DA-4028-4204-A51C-7F62D45B6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11162145" cy="1189038"/>
          </a:xfrm>
        </p:spPr>
        <p:txBody>
          <a:bodyPr/>
          <a:lstStyle/>
          <a:p>
            <a:pPr algn="ctr"/>
            <a:r>
              <a:rPr lang="en-US" dirty="0"/>
              <a:t>An evaluation of alternative solutions </a:t>
            </a:r>
          </a:p>
        </p:txBody>
      </p:sp>
      <p:sp>
        <p:nvSpPr>
          <p:cNvPr id="9219" name="Rectangle 8">
            <a:extLst>
              <a:ext uri="{FF2B5EF4-FFF2-40B4-BE49-F238E27FC236}">
                <a16:creationId xmlns:a16="http://schemas.microsoft.com/office/drawing/2014/main" id="{A17D04F1-4318-4DD6-B27E-D66AE4D426B2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>
          <a:xfrm>
            <a:off x="762000" y="1905000"/>
            <a:ext cx="5334000" cy="422564"/>
          </a:xfrm>
        </p:spPr>
        <p:txBody>
          <a:bodyPr wrap="square" anchor="t">
            <a:normAutofit/>
          </a:bodyPr>
          <a:lstStyle/>
          <a:p>
            <a:r>
              <a:rPr lang="en-US" altLang="en-US" dirty="0"/>
              <a:t>Grid analysis table</a:t>
            </a:r>
            <a:endParaRPr lang="en-US" altLang="en-US" b="1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6866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6839344-185E-41C8-994C-A1BD976EF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celebrate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B8BBDC7-B590-43B7-BBD0-3A247210E1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0" indent="0" fontAlgn="auto">
              <a:spcAft>
                <a:spcPts val="0"/>
              </a:spcAft>
              <a:buNone/>
            </a:pPr>
            <a:r>
              <a:rPr lang="en-US" altLang="en-US" b="1" dirty="0">
                <a:solidFill>
                  <a:schemeClr val="accent1"/>
                </a:solidFill>
              </a:rPr>
              <a:t>List some ways you can celebrate Black History Month. Here are a few examples:</a:t>
            </a:r>
          </a:p>
          <a:p>
            <a:pPr lvl="1"/>
            <a:r>
              <a:rPr lang="en-US" dirty="0"/>
              <a:t>Discover </a:t>
            </a:r>
            <a:r>
              <a:rPr lang="en-US" altLang="en-US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African American artists</a:t>
            </a:r>
            <a:endParaRPr lang="en-US" b="1" dirty="0"/>
          </a:p>
          <a:p>
            <a:pPr lvl="1"/>
            <a:r>
              <a:rPr lang="en-US" dirty="0"/>
              <a:t>Read </a:t>
            </a:r>
            <a:r>
              <a:rPr lang="en-US" altLang="en-US" b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African American </a:t>
            </a:r>
            <a:r>
              <a:rPr lang="en-US" b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authors</a:t>
            </a:r>
            <a:endParaRPr lang="en-US" b="1" dirty="0"/>
          </a:p>
          <a:p>
            <a:pPr lvl="1"/>
            <a:r>
              <a:rPr lang="en-US" dirty="0"/>
              <a:t>Listen to </a:t>
            </a:r>
            <a:r>
              <a:rPr lang="en-US" alt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African American </a:t>
            </a:r>
            <a:r>
              <a:rPr 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musicians</a:t>
            </a:r>
            <a:endParaRPr lang="en-US" b="1" dirty="0"/>
          </a:p>
          <a:p>
            <a:pPr lvl="1"/>
            <a:r>
              <a:rPr lang="en-US" dirty="0"/>
              <a:t>Learn </a:t>
            </a:r>
            <a:r>
              <a:rPr lang="en-US" altLang="en-US" dirty="0"/>
              <a:t>important moments of </a:t>
            </a:r>
            <a:r>
              <a:rPr lang="en-US" altLang="en-US" b="1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African American </a:t>
            </a:r>
            <a:r>
              <a:rPr lang="en-US" b="1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history</a:t>
            </a:r>
            <a:endParaRPr lang="en-US" b="1" dirty="0"/>
          </a:p>
          <a:p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432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9E38B3-4686-8247-9625-49018D29F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Conclusion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55E1D-F4AD-41A7-B948-E2D246CCFE8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en-US" dirty="0"/>
              <a:t>Provide a brief summary of your presentation. </a:t>
            </a:r>
            <a:br>
              <a:rPr lang="en-US" altLang="en-US" dirty="0"/>
            </a:br>
            <a:r>
              <a:rPr lang="en-US" altLang="en-US" dirty="0"/>
              <a:t>Remind the audience what you covered in the previous slides.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48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8DF32A-D165-40DA-AAE8-A6E9579E2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Questions </a:t>
            </a:r>
            <a:r>
              <a:rPr lang="en-US" dirty="0">
                <a:solidFill>
                  <a:schemeClr val="accent3"/>
                </a:solidFill>
              </a:rPr>
              <a:t>&amp;</a:t>
            </a:r>
            <a:r>
              <a:rPr lang="en-US" dirty="0"/>
              <a:t> answers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3BC92DE-1779-4A44-AED9-0261C2497DD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en-US" sz="1800" dirty="0"/>
              <a:t>Invite questions from the audience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785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B34254B-4837-4E59-8D24-19908000C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Resources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16BC9-7937-4417-B232-1B37F479601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List the resources you used for your research:</a:t>
            </a:r>
          </a:p>
          <a:p>
            <a:pPr lvl="1"/>
            <a:r>
              <a:rPr lang="fr-FR" dirty="0"/>
              <a:t>Source #1</a:t>
            </a:r>
          </a:p>
          <a:p>
            <a:pPr lvl="1"/>
            <a:r>
              <a:rPr lang="fr-FR" dirty="0"/>
              <a:t>Source #2</a:t>
            </a:r>
          </a:p>
          <a:p>
            <a:pPr lvl="1"/>
            <a:r>
              <a:rPr lang="fr-FR" dirty="0"/>
              <a:t>Source #3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09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_Office Theme">
  <a:themeElements>
    <a:clrScheme name="Custom 24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264653"/>
      </a:accent1>
      <a:accent2>
        <a:srgbClr val="2A9D8F"/>
      </a:accent2>
      <a:accent3>
        <a:srgbClr val="E9C46A"/>
      </a:accent3>
      <a:accent4>
        <a:srgbClr val="F4A261"/>
      </a:accent4>
      <a:accent5>
        <a:srgbClr val="E76F51"/>
      </a:accent5>
      <a:accent6>
        <a:srgbClr val="FFFFFF"/>
      </a:accent6>
      <a:hlink>
        <a:srgbClr val="FFFFFF"/>
      </a:hlink>
      <a:folHlink>
        <a:srgbClr val="FFFFFF"/>
      </a:folHlink>
    </a:clrScheme>
    <a:fontScheme name="Heritage and History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ack History Month_TM10103076_Win32_LH_v4" id="{5AE25372-5B71-4B3F-A332-C4D84C968E46}" vid="{07F4610E-88B6-4CC8-AAA7-899DFEA9E17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CFAAC47-BD84-465D-B982-7A75BCC08F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8A967B1-A0A0-415E-82CC-A85AEE3A67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F89EEA4-141F-4066-B57B-E44468FB3D6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Black History Month presentation</Template>
  <TotalTime>53</TotalTime>
  <Words>182</Words>
  <Application>Microsoft Office PowerPoint</Application>
  <PresentationFormat>Widescreen</PresentationFormat>
  <Paragraphs>57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Segoe UI</vt:lpstr>
      <vt:lpstr>2_Office Theme</vt:lpstr>
      <vt:lpstr>Problem Solving And Decision Making</vt:lpstr>
      <vt:lpstr>Introduction</vt:lpstr>
      <vt:lpstr>A RESEARCHED INFORMED DISCUSSION</vt:lpstr>
      <vt:lpstr>CAUSE AND AFFECT ANALYSIS</vt:lpstr>
      <vt:lpstr>Pestle analysis </vt:lpstr>
      <vt:lpstr>Alternative Solutions</vt:lpstr>
      <vt:lpstr>An evaluation of alternative solutions </vt:lpstr>
      <vt:lpstr>How to celebrate</vt:lpstr>
      <vt:lpstr>Conclusion</vt:lpstr>
      <vt:lpstr>Questions &amp; answers</vt:lpstr>
      <vt:lpstr>Resources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subject/>
  <dc:creator>Christine Lorraine Parchment</dc:creator>
  <cp:keywords/>
  <dc:description/>
  <cp:lastModifiedBy>Christine Lorraine Parchment</cp:lastModifiedBy>
  <cp:revision>1</cp:revision>
  <dcterms:created xsi:type="dcterms:W3CDTF">2021-11-12T17:06:11Z</dcterms:created>
  <dcterms:modified xsi:type="dcterms:W3CDTF">2021-11-12T17:59:20Z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