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12.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16.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19.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22.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notesSlides/notesSlide23.xml" ContentType="application/vnd.openxmlformats-officedocument.presentationml.notesSlide+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24.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notesSlides/notesSlide27.xml" ContentType="application/vnd.openxmlformats-officedocument.presentationml.notesSlide+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notesSlides/notesSlide30.xml" ContentType="application/vnd.openxmlformats-officedocument.presentationml.notesSlide+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notesSlides/notesSlide34.xml" ContentType="application/vnd.openxmlformats-officedocument.presentationml.notesSlide+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notesSlides/notesSlide37.xml" ContentType="application/vnd.openxmlformats-officedocument.presentationml.notesSlide+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871" r:id="rId4"/>
  </p:sldMasterIdLst>
  <p:notesMasterIdLst>
    <p:notesMasterId r:id="rId45"/>
  </p:notesMasterIdLst>
  <p:handoutMasterIdLst>
    <p:handoutMasterId r:id="rId46"/>
  </p:handoutMasterIdLst>
  <p:sldIdLst>
    <p:sldId id="522" r:id="rId5"/>
    <p:sldId id="290" r:id="rId6"/>
    <p:sldId id="453" r:id="rId7"/>
    <p:sldId id="488" r:id="rId8"/>
    <p:sldId id="490" r:id="rId9"/>
    <p:sldId id="487" r:id="rId10"/>
    <p:sldId id="520" r:id="rId11"/>
    <p:sldId id="462" r:id="rId12"/>
    <p:sldId id="489" r:id="rId13"/>
    <p:sldId id="491" r:id="rId14"/>
    <p:sldId id="492" r:id="rId15"/>
    <p:sldId id="521" r:id="rId16"/>
    <p:sldId id="493" r:id="rId17"/>
    <p:sldId id="494" r:id="rId18"/>
    <p:sldId id="495" r:id="rId19"/>
    <p:sldId id="496" r:id="rId20"/>
    <p:sldId id="497" r:id="rId21"/>
    <p:sldId id="498" r:id="rId22"/>
    <p:sldId id="499" r:id="rId23"/>
    <p:sldId id="500" r:id="rId24"/>
    <p:sldId id="501" r:id="rId25"/>
    <p:sldId id="502" r:id="rId26"/>
    <p:sldId id="503" r:id="rId27"/>
    <p:sldId id="504" r:id="rId28"/>
    <p:sldId id="505" r:id="rId29"/>
    <p:sldId id="506" r:id="rId30"/>
    <p:sldId id="507" r:id="rId31"/>
    <p:sldId id="508" r:id="rId32"/>
    <p:sldId id="509" r:id="rId33"/>
    <p:sldId id="510" r:id="rId34"/>
    <p:sldId id="511" r:id="rId35"/>
    <p:sldId id="512" r:id="rId36"/>
    <p:sldId id="513" r:id="rId37"/>
    <p:sldId id="514" r:id="rId38"/>
    <p:sldId id="515" r:id="rId39"/>
    <p:sldId id="516" r:id="rId40"/>
    <p:sldId id="517" r:id="rId41"/>
    <p:sldId id="518" r:id="rId42"/>
    <p:sldId id="519" r:id="rId43"/>
    <p:sldId id="291" r:id="rId44"/>
  </p:sldIdLst>
  <p:sldSz cx="9144000" cy="6858000" type="screen4x3"/>
  <p:notesSz cx="6797675" cy="9928225"/>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185">
          <p15:clr>
            <a:srgbClr val="A4A3A4"/>
          </p15:clr>
        </p15:guide>
        <p15:guide id="2" orient="horz" pos="3407">
          <p15:clr>
            <a:srgbClr val="A4A3A4"/>
          </p15:clr>
        </p15:guide>
        <p15:guide id="3" orient="horz" pos="162">
          <p15:clr>
            <a:srgbClr val="A4A3A4"/>
          </p15:clr>
        </p15:guide>
        <p15:guide id="4" orient="horz" pos="1197">
          <p15:clr>
            <a:srgbClr val="A4A3A4"/>
          </p15:clr>
        </p15:guide>
        <p15:guide id="5" orient="horz">
          <p15:clr>
            <a:srgbClr val="A4A3A4"/>
          </p15:clr>
        </p15:guide>
        <p15:guide id="6" orient="horz" pos="557">
          <p15:clr>
            <a:srgbClr val="A4A3A4"/>
          </p15:clr>
        </p15:guide>
        <p15:guide id="7" orient="horz" pos="2984">
          <p15:clr>
            <a:srgbClr val="A4A3A4"/>
          </p15:clr>
        </p15:guide>
        <p15:guide id="8" pos="577">
          <p15:clr>
            <a:srgbClr val="A4A3A4"/>
          </p15:clr>
        </p15:guide>
        <p15:guide id="9" pos="5558">
          <p15:clr>
            <a:srgbClr val="A4A3A4"/>
          </p15:clr>
        </p15:guide>
        <p15:guide id="10" pos="2881">
          <p15:clr>
            <a:srgbClr val="A4A3A4"/>
          </p15:clr>
        </p15:guide>
        <p15:guide id="11" pos="3841">
          <p15:clr>
            <a:srgbClr val="A4A3A4"/>
          </p15:clr>
        </p15:guide>
        <p15:guide id="12" pos="2083">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68D"/>
    <a:srgbClr val="CC0000"/>
    <a:srgbClr val="000000"/>
    <a:srgbClr val="0066FF"/>
    <a:srgbClr val="FFFFFF"/>
    <a:srgbClr val="4F81BD"/>
    <a:srgbClr val="00B0F0"/>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11051" autoAdjust="0"/>
    <p:restoredTop sz="99413" autoAdjust="0"/>
  </p:normalViewPr>
  <p:slideViewPr>
    <p:cSldViewPr snapToGrid="0">
      <p:cViewPr>
        <p:scale>
          <a:sx n="100" d="100"/>
          <a:sy n="100" d="100"/>
        </p:scale>
        <p:origin x="636" y="-54"/>
      </p:cViewPr>
      <p:guideLst>
        <p:guide orient="horz" pos="4185"/>
        <p:guide orient="horz" pos="3407"/>
        <p:guide orient="horz" pos="162"/>
        <p:guide orient="horz" pos="1197"/>
        <p:guide orient="horz"/>
        <p:guide orient="horz" pos="557"/>
        <p:guide orient="horz" pos="2984"/>
        <p:guide pos="577"/>
        <p:guide pos="5558"/>
        <p:guide pos="2881"/>
        <p:guide pos="3841"/>
        <p:guide pos="208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p:scale>
          <a:sx n="100" d="100"/>
          <a:sy n="100" d="100"/>
        </p:scale>
        <p:origin x="-1524" y="1590"/>
      </p:cViewPr>
      <p:guideLst>
        <p:guide orient="horz" pos="3127"/>
        <p:guide pos="2141"/>
      </p:guideLst>
    </p:cSldViewPr>
  </p:notesViewPr>
  <p:gridSpacing cx="36004" cy="36004"/>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hdr" sz="quarter"/>
          </p:nvPr>
        </p:nvSpPr>
        <p:spPr bwMode="auto">
          <a:xfrm>
            <a:off x="0" y="0"/>
            <a:ext cx="2919413" cy="27463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spAutoFit/>
          </a:bodyPr>
          <a:lstStyle>
            <a:lvl1pPr eaLnBrk="0" hangingPunct="0">
              <a:buFont typeface="Wingdings" pitchFamily="2" charset="2"/>
              <a:buNone/>
              <a:defRPr sz="1200">
                <a:latin typeface="Arial" pitchFamily="34" charset="0"/>
                <a:cs typeface="Arial" pitchFamily="34" charset="0"/>
              </a:defRPr>
            </a:lvl1pPr>
          </a:lstStyle>
          <a:p>
            <a:pPr>
              <a:defRPr/>
            </a:pPr>
            <a:endParaRPr lang="en-US"/>
          </a:p>
        </p:txBody>
      </p:sp>
      <p:sp>
        <p:nvSpPr>
          <p:cNvPr id="114692" name="Rectangle 4"/>
          <p:cNvSpPr>
            <a:spLocks noGrp="1" noChangeArrowheads="1"/>
          </p:cNvSpPr>
          <p:nvPr>
            <p:ph type="ftr" sz="quarter" idx="2"/>
          </p:nvPr>
        </p:nvSpPr>
        <p:spPr bwMode="auto">
          <a:xfrm>
            <a:off x="0" y="9653588"/>
            <a:ext cx="2919413" cy="27463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spAutoFit/>
          </a:bodyPr>
          <a:lstStyle>
            <a:lvl1pPr eaLnBrk="0" hangingPunct="0">
              <a:buFont typeface="Wingdings" pitchFamily="2" charset="2"/>
              <a:buNone/>
              <a:defRPr sz="1200">
                <a:latin typeface="Times New Roman" pitchFamily="18" charset="0"/>
                <a:cs typeface="+mn-cs"/>
              </a:defRPr>
            </a:lvl1pPr>
          </a:lstStyle>
          <a:p>
            <a:pPr>
              <a:defRPr/>
            </a:pPr>
            <a:endParaRPr lang="en-US"/>
          </a:p>
        </p:txBody>
      </p:sp>
      <p:sp>
        <p:nvSpPr>
          <p:cNvPr id="114693" name="Rectangle 5"/>
          <p:cNvSpPr>
            <a:spLocks noGrp="1" noChangeArrowheads="1"/>
          </p:cNvSpPr>
          <p:nvPr>
            <p:ph type="sldNum" sz="quarter" idx="3"/>
          </p:nvPr>
        </p:nvSpPr>
        <p:spPr bwMode="auto">
          <a:xfrm>
            <a:off x="3840163" y="9653588"/>
            <a:ext cx="2919412" cy="27463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spAutoFit/>
          </a:bodyPr>
          <a:lstStyle>
            <a:lvl1pPr algn="r">
              <a:buFont typeface="Wingdings" panose="05000000000000000000" pitchFamily="2" charset="2"/>
              <a:buNone/>
              <a:defRPr sz="1200" smtClean="0"/>
            </a:lvl1pPr>
          </a:lstStyle>
          <a:p>
            <a:pPr>
              <a:defRPr/>
            </a:pPr>
            <a:fld id="{4F14B3FC-B4C1-43F6-876E-50E85DD87F8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lvl1pPr eaLnBrk="0" hangingPunct="0">
              <a:buFontTx/>
              <a:buNone/>
              <a:defRPr sz="1200">
                <a:latin typeface="Arial" charset="0"/>
                <a:cs typeface="+mn-cs"/>
              </a:defRPr>
            </a:lvl1pPr>
          </a:lstStyle>
          <a:p>
            <a:pPr>
              <a:defRPr/>
            </a:pPr>
            <a:endParaRPr lang="en-US"/>
          </a:p>
        </p:txBody>
      </p:sp>
      <p:sp>
        <p:nvSpPr>
          <p:cNvPr id="21507" name="Rectangle 3"/>
          <p:cNvSpPr>
            <a:spLocks noGrp="1" noChangeArrowheads="1"/>
          </p:cNvSpPr>
          <p:nvPr>
            <p:ph type="dt" idx="1"/>
          </p:nvPr>
        </p:nvSpPr>
        <p:spPr bwMode="auto">
          <a:xfrm>
            <a:off x="3851275" y="0"/>
            <a:ext cx="2946400" cy="496888"/>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lvl1pPr algn="r" eaLnBrk="0" hangingPunct="0">
              <a:buFontTx/>
              <a:buNone/>
              <a:defRPr sz="1200">
                <a:latin typeface="Arial" charset="0"/>
                <a:cs typeface="+mn-cs"/>
              </a:defRPr>
            </a:lvl1pPr>
          </a:lstStyle>
          <a:p>
            <a:pPr>
              <a:defRPr/>
            </a:pPr>
            <a:endParaRPr lang="en-US"/>
          </a:p>
        </p:txBody>
      </p:sp>
      <p:sp>
        <p:nvSpPr>
          <p:cNvPr id="2052"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9" name="Rectangle 5"/>
          <p:cNvSpPr>
            <a:spLocks noGrp="1" noChangeArrowheads="1"/>
          </p:cNvSpPr>
          <p:nvPr>
            <p:ph type="body" sz="quarter" idx="3"/>
          </p:nvPr>
        </p:nvSpPr>
        <p:spPr bwMode="auto">
          <a:xfrm>
            <a:off x="906463" y="4716463"/>
            <a:ext cx="4984750" cy="4467225"/>
          </a:xfrm>
          <a:prstGeom prst="rect">
            <a:avLst/>
          </a:prstGeom>
          <a:noFill/>
          <a:ln w="9525">
            <a:noFill/>
            <a:miter lim="800000"/>
            <a:headEnd/>
            <a:tailEnd/>
          </a:ln>
          <a:effectLst/>
        </p:spPr>
        <p:txBody>
          <a:bodyPr vert="horz" wrap="square" lIns="91851" tIns="45926" rIns="91851" bIns="4592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510" name="Rectangle 6"/>
          <p:cNvSpPr>
            <a:spLocks noGrp="1" noChangeArrowheads="1"/>
          </p:cNvSpPr>
          <p:nvPr>
            <p:ph type="ftr" sz="quarter" idx="4"/>
          </p:nvPr>
        </p:nvSpPr>
        <p:spPr bwMode="auto">
          <a:xfrm>
            <a:off x="0" y="9431338"/>
            <a:ext cx="2946400" cy="49688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bodyPr>
          <a:lstStyle>
            <a:lvl1pPr eaLnBrk="0" hangingPunct="0">
              <a:buFontTx/>
              <a:buNone/>
              <a:defRPr sz="1200">
                <a:latin typeface="Arial" charset="0"/>
                <a:cs typeface="+mn-cs"/>
              </a:defRPr>
            </a:lvl1pPr>
          </a:lstStyle>
          <a:p>
            <a:pPr>
              <a:defRPr/>
            </a:pPr>
            <a:endParaRPr lang="en-US"/>
          </a:p>
        </p:txBody>
      </p:sp>
      <p:sp>
        <p:nvSpPr>
          <p:cNvPr id="21511" name="Rectangle 7"/>
          <p:cNvSpPr>
            <a:spLocks noGrp="1" noChangeArrowheads="1"/>
          </p:cNvSpPr>
          <p:nvPr>
            <p:ph type="sldNum" sz="quarter" idx="5"/>
          </p:nvPr>
        </p:nvSpPr>
        <p:spPr bwMode="auto">
          <a:xfrm>
            <a:off x="3851275" y="9431338"/>
            <a:ext cx="2946400" cy="496887"/>
          </a:xfrm>
          <a:prstGeom prst="rect">
            <a:avLst/>
          </a:prstGeom>
          <a:noFill/>
          <a:ln w="9525">
            <a:noFill/>
            <a:miter lim="800000"/>
            <a:headEnd/>
            <a:tailEnd/>
          </a:ln>
          <a:effectLst/>
        </p:spPr>
        <p:txBody>
          <a:bodyPr vert="horz" wrap="square" lIns="91851" tIns="45926" rIns="91851" bIns="45926" numCol="1" anchor="b" anchorCtr="0" compatLnSpc="1">
            <a:prstTxWarp prst="textNoShape">
              <a:avLst/>
            </a:prstTxWarp>
          </a:bodyPr>
          <a:lstStyle>
            <a:lvl1pPr algn="r">
              <a:defRPr sz="1200" smtClean="0"/>
            </a:lvl1pPr>
          </a:lstStyle>
          <a:p>
            <a:pPr>
              <a:defRPr/>
            </a:pPr>
            <a:fld id="{00111E4B-4849-4F90-957D-D43300AF3B5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7FA4CA4-5A86-476F-9FB3-E40F67AE02E8}" type="slidenum">
              <a:rPr lang="en-US" altLang="en-US" sz="1200"/>
              <a:pPr/>
              <a:t>2</a:t>
            </a:fld>
            <a:endParaRPr lang="en-US" altLang="en-US" sz="1200"/>
          </a:p>
        </p:txBody>
      </p:sp>
      <p:sp>
        <p:nvSpPr>
          <p:cNvPr id="5123" name="Rectangle 2"/>
          <p:cNvSpPr>
            <a:spLocks noGrp="1" noRot="1" noChangeAspect="1" noChangeArrowheads="1" noTextEdit="1"/>
          </p:cNvSpPr>
          <p:nvPr>
            <p:ph type="sldImg"/>
          </p:nvPr>
        </p:nvSpPr>
        <p:spPr>
          <a:ln/>
        </p:spPr>
      </p:sp>
      <p:sp>
        <p:nvSpPr>
          <p:cNvPr id="5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D8E321B-F70A-49CD-960F-1DB9937F8795}" type="slidenum">
              <a:rPr lang="en-US" altLang="en-US" sz="1200"/>
              <a:pPr/>
              <a:t>3</a:t>
            </a:fld>
            <a:endParaRPr lang="en-US" altLang="en-US" sz="1200"/>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4C8B80F-6397-4457-A101-988DEF335BA8}" type="slidenum">
              <a:rPr lang="en-US" altLang="en-US" sz="1200"/>
              <a:pPr/>
              <a:t>4</a:t>
            </a:fld>
            <a:endParaRPr lang="en-US" altLang="en-US" sz="1200"/>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591F511-8339-4716-A239-9D7C7CB00815}" type="slidenum">
              <a:rPr lang="en-US" altLang="en-US" sz="1200"/>
              <a:pPr/>
              <a:t>5</a:t>
            </a:fld>
            <a:endParaRPr lang="en-US" altLang="en-US" sz="1200"/>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AB6B545-CBF2-4497-8D27-60582E2FB1DC}" type="slidenum">
              <a:rPr lang="en-US" altLang="en-US" sz="1200"/>
              <a:pPr/>
              <a:t>6</a:t>
            </a:fld>
            <a:endParaRPr lang="en-US" altLang="en-US" sz="120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6B01C0C-887C-4E3B-A4E7-F68C42AFB788}" type="slidenum">
              <a:rPr lang="en-US" altLang="en-US" sz="1200"/>
              <a:pPr/>
              <a:t>7</a:t>
            </a:fld>
            <a:endParaRPr lang="en-US" altLang="en-US" sz="120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BD0B7A0-BFCF-4A9D-AC67-14D3AB878491}" type="slidenum">
              <a:rPr lang="en-US" altLang="en-US" sz="1200"/>
              <a:pPr/>
              <a:t>8</a:t>
            </a:fld>
            <a:endParaRPr lang="en-US"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84DAFD8-E42D-45A2-8514-2859F41C3F8D}" type="slidenum">
              <a:rPr lang="en-US" altLang="en-US" sz="1200"/>
              <a:pPr/>
              <a:t>9</a:t>
            </a:fld>
            <a:endParaRPr lang="en-US"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D7DA510-BC05-447C-9CF5-63A07B7D2836}" type="slidenum">
              <a:rPr lang="en-US" altLang="en-US" sz="1200"/>
              <a:pPr/>
              <a:t>10</a:t>
            </a:fld>
            <a:endParaRPr lang="en-US"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1402E98-F88A-4596-885D-74AFFF663A18}" type="slidenum">
              <a:rPr lang="en-US" altLang="en-US" sz="1200"/>
              <a:pPr/>
              <a:t>11</a:t>
            </a:fld>
            <a:endParaRPr lang="en-US"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0D8C9D2-A8D2-451B-A1F7-D1B923F65547}" type="slidenum">
              <a:rPr lang="en-US" altLang="en-US" sz="1200"/>
              <a:pPr/>
              <a:t>12</a:t>
            </a:fld>
            <a:endParaRPr lang="en-US" altLang="en-US" sz="12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14BF9B3-E033-4C62-B3B6-0BC8ABFFA100}" type="slidenum">
              <a:rPr lang="en-US" altLang="en-US" sz="1200"/>
              <a:pPr/>
              <a:t>13</a:t>
            </a:fld>
            <a:endParaRPr lang="en-US"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5988FB80-12C7-47D0-91B2-DBEF2326D060}" type="slidenum">
              <a:rPr lang="en-US" altLang="en-US" sz="1200"/>
              <a:pPr/>
              <a:t>14</a:t>
            </a:fld>
            <a:endParaRPr lang="en-US"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03D41BC-B8B1-45DC-921E-55C9B48E99F0}" type="slidenum">
              <a:rPr lang="en-US" altLang="en-US" sz="1200"/>
              <a:pPr/>
              <a:t>15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87E4BC0-8040-4A7C-AA84-C7EFF977CAB5}" type="slidenum">
              <a:rPr lang="en-US" altLang="en-US" sz="1200"/>
              <a:pPr/>
              <a:t>16</a:t>
            </a:fld>
            <a:endParaRPr lang="en-US"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E663B1A-F30F-4661-8A33-D9DBF2E36E54}" type="slidenum">
              <a:rPr lang="en-US" altLang="en-US" sz="1200"/>
              <a:pPr/>
              <a:t>17</a:t>
            </a:fld>
            <a:endParaRPr lang="en-US"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011ECD8-B258-4911-8A91-6BE08434B29E}" type="slidenum">
              <a:rPr lang="en-US" altLang="en-US" sz="1200"/>
              <a:pPr/>
              <a:t>18</a:t>
            </a:fld>
            <a:endParaRPr lang="en-US"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8E097E1-6DC8-4AA4-BBD9-D4B67553E529}" type="slidenum">
              <a:rPr lang="en-US" altLang="en-US" sz="1200"/>
              <a:pPr/>
              <a:t>19</a:t>
            </a:fld>
            <a:endParaRPr lang="en-US"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7CBBEEC-1843-446D-97BF-61F9D3E84653}" type="slidenum">
              <a:rPr lang="en-US" altLang="en-US" sz="1200"/>
              <a:pPr/>
              <a:t>20</a:t>
            </a:fld>
            <a:endParaRPr lang="en-US"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E87941C2-D70A-47F8-84F6-9D59B2F0E565}" type="slidenum">
              <a:rPr lang="en-US" altLang="en-US" sz="1200"/>
              <a:pPr/>
              <a:t>21</a:t>
            </a:fld>
            <a:endParaRPr lang="en-US"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D54E4A4-39C7-4D88-98B9-42B95266D474}" type="slidenum">
              <a:rPr lang="en-US" altLang="en-US" sz="1200"/>
              <a:pPr/>
              <a:t>22</a:t>
            </a:fld>
            <a:endParaRPr lang="en-US" altLang="en-US" sz="12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595ABDD-05AD-4E4D-8BDE-F554EF4C904C}" type="slidenum">
              <a:rPr lang="en-US" altLang="en-US" sz="1200"/>
              <a:pPr/>
              <a:t>23</a:t>
            </a:fld>
            <a:endParaRPr lang="en-US"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7278DBB-B953-43F2-B938-088C1CEC9319}" type="slidenum">
              <a:rPr lang="en-US" altLang="en-US" sz="1200"/>
              <a:pPr/>
              <a:t>24</a:t>
            </a:fld>
            <a:endParaRPr lang="en-US"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75323F29-899E-4D05-A9CD-B52930E490C6}" type="slidenum">
              <a:rPr lang="en-US" altLang="en-US" sz="1200"/>
              <a:pPr/>
              <a:t>25</a:t>
            </a:fld>
            <a:endParaRPr lang="en-US" altLang="en-US"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ED8534D7-7DC1-4ABC-B2D4-57CDC01C5578}" type="slidenum">
              <a:rPr lang="en-US" altLang="en-US" sz="1200"/>
              <a:pPr/>
              <a:t>26</a:t>
            </a:fld>
            <a:endParaRPr lang="en-US" altLang="en-US"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C705FB9-6576-4EB1-9397-B8AB18920386}" type="slidenum">
              <a:rPr lang="en-US" altLang="en-US" sz="1200"/>
              <a:pPr/>
              <a:t>27</a:t>
            </a:fld>
            <a:endParaRPr lang="en-US" altLang="en-US" sz="120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7C85605-1AFA-45A9-96AF-48BA1ADD2BA5}" type="slidenum">
              <a:rPr lang="en-US" altLang="en-US" sz="1200"/>
              <a:pPr/>
              <a:t>28</a:t>
            </a:fld>
            <a:endParaRPr lang="en-US" alt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71C10A5-B96F-40CC-BA62-4DF5F84DB65D}" type="slidenum">
              <a:rPr lang="en-US" altLang="en-US" sz="1200"/>
              <a:pPr/>
              <a:t>29</a:t>
            </a:fld>
            <a:endParaRPr lang="en-US" altLang="en-US" sz="12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31C3973-2AFB-4494-9530-F1A35749B401}" type="slidenum">
              <a:rPr lang="en-US" altLang="en-US" sz="1200"/>
              <a:pPr/>
              <a:t>30</a:t>
            </a:fld>
            <a:endParaRPr lang="en-US" alt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065A680-949E-483D-91DE-D6C0D7E0C6BC}" type="slidenum">
              <a:rPr lang="en-US" altLang="en-US" sz="1200"/>
              <a:pPr/>
              <a:t>31</a:t>
            </a:fld>
            <a:endParaRPr lang="en-US" altLang="en-US"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1CD2938-BF14-4CA5-9E41-E68DCAA9456D}" type="slidenum">
              <a:rPr lang="en-US" altLang="en-US" sz="1200"/>
              <a:pPr/>
              <a:t>32</a:t>
            </a:fld>
            <a:endParaRPr lang="en-US" altLang="en-US" sz="120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056D180D-AEB9-4861-AEF7-938F9C36C52E}" type="slidenum">
              <a:rPr lang="en-US" altLang="en-US" sz="1200"/>
              <a:pPr/>
              <a:t>33</a:t>
            </a:fld>
            <a:endParaRPr lang="en-US" altLang="en-US"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2B8D152E-0192-4C63-A5DE-496B86987FF0}" type="slidenum">
              <a:rPr lang="en-US" altLang="en-US" sz="1200"/>
              <a:pPr/>
              <a:t>34</a:t>
            </a:fld>
            <a:endParaRPr lang="en-US"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FB983F0-1259-4757-92D3-9769F631EE3F}" type="slidenum">
              <a:rPr lang="en-US" altLang="en-US" sz="1200"/>
              <a:pPr/>
              <a:t>35</a:t>
            </a:fld>
            <a:endParaRPr lang="en-US" altLang="en-US"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A0009FA-9B1E-4269-9ED4-D1D0DA0D67FE}" type="slidenum">
              <a:rPr lang="en-US" altLang="en-US" sz="1200"/>
              <a:pPr/>
              <a:t>36</a:t>
            </a:fld>
            <a:endParaRPr lang="en-US" alt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EDF2179-81FF-49BD-879F-C0EA93EFF08B}" type="slidenum">
              <a:rPr lang="en-US" altLang="en-US" sz="1200"/>
              <a:pPr/>
              <a:t>37</a:t>
            </a:fld>
            <a:endParaRPr lang="en-US" altLang="en-US" sz="120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091EB6D-CEC4-4A94-8126-FF4CC019DA60}" type="slidenum">
              <a:rPr lang="en-US" altLang="en-US" sz="1200"/>
              <a:pPr/>
              <a:t>38</a:t>
            </a:fld>
            <a:endParaRPr lang="en-US" altLang="en-US" sz="12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64C642F-D6E3-4697-A378-A1D7FBF7136F}" type="slidenum">
              <a:rPr lang="en-US" altLang="en-US" sz="1200"/>
              <a:pPr/>
              <a:t>39</a:t>
            </a:fld>
            <a:endParaRPr lang="en-US" altLang="en-US" sz="12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E6803B4-85BA-4D0D-9625-73495E8275F9}" type="slidenum">
              <a:rPr lang="en-US" altLang="en-US" sz="1200"/>
              <a:pPr/>
              <a:t>40</a:t>
            </a:fld>
            <a:endParaRPr lang="en-US" altLang="en-US" sz="120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491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930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93810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963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070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211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0255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863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888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6567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9755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1" descr="background.png"/>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206375" y="381000"/>
            <a:ext cx="8721725" cy="59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6749393"/>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7.xml"/><Relationship Id="rId3" Type="http://schemas.openxmlformats.org/officeDocument/2006/relationships/tags" Target="../tags/tag4.xml"/><Relationship Id="rId7" Type="http://schemas.openxmlformats.org/officeDocument/2006/relationships/slideLayout" Target="../slideLayouts/slideLayout7.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8.xml"/><Relationship Id="rId3" Type="http://schemas.openxmlformats.org/officeDocument/2006/relationships/tags" Target="../tags/tag10.xml"/><Relationship Id="rId7" Type="http://schemas.openxmlformats.org/officeDocument/2006/relationships/slideLayout" Target="../slideLayouts/slideLayout7.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tags" Target="../tags/tag13.xml"/><Relationship Id="rId5" Type="http://schemas.openxmlformats.org/officeDocument/2006/relationships/tags" Target="../tags/tag12.xml"/><Relationship Id="rId4" Type="http://schemas.openxmlformats.org/officeDocument/2006/relationships/tags" Target="../tags/tag11.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12.xml"/><Relationship Id="rId3" Type="http://schemas.openxmlformats.org/officeDocument/2006/relationships/tags" Target="../tags/tag16.xml"/><Relationship Id="rId7" Type="http://schemas.openxmlformats.org/officeDocument/2006/relationships/slideLayout" Target="../slideLayouts/slideLayout7.xml"/><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s>
</file>

<file path=ppt/slides/_rels/slide14.xml.rels><?xml version="1.0" encoding="UTF-8" standalone="yes"?>
<Relationships xmlns="http://schemas.openxmlformats.org/package/2006/relationships"><Relationship Id="rId8" Type="http://schemas.openxmlformats.org/officeDocument/2006/relationships/notesSlide" Target="../notesSlides/notesSlide13.xml"/><Relationship Id="rId3" Type="http://schemas.openxmlformats.org/officeDocument/2006/relationships/tags" Target="../tags/tag22.xml"/><Relationship Id="rId7" Type="http://schemas.openxmlformats.org/officeDocument/2006/relationships/slideLayout" Target="../slideLayouts/slideLayout7.xm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tags" Target="../tags/tag23.xml"/><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notesSlide" Target="../notesSlides/notesSlide16.xml"/><Relationship Id="rId3" Type="http://schemas.openxmlformats.org/officeDocument/2006/relationships/tags" Target="../tags/tag28.xml"/><Relationship Id="rId7" Type="http://schemas.openxmlformats.org/officeDocument/2006/relationships/slideLayout" Target="../slideLayouts/slideLayout7.xml"/><Relationship Id="rId2" Type="http://schemas.openxmlformats.org/officeDocument/2006/relationships/tags" Target="../tags/tag27.xml"/><Relationship Id="rId1" Type="http://schemas.openxmlformats.org/officeDocument/2006/relationships/tags" Target="../tags/tag26.xml"/><Relationship Id="rId6" Type="http://schemas.openxmlformats.org/officeDocument/2006/relationships/tags" Target="../tags/tag31.xml"/><Relationship Id="rId5" Type="http://schemas.openxmlformats.org/officeDocument/2006/relationships/tags" Target="../tags/tag30.xml"/><Relationship Id="rId4" Type="http://schemas.openxmlformats.org/officeDocument/2006/relationships/tags" Target="../tags/tag29.xml"/></Relationships>
</file>

<file path=ppt/slides/_rels/slide18.xml.rels><?xml version="1.0" encoding="UTF-8" standalone="yes"?>
<Relationships xmlns="http://schemas.openxmlformats.org/package/2006/relationships"><Relationship Id="rId8" Type="http://schemas.openxmlformats.org/officeDocument/2006/relationships/notesSlide" Target="../notesSlides/notesSlide17.xml"/><Relationship Id="rId3" Type="http://schemas.openxmlformats.org/officeDocument/2006/relationships/tags" Target="../tags/tag34.xml"/><Relationship Id="rId7" Type="http://schemas.openxmlformats.org/officeDocument/2006/relationships/slideLayout" Target="../slideLayouts/slideLayout7.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tags" Target="../tags/tag37.xml"/><Relationship Id="rId5" Type="http://schemas.openxmlformats.org/officeDocument/2006/relationships/tags" Target="../tags/tag36.xml"/><Relationship Id="rId4" Type="http://schemas.openxmlformats.org/officeDocument/2006/relationships/tags" Target="../tags/tag35.xml"/><Relationship Id="rId9"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19.xml"/><Relationship Id="rId3" Type="http://schemas.openxmlformats.org/officeDocument/2006/relationships/tags" Target="../tags/tag40.xml"/><Relationship Id="rId7" Type="http://schemas.openxmlformats.org/officeDocument/2006/relationships/slideLayout" Target="../slideLayouts/slideLayout7.xml"/><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tags" Target="../tags/tag43.xml"/><Relationship Id="rId5" Type="http://schemas.openxmlformats.org/officeDocument/2006/relationships/tags" Target="../tags/tag42.xml"/><Relationship Id="rId4" Type="http://schemas.openxmlformats.org/officeDocument/2006/relationships/tags" Target="../tags/tag41.xml"/><Relationship Id="rId9" Type="http://schemas.openxmlformats.org/officeDocument/2006/relationships/image" Target="../media/image11.png"/></Relationships>
</file>

<file path=ppt/slides/_rels/slide21.xml.rels><?xml version="1.0" encoding="UTF-8" standalone="yes"?>
<Relationships xmlns="http://schemas.openxmlformats.org/package/2006/relationships"><Relationship Id="rId8" Type="http://schemas.openxmlformats.org/officeDocument/2006/relationships/notesSlide" Target="../notesSlides/notesSlide20.xml"/><Relationship Id="rId3" Type="http://schemas.openxmlformats.org/officeDocument/2006/relationships/tags" Target="../tags/tag46.xml"/><Relationship Id="rId7" Type="http://schemas.openxmlformats.org/officeDocument/2006/relationships/slideLayout" Target="../slideLayouts/slideLayout7.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5" Type="http://schemas.openxmlformats.org/officeDocument/2006/relationships/tags" Target="../tags/tag48.xml"/><Relationship Id="rId10" Type="http://schemas.openxmlformats.org/officeDocument/2006/relationships/image" Target="../media/image11.png"/><Relationship Id="rId4" Type="http://schemas.openxmlformats.org/officeDocument/2006/relationships/tags" Target="../tags/tag47.xml"/><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22.xml"/><Relationship Id="rId3" Type="http://schemas.openxmlformats.org/officeDocument/2006/relationships/tags" Target="../tags/tag52.xml"/><Relationship Id="rId7" Type="http://schemas.openxmlformats.org/officeDocument/2006/relationships/slideLayout" Target="../slideLayouts/slideLayout7.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tags" Target="../tags/tag55.xml"/><Relationship Id="rId5" Type="http://schemas.openxmlformats.org/officeDocument/2006/relationships/tags" Target="../tags/tag54.xml"/><Relationship Id="rId4" Type="http://schemas.openxmlformats.org/officeDocument/2006/relationships/tags" Target="../tags/tag53.xml"/></Relationships>
</file>

<file path=ppt/slides/_rels/slide24.xml.rels><?xml version="1.0" encoding="UTF-8" standalone="yes"?>
<Relationships xmlns="http://schemas.openxmlformats.org/package/2006/relationships"><Relationship Id="rId8" Type="http://schemas.openxmlformats.org/officeDocument/2006/relationships/notesSlide" Target="../notesSlides/notesSlide23.xml"/><Relationship Id="rId3" Type="http://schemas.openxmlformats.org/officeDocument/2006/relationships/tags" Target="../tags/tag58.xml"/><Relationship Id="rId7" Type="http://schemas.openxmlformats.org/officeDocument/2006/relationships/slideLayout" Target="../slideLayouts/slideLayout7.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tags" Target="../tags/tag61.xml"/><Relationship Id="rId5" Type="http://schemas.openxmlformats.org/officeDocument/2006/relationships/tags" Target="../tags/tag60.xml"/><Relationship Id="rId4" Type="http://schemas.openxmlformats.org/officeDocument/2006/relationships/tags" Target="../tags/tag59.xml"/><Relationship Id="rId9" Type="http://schemas.openxmlformats.org/officeDocument/2006/relationships/image" Target="../media/image5.png"/></Relationships>
</file>

<file path=ppt/slides/_rels/slide25.xml.rels><?xml version="1.0" encoding="UTF-8" standalone="yes"?>
<Relationships xmlns="http://schemas.openxmlformats.org/package/2006/relationships"><Relationship Id="rId8" Type="http://schemas.openxmlformats.org/officeDocument/2006/relationships/notesSlide" Target="../notesSlides/notesSlide24.xml"/><Relationship Id="rId3" Type="http://schemas.openxmlformats.org/officeDocument/2006/relationships/tags" Target="../tags/tag64.xml"/><Relationship Id="rId7" Type="http://schemas.openxmlformats.org/officeDocument/2006/relationships/slideLayout" Target="../slideLayouts/slideLayout7.xml"/><Relationship Id="rId2" Type="http://schemas.openxmlformats.org/officeDocument/2006/relationships/tags" Target="../tags/tag63.xml"/><Relationship Id="rId1" Type="http://schemas.openxmlformats.org/officeDocument/2006/relationships/tags" Target="../tags/tag62.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s>
</file>

<file path=ppt/slides/_rels/slide26.xml.rels><?xml version="1.0" encoding="UTF-8" standalone="yes"?>
<Relationships xmlns="http://schemas.openxmlformats.org/package/2006/relationships"><Relationship Id="rId8" Type="http://schemas.openxmlformats.org/officeDocument/2006/relationships/notesSlide" Target="../notesSlides/notesSlide25.xml"/><Relationship Id="rId3" Type="http://schemas.openxmlformats.org/officeDocument/2006/relationships/tags" Target="../tags/tag70.xml"/><Relationship Id="rId7" Type="http://schemas.openxmlformats.org/officeDocument/2006/relationships/slideLayout" Target="../slideLayouts/slideLayout7.xml"/><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tags" Target="../tags/tag73.xml"/><Relationship Id="rId5" Type="http://schemas.openxmlformats.org/officeDocument/2006/relationships/tags" Target="../tags/tag72.xml"/><Relationship Id="rId4" Type="http://schemas.openxmlformats.org/officeDocument/2006/relationships/tags" Target="../tags/tag71.xml"/><Relationship Id="rId9" Type="http://schemas.openxmlformats.org/officeDocument/2006/relationships/image" Target="../media/image5.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notesSlide" Target="../notesSlides/notesSlide27.xml"/><Relationship Id="rId3" Type="http://schemas.openxmlformats.org/officeDocument/2006/relationships/tags" Target="../tags/tag76.xml"/><Relationship Id="rId7" Type="http://schemas.openxmlformats.org/officeDocument/2006/relationships/slideLayout" Target="../slideLayouts/slideLayout7.xml"/><Relationship Id="rId2" Type="http://schemas.openxmlformats.org/officeDocument/2006/relationships/tags" Target="../tags/tag75.xml"/><Relationship Id="rId1" Type="http://schemas.openxmlformats.org/officeDocument/2006/relationships/tags" Target="../tags/tag74.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tags" Target="../tags/tag77.xml"/></Relationships>
</file>

<file path=ppt/slides/_rels/slide29.xml.rels><?xml version="1.0" encoding="UTF-8" standalone="yes"?>
<Relationships xmlns="http://schemas.openxmlformats.org/package/2006/relationships"><Relationship Id="rId8" Type="http://schemas.openxmlformats.org/officeDocument/2006/relationships/notesSlide" Target="../notesSlides/notesSlide28.xml"/><Relationship Id="rId3" Type="http://schemas.openxmlformats.org/officeDocument/2006/relationships/tags" Target="../tags/tag82.xml"/><Relationship Id="rId7" Type="http://schemas.openxmlformats.org/officeDocument/2006/relationships/slideLayout" Target="../slideLayouts/slideLayout7.xml"/><Relationship Id="rId2" Type="http://schemas.openxmlformats.org/officeDocument/2006/relationships/tags" Target="../tags/tag81.xml"/><Relationship Id="rId1" Type="http://schemas.openxmlformats.org/officeDocument/2006/relationships/tags" Target="../tags/tag80.xml"/><Relationship Id="rId6" Type="http://schemas.openxmlformats.org/officeDocument/2006/relationships/tags" Target="../tags/tag85.xml"/><Relationship Id="rId5" Type="http://schemas.openxmlformats.org/officeDocument/2006/relationships/tags" Target="../tags/tag84.xml"/><Relationship Id="rId4" Type="http://schemas.openxmlformats.org/officeDocument/2006/relationships/tags" Target="../tags/tag83.xml"/><Relationship Id="rId9"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31.xml.rels><?xml version="1.0" encoding="UTF-8" standalone="yes"?>
<Relationships xmlns="http://schemas.openxmlformats.org/package/2006/relationships"><Relationship Id="rId8" Type="http://schemas.openxmlformats.org/officeDocument/2006/relationships/notesSlide" Target="../notesSlides/notesSlide30.xml"/><Relationship Id="rId3" Type="http://schemas.openxmlformats.org/officeDocument/2006/relationships/tags" Target="../tags/tag88.xml"/><Relationship Id="rId7" Type="http://schemas.openxmlformats.org/officeDocument/2006/relationships/slideLayout" Target="../slideLayouts/slideLayout7.xml"/><Relationship Id="rId2" Type="http://schemas.openxmlformats.org/officeDocument/2006/relationships/tags" Target="../tags/tag87.xml"/><Relationship Id="rId1" Type="http://schemas.openxmlformats.org/officeDocument/2006/relationships/tags" Target="../tags/tag86.xml"/><Relationship Id="rId6" Type="http://schemas.openxmlformats.org/officeDocument/2006/relationships/tags" Target="../tags/tag91.xml"/><Relationship Id="rId5" Type="http://schemas.openxmlformats.org/officeDocument/2006/relationships/tags" Target="../tags/tag90.xml"/><Relationship Id="rId4" Type="http://schemas.openxmlformats.org/officeDocument/2006/relationships/tags" Target="../tags/tag89.xml"/><Relationship Id="rId9" Type="http://schemas.openxmlformats.org/officeDocument/2006/relationships/image" Target="../media/image14.png"/></Relationships>
</file>

<file path=ppt/slides/_rels/slide32.xml.rels><?xml version="1.0" encoding="UTF-8" standalone="yes"?>
<Relationships xmlns="http://schemas.openxmlformats.org/package/2006/relationships"><Relationship Id="rId8" Type="http://schemas.openxmlformats.org/officeDocument/2006/relationships/notesSlide" Target="../notesSlides/notesSlide31.xml"/><Relationship Id="rId3" Type="http://schemas.openxmlformats.org/officeDocument/2006/relationships/tags" Target="../tags/tag94.xml"/><Relationship Id="rId7" Type="http://schemas.openxmlformats.org/officeDocument/2006/relationships/slideLayout" Target="../slideLayouts/slideLayout7.xml"/><Relationship Id="rId2" Type="http://schemas.openxmlformats.org/officeDocument/2006/relationships/tags" Target="../tags/tag93.xml"/><Relationship Id="rId1" Type="http://schemas.openxmlformats.org/officeDocument/2006/relationships/tags" Target="../tags/tag92.xml"/><Relationship Id="rId6" Type="http://schemas.openxmlformats.org/officeDocument/2006/relationships/tags" Target="../tags/tag97.xml"/><Relationship Id="rId5" Type="http://schemas.openxmlformats.org/officeDocument/2006/relationships/tags" Target="../tags/tag96.xml"/><Relationship Id="rId10" Type="http://schemas.openxmlformats.org/officeDocument/2006/relationships/image" Target="../media/image14.png"/><Relationship Id="rId4" Type="http://schemas.openxmlformats.org/officeDocument/2006/relationships/tags" Target="../tags/tag95.xml"/><Relationship Id="rId9" Type="http://schemas.openxmlformats.org/officeDocument/2006/relationships/image" Target="../media/image5.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notesSlide" Target="../notesSlides/notesSlide34.xml"/><Relationship Id="rId3" Type="http://schemas.openxmlformats.org/officeDocument/2006/relationships/tags" Target="../tags/tag100.xml"/><Relationship Id="rId7" Type="http://schemas.openxmlformats.org/officeDocument/2006/relationships/slideLayout" Target="../slideLayouts/slideLayout7.xml"/><Relationship Id="rId2" Type="http://schemas.openxmlformats.org/officeDocument/2006/relationships/tags" Target="../tags/tag99.xml"/><Relationship Id="rId1" Type="http://schemas.openxmlformats.org/officeDocument/2006/relationships/tags" Target="../tags/tag98.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tags" Target="../tags/tag101.xml"/></Relationships>
</file>

<file path=ppt/slides/_rels/slide36.xml.rels><?xml version="1.0" encoding="UTF-8" standalone="yes"?>
<Relationships xmlns="http://schemas.openxmlformats.org/package/2006/relationships"><Relationship Id="rId8" Type="http://schemas.openxmlformats.org/officeDocument/2006/relationships/notesSlide" Target="../notesSlides/notesSlide35.xml"/><Relationship Id="rId3" Type="http://schemas.openxmlformats.org/officeDocument/2006/relationships/tags" Target="../tags/tag106.xml"/><Relationship Id="rId7" Type="http://schemas.openxmlformats.org/officeDocument/2006/relationships/slideLayout" Target="../slideLayouts/slideLayout7.xml"/><Relationship Id="rId2" Type="http://schemas.openxmlformats.org/officeDocument/2006/relationships/tags" Target="../tags/tag105.xml"/><Relationship Id="rId1" Type="http://schemas.openxmlformats.org/officeDocument/2006/relationships/tags" Target="../tags/tag104.xml"/><Relationship Id="rId6" Type="http://schemas.openxmlformats.org/officeDocument/2006/relationships/tags" Target="../tags/tag109.xml"/><Relationship Id="rId5" Type="http://schemas.openxmlformats.org/officeDocument/2006/relationships/tags" Target="../tags/tag108.xml"/><Relationship Id="rId4" Type="http://schemas.openxmlformats.org/officeDocument/2006/relationships/tags" Target="../tags/tag107.xml"/><Relationship Id="rId9" Type="http://schemas.openxmlformats.org/officeDocument/2006/relationships/image" Target="../media/image5.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notesSlide" Target="../notesSlides/notesSlide37.xml"/><Relationship Id="rId3" Type="http://schemas.openxmlformats.org/officeDocument/2006/relationships/tags" Target="../tags/tag112.xml"/><Relationship Id="rId7" Type="http://schemas.openxmlformats.org/officeDocument/2006/relationships/slideLayout" Target="../slideLayouts/slideLayout7.xml"/><Relationship Id="rId2" Type="http://schemas.openxmlformats.org/officeDocument/2006/relationships/tags" Target="../tags/tag111.xml"/><Relationship Id="rId1" Type="http://schemas.openxmlformats.org/officeDocument/2006/relationships/tags" Target="../tags/tag110.xml"/><Relationship Id="rId6" Type="http://schemas.openxmlformats.org/officeDocument/2006/relationships/tags" Target="../tags/tag115.xml"/><Relationship Id="rId5" Type="http://schemas.openxmlformats.org/officeDocument/2006/relationships/tags" Target="../tags/tag114.xml"/><Relationship Id="rId4" Type="http://schemas.openxmlformats.org/officeDocument/2006/relationships/tags" Target="../tags/tag113.xml"/></Relationships>
</file>

<file path=ppt/slides/_rels/slide39.xml.rels><?xml version="1.0" encoding="UTF-8" standalone="yes"?>
<Relationships xmlns="http://schemas.openxmlformats.org/package/2006/relationships"><Relationship Id="rId8" Type="http://schemas.openxmlformats.org/officeDocument/2006/relationships/notesSlide" Target="../notesSlides/notesSlide38.xml"/><Relationship Id="rId3" Type="http://schemas.openxmlformats.org/officeDocument/2006/relationships/tags" Target="../tags/tag118.xml"/><Relationship Id="rId7" Type="http://schemas.openxmlformats.org/officeDocument/2006/relationships/slideLayout" Target="../slideLayouts/slideLayout7.xml"/><Relationship Id="rId2" Type="http://schemas.openxmlformats.org/officeDocument/2006/relationships/tags" Target="../tags/tag117.xml"/><Relationship Id="rId1" Type="http://schemas.openxmlformats.org/officeDocument/2006/relationships/tags" Target="../tags/tag116.xml"/><Relationship Id="rId6" Type="http://schemas.openxmlformats.org/officeDocument/2006/relationships/tags" Target="../tags/tag121.xml"/><Relationship Id="rId5" Type="http://schemas.openxmlformats.org/officeDocument/2006/relationships/tags" Target="../tags/tag120.xml"/><Relationship Id="rId4" Type="http://schemas.openxmlformats.org/officeDocument/2006/relationships/tags" Target="../tags/tag119.xml"/><Relationship Id="rId9" Type="http://schemas.openxmlformats.org/officeDocument/2006/relationships/image" Target="../media/image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lumMod val="95000"/>
                  </a:schemeClr>
                </a:solidFill>
              </a:rPr>
              <a:t>Boolean Algebra and </a:t>
            </a:r>
            <a:br>
              <a:rPr lang="en-GB" dirty="0">
                <a:solidFill>
                  <a:schemeClr val="bg1">
                    <a:lumMod val="95000"/>
                  </a:schemeClr>
                </a:solidFill>
              </a:rPr>
            </a:br>
            <a:r>
              <a:rPr lang="en-GB" dirty="0">
                <a:solidFill>
                  <a:schemeClr val="bg1">
                    <a:lumMod val="95000"/>
                  </a:schemeClr>
                </a:solidFill>
              </a:rPr>
              <a:t>De Morgan’s Theorems</a:t>
            </a:r>
          </a:p>
        </p:txBody>
      </p:sp>
      <p:sp>
        <p:nvSpPr>
          <p:cNvPr id="3" name="Subtitle 2"/>
          <p:cNvSpPr>
            <a:spLocks noGrp="1"/>
          </p:cNvSpPr>
          <p:nvPr>
            <p:ph type="subTitle" idx="1"/>
          </p:nvPr>
        </p:nvSpPr>
        <p:spPr/>
        <p:txBody>
          <a:bodyPr/>
          <a:lstStyle/>
          <a:p>
            <a:r>
              <a:rPr lang="en-GB" dirty="0"/>
              <a:t>Steve Mosey</a:t>
            </a:r>
          </a:p>
        </p:txBody>
      </p:sp>
    </p:spTree>
    <p:extLst>
      <p:ext uri="{BB962C8B-B14F-4D97-AF65-F5344CB8AC3E}">
        <p14:creationId xmlns:p14="http://schemas.microsoft.com/office/powerpoint/2010/main" val="262826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4"/>
          <p:cNvSpPr txBox="1">
            <a:spLocks noChangeArrowheads="1"/>
          </p:cNvSpPr>
          <p:nvPr/>
        </p:nvSpPr>
        <p:spPr bwMode="auto">
          <a:xfrm>
            <a:off x="876447" y="3694737"/>
            <a:ext cx="69008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90513" indent="-290513">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Clr>
                <a:schemeClr val="tx1"/>
              </a:buClr>
              <a:buFont typeface="Wingdings" panose="05000000000000000000" pitchFamily="2" charset="2"/>
              <a:buNone/>
            </a:pPr>
            <a:r>
              <a:rPr lang="en-GB" altLang="en-US" sz="1800" dirty="0">
                <a:solidFill>
                  <a:srgbClr val="00368D"/>
                </a:solidFill>
              </a:rPr>
              <a:t>In this presentation you will see:</a:t>
            </a:r>
          </a:p>
        </p:txBody>
      </p:sp>
      <p:sp>
        <p:nvSpPr>
          <p:cNvPr id="4099" name="TextBox 4"/>
          <p:cNvSpPr txBox="1">
            <a:spLocks noChangeArrowheads="1"/>
          </p:cNvSpPr>
          <p:nvPr/>
        </p:nvSpPr>
        <p:spPr bwMode="auto">
          <a:xfrm>
            <a:off x="915988" y="257175"/>
            <a:ext cx="5638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2000" b="1" dirty="0">
                <a:solidFill>
                  <a:srgbClr val="00368D"/>
                </a:solidFill>
              </a:rPr>
              <a:t>Boolean Algebra and De Morgan’s Theorems</a:t>
            </a:r>
          </a:p>
        </p:txBody>
      </p:sp>
      <p:sp>
        <p:nvSpPr>
          <p:cNvPr id="6" name="Text Box 74"/>
          <p:cNvSpPr txBox="1">
            <a:spLocks noChangeArrowheads="1"/>
          </p:cNvSpPr>
          <p:nvPr/>
        </p:nvSpPr>
        <p:spPr bwMode="auto">
          <a:xfrm>
            <a:off x="1123285" y="4124949"/>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Boolean Operations</a:t>
            </a:r>
          </a:p>
        </p:txBody>
      </p:sp>
      <p:sp>
        <p:nvSpPr>
          <p:cNvPr id="20" name="Text Box 74"/>
          <p:cNvSpPr txBox="1">
            <a:spLocks noChangeArrowheads="1"/>
          </p:cNvSpPr>
          <p:nvPr/>
        </p:nvSpPr>
        <p:spPr bwMode="auto">
          <a:xfrm>
            <a:off x="1123285" y="4484384"/>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Simplification of Boolean Expressions</a:t>
            </a:r>
          </a:p>
        </p:txBody>
      </p:sp>
      <p:sp>
        <p:nvSpPr>
          <p:cNvPr id="7" name="Text Box 74"/>
          <p:cNvSpPr txBox="1">
            <a:spLocks noChangeArrowheads="1"/>
          </p:cNvSpPr>
          <p:nvPr/>
        </p:nvSpPr>
        <p:spPr bwMode="auto">
          <a:xfrm>
            <a:off x="1107736" y="4891713"/>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De Morgan's Theorems</a:t>
            </a:r>
          </a:p>
        </p:txBody>
      </p:sp>
      <p:grpSp>
        <p:nvGrpSpPr>
          <p:cNvPr id="3" name="Group 3"/>
          <p:cNvGrpSpPr>
            <a:grpSpLocks/>
          </p:cNvGrpSpPr>
          <p:nvPr/>
        </p:nvGrpSpPr>
        <p:grpSpPr bwMode="auto">
          <a:xfrm>
            <a:off x="1881188" y="2662239"/>
            <a:ext cx="3264166" cy="1107996"/>
            <a:chOff x="1033639" y="4723646"/>
            <a:chExt cx="5858555" cy="1107943"/>
          </a:xfrm>
        </p:grpSpPr>
        <p:sp>
          <p:nvSpPr>
            <p:cNvPr id="4112" name="Text Box 4"/>
            <p:cNvSpPr txBox="1">
              <a:spLocks noChangeArrowheads="1"/>
            </p:cNvSpPr>
            <p:nvPr/>
          </p:nvSpPr>
          <p:spPr bwMode="auto">
            <a:xfrm>
              <a:off x="1033639" y="4723646"/>
              <a:ext cx="5858555" cy="1107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6600" b="1" dirty="0"/>
                <a:t>Q = A.B</a:t>
              </a:r>
              <a:endParaRPr lang="en-US" altLang="en-US" sz="11500" b="1" dirty="0"/>
            </a:p>
          </p:txBody>
        </p:sp>
        <p:cxnSp>
          <p:nvCxnSpPr>
            <p:cNvPr id="17" name="Straight Connector 16"/>
            <p:cNvCxnSpPr/>
            <p:nvPr/>
          </p:nvCxnSpPr>
          <p:spPr bwMode="auto">
            <a:xfrm flipV="1">
              <a:off x="4062277" y="4833087"/>
              <a:ext cx="2510552" cy="4944"/>
            </a:xfrm>
            <a:prstGeom prst="line">
              <a:avLst/>
            </a:prstGeom>
            <a:ln w="1524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18"/>
          <p:cNvGrpSpPr>
            <a:grpSpLocks/>
          </p:cNvGrpSpPr>
          <p:nvPr/>
        </p:nvGrpSpPr>
        <p:grpSpPr bwMode="auto">
          <a:xfrm>
            <a:off x="1069975" y="1739900"/>
            <a:ext cx="7467600" cy="769938"/>
            <a:chOff x="4232536" y="1253569"/>
            <a:chExt cx="7468455" cy="769441"/>
          </a:xfrm>
        </p:grpSpPr>
        <p:sp>
          <p:nvSpPr>
            <p:cNvPr id="4106" name="TextBox 20"/>
            <p:cNvSpPr txBox="1">
              <a:spLocks noChangeArrowheads="1"/>
            </p:cNvSpPr>
            <p:nvPr/>
          </p:nvSpPr>
          <p:spPr bwMode="auto">
            <a:xfrm>
              <a:off x="4232536" y="1253569"/>
              <a:ext cx="746845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4400" b="1"/>
                <a:t>Q = (A + B + C) . (A + B + C)</a:t>
              </a:r>
            </a:p>
          </p:txBody>
        </p:sp>
        <p:cxnSp>
          <p:nvCxnSpPr>
            <p:cNvPr id="22" name="Straight Connector 21"/>
            <p:cNvCxnSpPr/>
            <p:nvPr/>
          </p:nvCxnSpPr>
          <p:spPr>
            <a:xfrm>
              <a:off x="5520146" y="1282126"/>
              <a:ext cx="5904588"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632871"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8932074"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703208"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9940252" y="1367795"/>
              <a:ext cx="292133" cy="0"/>
            </a:xfrm>
            <a:prstGeom prst="line">
              <a:avLst/>
            </a:prstGeom>
            <a:ln w="476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2000"/>
                                        <p:tgtEl>
                                          <p:spTgt spid="2">
                                            <p:txEl>
                                              <p:pRg st="0" end="0"/>
                                            </p:txEl>
                                          </p:spTgt>
                                        </p:tgtEl>
                                      </p:cBhvr>
                                    </p:animEffect>
                                  </p:childTnLst>
                                </p:cTn>
                              </p:par>
                            </p:childTnLst>
                          </p:cTn>
                        </p:par>
                        <p:par>
                          <p:cTn id="12" fill="hold" nodeType="afterGroup">
                            <p:stCondLst>
                              <p:cond delay="3000"/>
                            </p:stCondLst>
                            <p:childTnLst>
                              <p:par>
                                <p:cTn id="13" presetID="10" presetClass="entr" presetSubtype="0" fill="hold" nodeType="after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2000"/>
                                        <p:tgtEl>
                                          <p:spTgt spid="6">
                                            <p:txEl>
                                              <p:pRg st="0" end="0"/>
                                            </p:txEl>
                                          </p:spTgt>
                                        </p:tgtEl>
                                      </p:cBhvr>
                                    </p:animEffect>
                                  </p:childTnLst>
                                </p:cTn>
                              </p:par>
                            </p:childTnLst>
                          </p:cTn>
                        </p:par>
                        <p:par>
                          <p:cTn id="16" fill="hold" nodeType="afterGroup">
                            <p:stCondLst>
                              <p:cond delay="5000"/>
                            </p:stCondLst>
                            <p:childTnLst>
                              <p:par>
                                <p:cTn id="17" presetID="10" presetClass="entr" presetSubtype="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childTnLst>
                                </p:cTn>
                              </p:par>
                            </p:childTnLst>
                          </p:cTn>
                        </p:par>
                        <p:par>
                          <p:cTn id="20" fill="hold" nodeType="afterGroup">
                            <p:stCondLst>
                              <p:cond delay="6000"/>
                            </p:stCondLst>
                            <p:childTnLst>
                              <p:par>
                                <p:cTn id="21" presetID="10" presetClass="entr" presetSubtype="0" fill="hold" nodeType="after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animEffect transition="in" filter="fade">
                                      <p:cBhvr>
                                        <p:cTn id="23" dur="2000"/>
                                        <p:tgtEl>
                                          <p:spTgt spid="20">
                                            <p:txEl>
                                              <p:pRg st="0" end="0"/>
                                            </p:txEl>
                                          </p:spTgt>
                                        </p:tgtEl>
                                      </p:cBhvr>
                                    </p:animEffect>
                                  </p:childTnLst>
                                </p:cTn>
                              </p:par>
                            </p:childTnLst>
                          </p:cTn>
                        </p:par>
                        <p:par>
                          <p:cTn id="24" fill="hold" nodeType="afterGroup">
                            <p:stCondLst>
                              <p:cond delay="8000"/>
                            </p:stCondLst>
                            <p:childTnLst>
                              <p:par>
                                <p:cTn id="25" presetID="10" presetClass="entr" presetSubtype="0" fill="hold" nodeType="after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Algebra</a:t>
            </a:r>
          </a:p>
        </p:txBody>
      </p:sp>
      <p:sp>
        <p:nvSpPr>
          <p:cNvPr id="152580" name="Text Box 4"/>
          <p:cNvSpPr txBox="1">
            <a:spLocks noChangeArrowheads="1"/>
          </p:cNvSpPr>
          <p:nvPr/>
        </p:nvSpPr>
        <p:spPr bwMode="auto">
          <a:xfrm>
            <a:off x="915988" y="884238"/>
            <a:ext cx="27209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Boolean algebra is a form of mathematics that can be used to help simplify a logic system.</a:t>
            </a:r>
          </a:p>
        </p:txBody>
      </p:sp>
      <p:sp>
        <p:nvSpPr>
          <p:cNvPr id="8" name="Text Box 4"/>
          <p:cNvSpPr txBox="1">
            <a:spLocks noChangeArrowheads="1"/>
          </p:cNvSpPr>
          <p:nvPr/>
        </p:nvSpPr>
        <p:spPr bwMode="auto">
          <a:xfrm>
            <a:off x="919163" y="4409096"/>
            <a:ext cx="2717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In a digital system, each variable can have one of two states, either logic 1 or logic 0.</a:t>
            </a:r>
          </a:p>
        </p:txBody>
      </p:sp>
      <p:sp>
        <p:nvSpPr>
          <p:cNvPr id="10" name="Text Box 4"/>
          <p:cNvSpPr txBox="1">
            <a:spLocks noChangeArrowheads="1"/>
          </p:cNvSpPr>
          <p:nvPr/>
        </p:nvSpPr>
        <p:spPr bwMode="auto">
          <a:xfrm>
            <a:off x="882650" y="2284412"/>
            <a:ext cx="2717800"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inputs and outputs are variables and are represented by capital letters. For example, A and B may be used to represent inputs and Q to represent the output.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pic>
        <p:nvPicPr>
          <p:cNvPr id="13"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925" y="1530350"/>
            <a:ext cx="25415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a:grpSpLocks/>
          </p:cNvGrpSpPr>
          <p:nvPr/>
        </p:nvGrpSpPr>
        <p:grpSpPr bwMode="auto">
          <a:xfrm>
            <a:off x="4575175" y="1630363"/>
            <a:ext cx="3133725" cy="1327150"/>
            <a:chOff x="4975225" y="2904446"/>
            <a:chExt cx="3133725" cy="1327479"/>
          </a:xfrm>
        </p:grpSpPr>
        <p:sp>
          <p:nvSpPr>
            <p:cNvPr id="6160"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61"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62"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3" name="Group 16"/>
          <p:cNvGrpSpPr>
            <a:grpSpLocks/>
          </p:cNvGrpSpPr>
          <p:nvPr/>
        </p:nvGrpSpPr>
        <p:grpSpPr bwMode="auto">
          <a:xfrm>
            <a:off x="4348163" y="1217613"/>
            <a:ext cx="3937000" cy="2065337"/>
            <a:chOff x="4975225" y="2535114"/>
            <a:chExt cx="3936193" cy="2066039"/>
          </a:xfrm>
        </p:grpSpPr>
        <p:sp>
          <p:nvSpPr>
            <p:cNvPr id="6157"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6158"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6159"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grpSp>
        <p:nvGrpSpPr>
          <p:cNvPr id="4" name="Group 2"/>
          <p:cNvGrpSpPr>
            <a:grpSpLocks/>
          </p:cNvGrpSpPr>
          <p:nvPr/>
        </p:nvGrpSpPr>
        <p:grpSpPr bwMode="auto">
          <a:xfrm>
            <a:off x="4176713" y="884238"/>
            <a:ext cx="1211262" cy="2768600"/>
            <a:chOff x="4577423" y="2158290"/>
            <a:chExt cx="1210883" cy="2769534"/>
          </a:xfrm>
        </p:grpSpPr>
        <p:sp>
          <p:nvSpPr>
            <p:cNvPr id="6155" name="TextBox 2"/>
            <p:cNvSpPr txBox="1">
              <a:spLocks noChangeArrowheads="1"/>
            </p:cNvSpPr>
            <p:nvPr/>
          </p:nvSpPr>
          <p:spPr bwMode="auto">
            <a:xfrm>
              <a:off x="4577423" y="4558492"/>
              <a:ext cx="1184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6156" name="TextBox 2"/>
            <p:cNvSpPr txBox="1">
              <a:spLocks noChangeArrowheads="1"/>
            </p:cNvSpPr>
            <p:nvPr/>
          </p:nvSpPr>
          <p:spPr bwMode="auto">
            <a:xfrm>
              <a:off x="4603366" y="2158290"/>
              <a:ext cx="118494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childTnLst>
                                </p:cTn>
                              </p:par>
                            </p:childTnLst>
                          </p:cTn>
                        </p:par>
                        <p:par>
                          <p:cTn id="17" fill="hold" nodeType="afterGroup">
                            <p:stCondLst>
                              <p:cond delay="1000"/>
                            </p:stCondLst>
                            <p:childTnLst>
                              <p:par>
                                <p:cTn id="18" presetID="10" presetClass="entr" presetSubtype="0" fill="hold"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childTnLst>
                                </p:cTn>
                              </p:par>
                            </p:childTnLst>
                          </p:cTn>
                        </p:par>
                        <p:par>
                          <p:cTn id="21" fill="hold" nodeType="afterGroup">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Effect transition="in" filter="fade">
                                      <p:cBhvr>
                                        <p:cTn id="24" dur="2000"/>
                                        <p:tgtEl>
                                          <p:spTgt spid="10">
                                            <p:txEl>
                                              <p:pRg st="0" end="0"/>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1000"/>
                                        <p:tgtEl>
                                          <p:spTgt spid="4"/>
                                        </p:tgtEl>
                                      </p:cBhvr>
                                    </p:animEffect>
                                  </p:childTnLst>
                                </p:cTn>
                              </p:par>
                            </p:childTnLst>
                          </p:cTn>
                        </p:par>
                        <p:par>
                          <p:cTn id="30" fill="hold" nodeType="afterGroup">
                            <p:stCondLst>
                              <p:cond delay="1000"/>
                            </p:stCondLst>
                            <p:childTnLst>
                              <p:par>
                                <p:cTn id="31" presetID="10" presetClass="entr" presetSubtype="0" fill="hold" grpId="0" nodeType="after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2000"/>
                                        <p:tgtEl>
                                          <p:spTgt spid="8">
                                            <p:txEl>
                                              <p:pRg st="0" end="0"/>
                                            </p:txEl>
                                          </p:spTgt>
                                        </p:tgtEl>
                                      </p:cBhvr>
                                    </p:animEffect>
                                  </p:childTnLst>
                                </p:cTn>
                              </p:par>
                            </p:childTnLst>
                          </p:cTn>
                        </p:par>
                        <p:par>
                          <p:cTn id="34" fill="hold" nodeType="afterGroup">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Algebra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859087"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As with ordinary algebra, the value of a variable can be defined. For example, A = 1 would mean that variable A was at logic 1.</a:t>
            </a:r>
          </a:p>
        </p:txBody>
      </p:sp>
      <p:sp>
        <p:nvSpPr>
          <p:cNvPr id="11" name="Text Box 4"/>
          <p:cNvSpPr txBox="1">
            <a:spLocks noChangeArrowheads="1"/>
          </p:cNvSpPr>
          <p:nvPr/>
        </p:nvSpPr>
        <p:spPr bwMode="auto">
          <a:xfrm>
            <a:off x="868362" y="2637971"/>
            <a:ext cx="2954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All the basic logic functions can be represented in Boolean algebra. </a:t>
            </a:r>
          </a:p>
        </p:txBody>
      </p:sp>
      <p:pic>
        <p:nvPicPr>
          <p:cNvPr id="8198"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925" y="1531938"/>
            <a:ext cx="25415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199" name="Group 12"/>
          <p:cNvGrpSpPr>
            <a:grpSpLocks/>
          </p:cNvGrpSpPr>
          <p:nvPr/>
        </p:nvGrpSpPr>
        <p:grpSpPr bwMode="auto">
          <a:xfrm>
            <a:off x="4575175" y="1631950"/>
            <a:ext cx="3133725" cy="1327150"/>
            <a:chOff x="4975225" y="2904446"/>
            <a:chExt cx="3133725" cy="1327479"/>
          </a:xfrm>
        </p:grpSpPr>
        <p:sp>
          <p:nvSpPr>
            <p:cNvPr id="8209"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8210"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8211"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8200" name="Group 16"/>
          <p:cNvGrpSpPr>
            <a:grpSpLocks/>
          </p:cNvGrpSpPr>
          <p:nvPr/>
        </p:nvGrpSpPr>
        <p:grpSpPr bwMode="auto">
          <a:xfrm>
            <a:off x="4348163" y="1219200"/>
            <a:ext cx="3937000" cy="2065338"/>
            <a:chOff x="4975225" y="2535114"/>
            <a:chExt cx="3936193" cy="2066039"/>
          </a:xfrm>
        </p:grpSpPr>
        <p:sp>
          <p:nvSpPr>
            <p:cNvPr id="8206"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8207"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8208"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sp>
        <p:nvSpPr>
          <p:cNvPr id="8201" name="TextBox 2"/>
          <p:cNvSpPr txBox="1">
            <a:spLocks noChangeArrowheads="1"/>
          </p:cNvSpPr>
          <p:nvPr/>
        </p:nvSpPr>
        <p:spPr bwMode="auto">
          <a:xfrm>
            <a:off x="4176713" y="3284538"/>
            <a:ext cx="11858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23" name="TextBox 2"/>
          <p:cNvSpPr txBox="1">
            <a:spLocks noChangeArrowheads="1"/>
          </p:cNvSpPr>
          <p:nvPr/>
        </p:nvSpPr>
        <p:spPr bwMode="auto">
          <a:xfrm>
            <a:off x="4203700" y="885825"/>
            <a:ext cx="11842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24" name="TextBox 2"/>
          <p:cNvSpPr txBox="1">
            <a:spLocks noChangeArrowheads="1"/>
          </p:cNvSpPr>
          <p:nvPr/>
        </p:nvSpPr>
        <p:spPr bwMode="auto">
          <a:xfrm>
            <a:off x="4203700" y="885825"/>
            <a:ext cx="9921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3" name="TextBox 2"/>
          <p:cNvSpPr txBox="1">
            <a:spLocks noChangeArrowheads="1"/>
          </p:cNvSpPr>
          <p:nvPr/>
        </p:nvSpPr>
        <p:spPr bwMode="auto">
          <a:xfrm>
            <a:off x="5124450" y="3811588"/>
            <a:ext cx="18478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19" name="Text Box 4"/>
          <p:cNvSpPr txBox="1">
            <a:spLocks noChangeArrowheads="1"/>
          </p:cNvSpPr>
          <p:nvPr/>
        </p:nvSpPr>
        <p:spPr bwMode="auto">
          <a:xfrm>
            <a:off x="868362" y="3886004"/>
            <a:ext cx="2954337"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 number of these Boolean expressions can be grouped together to show the relationship between the inputs and the output.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childTnLst>
                                </p:cTn>
                              </p:par>
                              <p:par>
                                <p:cTn id="8" presetID="10" presetClass="exit" presetSubtype="0" fill="hold" grpId="0" nodeType="withEffect">
                                  <p:stCondLst>
                                    <p:cond delay="250"/>
                                  </p:stCondLst>
                                  <p:childTnLst>
                                    <p:animEffect transition="out" filter="fade">
                                      <p:cBhvr>
                                        <p:cTn id="9" dur="500"/>
                                        <p:tgtEl>
                                          <p:spTgt spid="23"/>
                                        </p:tgtEl>
                                      </p:cBhvr>
                                    </p:animEffect>
                                    <p:set>
                                      <p:cBhvr>
                                        <p:cTn id="10" dur="1" fill="hold">
                                          <p:stCondLst>
                                            <p:cond delay="499"/>
                                          </p:stCondLst>
                                        </p:cTn>
                                        <p:tgtEl>
                                          <p:spTgt spid="23"/>
                                        </p:tgtEl>
                                        <p:attrNameLst>
                                          <p:attrName>style.visibility</p:attrName>
                                        </p:attrNameLst>
                                      </p:cBhvr>
                                      <p:to>
                                        <p:strVal val="hidden"/>
                                      </p:to>
                                    </p:se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2000"/>
                                        <p:tgtEl>
                                          <p:spTgt spid="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2000"/>
                                        <p:tgtEl>
                                          <p:spTgt spid="11">
                                            <p:txEl>
                                              <p:pRg st="0" end="0"/>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childTnLst>
                                </p:cTn>
                              </p:par>
                            </p:childTnLst>
                          </p:cTn>
                        </p:par>
                        <p:par>
                          <p:cTn id="25" fill="hold" nodeType="afterGroup">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19">
                                            <p:txEl>
                                              <p:pRg st="0" end="0"/>
                                            </p:txEl>
                                          </p:spTgt>
                                        </p:tgtEl>
                                        <p:attrNameLst>
                                          <p:attrName>style.visibility</p:attrName>
                                        </p:attrNameLst>
                                      </p:cBhvr>
                                      <p:to>
                                        <p:strVal val="visible"/>
                                      </p:to>
                                    </p:set>
                                    <p:animEffect transition="in" filter="fade">
                                      <p:cBhvr>
                                        <p:cTn id="28" dur="2000"/>
                                        <p:tgtEl>
                                          <p:spTgt spid="19">
                                            <p:txEl>
                                              <p:pRg st="0" end="0"/>
                                            </p:txEl>
                                          </p:spTgt>
                                        </p:tgtEl>
                                      </p:cBhvr>
                                    </p:animEffect>
                                  </p:childTnLst>
                                </p:cTn>
                              </p:par>
                            </p:childTnLst>
                          </p:cTn>
                        </p:par>
                        <p:par>
                          <p:cTn id="29" fill="hold" nodeType="afterGroup">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build="allAtOnce"/>
      <p:bldP spid="23" grpId="0"/>
      <p:bldP spid="24" grpId="0"/>
      <p:bldP spid="3" grpId="0"/>
      <p:bldP spid="19"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8590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AND logic function will output a logic 1 when all inputs are at logic 1.</a:t>
            </a:r>
          </a:p>
        </p:txBody>
      </p:sp>
      <p:sp>
        <p:nvSpPr>
          <p:cNvPr id="11" name="Text Box 4"/>
          <p:cNvSpPr txBox="1">
            <a:spLocks noChangeArrowheads="1"/>
          </p:cNvSpPr>
          <p:nvPr/>
        </p:nvSpPr>
        <p:spPr bwMode="auto">
          <a:xfrm>
            <a:off x="877373" y="2014137"/>
            <a:ext cx="2773362"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AND function is indicated by a dot between the variables being </a:t>
            </a:r>
            <a:r>
              <a:rPr lang="en-GB" altLang="en-US" sz="1800" dirty="0" err="1">
                <a:solidFill>
                  <a:srgbClr val="00368D"/>
                </a:solidFill>
              </a:rPr>
              <a:t>ANDed</a:t>
            </a:r>
            <a:r>
              <a:rPr lang="en-GB" altLang="en-US" sz="1800" dirty="0">
                <a:solidFill>
                  <a:srgbClr val="00368D"/>
                </a:solidFill>
              </a:rPr>
              <a:t> together. This 2-input AND gate is expressed as Q = A.B</a:t>
            </a:r>
          </a:p>
        </p:txBody>
      </p:sp>
      <p:pic>
        <p:nvPicPr>
          <p:cNvPr id="10246" name="Picture 2" descr="T:\SciTex\source\3937b451-2c01-41ff-9072-42430568aee8\US\Graphics\2 AN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1530350"/>
            <a:ext cx="254158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247" name="Group 12"/>
          <p:cNvGrpSpPr>
            <a:grpSpLocks/>
          </p:cNvGrpSpPr>
          <p:nvPr/>
        </p:nvGrpSpPr>
        <p:grpSpPr bwMode="auto">
          <a:xfrm>
            <a:off x="4573588" y="1630363"/>
            <a:ext cx="3133725" cy="1327150"/>
            <a:chOff x="4975225" y="2904446"/>
            <a:chExt cx="3133725" cy="1327479"/>
          </a:xfrm>
        </p:grpSpPr>
        <p:sp>
          <p:nvSpPr>
            <p:cNvPr id="10259" name="TextBox 2"/>
            <p:cNvSpPr txBox="1">
              <a:spLocks noChangeArrowheads="1"/>
            </p:cNvSpPr>
            <p:nvPr/>
          </p:nvSpPr>
          <p:spPr bwMode="auto">
            <a:xfrm>
              <a:off x="4975225"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10260" name="TextBox 3"/>
            <p:cNvSpPr txBox="1">
              <a:spLocks noChangeArrowheads="1"/>
            </p:cNvSpPr>
            <p:nvPr/>
          </p:nvSpPr>
          <p:spPr bwMode="auto">
            <a:xfrm>
              <a:off x="4975225"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10261" name="TextBox 4"/>
            <p:cNvSpPr txBox="1">
              <a:spLocks noChangeArrowheads="1"/>
            </p:cNvSpPr>
            <p:nvPr/>
          </p:nvSpPr>
          <p:spPr bwMode="auto">
            <a:xfrm>
              <a:off x="7744824"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10248" name="Group 16"/>
          <p:cNvGrpSpPr>
            <a:grpSpLocks/>
          </p:cNvGrpSpPr>
          <p:nvPr/>
        </p:nvGrpSpPr>
        <p:grpSpPr bwMode="auto">
          <a:xfrm>
            <a:off x="4346575" y="1217613"/>
            <a:ext cx="3937000" cy="2065337"/>
            <a:chOff x="4975225" y="2535114"/>
            <a:chExt cx="3936193" cy="2066039"/>
          </a:xfrm>
        </p:grpSpPr>
        <p:sp>
          <p:nvSpPr>
            <p:cNvPr id="10256" name="TextBox 2"/>
            <p:cNvSpPr txBox="1">
              <a:spLocks noChangeArrowheads="1"/>
            </p:cNvSpPr>
            <p:nvPr/>
          </p:nvSpPr>
          <p:spPr bwMode="auto">
            <a:xfrm>
              <a:off x="5002735" y="253511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10257" name="TextBox 3"/>
            <p:cNvSpPr txBox="1">
              <a:spLocks noChangeArrowheads="1"/>
            </p:cNvSpPr>
            <p:nvPr/>
          </p:nvSpPr>
          <p:spPr bwMode="auto">
            <a:xfrm>
              <a:off x="4975225" y="4231821"/>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10258" name="TextBox 4"/>
            <p:cNvSpPr txBox="1">
              <a:spLocks noChangeArrowheads="1"/>
            </p:cNvSpPr>
            <p:nvPr/>
          </p:nvSpPr>
          <p:spPr bwMode="auto">
            <a:xfrm>
              <a:off x="7970135" y="3678296"/>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grpSp>
      <p:sp>
        <p:nvSpPr>
          <p:cNvPr id="22" name="TextBox 2"/>
          <p:cNvSpPr txBox="1">
            <a:spLocks noChangeArrowheads="1"/>
          </p:cNvSpPr>
          <p:nvPr/>
        </p:nvSpPr>
        <p:spPr bwMode="auto">
          <a:xfrm>
            <a:off x="4175125" y="3282950"/>
            <a:ext cx="11858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0/1</a:t>
            </a:r>
          </a:p>
        </p:txBody>
      </p:sp>
      <p:sp>
        <p:nvSpPr>
          <p:cNvPr id="10250" name="TextBox 2"/>
          <p:cNvSpPr txBox="1">
            <a:spLocks noChangeArrowheads="1"/>
          </p:cNvSpPr>
          <p:nvPr/>
        </p:nvSpPr>
        <p:spPr bwMode="auto">
          <a:xfrm>
            <a:off x="4202113" y="884238"/>
            <a:ext cx="9921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10251" name="TextBox 2"/>
          <p:cNvSpPr txBox="1">
            <a:spLocks noChangeArrowheads="1"/>
          </p:cNvSpPr>
          <p:nvPr/>
        </p:nvSpPr>
        <p:spPr bwMode="auto">
          <a:xfrm>
            <a:off x="5122863" y="3810000"/>
            <a:ext cx="18478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21" name="Text Box 4"/>
          <p:cNvSpPr txBox="1">
            <a:spLocks noChangeArrowheads="1"/>
          </p:cNvSpPr>
          <p:nvPr/>
        </p:nvSpPr>
        <p:spPr bwMode="auto">
          <a:xfrm>
            <a:off x="915988" y="4279803"/>
            <a:ext cx="31527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Note that it does not matter in which order variables are ANDed together, A.B = B.A</a:t>
            </a:r>
          </a:p>
        </p:txBody>
      </p:sp>
      <p:sp>
        <p:nvSpPr>
          <p:cNvPr id="25" name="TextBox 2"/>
          <p:cNvSpPr txBox="1">
            <a:spLocks noChangeArrowheads="1"/>
          </p:cNvSpPr>
          <p:nvPr/>
        </p:nvSpPr>
        <p:spPr bwMode="auto">
          <a:xfrm>
            <a:off x="4175125" y="3284538"/>
            <a:ext cx="9921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sp>
        <p:nvSpPr>
          <p:cNvPr id="2" name="Rectangle 1"/>
          <p:cNvSpPr>
            <a:spLocks noChangeArrowheads="1"/>
          </p:cNvSpPr>
          <p:nvPr/>
        </p:nvSpPr>
        <p:spPr bwMode="auto">
          <a:xfrm>
            <a:off x="6308725" y="3810000"/>
            <a:ext cx="3127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solidFill>
                  <a:srgbClr val="FFFF00"/>
                </a:solidFill>
              </a:rPr>
              <a:t>.</a:t>
            </a:r>
            <a:endParaRPr lang="en-GB" altLang="en-US" sz="3600">
              <a:solidFill>
                <a:srgbClr val="FFFF00"/>
              </a:solidFill>
            </a:endParaRPr>
          </a:p>
        </p:txBody>
      </p:sp>
      <p:sp>
        <p:nvSpPr>
          <p:cNvPr id="26" name="TextBox 25"/>
          <p:cNvSpPr txBox="1">
            <a:spLocks noChangeArrowheads="1"/>
          </p:cNvSpPr>
          <p:nvPr/>
        </p:nvSpPr>
        <p:spPr bwMode="auto">
          <a:xfrm>
            <a:off x="5124450" y="4413250"/>
            <a:ext cx="1846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B.A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childTnLst>
                                </p:cTn>
                              </p:par>
                              <p:par>
                                <p:cTn id="8" presetID="10" presetClass="exit" presetSubtype="0" fill="hold" grpId="0" nodeType="withEffect">
                                  <p:stCondLst>
                                    <p:cond delay="250"/>
                                  </p:stCondLst>
                                  <p:childTnLst>
                                    <p:animEffect transition="out" filter="fade">
                                      <p:cBhvr>
                                        <p:cTn id="9" dur="500"/>
                                        <p:tgtEl>
                                          <p:spTgt spid="22"/>
                                        </p:tgtEl>
                                      </p:cBhvr>
                                    </p:animEffect>
                                    <p:set>
                                      <p:cBhvr>
                                        <p:cTn id="10" dur="1" fill="hold">
                                          <p:stCondLst>
                                            <p:cond delay="499"/>
                                          </p:stCondLst>
                                        </p:cTn>
                                        <p:tgtEl>
                                          <p:spTgt spid="22"/>
                                        </p:tgtEl>
                                        <p:attrNameLst>
                                          <p:attrName>style.visibility</p:attrName>
                                        </p:attrNameLst>
                                      </p:cBhvr>
                                      <p:to>
                                        <p:strVal val="hidden"/>
                                      </p:to>
                                    </p:se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2000"/>
                                        <p:tgtEl>
                                          <p:spTgt spid="9">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animEffect transition="in" filter="fade">
                                      <p:cBhvr>
                                        <p:cTn id="23" dur="2000"/>
                                        <p:tgtEl>
                                          <p:spTgt spid="11">
                                            <p:txEl>
                                              <p:pRg st="0" end="0"/>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1000"/>
                                        <p:tgtEl>
                                          <p:spTgt spid="26"/>
                                        </p:tgtEl>
                                      </p:cBhvr>
                                    </p:animEffect>
                                    <p:anim calcmode="lin" valueType="num">
                                      <p:cBhvr>
                                        <p:cTn id="29" dur="1000" fill="hold"/>
                                        <p:tgtEl>
                                          <p:spTgt spid="26"/>
                                        </p:tgtEl>
                                        <p:attrNameLst>
                                          <p:attrName>ppt_x</p:attrName>
                                        </p:attrNameLst>
                                      </p:cBhvr>
                                      <p:tavLst>
                                        <p:tav tm="0">
                                          <p:val>
                                            <p:strVal val="#ppt_x"/>
                                          </p:val>
                                        </p:tav>
                                        <p:tav tm="100000">
                                          <p:val>
                                            <p:strVal val="#ppt_x"/>
                                          </p:val>
                                        </p:tav>
                                      </p:tavLst>
                                    </p:anim>
                                    <p:anim calcmode="lin" valueType="num">
                                      <p:cBhvr>
                                        <p:cTn id="30" dur="1000" fill="hold"/>
                                        <p:tgtEl>
                                          <p:spTgt spid="26"/>
                                        </p:tgtEl>
                                        <p:attrNameLst>
                                          <p:attrName>ppt_y</p:attrName>
                                        </p:attrNameLst>
                                      </p:cBhvr>
                                      <p:tavLst>
                                        <p:tav tm="0">
                                          <p:val>
                                            <p:strVal val="#ppt_y-.1"/>
                                          </p:val>
                                        </p:tav>
                                        <p:tav tm="100000">
                                          <p:val>
                                            <p:strVal val="#ppt_y"/>
                                          </p:val>
                                        </p:tav>
                                      </p:tavLst>
                                    </p:anim>
                                  </p:childTnLst>
                                </p:cTn>
                              </p:par>
                            </p:childTnLst>
                          </p:cTn>
                        </p:par>
                        <p:par>
                          <p:cTn id="31" fill="hold" nodeType="afterGroup">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21">
                                            <p:txEl>
                                              <p:pRg st="0" end="0"/>
                                            </p:txEl>
                                          </p:spTgt>
                                        </p:tgtEl>
                                        <p:attrNameLst>
                                          <p:attrName>style.visibility</p:attrName>
                                        </p:attrNameLst>
                                      </p:cBhvr>
                                      <p:to>
                                        <p:strVal val="visible"/>
                                      </p:to>
                                    </p:set>
                                    <p:animEffect transition="in" filter="fade">
                                      <p:cBhvr>
                                        <p:cTn id="34" dur="2000"/>
                                        <p:tgtEl>
                                          <p:spTgt spid="21">
                                            <p:txEl>
                                              <p:pRg st="0" end="0"/>
                                            </p:txEl>
                                          </p:spTgt>
                                        </p:tgtEl>
                                      </p:cBhvr>
                                    </p:animEffect>
                                  </p:childTnLst>
                                </p:cTn>
                              </p:par>
                            </p:childTnLst>
                          </p:cTn>
                        </p:par>
                        <p:par>
                          <p:cTn id="35" fill="hold" nodeType="afterGroup">
                            <p:stCondLst>
                              <p:cond delay="3000"/>
                            </p:stCondLst>
                            <p:childTnLst>
                              <p:par>
                                <p:cTn id="36" presetID="10" presetClass="entr" presetSubtype="0" fill="hold" grpId="0" nodeType="after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build="allAtOnce"/>
      <p:bldP spid="22" grpId="0"/>
      <p:bldP spid="21" grpId="0" build="allAtOnce"/>
      <p:bldP spid="25" grpId="0"/>
      <p:bldP spid="2"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152580" name="Text Box 4"/>
          <p:cNvSpPr txBox="1">
            <a:spLocks noChangeArrowheads="1"/>
          </p:cNvSpPr>
          <p:nvPr/>
        </p:nvSpPr>
        <p:spPr bwMode="auto">
          <a:xfrm>
            <a:off x="915988" y="884238"/>
            <a:ext cx="27701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following are a set of rules for the AND logic function. All of these can be determined by examining the truth table for the AND function.</a:t>
            </a:r>
          </a:p>
        </p:txBody>
      </p:sp>
      <p:sp>
        <p:nvSpPr>
          <p:cNvPr id="10" name="Text Box 4"/>
          <p:cNvSpPr txBox="1">
            <a:spLocks noChangeArrowheads="1"/>
          </p:cNvSpPr>
          <p:nvPr/>
        </p:nvSpPr>
        <p:spPr bwMode="auto">
          <a:xfrm>
            <a:off x="915987" y="2755900"/>
            <a:ext cx="2770187" cy="1476375"/>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US" altLang="en-US" sz="1800" b="1" dirty="0">
                <a:solidFill>
                  <a:srgbClr val="00368D"/>
                </a:solidFill>
              </a:rPr>
              <a:t>A.1 = A</a:t>
            </a:r>
            <a:r>
              <a:rPr lang="en-US" altLang="en-US" sz="1800" dirty="0">
                <a:solidFill>
                  <a:srgbClr val="00368D"/>
                </a:solidFill>
              </a:rPr>
              <a:t>	</a:t>
            </a:r>
          </a:p>
          <a:p>
            <a:pPr marL="0" indent="0">
              <a:buSzPct val="110000"/>
              <a:buFont typeface="Wingdings" panose="05000000000000000000" pitchFamily="2" charset="2"/>
              <a:buNone/>
              <a:defRPr/>
            </a:pPr>
            <a:r>
              <a:rPr lang="en-US" altLang="en-US" sz="1800" dirty="0">
                <a:solidFill>
                  <a:srgbClr val="00368D"/>
                </a:solidFill>
              </a:rPr>
              <a:t>If input A is </a:t>
            </a:r>
            <a:r>
              <a:rPr lang="en-US" altLang="en-US" sz="1800" dirty="0" err="1">
                <a:solidFill>
                  <a:srgbClr val="00368D"/>
                </a:solidFill>
              </a:rPr>
              <a:t>ANDed</a:t>
            </a:r>
            <a:r>
              <a:rPr lang="en-US" altLang="en-US" sz="1800" dirty="0">
                <a:solidFill>
                  <a:srgbClr val="00368D"/>
                </a:solidFill>
              </a:rPr>
              <a:t> with a logic 1 input, the output will always be equal to the value on input 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5987" y="4349750"/>
            <a:ext cx="2865437" cy="1200150"/>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a:solidFill>
                  <a:srgbClr val="00368D"/>
                </a:solidFill>
              </a:rPr>
              <a:t>A.0 = 0	</a:t>
            </a:r>
          </a:p>
          <a:p>
            <a:pPr marL="0" indent="0">
              <a:buSzPct val="110000"/>
              <a:buFont typeface="Wingdings" panose="05000000000000000000" pitchFamily="2" charset="2"/>
              <a:buNone/>
              <a:defRPr/>
            </a:pPr>
            <a:r>
              <a:rPr lang="en-GB" altLang="en-US" sz="1800" dirty="0">
                <a:solidFill>
                  <a:srgbClr val="00368D"/>
                </a:solidFill>
              </a:rPr>
              <a:t>If input A is </a:t>
            </a:r>
            <a:r>
              <a:rPr lang="en-GB" altLang="en-US" sz="1800" dirty="0" err="1">
                <a:solidFill>
                  <a:srgbClr val="00368D"/>
                </a:solidFill>
              </a:rPr>
              <a:t>ANDed</a:t>
            </a:r>
            <a:r>
              <a:rPr lang="en-GB" altLang="en-US" sz="1800" dirty="0">
                <a:solidFill>
                  <a:srgbClr val="00368D"/>
                </a:solidFill>
              </a:rPr>
              <a:t> with a logic 0 input, the output will always be equal to 0.</a:t>
            </a:r>
          </a:p>
        </p:txBody>
      </p:sp>
      <p:graphicFrame>
        <p:nvGraphicFramePr>
          <p:cNvPr id="12" name="Table 11"/>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4" name="Rectangle 3"/>
          <p:cNvSpPr/>
          <p:nvPr/>
        </p:nvSpPr>
        <p:spPr>
          <a:xfrm>
            <a:off x="5564188" y="1647825"/>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Rectangle 27"/>
          <p:cNvSpPr/>
          <p:nvPr/>
        </p:nvSpPr>
        <p:spPr>
          <a:xfrm>
            <a:off x="5564188" y="2316163"/>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Rectangle 29"/>
          <p:cNvSpPr/>
          <p:nvPr/>
        </p:nvSpPr>
        <p:spPr>
          <a:xfrm>
            <a:off x="5564188" y="13160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5564188" y="1984375"/>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1000"/>
                                        <p:tgtEl>
                                          <p:spTgt spid="28"/>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1000"/>
                                        <p:tgtEl>
                                          <p:spTgt spid="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1000"/>
                                        <p:tgtEl>
                                          <p:spTgt spid="31"/>
                                        </p:tgtEl>
                                      </p:cBhvr>
                                    </p:animEffect>
                                  </p:childTnLst>
                                </p:cTn>
                              </p:par>
                              <p:par>
                                <p:cTn id="32" presetID="10" presetClass="exit" presetSubtype="0" fill="hold" grpId="1" nodeType="withEffect">
                                  <p:stCondLst>
                                    <p:cond delay="250"/>
                                  </p:stCondLst>
                                  <p:childTnLst>
                                    <p:animEffect transition="out" filter="fade">
                                      <p:cBhvr>
                                        <p:cTn id="33" dur="500"/>
                                        <p:tgtEl>
                                          <p:spTgt spid="4"/>
                                        </p:tgtEl>
                                      </p:cBhvr>
                                    </p:animEffect>
                                    <p:set>
                                      <p:cBhvr>
                                        <p:cTn id="34" dur="1" fill="hold">
                                          <p:stCondLst>
                                            <p:cond delay="499"/>
                                          </p:stCondLst>
                                        </p:cTn>
                                        <p:tgtEl>
                                          <p:spTgt spid="4"/>
                                        </p:tgtEl>
                                        <p:attrNameLst>
                                          <p:attrName>style.visibility</p:attrName>
                                        </p:attrNameLst>
                                      </p:cBhvr>
                                      <p:to>
                                        <p:strVal val="hidden"/>
                                      </p:to>
                                    </p:set>
                                  </p:childTnLst>
                                </p:cTn>
                              </p:par>
                              <p:par>
                                <p:cTn id="35" presetID="10" presetClass="exit" presetSubtype="0" fill="hold" grpId="1" nodeType="withEffect">
                                  <p:stCondLst>
                                    <p:cond delay="250"/>
                                  </p:stCondLst>
                                  <p:childTnLst>
                                    <p:animEffect transition="out" filter="fade">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2000"/>
                                        <p:tgtEl>
                                          <p:spTgt spid="29"/>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10" grpId="0"/>
      <p:bldP spid="7" grpId="0" autoUpdateAnimBg="0"/>
      <p:bldP spid="29" grpId="0"/>
      <p:bldP spid="4" grpId="0" animBg="1"/>
      <p:bldP spid="4" grpId="1" animBg="1"/>
      <p:bldP spid="28" grpId="0" animBg="1"/>
      <p:bldP spid="28" grpId="1" animBg="1"/>
      <p:bldP spid="30" grpId="0" animBg="1"/>
      <p:bldP spid="3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AND</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aphicFrame>
        <p:nvGraphicFramePr>
          <p:cNvPr id="27" name="Table 26"/>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32" name="Text Box 4"/>
          <p:cNvSpPr txBox="1">
            <a:spLocks noChangeArrowheads="1"/>
          </p:cNvSpPr>
          <p:nvPr/>
        </p:nvSpPr>
        <p:spPr bwMode="auto">
          <a:xfrm>
            <a:off x="915988" y="884238"/>
            <a:ext cx="2654300" cy="1477962"/>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a:solidFill>
                  <a:srgbClr val="00368D"/>
                </a:solidFill>
              </a:rPr>
              <a:t>A.A = A	</a:t>
            </a:r>
          </a:p>
          <a:p>
            <a:pPr marL="0" indent="0">
              <a:buSzPct val="110000"/>
              <a:buFont typeface="Wingdings" panose="05000000000000000000" pitchFamily="2" charset="2"/>
              <a:buNone/>
              <a:defRPr/>
            </a:pPr>
            <a:r>
              <a:rPr lang="en-GB" altLang="en-US" sz="1800" dirty="0">
                <a:solidFill>
                  <a:srgbClr val="00368D"/>
                </a:solidFill>
              </a:rPr>
              <a:t>If two identical inputs are </a:t>
            </a:r>
            <a:r>
              <a:rPr lang="en-GB" altLang="en-US" sz="1800" dirty="0" err="1">
                <a:solidFill>
                  <a:srgbClr val="00368D"/>
                </a:solidFill>
              </a:rPr>
              <a:t>ANDed</a:t>
            </a:r>
            <a:r>
              <a:rPr lang="en-GB" altLang="en-US" sz="1800" dirty="0">
                <a:solidFill>
                  <a:srgbClr val="00368D"/>
                </a:solidFill>
              </a:rPr>
              <a:t> together, the output will always be equal to the input value.</a:t>
            </a:r>
          </a:p>
        </p:txBody>
      </p:sp>
      <p:sp>
        <p:nvSpPr>
          <p:cNvPr id="33" name="Rectangle 32"/>
          <p:cNvSpPr/>
          <p:nvPr/>
        </p:nvSpPr>
        <p:spPr>
          <a:xfrm>
            <a:off x="4498975" y="2322513"/>
            <a:ext cx="2133600" cy="309562"/>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 name="Rectangle 33"/>
          <p:cNvSpPr/>
          <p:nvPr/>
        </p:nvSpPr>
        <p:spPr>
          <a:xfrm>
            <a:off x="4498975" y="1322388"/>
            <a:ext cx="21336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 name="Rectangle 34"/>
          <p:cNvSpPr/>
          <p:nvPr/>
        </p:nvSpPr>
        <p:spPr>
          <a:xfrm>
            <a:off x="5565775" y="16589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6" name="Rectangle 35"/>
          <p:cNvSpPr/>
          <p:nvPr/>
        </p:nvSpPr>
        <p:spPr>
          <a:xfrm>
            <a:off x="5565775" y="19954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pSp>
        <p:nvGrpSpPr>
          <p:cNvPr id="2" name="Group 5"/>
          <p:cNvGrpSpPr>
            <a:grpSpLocks/>
          </p:cNvGrpSpPr>
          <p:nvPr/>
        </p:nvGrpSpPr>
        <p:grpSpPr bwMode="auto">
          <a:xfrm>
            <a:off x="915988" y="3287713"/>
            <a:ext cx="2655887" cy="1477962"/>
            <a:chOff x="915988" y="3287713"/>
            <a:chExt cx="2655887" cy="1477962"/>
          </a:xfrm>
        </p:grpSpPr>
        <p:sp>
          <p:nvSpPr>
            <p:cNvPr id="37" name="Text Box 4"/>
            <p:cNvSpPr txBox="1">
              <a:spLocks noChangeArrowheads="1"/>
            </p:cNvSpPr>
            <p:nvPr/>
          </p:nvSpPr>
          <p:spPr bwMode="auto">
            <a:xfrm>
              <a:off x="915988" y="3287713"/>
              <a:ext cx="2655887" cy="1477962"/>
            </a:xfrm>
            <a:prstGeom prst="rect">
              <a:avLst/>
            </a:prstGeom>
            <a:noFill/>
            <a:ln>
              <a:noFill/>
            </a:ln>
            <a:extLst/>
          </p:spPr>
          <p:txBody>
            <a:bodyPr>
              <a:spAutoFit/>
            </a:bodyPr>
            <a:lstStyle>
              <a:lvl1pPr marL="903288" indent="-903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defRPr/>
              </a:pPr>
              <a:r>
                <a:rPr lang="en-GB" altLang="en-US" sz="1800" b="1" dirty="0">
                  <a:solidFill>
                    <a:srgbClr val="00368D"/>
                  </a:solidFill>
                </a:rPr>
                <a:t>A.A = 0	</a:t>
              </a:r>
            </a:p>
            <a:p>
              <a:pPr marL="0" indent="0">
                <a:buSzPct val="110000"/>
                <a:buFont typeface="Wingdings" panose="05000000000000000000" pitchFamily="2" charset="2"/>
                <a:buNone/>
                <a:defRPr/>
              </a:pPr>
              <a:r>
                <a:rPr lang="en-GB" altLang="en-US" sz="1800" dirty="0">
                  <a:solidFill>
                    <a:srgbClr val="00368D"/>
                  </a:solidFill>
                </a:rPr>
                <a:t>If an input is </a:t>
              </a:r>
              <a:r>
                <a:rPr lang="en-GB" altLang="en-US" sz="1800" dirty="0" err="1">
                  <a:solidFill>
                    <a:srgbClr val="00368D"/>
                  </a:solidFill>
                </a:rPr>
                <a:t>ANDed</a:t>
              </a:r>
              <a:r>
                <a:rPr lang="en-GB" altLang="en-US" sz="1800" dirty="0">
                  <a:solidFill>
                    <a:srgbClr val="00368D"/>
                  </a:solidFill>
                </a:rPr>
                <a:t> with an inverted version of itself, the output will always be equal to 0. </a:t>
              </a:r>
            </a:p>
          </p:txBody>
        </p:sp>
        <p:cxnSp>
          <p:nvCxnSpPr>
            <p:cNvPr id="15" name="Straight Connector 14"/>
            <p:cNvCxnSpPr/>
            <p:nvPr/>
          </p:nvCxnSpPr>
          <p:spPr>
            <a:xfrm>
              <a:off x="1268413" y="3365500"/>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1000"/>
                                        <p:tgtEl>
                                          <p:spTgt spid="3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2000"/>
                                        <p:tgtEl>
                                          <p:spTgt spid="3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1000"/>
                                        <p:tgtEl>
                                          <p:spTgt spid="36"/>
                                        </p:tgtEl>
                                      </p:cBhvr>
                                    </p:animEffect>
                                  </p:childTnLst>
                                </p:cTn>
                              </p:par>
                              <p:par>
                                <p:cTn id="23" presetID="10" presetClass="exit" presetSubtype="0" fill="hold" grpId="1" nodeType="withEffect">
                                  <p:stCondLst>
                                    <p:cond delay="250"/>
                                  </p:stCondLst>
                                  <p:childTnLst>
                                    <p:animEffect transition="out" filter="fade">
                                      <p:cBhvr>
                                        <p:cTn id="24" dur="500"/>
                                        <p:tgtEl>
                                          <p:spTgt spid="34"/>
                                        </p:tgtEl>
                                      </p:cBhvr>
                                    </p:animEffect>
                                    <p:set>
                                      <p:cBhvr>
                                        <p:cTn id="25" dur="1" fill="hold">
                                          <p:stCondLst>
                                            <p:cond delay="499"/>
                                          </p:stCondLst>
                                        </p:cTn>
                                        <p:tgtEl>
                                          <p:spTgt spid="34"/>
                                        </p:tgtEl>
                                        <p:attrNameLst>
                                          <p:attrName>style.visibility</p:attrName>
                                        </p:attrNameLst>
                                      </p:cBhvr>
                                      <p:to>
                                        <p:strVal val="hidden"/>
                                      </p:to>
                                    </p:set>
                                  </p:childTnLst>
                                </p:cTn>
                              </p:par>
                              <p:par>
                                <p:cTn id="26" presetID="10" presetClass="exit" presetSubtype="0" fill="hold" grpId="1" nodeType="withEffect">
                                  <p:stCondLst>
                                    <p:cond delay="250"/>
                                  </p:stCondLst>
                                  <p:childTnLst>
                                    <p:animEffect transition="out" filter="fade">
                                      <p:cBhvr>
                                        <p:cTn id="27" dur="500"/>
                                        <p:tgtEl>
                                          <p:spTgt spid="33"/>
                                        </p:tgtEl>
                                      </p:cBhvr>
                                    </p:animEffect>
                                    <p:set>
                                      <p:cBhvr>
                                        <p:cTn id="28" dur="1" fill="hold">
                                          <p:stCondLst>
                                            <p:cond delay="499"/>
                                          </p:stCondLst>
                                        </p:cTn>
                                        <p:tgtEl>
                                          <p:spTgt spid="3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2000"/>
                                        <p:tgtEl>
                                          <p:spTgt spid="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32" grpId="0"/>
      <p:bldP spid="33" grpId="0" animBg="1"/>
      <p:bldP spid="33" grpId="1" animBg="1"/>
      <p:bldP spid="34" grpId="0" animBg="1"/>
      <p:bldP spid="34" grpId="1" animBg="1"/>
      <p:bldP spid="35" grpId="0" animBg="1"/>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5"/>
          <p:cNvSpPr txBox="1">
            <a:spLocks noChangeArrowheads="1"/>
          </p:cNvSpPr>
          <p:nvPr>
            <p:custDataLst>
              <p:tags r:id="rId2"/>
            </p:custDataLst>
          </p:nvPr>
        </p:nvSpPr>
        <p:spPr bwMode="auto">
          <a:xfrm>
            <a:off x="915988" y="1935163"/>
            <a:ext cx="3656012"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A.1 = A</a:t>
            </a:r>
          </a:p>
        </p:txBody>
      </p:sp>
      <p:sp>
        <p:nvSpPr>
          <p:cNvPr id="16387" name="Text Box 5"/>
          <p:cNvSpPr txBox="1">
            <a:spLocks noChangeArrowheads="1"/>
          </p:cNvSpPr>
          <p:nvPr>
            <p:custDataLst>
              <p:tags r:id="rId3"/>
            </p:custDataLst>
          </p:nvPr>
        </p:nvSpPr>
        <p:spPr bwMode="auto">
          <a:xfrm>
            <a:off x="915988" y="264477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B.0 = 0</a:t>
            </a:r>
          </a:p>
        </p:txBody>
      </p:sp>
      <p:sp>
        <p:nvSpPr>
          <p:cNvPr id="16388" name="Text Box 5"/>
          <p:cNvSpPr txBox="1">
            <a:spLocks noChangeArrowheads="1"/>
          </p:cNvSpPr>
          <p:nvPr>
            <p:custDataLst>
              <p:tags r:id="rId4"/>
            </p:custDataLst>
          </p:nvPr>
        </p:nvSpPr>
        <p:spPr bwMode="auto">
          <a:xfrm>
            <a:off x="917575" y="3352800"/>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B.A = A</a:t>
            </a:r>
          </a:p>
        </p:txBody>
      </p:sp>
      <p:sp>
        <p:nvSpPr>
          <p:cNvPr id="1638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A.B</a:t>
            </a:r>
          </a:p>
        </p:txBody>
      </p:sp>
      <p:sp>
        <p:nvSpPr>
          <p:cNvPr id="1639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6"/>
            </p:custDataLst>
          </p:nvPr>
        </p:nvSpPr>
        <p:spPr bwMode="auto">
          <a:xfrm>
            <a:off x="915988" y="884238"/>
            <a:ext cx="7905750" cy="646112"/>
          </a:xfrm>
          <a:prstGeom prst="rect">
            <a:avLst/>
          </a:prstGeom>
          <a:noFill/>
          <a:ln w="9525">
            <a:noFill/>
            <a:miter lim="800000"/>
            <a:headEnd/>
            <a:tailEnd/>
          </a:ln>
          <a:effectLst/>
        </p:spPr>
        <p:txBody>
          <a:bodyPr>
            <a:spAutoFit/>
          </a:bodyPr>
          <a:lstStyle/>
          <a:p>
            <a:pPr eaLnBrk="1" hangingPunct="1">
              <a:spcBef>
                <a:spcPct val="50000"/>
              </a:spcBef>
              <a:defRPr/>
            </a:pPr>
            <a:r>
              <a:rPr lang="en-US" altLang="en-US" sz="1800" dirty="0">
                <a:solidFill>
                  <a:srgbClr val="00368D"/>
                </a:solidFill>
                <a:latin typeface="Arial" charset="0"/>
                <a:cs typeface="Arial" charset="0"/>
              </a:rPr>
              <a:t>Here is the truth table for an AND logic function. Which of the following relationships is NOT true?</a:t>
            </a:r>
            <a:endParaRPr lang="en-GB" altLang="en-US" sz="1800" dirty="0">
              <a:solidFill>
                <a:srgbClr val="00368D"/>
              </a:solidFill>
              <a:effectLst>
                <a:outerShdw blurRad="38100" dist="38100" dir="2700000" algn="tl">
                  <a:srgbClr val="C0C0C0"/>
                </a:outerShdw>
              </a:effectLst>
              <a:latin typeface="Arial" charset="0"/>
              <a:cs typeface="Arial" charset="0"/>
            </a:endParaRPr>
          </a:p>
        </p:txBody>
      </p:sp>
      <p:graphicFrame>
        <p:nvGraphicFramePr>
          <p:cNvPr id="12" name="Table 11"/>
          <p:cNvGraphicFramePr>
            <a:graphicFrameLocks noGrp="1"/>
          </p:cNvGraphicFramePr>
          <p:nvPr/>
        </p:nvGraphicFramePr>
        <p:xfrm>
          <a:off x="4440238" y="2024063"/>
          <a:ext cx="3240087" cy="1676400"/>
        </p:xfrm>
        <a:graphic>
          <a:graphicData uri="http://schemas.openxmlformats.org/drawingml/2006/table">
            <a:tbl>
              <a:tblPr firstRow="1">
                <a:tableStyleId>{5C22544A-7EE6-4342-B048-85BDC9FD1C3A}</a:tableStyleId>
              </a:tblPr>
              <a:tblGrid>
                <a:gridCol w="1080029">
                  <a:extLst>
                    <a:ext uri="{9D8B030D-6E8A-4147-A177-3AD203B41FA5}">
                      <a16:colId xmlns:a16="http://schemas.microsoft.com/office/drawing/2014/main" val="20000"/>
                    </a:ext>
                  </a:extLst>
                </a:gridCol>
                <a:gridCol w="1080029">
                  <a:extLst>
                    <a:ext uri="{9D8B030D-6E8A-4147-A177-3AD203B41FA5}">
                      <a16:colId xmlns:a16="http://schemas.microsoft.com/office/drawing/2014/main" val="20001"/>
                    </a:ext>
                  </a:extLst>
                </a:gridCol>
                <a:gridCol w="1080029">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3004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2"/>
            </p:custDataLst>
          </p:nvPr>
        </p:nvSpPr>
        <p:spPr bwMode="auto">
          <a:xfrm>
            <a:off x="915988" y="884238"/>
            <a:ext cx="7905750" cy="646112"/>
          </a:xfrm>
          <a:prstGeom prst="rect">
            <a:avLst/>
          </a:prstGeom>
          <a:noFill/>
          <a:ln w="9525">
            <a:noFill/>
            <a:miter lim="800000"/>
            <a:headEnd/>
            <a:tailEnd/>
          </a:ln>
          <a:effectLst/>
        </p:spPr>
        <p:txBody>
          <a:bodyPr>
            <a:spAutoFit/>
          </a:bodyPr>
          <a:lstStyle/>
          <a:p>
            <a:pPr eaLnBrk="1" hangingPunct="1">
              <a:spcBef>
                <a:spcPct val="50000"/>
              </a:spcBef>
              <a:defRPr/>
            </a:pPr>
            <a:r>
              <a:rPr lang="en-US" altLang="en-US" sz="1800" dirty="0">
                <a:solidFill>
                  <a:srgbClr val="00368D"/>
                </a:solidFill>
                <a:latin typeface="Arial" charset="0"/>
                <a:cs typeface="Arial" charset="0"/>
              </a:rPr>
              <a:t>Here is the truth table for an AND logic function. Which of the following relationships is NOT true?</a:t>
            </a:r>
            <a:endParaRPr lang="en-GB" altLang="en-US" sz="1800" dirty="0">
              <a:solidFill>
                <a:srgbClr val="00368D"/>
              </a:solidFill>
              <a:effectLst>
                <a:outerShdw blurRad="38100" dist="38100" dir="2700000" algn="tl">
                  <a:srgbClr val="C0C0C0"/>
                </a:outerShdw>
              </a:effectLst>
              <a:latin typeface="Arial" charset="0"/>
              <a:cs typeface="Arial" charset="0"/>
            </a:endParaRPr>
          </a:p>
        </p:txBody>
      </p:sp>
      <p:sp>
        <p:nvSpPr>
          <p:cNvPr id="18438" name="Text Box 5"/>
          <p:cNvSpPr txBox="1">
            <a:spLocks noChangeArrowheads="1"/>
          </p:cNvSpPr>
          <p:nvPr>
            <p:custDataLst>
              <p:tags r:id="rId3"/>
            </p:custDataLst>
          </p:nvPr>
        </p:nvSpPr>
        <p:spPr bwMode="auto">
          <a:xfrm>
            <a:off x="915988" y="1935163"/>
            <a:ext cx="3656012"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A.1 = A</a:t>
            </a:r>
          </a:p>
        </p:txBody>
      </p:sp>
      <p:sp>
        <p:nvSpPr>
          <p:cNvPr id="18439" name="Text Box 5"/>
          <p:cNvSpPr txBox="1">
            <a:spLocks noChangeArrowheads="1"/>
          </p:cNvSpPr>
          <p:nvPr>
            <p:custDataLst>
              <p:tags r:id="rId4"/>
            </p:custDataLst>
          </p:nvPr>
        </p:nvSpPr>
        <p:spPr bwMode="auto">
          <a:xfrm>
            <a:off x="915988" y="264477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B.0 = 0</a:t>
            </a:r>
          </a:p>
        </p:txBody>
      </p:sp>
      <p:sp>
        <p:nvSpPr>
          <p:cNvPr id="18440" name="Text Box 5"/>
          <p:cNvSpPr txBox="1">
            <a:spLocks noChangeArrowheads="1"/>
          </p:cNvSpPr>
          <p:nvPr>
            <p:custDataLst>
              <p:tags r:id="rId5"/>
            </p:custDataLst>
          </p:nvPr>
        </p:nvSpPr>
        <p:spPr bwMode="auto">
          <a:xfrm>
            <a:off x="917575" y="3352800"/>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B.A = A</a:t>
            </a:r>
          </a:p>
        </p:txBody>
      </p:sp>
      <p:sp>
        <p:nvSpPr>
          <p:cNvPr id="18441" name="Text Box 5"/>
          <p:cNvSpPr txBox="1">
            <a:spLocks noChangeArrowheads="1"/>
          </p:cNvSpPr>
          <p:nvPr>
            <p:custDataLst>
              <p:tags r:id="rId6"/>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A.B</a:t>
            </a:r>
          </a:p>
        </p:txBody>
      </p:sp>
      <p:graphicFrame>
        <p:nvGraphicFramePr>
          <p:cNvPr id="13" name="Table 12"/>
          <p:cNvGraphicFramePr>
            <a:graphicFrameLocks noGrp="1"/>
          </p:cNvGraphicFramePr>
          <p:nvPr/>
        </p:nvGraphicFramePr>
        <p:xfrm>
          <a:off x="4440238" y="2024063"/>
          <a:ext cx="3240087" cy="1676400"/>
        </p:xfrm>
        <a:graphic>
          <a:graphicData uri="http://schemas.openxmlformats.org/drawingml/2006/table">
            <a:tbl>
              <a:tblPr firstRow="1">
                <a:tableStyleId>{5C22544A-7EE6-4342-B048-85BDC9FD1C3A}</a:tableStyleId>
              </a:tblPr>
              <a:tblGrid>
                <a:gridCol w="1080029">
                  <a:extLst>
                    <a:ext uri="{9D8B030D-6E8A-4147-A177-3AD203B41FA5}">
                      <a16:colId xmlns:a16="http://schemas.microsoft.com/office/drawing/2014/main" val="20000"/>
                    </a:ext>
                  </a:extLst>
                </a:gridCol>
                <a:gridCol w="1080029">
                  <a:extLst>
                    <a:ext uri="{9D8B030D-6E8A-4147-A177-3AD203B41FA5}">
                      <a16:colId xmlns:a16="http://schemas.microsoft.com/office/drawing/2014/main" val="20001"/>
                    </a:ext>
                  </a:extLst>
                </a:gridCol>
                <a:gridCol w="1080029">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442" marR="914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4238"/>
            <a:ext cx="29749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OR logic function will output a logic 1 when at least one input is at logic 1.</a:t>
            </a:r>
          </a:p>
        </p:txBody>
      </p:sp>
      <p:sp>
        <p:nvSpPr>
          <p:cNvPr id="11" name="Text Box 4"/>
          <p:cNvSpPr txBox="1">
            <a:spLocks noChangeArrowheads="1"/>
          </p:cNvSpPr>
          <p:nvPr/>
        </p:nvSpPr>
        <p:spPr bwMode="auto">
          <a:xfrm>
            <a:off x="915988" y="2073043"/>
            <a:ext cx="32099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OR function is indicated by a plus sign between the variables being </a:t>
            </a:r>
            <a:r>
              <a:rPr lang="en-GB" altLang="en-US" sz="1800" dirty="0" err="1">
                <a:solidFill>
                  <a:srgbClr val="00368D"/>
                </a:solidFill>
              </a:rPr>
              <a:t>ORed</a:t>
            </a:r>
            <a:r>
              <a:rPr lang="en-GB" altLang="en-US" sz="1800" dirty="0">
                <a:solidFill>
                  <a:srgbClr val="00368D"/>
                </a:solidFill>
              </a:rPr>
              <a:t> together. </a:t>
            </a:r>
          </a:p>
        </p:txBody>
      </p:sp>
      <p:sp>
        <p:nvSpPr>
          <p:cNvPr id="3" name="TextBox 2"/>
          <p:cNvSpPr txBox="1">
            <a:spLocks noChangeArrowheads="1"/>
          </p:cNvSpPr>
          <p:nvPr/>
        </p:nvSpPr>
        <p:spPr bwMode="auto">
          <a:xfrm>
            <a:off x="5700713" y="3810000"/>
            <a:ext cx="198913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A+B</a:t>
            </a:r>
          </a:p>
        </p:txBody>
      </p:sp>
      <p:sp>
        <p:nvSpPr>
          <p:cNvPr id="21" name="Text Box 4"/>
          <p:cNvSpPr txBox="1">
            <a:spLocks noChangeArrowheads="1"/>
          </p:cNvSpPr>
          <p:nvPr/>
        </p:nvSpPr>
        <p:spPr bwMode="auto">
          <a:xfrm>
            <a:off x="915988" y="4533010"/>
            <a:ext cx="31353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It does not matter in which order variables are </a:t>
            </a:r>
            <a:r>
              <a:rPr lang="en-GB" altLang="en-US" sz="1800" dirty="0" err="1">
                <a:solidFill>
                  <a:srgbClr val="00368D"/>
                </a:solidFill>
              </a:rPr>
              <a:t>ORed</a:t>
            </a:r>
            <a:r>
              <a:rPr lang="en-GB" altLang="en-US" sz="1800" dirty="0">
                <a:solidFill>
                  <a:srgbClr val="00368D"/>
                </a:solidFill>
              </a:rPr>
              <a:t> together, A+B = B+A</a:t>
            </a:r>
          </a:p>
        </p:txBody>
      </p:sp>
      <p:sp>
        <p:nvSpPr>
          <p:cNvPr id="26" name="TextBox 25"/>
          <p:cNvSpPr txBox="1">
            <a:spLocks noChangeArrowheads="1"/>
          </p:cNvSpPr>
          <p:nvPr/>
        </p:nvSpPr>
        <p:spPr bwMode="auto">
          <a:xfrm>
            <a:off x="5694363" y="4408488"/>
            <a:ext cx="20066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B+A</a:t>
            </a:r>
          </a:p>
        </p:txBody>
      </p:sp>
      <p:grpSp>
        <p:nvGrpSpPr>
          <p:cNvPr id="2" name="Group 4"/>
          <p:cNvGrpSpPr>
            <a:grpSpLocks/>
          </p:cNvGrpSpPr>
          <p:nvPr/>
        </p:nvGrpSpPr>
        <p:grpSpPr bwMode="auto">
          <a:xfrm>
            <a:off x="4752975" y="884238"/>
            <a:ext cx="4108450" cy="2770187"/>
            <a:chOff x="4753268" y="2158290"/>
            <a:chExt cx="4107675" cy="2770920"/>
          </a:xfrm>
        </p:grpSpPr>
        <p:sp>
          <p:nvSpPr>
            <p:cNvPr id="20491" name="TextBox 2"/>
            <p:cNvSpPr txBox="1">
              <a:spLocks noChangeArrowheads="1"/>
            </p:cNvSpPr>
            <p:nvPr/>
          </p:nvSpPr>
          <p:spPr bwMode="auto">
            <a:xfrm>
              <a:off x="5151070" y="290444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20492" name="TextBox 3"/>
            <p:cNvSpPr txBox="1">
              <a:spLocks noChangeArrowheads="1"/>
            </p:cNvSpPr>
            <p:nvPr/>
          </p:nvSpPr>
          <p:spPr bwMode="auto">
            <a:xfrm>
              <a:off x="5151070" y="3862489"/>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20493" name="TextBox 4"/>
            <p:cNvSpPr txBox="1">
              <a:spLocks noChangeArrowheads="1"/>
            </p:cNvSpPr>
            <p:nvPr/>
          </p:nvSpPr>
          <p:spPr bwMode="auto">
            <a:xfrm>
              <a:off x="7920669"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20494" name="TextBox 2"/>
            <p:cNvSpPr txBox="1">
              <a:spLocks noChangeArrowheads="1"/>
            </p:cNvSpPr>
            <p:nvPr/>
          </p:nvSpPr>
          <p:spPr bwMode="auto">
            <a:xfrm>
              <a:off x="4952260" y="2492453"/>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20495" name="TextBox 3"/>
            <p:cNvSpPr txBox="1">
              <a:spLocks noChangeArrowheads="1"/>
            </p:cNvSpPr>
            <p:nvPr/>
          </p:nvSpPr>
          <p:spPr bwMode="auto">
            <a:xfrm>
              <a:off x="4924750" y="4189160"/>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20496" name="TextBox 4"/>
            <p:cNvSpPr txBox="1">
              <a:spLocks noChangeArrowheads="1"/>
            </p:cNvSpPr>
            <p:nvPr/>
          </p:nvSpPr>
          <p:spPr bwMode="auto">
            <a:xfrm>
              <a:off x="7919660" y="3635635"/>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sp>
          <p:nvSpPr>
            <p:cNvPr id="20497" name="TextBox 2"/>
            <p:cNvSpPr txBox="1">
              <a:spLocks noChangeArrowheads="1"/>
            </p:cNvSpPr>
            <p:nvPr/>
          </p:nvSpPr>
          <p:spPr bwMode="auto">
            <a:xfrm>
              <a:off x="4779475" y="2158290"/>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a:t>
              </a:r>
            </a:p>
          </p:txBody>
        </p:sp>
        <p:sp>
          <p:nvSpPr>
            <p:cNvPr id="20498" name="TextBox 2"/>
            <p:cNvSpPr txBox="1">
              <a:spLocks noChangeArrowheads="1"/>
            </p:cNvSpPr>
            <p:nvPr/>
          </p:nvSpPr>
          <p:spPr bwMode="auto">
            <a:xfrm>
              <a:off x="4753268" y="4559878"/>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pic>
          <p:nvPicPr>
            <p:cNvPr id="20499" name="Picture 2" descr="T:\SciTex\source\3937b451-2c01-41ff-9072-42430568aee8\US\Graphics\2 OR.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0675" y="2787211"/>
              <a:ext cx="2295752" cy="1543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 name="Text Box 4"/>
          <p:cNvSpPr txBox="1">
            <a:spLocks noChangeArrowheads="1"/>
          </p:cNvSpPr>
          <p:nvPr/>
        </p:nvSpPr>
        <p:spPr bwMode="auto">
          <a:xfrm>
            <a:off x="915988" y="3580045"/>
            <a:ext cx="32099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This 2-input OR gate is expressed as Q = A+B</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1000"/>
                                        <p:tgtEl>
                                          <p:spTgt spid="19"/>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47" presetClass="entr" presetSubtype="0" fill="hold" grpId="0" nodeType="click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1000"/>
                                        <p:tgtEl>
                                          <p:spTgt spid="26"/>
                                        </p:tgtEl>
                                      </p:cBhvr>
                                    </p:animEffect>
                                    <p:anim calcmode="lin" valueType="num">
                                      <p:cBhvr>
                                        <p:cTn id="31" dur="1000" fill="hold"/>
                                        <p:tgtEl>
                                          <p:spTgt spid="26"/>
                                        </p:tgtEl>
                                        <p:attrNameLst>
                                          <p:attrName>ppt_x</p:attrName>
                                        </p:attrNameLst>
                                      </p:cBhvr>
                                      <p:tavLst>
                                        <p:tav tm="0">
                                          <p:val>
                                            <p:strVal val="#ppt_x"/>
                                          </p:val>
                                        </p:tav>
                                        <p:tav tm="100000">
                                          <p:val>
                                            <p:strVal val="#ppt_x"/>
                                          </p:val>
                                        </p:tav>
                                      </p:tavLst>
                                    </p:anim>
                                    <p:anim calcmode="lin" valueType="num">
                                      <p:cBhvr>
                                        <p:cTn id="32" dur="1000" fill="hold"/>
                                        <p:tgtEl>
                                          <p:spTgt spid="26"/>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1000"/>
                            </p:stCondLst>
                            <p:childTnLst>
                              <p:par>
                                <p:cTn id="34" presetID="10" presetClass="entr" presetSubtype="0" fill="hold" grpId="0" nodeType="afterEffect">
                                  <p:stCondLst>
                                    <p:cond delay="0"/>
                                  </p:stCondLst>
                                  <p:childTnLst>
                                    <p:set>
                                      <p:cBhvr>
                                        <p:cTn id="35" dur="1" fill="hold">
                                          <p:stCondLst>
                                            <p:cond delay="0"/>
                                          </p:stCondLst>
                                        </p:cTn>
                                        <p:tgtEl>
                                          <p:spTgt spid="21">
                                            <p:txEl>
                                              <p:pRg st="0" end="0"/>
                                            </p:txEl>
                                          </p:spTgt>
                                        </p:tgtEl>
                                        <p:attrNameLst>
                                          <p:attrName>style.visibility</p:attrName>
                                        </p:attrNameLst>
                                      </p:cBhvr>
                                      <p:to>
                                        <p:strVal val="visible"/>
                                      </p:to>
                                    </p:set>
                                    <p:animEffect transition="in" filter="fade">
                                      <p:cBhvr>
                                        <p:cTn id="36" dur="2000"/>
                                        <p:tgtEl>
                                          <p:spTgt spid="21">
                                            <p:txEl>
                                              <p:pRg st="0" end="0"/>
                                            </p:txEl>
                                          </p:spTgt>
                                        </p:tgtEl>
                                      </p:cBhvr>
                                    </p:animEffect>
                                  </p:childTnLst>
                                </p:cTn>
                              </p:par>
                            </p:childTnLst>
                          </p:cTn>
                        </p:par>
                        <p:par>
                          <p:cTn id="37" fill="hold" nodeType="afterGroup">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1" grpId="0"/>
      <p:bldP spid="3" grpId="0"/>
      <p:bldP spid="21" grpId="0" build="allAtOnce"/>
      <p:bldP spid="26"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2255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152580" name="Text Box 4"/>
          <p:cNvSpPr txBox="1">
            <a:spLocks noChangeArrowheads="1"/>
          </p:cNvSpPr>
          <p:nvPr/>
        </p:nvSpPr>
        <p:spPr bwMode="auto">
          <a:xfrm>
            <a:off x="915988" y="884238"/>
            <a:ext cx="27828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following are a set of rules for the OR logic function. All of these can be determined by examining the truth table for the OR function.</a:t>
            </a:r>
          </a:p>
        </p:txBody>
      </p:sp>
      <p:sp>
        <p:nvSpPr>
          <p:cNvPr id="10" name="Text Box 4"/>
          <p:cNvSpPr txBox="1">
            <a:spLocks noChangeArrowheads="1"/>
          </p:cNvSpPr>
          <p:nvPr/>
        </p:nvSpPr>
        <p:spPr bwMode="auto">
          <a:xfrm>
            <a:off x="915988" y="2697497"/>
            <a:ext cx="27828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dirty="0">
                <a:solidFill>
                  <a:srgbClr val="00368D"/>
                </a:solidFill>
              </a:rPr>
              <a:t>A+1 = 1	</a:t>
            </a:r>
          </a:p>
          <a:p>
            <a:pPr>
              <a:buSzPct val="110000"/>
              <a:buFont typeface="Wingdings" panose="05000000000000000000" pitchFamily="2" charset="2"/>
              <a:buNone/>
            </a:pPr>
            <a:r>
              <a:rPr lang="en-GB" altLang="en-US" sz="1800" dirty="0">
                <a:solidFill>
                  <a:srgbClr val="00368D"/>
                </a:solidFill>
              </a:rPr>
              <a:t>If input A is </a:t>
            </a:r>
            <a:r>
              <a:rPr lang="en-GB" altLang="en-US" sz="1800" dirty="0" err="1">
                <a:solidFill>
                  <a:srgbClr val="00368D"/>
                </a:solidFill>
              </a:rPr>
              <a:t>ORed</a:t>
            </a:r>
            <a:r>
              <a:rPr lang="en-GB" altLang="en-US" sz="1800" dirty="0">
                <a:solidFill>
                  <a:srgbClr val="00368D"/>
                </a:solidFill>
              </a:rPr>
              <a:t> with a logic 1 input, the output will always be equal to 1.</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 name="Rectangle 3"/>
          <p:cNvSpPr/>
          <p:nvPr/>
        </p:nvSpPr>
        <p:spPr>
          <a:xfrm>
            <a:off x="5564188" y="16462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8" name="Rectangle 27"/>
          <p:cNvSpPr/>
          <p:nvPr/>
        </p:nvSpPr>
        <p:spPr>
          <a:xfrm>
            <a:off x="5564188" y="2316163"/>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9" name="Text Box 4"/>
          <p:cNvSpPr txBox="1">
            <a:spLocks noChangeArrowheads="1"/>
          </p:cNvSpPr>
          <p:nvPr/>
        </p:nvSpPr>
        <p:spPr bwMode="auto">
          <a:xfrm>
            <a:off x="915988" y="3956719"/>
            <a:ext cx="2782887"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A+0 = A	</a:t>
            </a:r>
          </a:p>
          <a:p>
            <a:pPr>
              <a:buSzPct val="110000"/>
              <a:buFont typeface="Wingdings" panose="05000000000000000000" pitchFamily="2" charset="2"/>
              <a:buNone/>
            </a:pPr>
            <a:r>
              <a:rPr lang="en-GB" altLang="en-US" sz="1800">
                <a:solidFill>
                  <a:srgbClr val="00368D"/>
                </a:solidFill>
              </a:rPr>
              <a:t>If input A is ORed with a logic 0 input, the output will always be equal to the value on input A.</a:t>
            </a:r>
          </a:p>
        </p:txBody>
      </p:sp>
      <p:sp>
        <p:nvSpPr>
          <p:cNvPr id="30" name="Rectangle 29"/>
          <p:cNvSpPr/>
          <p:nvPr/>
        </p:nvSpPr>
        <p:spPr>
          <a:xfrm>
            <a:off x="5564188" y="13160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5564188" y="19827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fade">
                                      <p:cBhvr>
                                        <p:cTn id="19" dur="1000"/>
                                        <p:tgtEl>
                                          <p:spTgt spid="28"/>
                                        </p:tgtEl>
                                      </p:cBhvr>
                                    </p:animEffect>
                                  </p:childTnLst>
                                </p:cTn>
                              </p:par>
                            </p:childTnLst>
                          </p:cTn>
                        </p:par>
                        <p:par>
                          <p:cTn id="20" fill="hold" nodeType="afterGroup">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1000"/>
                                        <p:tgtEl>
                                          <p:spTgt spid="3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1000"/>
                                        <p:tgtEl>
                                          <p:spTgt spid="31"/>
                                        </p:tgtEl>
                                      </p:cBhvr>
                                    </p:animEffect>
                                  </p:childTnLst>
                                </p:cTn>
                              </p:par>
                              <p:par>
                                <p:cTn id="32" presetID="10" presetClass="exit" presetSubtype="0" fill="hold" grpId="1" nodeType="withEffect">
                                  <p:stCondLst>
                                    <p:cond delay="250"/>
                                  </p:stCondLst>
                                  <p:childTnLst>
                                    <p:animEffect transition="out" filter="fade">
                                      <p:cBhvr>
                                        <p:cTn id="33" dur="500"/>
                                        <p:tgtEl>
                                          <p:spTgt spid="4"/>
                                        </p:tgtEl>
                                      </p:cBhvr>
                                    </p:animEffect>
                                    <p:set>
                                      <p:cBhvr>
                                        <p:cTn id="34" dur="1" fill="hold">
                                          <p:stCondLst>
                                            <p:cond delay="499"/>
                                          </p:stCondLst>
                                        </p:cTn>
                                        <p:tgtEl>
                                          <p:spTgt spid="4"/>
                                        </p:tgtEl>
                                        <p:attrNameLst>
                                          <p:attrName>style.visibility</p:attrName>
                                        </p:attrNameLst>
                                      </p:cBhvr>
                                      <p:to>
                                        <p:strVal val="hidden"/>
                                      </p:to>
                                    </p:set>
                                  </p:childTnLst>
                                </p:cTn>
                              </p:par>
                              <p:par>
                                <p:cTn id="35" presetID="10" presetClass="exit" presetSubtype="0" fill="hold" grpId="1" nodeType="withEffect">
                                  <p:stCondLst>
                                    <p:cond delay="250"/>
                                  </p:stCondLst>
                                  <p:childTnLst>
                                    <p:animEffect transition="out" filter="fade">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2000"/>
                                        <p:tgtEl>
                                          <p:spTgt spid="29"/>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10" grpId="0"/>
      <p:bldP spid="7" grpId="0" autoUpdateAnimBg="0"/>
      <p:bldP spid="4" grpId="0" animBg="1"/>
      <p:bldP spid="4" grpId="1" animBg="1"/>
      <p:bldP spid="28" grpId="0" animBg="1"/>
      <p:bldP spid="28" grpId="1" animBg="1"/>
      <p:bldP spid="29" grpId="0"/>
      <p:bldP spid="30" grpId="0" animBg="1"/>
      <p:bldP spid="3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2" name="Text Box 4"/>
          <p:cNvSpPr txBox="1">
            <a:spLocks noChangeArrowheads="1"/>
          </p:cNvSpPr>
          <p:nvPr/>
        </p:nvSpPr>
        <p:spPr bwMode="auto">
          <a:xfrm>
            <a:off x="917575" y="884238"/>
            <a:ext cx="261143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A+A = A	</a:t>
            </a:r>
          </a:p>
          <a:p>
            <a:pPr>
              <a:buSzPct val="110000"/>
              <a:buFont typeface="Wingdings" panose="05000000000000000000" pitchFamily="2" charset="2"/>
              <a:buNone/>
            </a:pPr>
            <a:r>
              <a:rPr lang="en-GB" altLang="en-US" sz="1800">
                <a:solidFill>
                  <a:srgbClr val="00368D"/>
                </a:solidFill>
              </a:rPr>
              <a:t>If two identical inputs are ORed together, the output will always be equal to the input value.</a:t>
            </a:r>
          </a:p>
        </p:txBody>
      </p:sp>
      <p:graphicFrame>
        <p:nvGraphicFramePr>
          <p:cNvPr id="11" name="Table 10"/>
          <p:cNvGraphicFramePr>
            <a:graphicFrameLocks noGrp="1"/>
          </p:cNvGraphicFramePr>
          <p:nvPr/>
        </p:nvGraphicFramePr>
        <p:xfrm>
          <a:off x="4478338" y="96837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
        <p:nvSpPr>
          <p:cNvPr id="33" name="Rectangle 32"/>
          <p:cNvSpPr/>
          <p:nvPr/>
        </p:nvSpPr>
        <p:spPr>
          <a:xfrm>
            <a:off x="4489450" y="2316163"/>
            <a:ext cx="2133600" cy="309562"/>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 name="Rectangle 33"/>
          <p:cNvSpPr/>
          <p:nvPr/>
        </p:nvSpPr>
        <p:spPr>
          <a:xfrm>
            <a:off x="4489450" y="1316038"/>
            <a:ext cx="21336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 name="Rectangle 34"/>
          <p:cNvSpPr/>
          <p:nvPr/>
        </p:nvSpPr>
        <p:spPr>
          <a:xfrm>
            <a:off x="5556250" y="165258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6" name="Rectangle 35"/>
          <p:cNvSpPr/>
          <p:nvPr/>
        </p:nvSpPr>
        <p:spPr>
          <a:xfrm>
            <a:off x="5556250" y="1989138"/>
            <a:ext cx="1066800" cy="307975"/>
          </a:xfrm>
          <a:prstGeom prst="rect">
            <a:avLst/>
          </a:prstGeom>
          <a:solidFill>
            <a:srgbClr val="FFFF00">
              <a:alpha val="20000"/>
            </a:srgbClr>
          </a:solid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pSp>
        <p:nvGrpSpPr>
          <p:cNvPr id="2" name="Group 1"/>
          <p:cNvGrpSpPr>
            <a:grpSpLocks/>
          </p:cNvGrpSpPr>
          <p:nvPr/>
        </p:nvGrpSpPr>
        <p:grpSpPr bwMode="auto">
          <a:xfrm>
            <a:off x="917575" y="2905125"/>
            <a:ext cx="2652713" cy="1477963"/>
            <a:chOff x="917575" y="2905125"/>
            <a:chExt cx="2652713" cy="1477963"/>
          </a:xfrm>
        </p:grpSpPr>
        <p:sp>
          <p:nvSpPr>
            <p:cNvPr id="24612" name="Text Box 4"/>
            <p:cNvSpPr txBox="1">
              <a:spLocks noChangeArrowheads="1"/>
            </p:cNvSpPr>
            <p:nvPr/>
          </p:nvSpPr>
          <p:spPr bwMode="auto">
            <a:xfrm>
              <a:off x="917575" y="2905125"/>
              <a:ext cx="26527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b="1">
                  <a:solidFill>
                    <a:srgbClr val="00368D"/>
                  </a:solidFill>
                </a:rPr>
                <a:t>A+A = 1	</a:t>
              </a:r>
            </a:p>
            <a:p>
              <a:pPr>
                <a:buSzPct val="110000"/>
                <a:buFont typeface="Wingdings" panose="05000000000000000000" pitchFamily="2" charset="2"/>
                <a:buNone/>
              </a:pPr>
              <a:r>
                <a:rPr lang="en-GB" altLang="en-US" sz="1800">
                  <a:solidFill>
                    <a:srgbClr val="00368D"/>
                  </a:solidFill>
                </a:rPr>
                <a:t>If an input is ORed with an inverted version of itself, the output will always be equal to 1.</a:t>
              </a:r>
            </a:p>
          </p:txBody>
        </p:sp>
        <p:cxnSp>
          <p:nvCxnSpPr>
            <p:cNvPr id="12" name="Straight Connector 11"/>
            <p:cNvCxnSpPr/>
            <p:nvPr/>
          </p:nvCxnSpPr>
          <p:spPr>
            <a:xfrm>
              <a:off x="1335088" y="2973388"/>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1000"/>
                                        <p:tgtEl>
                                          <p:spTgt spid="3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2000"/>
                                        <p:tgtEl>
                                          <p:spTgt spid="3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animEffect transition="in" filter="fade">
                                      <p:cBhvr>
                                        <p:cTn id="19" dur="1000"/>
                                        <p:tgtEl>
                                          <p:spTgt spid="3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1000"/>
                                        <p:tgtEl>
                                          <p:spTgt spid="36"/>
                                        </p:tgtEl>
                                      </p:cBhvr>
                                    </p:animEffect>
                                  </p:childTnLst>
                                </p:cTn>
                              </p:par>
                              <p:par>
                                <p:cTn id="23" presetID="10" presetClass="exit" presetSubtype="0" fill="hold" grpId="1" nodeType="withEffect">
                                  <p:stCondLst>
                                    <p:cond delay="250"/>
                                  </p:stCondLst>
                                  <p:childTnLst>
                                    <p:animEffect transition="out" filter="fade">
                                      <p:cBhvr>
                                        <p:cTn id="24" dur="500"/>
                                        <p:tgtEl>
                                          <p:spTgt spid="34"/>
                                        </p:tgtEl>
                                      </p:cBhvr>
                                    </p:animEffect>
                                    <p:set>
                                      <p:cBhvr>
                                        <p:cTn id="25" dur="1" fill="hold">
                                          <p:stCondLst>
                                            <p:cond delay="499"/>
                                          </p:stCondLst>
                                        </p:cTn>
                                        <p:tgtEl>
                                          <p:spTgt spid="34"/>
                                        </p:tgtEl>
                                        <p:attrNameLst>
                                          <p:attrName>style.visibility</p:attrName>
                                        </p:attrNameLst>
                                      </p:cBhvr>
                                      <p:to>
                                        <p:strVal val="hidden"/>
                                      </p:to>
                                    </p:set>
                                  </p:childTnLst>
                                </p:cTn>
                              </p:par>
                              <p:par>
                                <p:cTn id="26" presetID="10" presetClass="exit" presetSubtype="0" fill="hold" grpId="1" nodeType="withEffect">
                                  <p:stCondLst>
                                    <p:cond delay="250"/>
                                  </p:stCondLst>
                                  <p:childTnLst>
                                    <p:animEffect transition="out" filter="fade">
                                      <p:cBhvr>
                                        <p:cTn id="27" dur="500"/>
                                        <p:tgtEl>
                                          <p:spTgt spid="33"/>
                                        </p:tgtEl>
                                      </p:cBhvr>
                                    </p:animEffect>
                                    <p:set>
                                      <p:cBhvr>
                                        <p:cTn id="28" dur="1" fill="hold">
                                          <p:stCondLst>
                                            <p:cond delay="499"/>
                                          </p:stCondLst>
                                        </p:cTn>
                                        <p:tgtEl>
                                          <p:spTgt spid="3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2000"/>
                                        <p:tgtEl>
                                          <p:spTgt spid="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32" grpId="0"/>
      <p:bldP spid="33" grpId="0" animBg="1"/>
      <p:bldP spid="33" grpId="1" animBg="1"/>
      <p:bldP spid="34" grpId="0" animBg="1"/>
      <p:bldP spid="34" grpId="1" animBg="1"/>
      <p:bldP spid="35" grpId="0" animBg="1"/>
      <p:bldP spid="3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 = A . B</a:t>
            </a:r>
          </a:p>
        </p:txBody>
      </p:sp>
      <p:sp>
        <p:nvSpPr>
          <p:cNvPr id="26627"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+ 1 = A</a:t>
            </a:r>
          </a:p>
        </p:txBody>
      </p:sp>
      <p:sp>
        <p:nvSpPr>
          <p:cNvPr id="2662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 + 0 = 0</a:t>
            </a:r>
          </a:p>
        </p:txBody>
      </p:sp>
      <p:sp>
        <p:nvSpPr>
          <p:cNvPr id="2662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B + B = B</a:t>
            </a:r>
          </a:p>
        </p:txBody>
      </p:sp>
      <p:sp>
        <p:nvSpPr>
          <p:cNvPr id="2663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6632" name="Text Box 3"/>
          <p:cNvSpPr txBox="1">
            <a:spLocks noChangeArrowheads="1"/>
          </p:cNvSpPr>
          <p:nvPr>
            <p:custDataLst>
              <p:tags r:id="rId6"/>
            </p:custDataLst>
          </p:nvPr>
        </p:nvSpPr>
        <p:spPr bwMode="auto">
          <a:xfrm>
            <a:off x="915988" y="884238"/>
            <a:ext cx="73723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Here is the truth table for an OR function. Which of the following statements is true?</a:t>
            </a:r>
          </a:p>
        </p:txBody>
      </p:sp>
      <p:graphicFrame>
        <p:nvGraphicFramePr>
          <p:cNvPr id="10" name="Table 9"/>
          <p:cNvGraphicFramePr>
            <a:graphicFrameLocks noGrp="1"/>
          </p:cNvGraphicFramePr>
          <p:nvPr/>
        </p:nvGraphicFramePr>
        <p:xfrm>
          <a:off x="4468813" y="202882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933825"/>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 = A . B</a:t>
            </a:r>
          </a:p>
        </p:txBody>
      </p:sp>
      <p:sp>
        <p:nvSpPr>
          <p:cNvPr id="28676"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+ 1 = A</a:t>
            </a:r>
          </a:p>
        </p:txBody>
      </p:sp>
      <p:sp>
        <p:nvSpPr>
          <p:cNvPr id="28677"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B + 0 = 0</a:t>
            </a:r>
          </a:p>
        </p:txBody>
      </p:sp>
      <p:sp>
        <p:nvSpPr>
          <p:cNvPr id="28678"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B + B = B</a:t>
            </a:r>
          </a:p>
        </p:txBody>
      </p:sp>
      <p:sp>
        <p:nvSpPr>
          <p:cNvPr id="28679"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8681" name="Text Box 3"/>
          <p:cNvSpPr txBox="1">
            <a:spLocks noChangeArrowheads="1"/>
          </p:cNvSpPr>
          <p:nvPr>
            <p:custDataLst>
              <p:tags r:id="rId6"/>
            </p:custDataLst>
          </p:nvPr>
        </p:nvSpPr>
        <p:spPr bwMode="auto">
          <a:xfrm>
            <a:off x="915988" y="884238"/>
            <a:ext cx="73723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Here is the truth table for an OR function. Which of the following statements is true?</a:t>
            </a:r>
          </a:p>
        </p:txBody>
      </p:sp>
      <p:graphicFrame>
        <p:nvGraphicFramePr>
          <p:cNvPr id="13" name="Table 12"/>
          <p:cNvGraphicFramePr>
            <a:graphicFrameLocks noGrp="1"/>
          </p:cNvGraphicFramePr>
          <p:nvPr/>
        </p:nvGraphicFramePr>
        <p:xfrm>
          <a:off x="4468813" y="2028825"/>
          <a:ext cx="3238500" cy="1676400"/>
        </p:xfrm>
        <a:graphic>
          <a:graphicData uri="http://schemas.openxmlformats.org/drawingml/2006/table">
            <a:tbl>
              <a:tblPr firstRow="1">
                <a:tableStyleId>{5C22544A-7EE6-4342-B048-85BDC9FD1C3A}</a:tableStyleId>
              </a:tblPr>
              <a:tblGrid>
                <a:gridCol w="10795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1079500">
                  <a:extLst>
                    <a:ext uri="{9D8B030D-6E8A-4147-A177-3AD203B41FA5}">
                      <a16:colId xmlns:a16="http://schemas.microsoft.com/office/drawing/2014/main" val="20002"/>
                    </a:ext>
                  </a:extLst>
                </a:gridCol>
              </a:tblGrid>
              <a:tr h="324000">
                <a:tc>
                  <a:txBody>
                    <a:bodyPr/>
                    <a:lstStyle/>
                    <a:p>
                      <a:pPr algn="ctr"/>
                      <a:r>
                        <a:rPr lang="en-GB" sz="1600" dirty="0"/>
                        <a:t>Input A</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Input B</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Output Q</a:t>
                      </a:r>
                      <a:endParaRPr lang="en-GB" sz="1600" dirty="0">
                        <a:solidFill>
                          <a:schemeClr val="bg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24000">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0</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24000">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GB" sz="1600" dirty="0"/>
                        <a:t>1</a:t>
                      </a:r>
                      <a:endParaRPr lang="en-GB" sz="1600" dirty="0">
                        <a:solidFill>
                          <a:schemeClr val="tx1"/>
                        </a:solidFill>
                        <a:latin typeface="Arial" panose="020B0604020202020204" pitchFamily="34" charset="0"/>
                        <a:cs typeface="Arial" panose="020B0604020202020204" pitchFamily="34" charset="0"/>
                      </a:endParaRPr>
                    </a:p>
                  </a:txBody>
                  <a:tcPr marL="91397" marR="913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Boolean Operations - NOT (Inversion)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5988" y="882650"/>
            <a:ext cx="28162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NOT logic function has the effect of inverting the input and is therefore known as an inverter.</a:t>
            </a:r>
          </a:p>
        </p:txBody>
      </p:sp>
      <p:sp>
        <p:nvSpPr>
          <p:cNvPr id="3" name="TextBox 2"/>
          <p:cNvSpPr txBox="1">
            <a:spLocks noChangeArrowheads="1"/>
          </p:cNvSpPr>
          <p:nvPr/>
        </p:nvSpPr>
        <p:spPr bwMode="auto">
          <a:xfrm>
            <a:off x="5572125" y="3311525"/>
            <a:ext cx="14017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Q = A</a:t>
            </a:r>
          </a:p>
        </p:txBody>
      </p:sp>
      <p:grpSp>
        <p:nvGrpSpPr>
          <p:cNvPr id="2" name="Group 9"/>
          <p:cNvGrpSpPr>
            <a:grpSpLocks/>
          </p:cNvGrpSpPr>
          <p:nvPr/>
        </p:nvGrpSpPr>
        <p:grpSpPr bwMode="auto">
          <a:xfrm>
            <a:off x="4232275" y="884238"/>
            <a:ext cx="4081463" cy="1620837"/>
            <a:chOff x="4827305" y="2659195"/>
            <a:chExt cx="4082406" cy="1621107"/>
          </a:xfrm>
        </p:grpSpPr>
        <p:sp>
          <p:nvSpPr>
            <p:cNvPr id="30736" name="TextBox 2"/>
            <p:cNvSpPr txBox="1">
              <a:spLocks noChangeArrowheads="1"/>
            </p:cNvSpPr>
            <p:nvPr/>
          </p:nvSpPr>
          <p:spPr bwMode="auto">
            <a:xfrm>
              <a:off x="5138878" y="333116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0737" name="TextBox 4"/>
            <p:cNvSpPr txBox="1">
              <a:spLocks noChangeArrowheads="1"/>
            </p:cNvSpPr>
            <p:nvPr/>
          </p:nvSpPr>
          <p:spPr bwMode="auto">
            <a:xfrm>
              <a:off x="7920669" y="3360977"/>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30738" name="TextBox 2"/>
            <p:cNvSpPr txBox="1">
              <a:spLocks noChangeArrowheads="1"/>
            </p:cNvSpPr>
            <p:nvPr/>
          </p:nvSpPr>
          <p:spPr bwMode="auto">
            <a:xfrm>
              <a:off x="4952260" y="2972984"/>
              <a:ext cx="7489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Input</a:t>
              </a:r>
            </a:p>
          </p:txBody>
        </p:sp>
        <p:sp>
          <p:nvSpPr>
            <p:cNvPr id="30739" name="TextBox 4"/>
            <p:cNvSpPr txBox="1">
              <a:spLocks noChangeArrowheads="1"/>
            </p:cNvSpPr>
            <p:nvPr/>
          </p:nvSpPr>
          <p:spPr bwMode="auto">
            <a:xfrm>
              <a:off x="7919660" y="3635635"/>
              <a:ext cx="9412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0066FF"/>
                  </a:solidFill>
                </a:rPr>
                <a:t>Output</a:t>
              </a:r>
            </a:p>
          </p:txBody>
        </p:sp>
        <p:sp>
          <p:nvSpPr>
            <p:cNvPr id="30740" name="TextBox 2"/>
            <p:cNvSpPr txBox="1">
              <a:spLocks noChangeArrowheads="1"/>
            </p:cNvSpPr>
            <p:nvPr/>
          </p:nvSpPr>
          <p:spPr bwMode="auto">
            <a:xfrm>
              <a:off x="4827305" y="2659195"/>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0</a:t>
              </a:r>
            </a:p>
          </p:txBody>
        </p:sp>
        <p:sp>
          <p:nvSpPr>
            <p:cNvPr id="30741" name="TextBox 2"/>
            <p:cNvSpPr txBox="1">
              <a:spLocks noChangeArrowheads="1"/>
            </p:cNvSpPr>
            <p:nvPr/>
          </p:nvSpPr>
          <p:spPr bwMode="auto">
            <a:xfrm>
              <a:off x="7917132" y="3910970"/>
              <a:ext cx="9925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Logic 1</a:t>
              </a:r>
            </a:p>
          </p:txBody>
        </p:sp>
        <p:pic>
          <p:nvPicPr>
            <p:cNvPr id="30742" name="Picture 2" descr="T:\SciTex\source\3937b451-2c01-41ff-9072-42430568aee8\US\Graphics\NO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1415" y="2976319"/>
              <a:ext cx="2485846" cy="1119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5" name="Group 5"/>
          <p:cNvGrpSpPr>
            <a:grpSpLocks/>
          </p:cNvGrpSpPr>
          <p:nvPr/>
        </p:nvGrpSpPr>
        <p:grpSpPr bwMode="auto">
          <a:xfrm>
            <a:off x="915987" y="3936383"/>
            <a:ext cx="3240088" cy="1477963"/>
            <a:chOff x="915986" y="5091282"/>
            <a:chExt cx="3657602" cy="1477328"/>
          </a:xfrm>
        </p:grpSpPr>
        <p:sp>
          <p:nvSpPr>
            <p:cNvPr id="30733" name="Text Box 4"/>
            <p:cNvSpPr txBox="1">
              <a:spLocks noChangeArrowheads="1"/>
            </p:cNvSpPr>
            <p:nvPr/>
          </p:nvSpPr>
          <p:spPr bwMode="auto">
            <a:xfrm>
              <a:off x="915986" y="5091282"/>
              <a:ext cx="365760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 double bar above a variable indicates that the variable is inverted twice, therefore returning the variable to the original input value, A = A.</a:t>
              </a:r>
            </a:p>
          </p:txBody>
        </p:sp>
        <p:cxnSp>
          <p:nvCxnSpPr>
            <p:cNvPr id="4" name="Straight Connector 3"/>
            <p:cNvCxnSpPr/>
            <p:nvPr/>
          </p:nvCxnSpPr>
          <p:spPr>
            <a:xfrm>
              <a:off x="3320935" y="6229031"/>
              <a:ext cx="12544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3320935" y="6265527"/>
              <a:ext cx="12544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cxnSp>
        <p:nvCxnSpPr>
          <p:cNvPr id="13" name="Straight Connector 12"/>
          <p:cNvCxnSpPr/>
          <p:nvPr/>
        </p:nvCxnSpPr>
        <p:spPr>
          <a:xfrm>
            <a:off x="6577013" y="3341688"/>
            <a:ext cx="222250" cy="0"/>
          </a:xfrm>
          <a:prstGeom prst="line">
            <a:avLst/>
          </a:prstGeom>
          <a:ln w="41275">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6577013" y="3414713"/>
            <a:ext cx="222250" cy="0"/>
          </a:xfrm>
          <a:prstGeom prst="line">
            <a:avLst/>
          </a:prstGeom>
          <a:ln w="41275">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6" name="Group 13"/>
          <p:cNvGrpSpPr>
            <a:grpSpLocks/>
          </p:cNvGrpSpPr>
          <p:nvPr/>
        </p:nvGrpSpPr>
        <p:grpSpPr bwMode="auto">
          <a:xfrm>
            <a:off x="915987" y="2271404"/>
            <a:ext cx="2816225" cy="1476375"/>
            <a:chOff x="915988" y="2671763"/>
            <a:chExt cx="2816225" cy="1476375"/>
          </a:xfrm>
        </p:grpSpPr>
        <p:sp>
          <p:nvSpPr>
            <p:cNvPr id="30731" name="Text Box 4"/>
            <p:cNvSpPr txBox="1">
              <a:spLocks noChangeArrowheads="1"/>
            </p:cNvSpPr>
            <p:nvPr/>
          </p:nvSpPr>
          <p:spPr bwMode="auto">
            <a:xfrm>
              <a:off x="915988" y="2671763"/>
              <a:ext cx="28162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Boolean algebra, the function of inversion is indicated by a bar above the variable. In the case of the inverter, Q = A.</a:t>
              </a:r>
            </a:p>
          </p:txBody>
        </p:sp>
        <p:cxnSp>
          <p:nvCxnSpPr>
            <p:cNvPr id="23" name="Straight Connector 22"/>
            <p:cNvCxnSpPr/>
            <p:nvPr/>
          </p:nvCxnSpPr>
          <p:spPr>
            <a:xfrm>
              <a:off x="2967038" y="3841750"/>
              <a:ext cx="1111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2000"/>
                                        <p:tgtEl>
                                          <p:spTgt spid="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1000"/>
                                        <p:tgtEl>
                                          <p:spTgt spid="20"/>
                                        </p:tgtEl>
                                      </p:cBhvr>
                                    </p:animEffect>
                                  </p:childTnLst>
                                </p:cTn>
                              </p:par>
                            </p:childTnLst>
                          </p:cTn>
                        </p:par>
                        <p:par>
                          <p:cTn id="20" fill="hold" nodeType="afterGroup">
                            <p:stCondLst>
                              <p:cond delay="1000"/>
                            </p:stCondLst>
                            <p:childTnLst>
                              <p:par>
                                <p:cTn id="21" presetID="10" presetClass="entr" presetSubtype="0" fill="hold"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2000"/>
                                        <p:tgtEl>
                                          <p:spTgt spid="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childTnLst>
                                </p:cTn>
                              </p:par>
                            </p:childTnLst>
                          </p:cTn>
                        </p:par>
                        <p:par>
                          <p:cTn id="29" fill="hold" nodeType="afterGroup">
                            <p:stCondLst>
                              <p:cond delay="1000"/>
                            </p:stCondLst>
                            <p:childTnLst>
                              <p:par>
                                <p:cTn id="30" presetID="10" presetClass="entr" presetSubtype="0" fill="hold" nodeType="after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6" name="Picture 4" descr="T:\SciTex\source\3937b451-2c01-41ff-9072-42430568aee8\US\Graphics\2 OR.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5017" y="4087838"/>
            <a:ext cx="1865313" cy="125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5" descr="T:\SciTex\source\3937b451-2c01-41ff-9072-42430568aee8\US\Graphics\2 AN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2774" y="1469245"/>
            <a:ext cx="2209800" cy="130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 Box 3"/>
          <p:cNvSpPr txBox="1">
            <a:spLocks noChangeArrowheads="1"/>
          </p:cNvSpPr>
          <p:nvPr/>
        </p:nvSpPr>
        <p:spPr bwMode="auto">
          <a:xfrm>
            <a:off x="886619" y="276226"/>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Inversion of AND and 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7575" y="884238"/>
            <a:ext cx="30702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function of inversion can be applied to operations as well as single variables. A bar above an AND or OR operation indicates that the output is inverted.</a:t>
            </a:r>
          </a:p>
        </p:txBody>
      </p:sp>
      <p:sp>
        <p:nvSpPr>
          <p:cNvPr id="14357" name="Text Box 4"/>
          <p:cNvSpPr txBox="1">
            <a:spLocks noChangeArrowheads="1"/>
          </p:cNvSpPr>
          <p:nvPr/>
        </p:nvSpPr>
        <p:spPr bwMode="auto">
          <a:xfrm>
            <a:off x="886619" y="3844925"/>
            <a:ext cx="30702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When an OR operation is inverted it becomes NOR. </a:t>
            </a:r>
          </a:p>
        </p:txBody>
      </p:sp>
      <p:sp>
        <p:nvSpPr>
          <p:cNvPr id="14355" name="Text Box 4"/>
          <p:cNvSpPr txBox="1">
            <a:spLocks noChangeArrowheads="1"/>
          </p:cNvSpPr>
          <p:nvPr/>
        </p:nvSpPr>
        <p:spPr bwMode="auto">
          <a:xfrm>
            <a:off x="917575" y="2781300"/>
            <a:ext cx="30702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When an AND operation is inverted it becomes NAND. </a:t>
            </a:r>
          </a:p>
        </p:txBody>
      </p:sp>
      <p:pic>
        <p:nvPicPr>
          <p:cNvPr id="33794" name="Picture 2" descr="T:\SciTex\source\3937b451-2c01-41ff-9072-42430568aee8\US\Graphics\NAN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5786" y="1464482"/>
            <a:ext cx="2265363" cy="133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6"/>
          <p:cNvGrpSpPr>
            <a:grpSpLocks/>
          </p:cNvGrpSpPr>
          <p:nvPr/>
        </p:nvGrpSpPr>
        <p:grpSpPr bwMode="auto">
          <a:xfrm>
            <a:off x="4947805" y="1465313"/>
            <a:ext cx="2979737" cy="1225550"/>
            <a:chOff x="5135603" y="2259448"/>
            <a:chExt cx="2980344" cy="1224691"/>
          </a:xfrm>
        </p:grpSpPr>
        <p:sp>
          <p:nvSpPr>
            <p:cNvPr id="32790" name="TextBox 2"/>
            <p:cNvSpPr txBox="1">
              <a:spLocks noChangeArrowheads="1"/>
            </p:cNvSpPr>
            <p:nvPr/>
          </p:nvSpPr>
          <p:spPr bwMode="auto">
            <a:xfrm>
              <a:off x="5135603" y="2259448"/>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2791" name="TextBox 3"/>
            <p:cNvSpPr txBox="1">
              <a:spLocks noChangeArrowheads="1"/>
            </p:cNvSpPr>
            <p:nvPr/>
          </p:nvSpPr>
          <p:spPr bwMode="auto">
            <a:xfrm>
              <a:off x="5135603" y="311470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2792" name="TextBox 4"/>
            <p:cNvSpPr txBox="1">
              <a:spLocks noChangeArrowheads="1"/>
            </p:cNvSpPr>
            <p:nvPr/>
          </p:nvSpPr>
          <p:spPr bwMode="auto">
            <a:xfrm>
              <a:off x="7751821" y="2731581"/>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pic>
        <p:nvPicPr>
          <p:cNvPr id="33795" name="Picture 3" descr="T:\SciTex\source\3937b451-2c01-41ff-9072-42430568aee8\US\Graphics\NOR.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14542" y="4102125"/>
            <a:ext cx="2043113" cy="123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18"/>
          <p:cNvGrpSpPr>
            <a:grpSpLocks/>
          </p:cNvGrpSpPr>
          <p:nvPr/>
        </p:nvGrpSpPr>
        <p:grpSpPr bwMode="auto">
          <a:xfrm>
            <a:off x="4947805" y="4110063"/>
            <a:ext cx="2979737" cy="1285875"/>
            <a:chOff x="5135602" y="4492306"/>
            <a:chExt cx="2980345" cy="1285743"/>
          </a:xfrm>
        </p:grpSpPr>
        <p:sp>
          <p:nvSpPr>
            <p:cNvPr id="32787" name="TextBox 2"/>
            <p:cNvSpPr txBox="1">
              <a:spLocks noChangeArrowheads="1"/>
            </p:cNvSpPr>
            <p:nvPr/>
          </p:nvSpPr>
          <p:spPr bwMode="auto">
            <a:xfrm>
              <a:off x="5135602" y="449230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2788" name="TextBox 3"/>
            <p:cNvSpPr txBox="1">
              <a:spLocks noChangeArrowheads="1"/>
            </p:cNvSpPr>
            <p:nvPr/>
          </p:nvSpPr>
          <p:spPr bwMode="auto">
            <a:xfrm>
              <a:off x="5135603" y="540861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2789" name="TextBox 4"/>
            <p:cNvSpPr txBox="1">
              <a:spLocks noChangeArrowheads="1"/>
            </p:cNvSpPr>
            <p:nvPr/>
          </p:nvSpPr>
          <p:spPr bwMode="auto">
            <a:xfrm>
              <a:off x="7751821" y="4924762"/>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4" name="Group 22"/>
          <p:cNvGrpSpPr>
            <a:grpSpLocks/>
          </p:cNvGrpSpPr>
          <p:nvPr/>
        </p:nvGrpSpPr>
        <p:grpSpPr bwMode="auto">
          <a:xfrm>
            <a:off x="4519974" y="551670"/>
            <a:ext cx="3836987" cy="800100"/>
            <a:chOff x="915986" y="2622160"/>
            <a:chExt cx="3837282" cy="800219"/>
          </a:xfrm>
        </p:grpSpPr>
        <p:sp>
          <p:nvSpPr>
            <p:cNvPr id="32785" name="Text Box 4"/>
            <p:cNvSpPr txBox="1">
              <a:spLocks noChangeArrowheads="1"/>
            </p:cNvSpPr>
            <p:nvPr/>
          </p:nvSpPr>
          <p:spPr bwMode="auto">
            <a:xfrm>
              <a:off x="915986" y="2622160"/>
              <a:ext cx="3837282"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endParaRPr lang="en-US" altLang="en-US" sz="1000" dirty="0"/>
            </a:p>
            <a:p>
              <a:pPr algn="ctr">
                <a:buSzPct val="110000"/>
                <a:buFont typeface="Wingdings" panose="05000000000000000000" pitchFamily="2" charset="2"/>
                <a:buNone/>
              </a:pPr>
              <a:r>
                <a:rPr lang="en-US" altLang="en-US" sz="3600" b="1" dirty="0"/>
                <a:t>Q = A.B</a:t>
              </a:r>
            </a:p>
          </p:txBody>
        </p:sp>
        <p:cxnSp>
          <p:nvCxnSpPr>
            <p:cNvPr id="25" name="Straight Connector 24"/>
            <p:cNvCxnSpPr/>
            <p:nvPr/>
          </p:nvCxnSpPr>
          <p:spPr>
            <a:xfrm>
              <a:off x="2890988" y="2857145"/>
              <a:ext cx="717605" cy="0"/>
            </a:xfrm>
            <a:prstGeom prst="line">
              <a:avLst/>
            </a:prstGeom>
            <a:ln w="381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25"/>
          <p:cNvGrpSpPr>
            <a:grpSpLocks/>
          </p:cNvGrpSpPr>
          <p:nvPr/>
        </p:nvGrpSpPr>
        <p:grpSpPr bwMode="auto">
          <a:xfrm>
            <a:off x="4608080" y="3111525"/>
            <a:ext cx="3657600" cy="800100"/>
            <a:chOff x="915986" y="5091285"/>
            <a:chExt cx="3657602" cy="800266"/>
          </a:xfrm>
        </p:grpSpPr>
        <p:sp>
          <p:nvSpPr>
            <p:cNvPr id="32783" name="Text Box 4"/>
            <p:cNvSpPr txBox="1">
              <a:spLocks noChangeArrowheads="1"/>
            </p:cNvSpPr>
            <p:nvPr/>
          </p:nvSpPr>
          <p:spPr bwMode="auto">
            <a:xfrm>
              <a:off x="915986" y="5091285"/>
              <a:ext cx="3657602" cy="800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endParaRPr lang="en-US" altLang="en-US" sz="1000"/>
            </a:p>
            <a:p>
              <a:pPr algn="ctr">
                <a:buSzPct val="110000"/>
                <a:buFont typeface="Wingdings" panose="05000000000000000000" pitchFamily="2" charset="2"/>
                <a:buNone/>
              </a:pPr>
              <a:r>
                <a:rPr lang="en-US" altLang="en-US" sz="3600" b="1"/>
                <a:t>Q = A+B</a:t>
              </a:r>
            </a:p>
          </p:txBody>
        </p:sp>
        <p:cxnSp>
          <p:nvCxnSpPr>
            <p:cNvPr id="28" name="Straight Connector 27"/>
            <p:cNvCxnSpPr/>
            <p:nvPr/>
          </p:nvCxnSpPr>
          <p:spPr>
            <a:xfrm>
              <a:off x="2701924" y="5315169"/>
              <a:ext cx="922339" cy="0"/>
            </a:xfrm>
            <a:prstGeom prst="line">
              <a:avLst/>
            </a:prstGeom>
            <a:ln w="38100">
              <a:solidFill>
                <a:srgbClr val="00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3797"/>
                                        </p:tgtEl>
                                        <p:attrNameLst>
                                          <p:attrName>style.visibility</p:attrName>
                                        </p:attrNameLst>
                                      </p:cBhvr>
                                      <p:to>
                                        <p:strVal val="visible"/>
                                      </p:to>
                                    </p:set>
                                    <p:animEffect transition="in" filter="fade">
                                      <p:cBhvr>
                                        <p:cTn id="7" dur="1000"/>
                                        <p:tgtEl>
                                          <p:spTgt spid="33797"/>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par>
                          <p:cTn id="11" fill="hold" nodeType="afterGroup">
                            <p:stCondLst>
                              <p:cond delay="10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childTnLst>
                          </p:cTn>
                        </p:par>
                        <p:par>
                          <p:cTn id="15" fill="hold" nodeType="afterGroup">
                            <p:stCondLst>
                              <p:cond delay="3000"/>
                            </p:stCondLst>
                            <p:childTnLst>
                              <p:par>
                                <p:cTn id="16" presetID="10" presetClass="entr" presetSubtype="0" fill="hold" grpId="0" nodeType="after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fade">
                                      <p:cBhvr>
                                        <p:cTn id="18" dur="2000"/>
                                        <p:tgtEl>
                                          <p:spTgt spid="9">
                                            <p:txEl>
                                              <p:pRg st="0" end="0"/>
                                            </p:txEl>
                                          </p:spTgt>
                                        </p:tgtEl>
                                      </p:cBhvr>
                                    </p:animEffect>
                                  </p:childTnLst>
                                </p:cTn>
                              </p:par>
                            </p:childTnLst>
                          </p:cTn>
                        </p:par>
                        <p:par>
                          <p:cTn id="19" fill="hold" nodeType="afterGroup">
                            <p:stCondLst>
                              <p:cond delay="5000"/>
                            </p:stCondLst>
                            <p:childTnLst>
                              <p:par>
                                <p:cTn id="20" presetID="10" presetClass="entr" presetSubtype="0" fill="hold" nodeType="afterEffect">
                                  <p:stCondLst>
                                    <p:cond delay="0"/>
                                  </p:stCondLst>
                                  <p:childTnLst>
                                    <p:set>
                                      <p:cBhvr>
                                        <p:cTn id="21" dur="1" fill="hold">
                                          <p:stCondLst>
                                            <p:cond delay="0"/>
                                          </p:stCondLst>
                                        </p:cTn>
                                        <p:tgtEl>
                                          <p:spTgt spid="33796"/>
                                        </p:tgtEl>
                                        <p:attrNameLst>
                                          <p:attrName>style.visibility</p:attrName>
                                        </p:attrNameLst>
                                      </p:cBhvr>
                                      <p:to>
                                        <p:strVal val="visible"/>
                                      </p:to>
                                    </p:set>
                                    <p:animEffect transition="in" filter="fade">
                                      <p:cBhvr>
                                        <p:cTn id="22" dur="1000"/>
                                        <p:tgtEl>
                                          <p:spTgt spid="33796"/>
                                        </p:tgtEl>
                                      </p:cBhvr>
                                    </p:animEffect>
                                  </p:childTnLst>
                                </p:cTn>
                              </p:par>
                              <p:par>
                                <p:cTn id="23" presetID="10"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childTnLst>
                                </p:cTn>
                              </p:par>
                            </p:childTnLst>
                          </p:cTn>
                        </p:par>
                        <p:par>
                          <p:cTn id="26" fill="hold" nodeType="afterGroup">
                            <p:stCondLst>
                              <p:cond delay="6000"/>
                            </p:stCondLst>
                            <p:childTnLst>
                              <p:par>
                                <p:cTn id="27" presetID="10" presetClass="entr" presetSubtype="0" fill="hold" nodeType="after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2000"/>
                                        <p:tgtEl>
                                          <p:spTgt spid="5"/>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33794"/>
                                        </p:tgtEl>
                                        <p:attrNameLst>
                                          <p:attrName>style.visibility</p:attrName>
                                        </p:attrNameLst>
                                      </p:cBhvr>
                                      <p:to>
                                        <p:strVal val="visible"/>
                                      </p:to>
                                    </p:set>
                                    <p:animEffect transition="in" filter="fade">
                                      <p:cBhvr>
                                        <p:cTn id="34" dur="1000"/>
                                        <p:tgtEl>
                                          <p:spTgt spid="33794"/>
                                        </p:tgtEl>
                                      </p:cBhvr>
                                    </p:animEffect>
                                  </p:childTnLst>
                                </p:cTn>
                              </p:par>
                              <p:par>
                                <p:cTn id="35" presetID="10" presetClass="exit" presetSubtype="0" fill="hold" nodeType="withEffect">
                                  <p:stCondLst>
                                    <p:cond delay="250"/>
                                  </p:stCondLst>
                                  <p:childTnLst>
                                    <p:animEffect transition="out" filter="fade">
                                      <p:cBhvr>
                                        <p:cTn id="36" dur="500"/>
                                        <p:tgtEl>
                                          <p:spTgt spid="33797"/>
                                        </p:tgtEl>
                                      </p:cBhvr>
                                    </p:animEffect>
                                    <p:set>
                                      <p:cBhvr>
                                        <p:cTn id="37" dur="1" fill="hold">
                                          <p:stCondLst>
                                            <p:cond delay="499"/>
                                          </p:stCondLst>
                                        </p:cTn>
                                        <p:tgtEl>
                                          <p:spTgt spid="33797"/>
                                        </p:tgtEl>
                                        <p:attrNameLst>
                                          <p:attrName>style.visibility</p:attrName>
                                        </p:attrNameLst>
                                      </p:cBhvr>
                                      <p:to>
                                        <p:strVal val="hidden"/>
                                      </p:to>
                                    </p:se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14355"/>
                                        </p:tgtEl>
                                        <p:attrNameLst>
                                          <p:attrName>style.visibility</p:attrName>
                                        </p:attrNameLst>
                                      </p:cBhvr>
                                      <p:to>
                                        <p:strVal val="visible"/>
                                      </p:to>
                                    </p:set>
                                    <p:animEffect transition="in" filter="fade">
                                      <p:cBhvr>
                                        <p:cTn id="41" dur="500"/>
                                        <p:tgtEl>
                                          <p:spTgt spid="14355"/>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nodeType="clickEffect">
                                  <p:stCondLst>
                                    <p:cond delay="0"/>
                                  </p:stCondLst>
                                  <p:childTnLst>
                                    <p:set>
                                      <p:cBhvr>
                                        <p:cTn id="45" dur="1" fill="hold">
                                          <p:stCondLst>
                                            <p:cond delay="0"/>
                                          </p:stCondLst>
                                        </p:cTn>
                                        <p:tgtEl>
                                          <p:spTgt spid="33795"/>
                                        </p:tgtEl>
                                        <p:attrNameLst>
                                          <p:attrName>style.visibility</p:attrName>
                                        </p:attrNameLst>
                                      </p:cBhvr>
                                      <p:to>
                                        <p:strVal val="visible"/>
                                      </p:to>
                                    </p:set>
                                    <p:animEffect transition="in" filter="fade">
                                      <p:cBhvr>
                                        <p:cTn id="46" dur="1000"/>
                                        <p:tgtEl>
                                          <p:spTgt spid="33795"/>
                                        </p:tgtEl>
                                      </p:cBhvr>
                                    </p:animEffect>
                                  </p:childTnLst>
                                </p:cTn>
                              </p:par>
                              <p:par>
                                <p:cTn id="47" presetID="10" presetClass="exit" presetSubtype="0" fill="hold" nodeType="withEffect">
                                  <p:stCondLst>
                                    <p:cond delay="250"/>
                                  </p:stCondLst>
                                  <p:childTnLst>
                                    <p:animEffect transition="out" filter="fade">
                                      <p:cBhvr>
                                        <p:cTn id="48" dur="500"/>
                                        <p:tgtEl>
                                          <p:spTgt spid="33796"/>
                                        </p:tgtEl>
                                      </p:cBhvr>
                                    </p:animEffect>
                                    <p:set>
                                      <p:cBhvr>
                                        <p:cTn id="49" dur="1" fill="hold">
                                          <p:stCondLst>
                                            <p:cond delay="499"/>
                                          </p:stCondLst>
                                        </p:cTn>
                                        <p:tgtEl>
                                          <p:spTgt spid="33796"/>
                                        </p:tgtEl>
                                        <p:attrNameLst>
                                          <p:attrName>style.visibility</p:attrName>
                                        </p:attrNameLst>
                                      </p:cBhvr>
                                      <p:to>
                                        <p:strVal val="hidden"/>
                                      </p:to>
                                    </p:set>
                                  </p:childTnLst>
                                </p:cTn>
                              </p:par>
                            </p:childTnLst>
                          </p:cTn>
                        </p:par>
                        <p:par>
                          <p:cTn id="50" fill="hold" nodeType="afterGroup">
                            <p:stCondLst>
                              <p:cond delay="1000"/>
                            </p:stCondLst>
                            <p:childTnLst>
                              <p:par>
                                <p:cTn id="51" presetID="10" presetClass="entr" presetSubtype="0" fill="hold" grpId="0" nodeType="afterEffect">
                                  <p:stCondLst>
                                    <p:cond delay="0"/>
                                  </p:stCondLst>
                                  <p:childTnLst>
                                    <p:set>
                                      <p:cBhvr>
                                        <p:cTn id="52" dur="1" fill="hold">
                                          <p:stCondLst>
                                            <p:cond delay="0"/>
                                          </p:stCondLst>
                                        </p:cTn>
                                        <p:tgtEl>
                                          <p:spTgt spid="14357"/>
                                        </p:tgtEl>
                                        <p:attrNameLst>
                                          <p:attrName>style.visibility</p:attrName>
                                        </p:attrNameLst>
                                      </p:cBhvr>
                                      <p:to>
                                        <p:strVal val="visible"/>
                                      </p:to>
                                    </p:set>
                                    <p:animEffect transition="in" filter="fade">
                                      <p:cBhvr>
                                        <p:cTn id="53" dur="500"/>
                                        <p:tgtEl>
                                          <p:spTgt spid="14357"/>
                                        </p:tgtEl>
                                      </p:cBhvr>
                                    </p:animEffect>
                                  </p:childTnLst>
                                </p:cTn>
                              </p:par>
                            </p:childTnLst>
                          </p:cTn>
                        </p:par>
                        <p:par>
                          <p:cTn id="54" fill="hold" nodeType="afterGroup">
                            <p:stCondLst>
                              <p:cond delay="3500"/>
                            </p:stCondLst>
                            <p:childTnLst>
                              <p:par>
                                <p:cTn id="55" presetID="10" presetClass="entr" presetSubtype="0" fill="hold" grpId="0" nodeType="afterEffect">
                                  <p:stCondLst>
                                    <p:cond delay="0"/>
                                  </p:stCondLst>
                                  <p:childTnLst>
                                    <p:set>
                                      <p:cBhvr>
                                        <p:cTn id="56" dur="1" fill="hold">
                                          <p:stCondLst>
                                            <p:cond delay="0"/>
                                          </p:stCondLst>
                                        </p:cTn>
                                        <p:tgtEl>
                                          <p:spTgt spid="7"/>
                                        </p:tgtEl>
                                        <p:attrNameLst>
                                          <p:attrName>style.visibility</p:attrName>
                                        </p:attrNameLst>
                                      </p:cBhvr>
                                      <p:to>
                                        <p:strVal val="visible"/>
                                      </p:to>
                                    </p:set>
                                    <p:animEffect transition="in" filter="fade">
                                      <p:cBhvr>
                                        <p:cTn id="5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9" grpId="0" build="allAtOnce"/>
      <p:bldP spid="14357" grpId="0"/>
      <p:bldP spid="1435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a:t>
            </a:r>
          </a:p>
        </p:txBody>
      </p:sp>
      <p:sp>
        <p:nvSpPr>
          <p:cNvPr id="34819"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a:t>
            </a:r>
          </a:p>
        </p:txBody>
      </p:sp>
      <p:sp>
        <p:nvSpPr>
          <p:cNvPr id="34820"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a:t>
            </a:r>
          </a:p>
        </p:txBody>
      </p:sp>
      <p:sp>
        <p:nvSpPr>
          <p:cNvPr id="34821"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a:t>
            </a:r>
          </a:p>
        </p:txBody>
      </p:sp>
      <p:sp>
        <p:nvSpPr>
          <p:cNvPr id="34822"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4824"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Boolean statements is equivalent to an AND function?</a:t>
            </a:r>
          </a:p>
        </p:txBody>
      </p:sp>
      <p:cxnSp>
        <p:nvCxnSpPr>
          <p:cNvPr id="3" name="Straight Connector 2"/>
          <p:cNvCxnSpPr/>
          <p:nvPr/>
        </p:nvCxnSpPr>
        <p:spPr>
          <a:xfrm>
            <a:off x="1824038" y="2046288"/>
            <a:ext cx="509587"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820863" y="2722563"/>
            <a:ext cx="4381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3004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a:t>
            </a:r>
          </a:p>
        </p:txBody>
      </p:sp>
      <p:sp>
        <p:nvSpPr>
          <p:cNvPr id="36868"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a:t>
            </a:r>
          </a:p>
        </p:txBody>
      </p:sp>
      <p:sp>
        <p:nvSpPr>
          <p:cNvPr id="36869"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a:t>
            </a:r>
          </a:p>
        </p:txBody>
      </p:sp>
      <p:sp>
        <p:nvSpPr>
          <p:cNvPr id="36870"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a:t>
            </a:r>
          </a:p>
        </p:txBody>
      </p:sp>
      <p:sp>
        <p:nvSpPr>
          <p:cNvPr id="36871"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36873"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Boolean statements is equivalent to an AND function?</a:t>
            </a:r>
          </a:p>
        </p:txBody>
      </p:sp>
      <p:cxnSp>
        <p:nvCxnSpPr>
          <p:cNvPr id="15" name="Straight Connector 14"/>
          <p:cNvCxnSpPr/>
          <p:nvPr/>
        </p:nvCxnSpPr>
        <p:spPr>
          <a:xfrm>
            <a:off x="1824038" y="2046288"/>
            <a:ext cx="509587"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820863" y="2722563"/>
            <a:ext cx="4381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Combinations of Logic Functions</a:t>
            </a:r>
          </a:p>
        </p:txBody>
      </p:sp>
      <p:sp>
        <p:nvSpPr>
          <p:cNvPr id="152580" name="Text Box 4"/>
          <p:cNvSpPr txBox="1">
            <a:spLocks noChangeArrowheads="1"/>
          </p:cNvSpPr>
          <p:nvPr/>
        </p:nvSpPr>
        <p:spPr bwMode="auto">
          <a:xfrm>
            <a:off x="672158" y="914549"/>
            <a:ext cx="3439229"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more than one logic function is used, the order in which the logic functions are to be performed must be defined. Just like ordinary algebra this can be done with brackets.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650791" y="2731563"/>
            <a:ext cx="424982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The OR and </a:t>
            </a:r>
            <a:r>
              <a:rPr lang="en-US" altLang="en-US" sz="1800" dirty="0" err="1">
                <a:solidFill>
                  <a:srgbClr val="00368D"/>
                </a:solidFill>
              </a:rPr>
              <a:t>AND</a:t>
            </a:r>
            <a:r>
              <a:rPr lang="en-US" altLang="en-US" sz="1800" dirty="0">
                <a:solidFill>
                  <a:srgbClr val="00368D"/>
                </a:solidFill>
              </a:rPr>
              <a:t> logic function connected together could be written as Q = A+B.C, but this doesn't indicate the order in which the AND </a:t>
            </a:r>
            <a:r>
              <a:rPr lang="en-US" altLang="en-US" sz="1800" dirty="0" err="1">
                <a:solidFill>
                  <a:srgbClr val="00368D"/>
                </a:solidFill>
              </a:rPr>
              <a:t>and</a:t>
            </a:r>
            <a:r>
              <a:rPr lang="en-US" altLang="en-US" sz="1800" dirty="0">
                <a:solidFill>
                  <a:srgbClr val="00368D"/>
                </a:solidFill>
              </a:rPr>
              <a:t> the OR operation should be performed.</a:t>
            </a:r>
          </a:p>
        </p:txBody>
      </p:sp>
      <p:sp>
        <p:nvSpPr>
          <p:cNvPr id="32" name="Text Box 4"/>
          <p:cNvSpPr txBox="1">
            <a:spLocks noChangeArrowheads="1"/>
          </p:cNvSpPr>
          <p:nvPr/>
        </p:nvSpPr>
        <p:spPr bwMode="auto">
          <a:xfrm>
            <a:off x="672854" y="4339565"/>
            <a:ext cx="29829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dirty="0">
                <a:solidFill>
                  <a:srgbClr val="00368D"/>
                </a:solidFill>
              </a:rPr>
              <a:t>Inputs A and B are first </a:t>
            </a:r>
            <a:r>
              <a:rPr lang="en-US" altLang="en-US" sz="1800" dirty="0" err="1">
                <a:solidFill>
                  <a:srgbClr val="00368D"/>
                </a:solidFill>
              </a:rPr>
              <a:t>ORed</a:t>
            </a:r>
            <a:r>
              <a:rPr lang="en-US" altLang="en-US" sz="1800" dirty="0">
                <a:solidFill>
                  <a:srgbClr val="00368D"/>
                </a:solidFill>
              </a:rPr>
              <a:t> together, and the output of the OR function is then </a:t>
            </a:r>
            <a:r>
              <a:rPr lang="en-US" altLang="en-US" sz="1800" dirty="0" err="1">
                <a:solidFill>
                  <a:srgbClr val="00368D"/>
                </a:solidFill>
              </a:rPr>
              <a:t>ANDed</a:t>
            </a:r>
            <a:r>
              <a:rPr lang="en-US" altLang="en-US" sz="1800" dirty="0">
                <a:solidFill>
                  <a:srgbClr val="00368D"/>
                </a:solidFill>
              </a:rPr>
              <a:t> with input C.</a:t>
            </a:r>
          </a:p>
        </p:txBody>
      </p:sp>
      <p:grpSp>
        <p:nvGrpSpPr>
          <p:cNvPr id="2" name="Group 1"/>
          <p:cNvGrpSpPr>
            <a:grpSpLocks/>
          </p:cNvGrpSpPr>
          <p:nvPr/>
        </p:nvGrpSpPr>
        <p:grpSpPr bwMode="auto">
          <a:xfrm>
            <a:off x="4352925" y="955675"/>
            <a:ext cx="4371975" cy="1400175"/>
            <a:chOff x="4511442" y="2579883"/>
            <a:chExt cx="4372336" cy="1400175"/>
          </a:xfrm>
        </p:grpSpPr>
        <p:pic>
          <p:nvPicPr>
            <p:cNvPr id="38922" name="Picture 2" descr="T:\SciTex\source\e8c52f34-162e-4845-a066-56ef6be987a4\US\Graphics\combo.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493" y="2579883"/>
              <a:ext cx="3743325"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3" name="TextBox 2"/>
            <p:cNvSpPr txBox="1">
              <a:spLocks noChangeArrowheads="1"/>
            </p:cNvSpPr>
            <p:nvPr/>
          </p:nvSpPr>
          <p:spPr bwMode="auto">
            <a:xfrm>
              <a:off x="4513130" y="2579883"/>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38924" name="TextBox 3"/>
            <p:cNvSpPr txBox="1">
              <a:spLocks noChangeArrowheads="1"/>
            </p:cNvSpPr>
            <p:nvPr/>
          </p:nvSpPr>
          <p:spPr bwMode="auto">
            <a:xfrm>
              <a:off x="4513129" y="3255586"/>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38925" name="TextBox 4"/>
            <p:cNvSpPr txBox="1">
              <a:spLocks noChangeArrowheads="1"/>
            </p:cNvSpPr>
            <p:nvPr/>
          </p:nvSpPr>
          <p:spPr bwMode="auto">
            <a:xfrm>
              <a:off x="8519652" y="3231202"/>
              <a:ext cx="364126"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38926" name="TextBox 3"/>
            <p:cNvSpPr txBox="1">
              <a:spLocks noChangeArrowheads="1"/>
            </p:cNvSpPr>
            <p:nvPr/>
          </p:nvSpPr>
          <p:spPr bwMode="auto">
            <a:xfrm>
              <a:off x="4511442" y="3578414"/>
              <a:ext cx="351305" cy="369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grpSp>
      <p:sp>
        <p:nvSpPr>
          <p:cNvPr id="3" name="TextBox 2"/>
          <p:cNvSpPr txBox="1">
            <a:spLocks noChangeArrowheads="1"/>
          </p:cNvSpPr>
          <p:nvPr/>
        </p:nvSpPr>
        <p:spPr bwMode="auto">
          <a:xfrm>
            <a:off x="5108575" y="3000375"/>
            <a:ext cx="24495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Q = A+B.C</a:t>
            </a:r>
            <a:endParaRPr lang="en-GB" altLang="en-US" sz="3600" b="1"/>
          </a:p>
        </p:txBody>
      </p:sp>
      <p:sp>
        <p:nvSpPr>
          <p:cNvPr id="26" name="TextBox 25"/>
          <p:cNvSpPr txBox="1">
            <a:spLocks noChangeArrowheads="1"/>
          </p:cNvSpPr>
          <p:nvPr/>
        </p:nvSpPr>
        <p:spPr bwMode="auto">
          <a:xfrm>
            <a:off x="5108575" y="3000375"/>
            <a:ext cx="27749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Q = (A+B).C</a:t>
            </a:r>
            <a:endParaRPr lang="en-GB" altLang="en-US" sz="36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childTnLst>
                                </p:cTn>
                              </p:par>
                              <p:par>
                                <p:cTn id="26" presetID="10" presetClass="exit" presetSubtype="0" fill="hold" grpId="1" nodeType="withEffect">
                                  <p:stCondLst>
                                    <p:cond delay="500"/>
                                  </p:stCondLst>
                                  <p:childTnLst>
                                    <p:animEffect transition="out" filter="fade">
                                      <p:cBhvr>
                                        <p:cTn id="27" dur="500"/>
                                        <p:tgtEl>
                                          <p:spTgt spid="3"/>
                                        </p:tgtEl>
                                      </p:cBhvr>
                                    </p:animEffect>
                                    <p:set>
                                      <p:cBhvr>
                                        <p:cTn id="28" dur="1" fill="hold">
                                          <p:stCondLst>
                                            <p:cond delay="499"/>
                                          </p:stCondLst>
                                        </p:cTn>
                                        <p:tgtEl>
                                          <p:spTgt spid="3"/>
                                        </p:tgtEl>
                                        <p:attrNameLst>
                                          <p:attrName>style.visibility</p:attrName>
                                        </p:attrNameLst>
                                      </p:cBhvr>
                                      <p:to>
                                        <p:strVal val="hidden"/>
                                      </p:to>
                                    </p:set>
                                  </p:childTnLst>
                                </p:cTn>
                              </p:par>
                            </p:childTnLst>
                          </p:cTn>
                        </p:par>
                        <p:par>
                          <p:cTn id="29" fill="hold" nodeType="afterGroup">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fade">
                                      <p:cBhvr>
                                        <p:cTn id="32" dur="2000"/>
                                        <p:tgtEl>
                                          <p:spTgt spid="32"/>
                                        </p:tgtEl>
                                      </p:cBhvr>
                                    </p:animEffect>
                                  </p:childTnLst>
                                </p:cTn>
                              </p:par>
                            </p:childTnLst>
                          </p:cTn>
                        </p:par>
                        <p:par>
                          <p:cTn id="33" fill="hold" nodeType="afterGroup">
                            <p:stCondLst>
                              <p:cond delay="3000"/>
                            </p:stCondLst>
                            <p:childTnLst>
                              <p:par>
                                <p:cTn id="34" presetID="10" presetClass="entr" presetSubtype="0" fill="hold" grpId="0"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autoUpdateAnimBg="0"/>
      <p:bldP spid="29" grpId="0" build="allAtOnce"/>
      <p:bldP spid="32" grpId="0"/>
      <p:bldP spid="3" grpId="0"/>
      <p:bldP spid="3" grpId="1"/>
      <p:bldP spid="2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4</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0964" name="Text Box 3"/>
          <p:cNvSpPr txBox="1">
            <a:spLocks noChangeArrowheads="1"/>
          </p:cNvSpPr>
          <p:nvPr>
            <p:custDataLst>
              <p:tags r:id="rId2"/>
            </p:custDataLst>
          </p:nvPr>
        </p:nvSpPr>
        <p:spPr bwMode="auto">
          <a:xfrm>
            <a:off x="915988" y="884238"/>
            <a:ext cx="80089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The diagram shows a logic combination. Which of the following statements correctly represents the output of this system?</a:t>
            </a:r>
          </a:p>
        </p:txBody>
      </p:sp>
      <p:pic>
        <p:nvPicPr>
          <p:cNvPr id="40965" name="Picture 2" descr="T:\SciTex\source\e8c52f34-162e-4845-a066-56ef6be987a4\US\Graphics\combo 2.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57650" y="2357438"/>
            <a:ext cx="4402138"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6" name="TextBox 2"/>
          <p:cNvSpPr txBox="1">
            <a:spLocks noChangeArrowheads="1"/>
          </p:cNvSpPr>
          <p:nvPr/>
        </p:nvSpPr>
        <p:spPr bwMode="auto">
          <a:xfrm>
            <a:off x="3810000" y="2436813"/>
            <a:ext cx="3508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40967" name="TextBox 3"/>
          <p:cNvSpPr txBox="1">
            <a:spLocks noChangeArrowheads="1"/>
          </p:cNvSpPr>
          <p:nvPr/>
        </p:nvSpPr>
        <p:spPr bwMode="auto">
          <a:xfrm>
            <a:off x="3810000" y="3365500"/>
            <a:ext cx="35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40968" name="TextBox 4"/>
          <p:cNvSpPr txBox="1">
            <a:spLocks noChangeArrowheads="1"/>
          </p:cNvSpPr>
          <p:nvPr/>
        </p:nvSpPr>
        <p:spPr bwMode="auto">
          <a:xfrm>
            <a:off x="8420100" y="3335338"/>
            <a:ext cx="363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40969" name="TextBox 3"/>
          <p:cNvSpPr txBox="1">
            <a:spLocks noChangeArrowheads="1"/>
          </p:cNvSpPr>
          <p:nvPr/>
        </p:nvSpPr>
        <p:spPr bwMode="auto">
          <a:xfrm>
            <a:off x="3821113" y="3852863"/>
            <a:ext cx="352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sp>
        <p:nvSpPr>
          <p:cNvPr id="40970" name="Text Box 5"/>
          <p:cNvSpPr txBox="1">
            <a:spLocks noChangeArrowheads="1"/>
          </p:cNvSpPr>
          <p:nvPr>
            <p:custDataLst>
              <p:tags r:id="rId3"/>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 + C</a:t>
            </a:r>
          </a:p>
        </p:txBody>
      </p:sp>
      <p:sp>
        <p:nvSpPr>
          <p:cNvPr id="40971" name="Text Box 5"/>
          <p:cNvSpPr txBox="1">
            <a:spLocks noChangeArrowheads="1"/>
          </p:cNvSpPr>
          <p:nvPr>
            <p:custDataLst>
              <p:tags r:id="rId4"/>
            </p:custDataLst>
          </p:nvPr>
        </p:nvSpPr>
        <p:spPr bwMode="auto">
          <a:xfrm>
            <a:off x="915988" y="2698750"/>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 + C)</a:t>
            </a:r>
          </a:p>
        </p:txBody>
      </p:sp>
      <p:sp>
        <p:nvSpPr>
          <p:cNvPr id="40972" name="Text Box 5"/>
          <p:cNvSpPr txBox="1">
            <a:spLocks noChangeArrowheads="1"/>
          </p:cNvSpPr>
          <p:nvPr>
            <p:custDataLst>
              <p:tags r:id="rId5"/>
            </p:custDataLst>
          </p:nvPr>
        </p:nvSpPr>
        <p:spPr bwMode="auto">
          <a:xfrm>
            <a:off x="917575" y="3379788"/>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 . C)</a:t>
            </a:r>
          </a:p>
        </p:txBody>
      </p:sp>
      <p:sp>
        <p:nvSpPr>
          <p:cNvPr id="40973" name="Text Box 5"/>
          <p:cNvSpPr txBox="1">
            <a:spLocks noChangeArrowheads="1"/>
          </p:cNvSpPr>
          <p:nvPr>
            <p:custDataLst>
              <p:tags r:id="rId6"/>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 . C</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9575" y="1951038"/>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1"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Q = (A . B) + C</a:t>
            </a:r>
          </a:p>
        </p:txBody>
      </p:sp>
      <p:sp>
        <p:nvSpPr>
          <p:cNvPr id="43012" name="Text Box 5"/>
          <p:cNvSpPr txBox="1">
            <a:spLocks noChangeArrowheads="1"/>
          </p:cNvSpPr>
          <p:nvPr>
            <p:custDataLst>
              <p:tags r:id="rId3"/>
            </p:custDataLst>
          </p:nvPr>
        </p:nvSpPr>
        <p:spPr bwMode="auto">
          <a:xfrm>
            <a:off x="915988" y="2698750"/>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Q = A . (B + C)</a:t>
            </a:r>
          </a:p>
        </p:txBody>
      </p:sp>
      <p:sp>
        <p:nvSpPr>
          <p:cNvPr id="43013" name="Text Box 5"/>
          <p:cNvSpPr txBox="1">
            <a:spLocks noChangeArrowheads="1"/>
          </p:cNvSpPr>
          <p:nvPr>
            <p:custDataLst>
              <p:tags r:id="rId4"/>
            </p:custDataLst>
          </p:nvPr>
        </p:nvSpPr>
        <p:spPr bwMode="auto">
          <a:xfrm>
            <a:off x="917575" y="3379788"/>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Q = A + (B . C)</a:t>
            </a:r>
          </a:p>
        </p:txBody>
      </p:sp>
      <p:sp>
        <p:nvSpPr>
          <p:cNvPr id="43014"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Q = (A + B) . C</a:t>
            </a:r>
          </a:p>
        </p:txBody>
      </p:sp>
      <p:sp>
        <p:nvSpPr>
          <p:cNvPr id="4301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4</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3017" name="Text Box 3"/>
          <p:cNvSpPr txBox="1">
            <a:spLocks noChangeArrowheads="1"/>
          </p:cNvSpPr>
          <p:nvPr>
            <p:custDataLst>
              <p:tags r:id="rId6"/>
            </p:custDataLst>
          </p:nvPr>
        </p:nvSpPr>
        <p:spPr bwMode="auto">
          <a:xfrm>
            <a:off x="915988" y="884238"/>
            <a:ext cx="80089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The diagram shows a logic combination. Which of the following statements correctly represents the output of this system?</a:t>
            </a:r>
          </a:p>
        </p:txBody>
      </p:sp>
      <p:pic>
        <p:nvPicPr>
          <p:cNvPr id="43018" name="Picture 2" descr="T:\SciTex\source\e8c52f34-162e-4845-a066-56ef6be987a4\US\Graphics\combo 2.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57650" y="2357438"/>
            <a:ext cx="4402138"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9" name="TextBox 2"/>
          <p:cNvSpPr txBox="1">
            <a:spLocks noChangeArrowheads="1"/>
          </p:cNvSpPr>
          <p:nvPr/>
        </p:nvSpPr>
        <p:spPr bwMode="auto">
          <a:xfrm>
            <a:off x="3810000" y="2436813"/>
            <a:ext cx="3508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43020" name="TextBox 3"/>
          <p:cNvSpPr txBox="1">
            <a:spLocks noChangeArrowheads="1"/>
          </p:cNvSpPr>
          <p:nvPr/>
        </p:nvSpPr>
        <p:spPr bwMode="auto">
          <a:xfrm>
            <a:off x="3810000" y="3365500"/>
            <a:ext cx="35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43021" name="TextBox 4"/>
          <p:cNvSpPr txBox="1">
            <a:spLocks noChangeArrowheads="1"/>
          </p:cNvSpPr>
          <p:nvPr/>
        </p:nvSpPr>
        <p:spPr bwMode="auto">
          <a:xfrm>
            <a:off x="8420100" y="3335338"/>
            <a:ext cx="363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sp>
        <p:nvSpPr>
          <p:cNvPr id="43022" name="TextBox 3"/>
          <p:cNvSpPr txBox="1">
            <a:spLocks noChangeArrowheads="1"/>
          </p:cNvSpPr>
          <p:nvPr/>
        </p:nvSpPr>
        <p:spPr bwMode="auto">
          <a:xfrm>
            <a:off x="3821113" y="3852863"/>
            <a:ext cx="352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C</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a:spLocks noChangeArrowheads="1"/>
          </p:cNvSpPr>
          <p:nvPr/>
        </p:nvSpPr>
        <p:spPr bwMode="auto">
          <a:xfrm>
            <a:off x="5921375" y="2619375"/>
            <a:ext cx="164623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t>
            </a:r>
          </a:p>
        </p:txBody>
      </p:sp>
      <p:sp>
        <p:nvSpPr>
          <p:cNvPr id="4" name="TextBox 3"/>
          <p:cNvSpPr txBox="1">
            <a:spLocks noChangeArrowheads="1"/>
          </p:cNvSpPr>
          <p:nvPr/>
        </p:nvSpPr>
        <p:spPr bwMode="auto">
          <a:xfrm>
            <a:off x="6684963" y="895350"/>
            <a:ext cx="6477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6" name="TextBox 15"/>
          <p:cNvSpPr txBox="1">
            <a:spLocks noChangeArrowheads="1"/>
          </p:cNvSpPr>
          <p:nvPr/>
        </p:nvSpPr>
        <p:spPr bwMode="auto">
          <a:xfrm>
            <a:off x="5376863" y="895350"/>
            <a:ext cx="6477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7" name="TextBox 16"/>
          <p:cNvSpPr txBox="1">
            <a:spLocks noChangeArrowheads="1"/>
          </p:cNvSpPr>
          <p:nvPr/>
        </p:nvSpPr>
        <p:spPr bwMode="auto">
          <a:xfrm>
            <a:off x="5818188" y="898525"/>
            <a:ext cx="9175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B +</a:t>
            </a:r>
          </a:p>
        </p:txBody>
      </p:sp>
      <p:sp>
        <p:nvSpPr>
          <p:cNvPr id="18" name="TextBox 17"/>
          <p:cNvSpPr txBox="1">
            <a:spLocks noChangeArrowheads="1"/>
          </p:cNvSpPr>
          <p:nvPr/>
        </p:nvSpPr>
        <p:spPr bwMode="auto">
          <a:xfrm>
            <a:off x="7138988" y="895350"/>
            <a:ext cx="5207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C</a:t>
            </a:r>
          </a:p>
        </p:txBody>
      </p:sp>
      <p:sp>
        <p:nvSpPr>
          <p:cNvPr id="24" name="TextBox 23"/>
          <p:cNvSpPr txBox="1">
            <a:spLocks noChangeArrowheads="1"/>
          </p:cNvSpPr>
          <p:nvPr/>
        </p:nvSpPr>
        <p:spPr bwMode="auto">
          <a:xfrm>
            <a:off x="5919788" y="898525"/>
            <a:ext cx="16478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t>
            </a:r>
          </a:p>
        </p:txBody>
      </p:sp>
      <p:sp>
        <p:nvSpPr>
          <p:cNvPr id="4506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15988" y="884238"/>
            <a:ext cx="3357562"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In the same way as it is possible to take out a common multiplication factor in ordinary mathematics, so as to simplify the equation, the same can be carried out in Boolean algebra.</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5988" y="2935288"/>
            <a:ext cx="29114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US" altLang="en-US" sz="1800">
                <a:solidFill>
                  <a:srgbClr val="00368D"/>
                </a:solidFill>
              </a:rPr>
              <a:t>In the example A.B + A.C, A is a common factor that can be taken out.</a:t>
            </a:r>
          </a:p>
        </p:txBody>
      </p:sp>
      <p:sp>
        <p:nvSpPr>
          <p:cNvPr id="2" name="TextBox 1"/>
          <p:cNvSpPr txBox="1">
            <a:spLocks noChangeArrowheads="1"/>
          </p:cNvSpPr>
          <p:nvPr/>
        </p:nvSpPr>
        <p:spPr bwMode="auto">
          <a:xfrm>
            <a:off x="5459413" y="2619375"/>
            <a:ext cx="6461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3" name="TextBox 12"/>
          <p:cNvSpPr txBox="1">
            <a:spLocks noChangeArrowheads="1"/>
          </p:cNvSpPr>
          <p:nvPr/>
        </p:nvSpPr>
        <p:spPr bwMode="auto">
          <a:xfrm>
            <a:off x="5461000" y="2614613"/>
            <a:ext cx="64611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4" name="TextBox 13"/>
          <p:cNvSpPr txBox="1">
            <a:spLocks noChangeArrowheads="1"/>
          </p:cNvSpPr>
          <p:nvPr/>
        </p:nvSpPr>
        <p:spPr bwMode="auto">
          <a:xfrm>
            <a:off x="6056313" y="261937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5" name="TextBox 14"/>
          <p:cNvSpPr txBox="1">
            <a:spLocks noChangeArrowheads="1"/>
          </p:cNvSpPr>
          <p:nvPr/>
        </p:nvSpPr>
        <p:spPr bwMode="auto">
          <a:xfrm>
            <a:off x="6902450" y="2613025"/>
            <a:ext cx="5191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B</a:t>
            </a:r>
          </a:p>
        </p:txBody>
      </p:sp>
      <p:sp>
        <p:nvSpPr>
          <p:cNvPr id="20" name="TextBox 19"/>
          <p:cNvSpPr txBox="1">
            <a:spLocks noChangeArrowheads="1"/>
          </p:cNvSpPr>
          <p:nvPr/>
        </p:nvSpPr>
        <p:spPr bwMode="auto">
          <a:xfrm>
            <a:off x="6516688" y="2614613"/>
            <a:ext cx="45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t>
            </a:r>
          </a:p>
        </p:txBody>
      </p:sp>
      <p:sp>
        <p:nvSpPr>
          <p:cNvPr id="8" name="TextBox 7"/>
          <p:cNvSpPr txBox="1">
            <a:spLocks noChangeArrowheads="1"/>
          </p:cNvSpPr>
          <p:nvPr/>
        </p:nvSpPr>
        <p:spPr bwMode="auto">
          <a:xfrm>
            <a:off x="5927725" y="2624138"/>
            <a:ext cx="4397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0</a:t>
            </a:r>
          </a:p>
        </p:txBody>
      </p:sp>
      <p:grpSp>
        <p:nvGrpSpPr>
          <p:cNvPr id="3" name="Group 2"/>
          <p:cNvGrpSpPr>
            <a:grpSpLocks/>
          </p:cNvGrpSpPr>
          <p:nvPr/>
        </p:nvGrpSpPr>
        <p:grpSpPr bwMode="auto">
          <a:xfrm>
            <a:off x="915988" y="4154488"/>
            <a:ext cx="3262312" cy="1200150"/>
            <a:chOff x="915988" y="4154488"/>
            <a:chExt cx="3262312" cy="1200150"/>
          </a:xfrm>
        </p:grpSpPr>
        <p:sp>
          <p:nvSpPr>
            <p:cNvPr id="45079" name="Text Box 4"/>
            <p:cNvSpPr txBox="1">
              <a:spLocks noChangeArrowheads="1"/>
            </p:cNvSpPr>
            <p:nvPr/>
          </p:nvSpPr>
          <p:spPr bwMode="auto">
            <a:xfrm>
              <a:off x="915988" y="4154488"/>
              <a:ext cx="32623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It is also possible to expand functions, such as the example A.(A + B), using standard mathematical rules.</a:t>
              </a:r>
            </a:p>
          </p:txBody>
        </p:sp>
        <p:cxnSp>
          <p:nvCxnSpPr>
            <p:cNvPr id="26" name="Straight Connector 25"/>
            <p:cNvCxnSpPr/>
            <p:nvPr/>
          </p:nvCxnSpPr>
          <p:spPr>
            <a:xfrm>
              <a:off x="2233613" y="4773613"/>
              <a:ext cx="109537"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cxnSp>
        <p:nvCxnSpPr>
          <p:cNvPr id="27" name="Straight Connector 26"/>
          <p:cNvCxnSpPr/>
          <p:nvPr/>
        </p:nvCxnSpPr>
        <p:spPr>
          <a:xfrm>
            <a:off x="6200775" y="2725738"/>
            <a:ext cx="230188" cy="0"/>
          </a:xfrm>
          <a:prstGeom prst="line">
            <a:avLst/>
          </a:prstGeom>
          <a:ln w="38100">
            <a:solidFill>
              <a:schemeClr val="tx1"/>
            </a:solidFill>
            <a:tailEnd type="none"/>
          </a:ln>
        </p:spPr>
        <p:style>
          <a:lnRef idx="1">
            <a:schemeClr val="accent1"/>
          </a:lnRef>
          <a:fillRef idx="0">
            <a:schemeClr val="accent1"/>
          </a:fillRef>
          <a:effectRef idx="0">
            <a:schemeClr val="accent1"/>
          </a:effectRef>
          <a:fontRef idx="minor">
            <a:schemeClr val="tx1"/>
          </a:fontRef>
        </p:style>
      </p:cxnSp>
      <p:grpSp>
        <p:nvGrpSpPr>
          <p:cNvPr id="5" name="Group 9"/>
          <p:cNvGrpSpPr>
            <a:grpSpLocks/>
          </p:cNvGrpSpPr>
          <p:nvPr/>
        </p:nvGrpSpPr>
        <p:grpSpPr bwMode="auto">
          <a:xfrm>
            <a:off x="915988" y="5651500"/>
            <a:ext cx="2997200" cy="646113"/>
            <a:chOff x="915988" y="5651500"/>
            <a:chExt cx="2997200" cy="646113"/>
          </a:xfrm>
        </p:grpSpPr>
        <p:sp>
          <p:nvSpPr>
            <p:cNvPr id="45077" name="Text Box 4"/>
            <p:cNvSpPr txBox="1">
              <a:spLocks noChangeArrowheads="1"/>
            </p:cNvSpPr>
            <p:nvPr/>
          </p:nvSpPr>
          <p:spPr bwMode="auto">
            <a:xfrm>
              <a:off x="915988" y="5651500"/>
              <a:ext cx="2997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Since A.A = 0, this equation can be further simplified.</a:t>
              </a:r>
            </a:p>
          </p:txBody>
        </p:sp>
        <p:cxnSp>
          <p:nvCxnSpPr>
            <p:cNvPr id="28" name="Straight Connector 27"/>
            <p:cNvCxnSpPr/>
            <p:nvPr/>
          </p:nvCxnSpPr>
          <p:spPr>
            <a:xfrm>
              <a:off x="1863725" y="5722938"/>
              <a:ext cx="109538"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10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1000"/>
                                        <p:tgtEl>
                                          <p:spTgt spid="18"/>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63" presetClass="path" presetSubtype="0" accel="50000" decel="50000" fill="hold" grpId="1" nodeType="clickEffect">
                                  <p:stCondLst>
                                    <p:cond delay="0"/>
                                  </p:stCondLst>
                                  <p:childTnLst>
                                    <p:animMotion origin="layout" path="M -3.61111E-6 -7.40741E-7 L 0.01007 -7.40741E-7 " pathEditMode="relative" rAng="0" ptsTypes="AA">
                                      <p:cBhvr>
                                        <p:cTn id="24" dur="1000" fill="hold"/>
                                        <p:tgtEl>
                                          <p:spTgt spid="16"/>
                                        </p:tgtEl>
                                        <p:attrNameLst>
                                          <p:attrName>ppt_x</p:attrName>
                                          <p:attrName>ppt_y</p:attrName>
                                        </p:attrNameLst>
                                      </p:cBhvr>
                                      <p:rCtr x="503" y="0"/>
                                    </p:animMotion>
                                  </p:childTnLst>
                                </p:cTn>
                              </p:par>
                              <p:par>
                                <p:cTn id="25" presetID="63" presetClass="path" presetSubtype="0" accel="50000" decel="50000" fill="hold" grpId="1" nodeType="withEffect">
                                  <p:stCondLst>
                                    <p:cond delay="0"/>
                                  </p:stCondLst>
                                  <p:childTnLst>
                                    <p:animMotion origin="layout" path="M -4.44444E-6 -3.7037E-6 L 0.02535 -3.7037E-6 " pathEditMode="relative" rAng="0" ptsTypes="AA">
                                      <p:cBhvr>
                                        <p:cTn id="26" dur="1000" fill="hold"/>
                                        <p:tgtEl>
                                          <p:spTgt spid="17"/>
                                        </p:tgtEl>
                                        <p:attrNameLst>
                                          <p:attrName>ppt_x</p:attrName>
                                          <p:attrName>ppt_y</p:attrName>
                                        </p:attrNameLst>
                                      </p:cBhvr>
                                      <p:rCtr x="1267" y="0"/>
                                    </p:animMotion>
                                  </p:childTnLst>
                                </p:cTn>
                              </p:par>
                              <p:par>
                                <p:cTn id="27" presetID="35" presetClass="path" presetSubtype="0" accel="50000" decel="50000" fill="hold" grpId="1" nodeType="withEffect">
                                  <p:stCondLst>
                                    <p:cond delay="0"/>
                                  </p:stCondLst>
                                  <p:childTnLst>
                                    <p:animMotion origin="layout" path="M -0.00035 -7.40741E-7 L -0.13368 -7.40741E-7 " pathEditMode="relative" rAng="0" ptsTypes="AA">
                                      <p:cBhvr>
                                        <p:cTn id="28" dur="1000" fill="hold"/>
                                        <p:tgtEl>
                                          <p:spTgt spid="4"/>
                                        </p:tgtEl>
                                        <p:attrNameLst>
                                          <p:attrName>ppt_x</p:attrName>
                                          <p:attrName>ppt_y</p:attrName>
                                        </p:attrNameLst>
                                      </p:cBhvr>
                                      <p:rCtr x="-6667" y="0"/>
                                    </p:animMotion>
                                  </p:childTnLst>
                                </p:cTn>
                              </p:par>
                              <p:par>
                                <p:cTn id="29" presetID="35" presetClass="path" presetSubtype="0" accel="50000" decel="50000" fill="hold" grpId="1" nodeType="withEffect">
                                  <p:stCondLst>
                                    <p:cond delay="0"/>
                                  </p:stCondLst>
                                  <p:childTnLst>
                                    <p:animMotion origin="layout" path="M 2.5E-6 -2.22222E-6 L -0.02674 -2.22222E-6 " pathEditMode="relative" rAng="0" ptsTypes="AA">
                                      <p:cBhvr>
                                        <p:cTn id="30" dur="1000" fill="hold"/>
                                        <p:tgtEl>
                                          <p:spTgt spid="18"/>
                                        </p:tgtEl>
                                        <p:attrNameLst>
                                          <p:attrName>ppt_x</p:attrName>
                                          <p:attrName>ppt_y</p:attrName>
                                        </p:attrNameLst>
                                      </p:cBhvr>
                                      <p:rCtr x="-1337" y="0"/>
                                    </p:animMotion>
                                  </p:childTnLst>
                                </p:cTn>
                              </p:par>
                              <p:par>
                                <p:cTn id="31" presetID="10"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1000"/>
                                        <p:tgtEl>
                                          <p:spTgt spid="24"/>
                                        </p:tgtEl>
                                      </p:cBhvr>
                                    </p:animEffect>
                                  </p:childTnLst>
                                </p:cTn>
                              </p:par>
                            </p:childTnLst>
                          </p:cTn>
                        </p:par>
                        <p:par>
                          <p:cTn id="34" fill="hold" nodeType="afterGroup">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29">
                                            <p:txEl>
                                              <p:pRg st="0" end="0"/>
                                            </p:txEl>
                                          </p:spTgt>
                                        </p:tgtEl>
                                        <p:attrNameLst>
                                          <p:attrName>style.visibility</p:attrName>
                                        </p:attrNameLst>
                                      </p:cBhvr>
                                      <p:to>
                                        <p:strVal val="visible"/>
                                      </p:to>
                                    </p:set>
                                    <p:animEffect transition="in" filter="fade">
                                      <p:cBhvr>
                                        <p:cTn id="37" dur="2000"/>
                                        <p:tgtEl>
                                          <p:spTgt spid="29">
                                            <p:txEl>
                                              <p:pRg st="0" end="0"/>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000"/>
                                        <p:tgtEl>
                                          <p:spTgt spid="2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fade">
                                      <p:cBhvr>
                                        <p:cTn id="45" dur="1000"/>
                                        <p:tgtEl>
                                          <p:spTgt spid="2"/>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1000"/>
                                        <p:tgtEl>
                                          <p:spTgt spid="14"/>
                                        </p:tgtEl>
                                      </p:cBhvr>
                                    </p:animEffect>
                                  </p:childTnLst>
                                </p:cTn>
                              </p:par>
                              <p:par>
                                <p:cTn id="52" presetID="10" presetClass="entr" presetSubtype="0" fill="hold" nodeType="withEffect">
                                  <p:stCondLst>
                                    <p:cond delay="0"/>
                                  </p:stCondLst>
                                  <p:childTnLst>
                                    <p:set>
                                      <p:cBhvr>
                                        <p:cTn id="53" dur="1" fill="hold">
                                          <p:stCondLst>
                                            <p:cond delay="0"/>
                                          </p:stCondLst>
                                        </p:cTn>
                                        <p:tgtEl>
                                          <p:spTgt spid="27"/>
                                        </p:tgtEl>
                                        <p:attrNameLst>
                                          <p:attrName>style.visibility</p:attrName>
                                        </p:attrNameLst>
                                      </p:cBhvr>
                                      <p:to>
                                        <p:strVal val="visible"/>
                                      </p:to>
                                    </p:set>
                                    <p:animEffect transition="in" filter="fade">
                                      <p:cBhvr>
                                        <p:cTn id="54" dur="1000"/>
                                        <p:tgtEl>
                                          <p:spTgt spid="2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1000"/>
                                        <p:tgtEl>
                                          <p:spTgt spid="15"/>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1000"/>
                                        <p:tgtEl>
                                          <p:spTgt spid="20"/>
                                        </p:tgtEl>
                                      </p:cBhvr>
                                    </p:animEffect>
                                  </p:childTnLst>
                                </p:cTn>
                              </p:par>
                            </p:childTnLst>
                          </p:cTn>
                        </p:par>
                        <p:par>
                          <p:cTn id="61" fill="hold" nodeType="afterGroup">
                            <p:stCondLst>
                              <p:cond delay="1000"/>
                            </p:stCondLst>
                            <p:childTnLst>
                              <p:par>
                                <p:cTn id="62" presetID="10" presetClass="exit" presetSubtype="0" fill="hold" grpId="1" nodeType="afterEffect">
                                  <p:stCondLst>
                                    <p:cond delay="0"/>
                                  </p:stCondLst>
                                  <p:childTnLst>
                                    <p:animEffect transition="out" filter="fade">
                                      <p:cBhvr>
                                        <p:cTn id="63" dur="1000"/>
                                        <p:tgtEl>
                                          <p:spTgt spid="21"/>
                                        </p:tgtEl>
                                      </p:cBhvr>
                                    </p:animEffect>
                                    <p:set>
                                      <p:cBhvr>
                                        <p:cTn id="64" dur="1" fill="hold">
                                          <p:stCondLst>
                                            <p:cond delay="999"/>
                                          </p:stCondLst>
                                        </p:cTn>
                                        <p:tgtEl>
                                          <p:spTgt spid="21"/>
                                        </p:tgtEl>
                                        <p:attrNameLst>
                                          <p:attrName>style.visibility</p:attrName>
                                        </p:attrNameLst>
                                      </p:cBhvr>
                                      <p:to>
                                        <p:strVal val="hidden"/>
                                      </p:to>
                                    </p:set>
                                  </p:childTnLst>
                                </p:cTn>
                              </p:par>
                              <p:par>
                                <p:cTn id="65" presetID="63" presetClass="path" presetSubtype="0" accel="50000" decel="50000" fill="hold" grpId="1" nodeType="withEffect">
                                  <p:stCondLst>
                                    <p:cond delay="0"/>
                                  </p:stCondLst>
                                  <p:childTnLst>
                                    <p:animMotion origin="layout" path="M 3.33333E-6 2.59259E-6 L 0.03125 2.59259E-6 " pathEditMode="relative" rAng="0" ptsTypes="AA">
                                      <p:cBhvr>
                                        <p:cTn id="66" dur="1000" fill="hold"/>
                                        <p:tgtEl>
                                          <p:spTgt spid="15"/>
                                        </p:tgtEl>
                                        <p:attrNameLst>
                                          <p:attrName>ppt_x</p:attrName>
                                          <p:attrName>ppt_y</p:attrName>
                                        </p:attrNameLst>
                                      </p:cBhvr>
                                      <p:rCtr x="1563" y="0"/>
                                    </p:animMotion>
                                  </p:childTnLst>
                                </p:cTn>
                              </p:par>
                              <p:par>
                                <p:cTn id="67" presetID="63" presetClass="path" presetSubtype="0" accel="50000" decel="50000" fill="hold" grpId="1" nodeType="withEffect">
                                  <p:stCondLst>
                                    <p:cond delay="0"/>
                                  </p:stCondLst>
                                  <p:childTnLst>
                                    <p:animMotion origin="layout" path="M -0.00121 -0.00023 L 0.13959 -0.00023 " pathEditMode="relative" rAng="0" ptsTypes="AA">
                                      <p:cBhvr>
                                        <p:cTn id="68" dur="1000" fill="hold"/>
                                        <p:tgtEl>
                                          <p:spTgt spid="13"/>
                                        </p:tgtEl>
                                        <p:attrNameLst>
                                          <p:attrName>ppt_x</p:attrName>
                                          <p:attrName>ppt_y</p:attrName>
                                        </p:attrNameLst>
                                      </p:cBhvr>
                                      <p:rCtr x="7031" y="0"/>
                                    </p:animMotion>
                                  </p:childTnLst>
                                </p:cTn>
                              </p:par>
                              <p:par>
                                <p:cTn id="69" presetID="35" presetClass="path" presetSubtype="0" accel="50000" decel="50000" fill="hold" grpId="1" nodeType="withEffect">
                                  <p:stCondLst>
                                    <p:cond delay="0"/>
                                  </p:stCondLst>
                                  <p:childTnLst>
                                    <p:animMotion origin="layout" path="M -3.33333E-6 1.11111E-6 L -0.01753 1.11111E-6 " pathEditMode="relative" rAng="0" ptsTypes="AA">
                                      <p:cBhvr>
                                        <p:cTn id="70" dur="1000" fill="hold"/>
                                        <p:tgtEl>
                                          <p:spTgt spid="20"/>
                                        </p:tgtEl>
                                        <p:attrNameLst>
                                          <p:attrName>ppt_x</p:attrName>
                                          <p:attrName>ppt_y</p:attrName>
                                        </p:attrNameLst>
                                      </p:cBhvr>
                                      <p:rCtr x="-885" y="0"/>
                                    </p:animMotion>
                                  </p:childTnLst>
                                </p:cTn>
                              </p:par>
                              <p:par>
                                <p:cTn id="71" presetID="35" presetClass="path" presetSubtype="0" accel="50000" decel="50000" fill="hold" grpId="1" nodeType="withEffect">
                                  <p:stCondLst>
                                    <p:cond delay="0"/>
                                  </p:stCondLst>
                                  <p:childTnLst>
                                    <p:animMotion origin="layout" path="M -1.94444E-6 -3.33333E-6 L -0.01805 -3.33333E-6 " pathEditMode="relative" rAng="0" ptsTypes="AA">
                                      <p:cBhvr>
                                        <p:cTn id="72" dur="1000" fill="hold"/>
                                        <p:tgtEl>
                                          <p:spTgt spid="14"/>
                                        </p:tgtEl>
                                        <p:attrNameLst>
                                          <p:attrName>ppt_x</p:attrName>
                                          <p:attrName>ppt_y</p:attrName>
                                        </p:attrNameLst>
                                      </p:cBhvr>
                                      <p:rCtr x="-903" y="0"/>
                                    </p:animMotion>
                                  </p:childTnLst>
                                </p:cTn>
                              </p:par>
                              <p:par>
                                <p:cTn id="73" presetID="35" presetClass="path" presetSubtype="0" accel="50000" decel="50000" fill="hold" nodeType="withEffect">
                                  <p:stCondLst>
                                    <p:cond delay="0"/>
                                  </p:stCondLst>
                                  <p:childTnLst>
                                    <p:animMotion origin="layout" path="M 5E-6 -3.7037E-6 L -0.01718 -3.7037E-6 " pathEditMode="relative" rAng="0" ptsTypes="AA">
                                      <p:cBhvr>
                                        <p:cTn id="74" dur="1000" fill="hold"/>
                                        <p:tgtEl>
                                          <p:spTgt spid="27"/>
                                        </p:tgtEl>
                                        <p:attrNameLst>
                                          <p:attrName>ppt_x</p:attrName>
                                          <p:attrName>ppt_y</p:attrName>
                                        </p:attrNameLst>
                                      </p:cBhvr>
                                      <p:rCtr x="-868" y="0"/>
                                    </p:animMotion>
                                  </p:childTnLst>
                                </p:cTn>
                              </p:par>
                            </p:childTnLst>
                          </p:cTn>
                        </p:par>
                        <p:par>
                          <p:cTn id="75" fill="hold" nodeType="afterGroup">
                            <p:stCondLst>
                              <p:cond delay="2000"/>
                            </p:stCondLst>
                            <p:childTnLst>
                              <p:par>
                                <p:cTn id="76" presetID="10" presetClass="entr" presetSubtype="0" fill="hold" nodeType="afterEffect">
                                  <p:stCondLst>
                                    <p:cond delay="0"/>
                                  </p:stCondLst>
                                  <p:childTnLst>
                                    <p:set>
                                      <p:cBhvr>
                                        <p:cTn id="77" dur="1" fill="hold">
                                          <p:stCondLst>
                                            <p:cond delay="0"/>
                                          </p:stCondLst>
                                        </p:cTn>
                                        <p:tgtEl>
                                          <p:spTgt spid="3"/>
                                        </p:tgtEl>
                                        <p:attrNameLst>
                                          <p:attrName>style.visibility</p:attrName>
                                        </p:attrNameLst>
                                      </p:cBhvr>
                                      <p:to>
                                        <p:strVal val="visible"/>
                                      </p:to>
                                    </p:set>
                                    <p:animEffect transition="in" filter="fade">
                                      <p:cBhvr>
                                        <p:cTn id="78" dur="2000"/>
                                        <p:tgtEl>
                                          <p:spTgt spid="3"/>
                                        </p:tgtEl>
                                      </p:cBhvr>
                                    </p:animEffect>
                                  </p:childTnLst>
                                </p:cTn>
                              </p:par>
                            </p:childTnLst>
                          </p:cTn>
                        </p:par>
                      </p:childTnLst>
                    </p:cTn>
                  </p:par>
                  <p:par>
                    <p:cTn id="79" fill="hold" nodeType="clickPar">
                      <p:stCondLst>
                        <p:cond delay="indefinite"/>
                      </p:stCondLst>
                      <p:childTnLst>
                        <p:par>
                          <p:cTn id="80" fill="hold" nodeType="withGroup">
                            <p:stCondLst>
                              <p:cond delay="0"/>
                            </p:stCondLst>
                            <p:childTnLst>
                              <p:par>
                                <p:cTn id="81" presetID="10" presetClass="exit" presetSubtype="0" fill="hold" grpId="1" nodeType="clickEffect">
                                  <p:stCondLst>
                                    <p:cond delay="0"/>
                                  </p:stCondLst>
                                  <p:childTnLst>
                                    <p:animEffect transition="out" filter="fade">
                                      <p:cBhvr>
                                        <p:cTn id="82" dur="1000"/>
                                        <p:tgtEl>
                                          <p:spTgt spid="2"/>
                                        </p:tgtEl>
                                      </p:cBhvr>
                                    </p:animEffect>
                                    <p:set>
                                      <p:cBhvr>
                                        <p:cTn id="83" dur="1" fill="hold">
                                          <p:stCondLst>
                                            <p:cond delay="999"/>
                                          </p:stCondLst>
                                        </p:cTn>
                                        <p:tgtEl>
                                          <p:spTgt spid="2"/>
                                        </p:tgtEl>
                                        <p:attrNameLst>
                                          <p:attrName>style.visibility</p:attrName>
                                        </p:attrNameLst>
                                      </p:cBhvr>
                                      <p:to>
                                        <p:strVal val="hidden"/>
                                      </p:to>
                                    </p:set>
                                  </p:childTnLst>
                                </p:cTn>
                              </p:par>
                              <p:par>
                                <p:cTn id="84" presetID="10" presetClass="exit" presetSubtype="0" fill="hold" grpId="2" nodeType="withEffect">
                                  <p:stCondLst>
                                    <p:cond delay="0"/>
                                  </p:stCondLst>
                                  <p:childTnLst>
                                    <p:animEffect transition="out" filter="fade">
                                      <p:cBhvr>
                                        <p:cTn id="85" dur="1000"/>
                                        <p:tgtEl>
                                          <p:spTgt spid="14"/>
                                        </p:tgtEl>
                                      </p:cBhvr>
                                    </p:animEffect>
                                    <p:set>
                                      <p:cBhvr>
                                        <p:cTn id="86" dur="1" fill="hold">
                                          <p:stCondLst>
                                            <p:cond delay="999"/>
                                          </p:stCondLst>
                                        </p:cTn>
                                        <p:tgtEl>
                                          <p:spTgt spid="14"/>
                                        </p:tgtEl>
                                        <p:attrNameLst>
                                          <p:attrName>style.visibility</p:attrName>
                                        </p:attrNameLst>
                                      </p:cBhvr>
                                      <p:to>
                                        <p:strVal val="hidden"/>
                                      </p:to>
                                    </p:set>
                                  </p:childTnLst>
                                </p:cTn>
                              </p:par>
                              <p:par>
                                <p:cTn id="87" presetID="10" presetClass="exit" presetSubtype="0" fill="hold" nodeType="withEffect">
                                  <p:stCondLst>
                                    <p:cond delay="0"/>
                                  </p:stCondLst>
                                  <p:childTnLst>
                                    <p:animEffect transition="out" filter="fade">
                                      <p:cBhvr>
                                        <p:cTn id="88" dur="1000"/>
                                        <p:tgtEl>
                                          <p:spTgt spid="27"/>
                                        </p:tgtEl>
                                      </p:cBhvr>
                                    </p:animEffect>
                                    <p:set>
                                      <p:cBhvr>
                                        <p:cTn id="89" dur="1" fill="hold">
                                          <p:stCondLst>
                                            <p:cond delay="999"/>
                                          </p:stCondLst>
                                        </p:cTn>
                                        <p:tgtEl>
                                          <p:spTgt spid="27"/>
                                        </p:tgtEl>
                                        <p:attrNameLst>
                                          <p:attrName>style.visibility</p:attrName>
                                        </p:attrNameLst>
                                      </p:cBhvr>
                                      <p:to>
                                        <p:strVal val="hidden"/>
                                      </p:to>
                                    </p:set>
                                  </p:childTnLst>
                                </p:cTn>
                              </p:par>
                              <p:par>
                                <p:cTn id="90" presetID="10" presetClass="entr" presetSubtype="0" fill="hold" grpId="0" nodeType="withEffect">
                                  <p:stCondLst>
                                    <p:cond delay="0"/>
                                  </p:stCondLst>
                                  <p:childTnLst>
                                    <p:set>
                                      <p:cBhvr>
                                        <p:cTn id="91" dur="1" fill="hold">
                                          <p:stCondLst>
                                            <p:cond delay="0"/>
                                          </p:stCondLst>
                                        </p:cTn>
                                        <p:tgtEl>
                                          <p:spTgt spid="8"/>
                                        </p:tgtEl>
                                        <p:attrNameLst>
                                          <p:attrName>style.visibility</p:attrName>
                                        </p:attrNameLst>
                                      </p:cBhvr>
                                      <p:to>
                                        <p:strVal val="visible"/>
                                      </p:to>
                                    </p:set>
                                    <p:animEffect transition="in" filter="fade">
                                      <p:cBhvr>
                                        <p:cTn id="92" dur="1000"/>
                                        <p:tgtEl>
                                          <p:spTgt spid="8"/>
                                        </p:tgtEl>
                                      </p:cBhvr>
                                    </p:animEffect>
                                  </p:childTnLst>
                                </p:cTn>
                              </p:par>
                            </p:childTnLst>
                          </p:cTn>
                        </p:par>
                        <p:par>
                          <p:cTn id="93" fill="hold" nodeType="afterGroup">
                            <p:stCondLst>
                              <p:cond delay="1000"/>
                            </p:stCondLst>
                            <p:childTnLst>
                              <p:par>
                                <p:cTn id="94" presetID="10" presetClass="exit" presetSubtype="0" fill="hold" grpId="2" nodeType="afterEffect">
                                  <p:stCondLst>
                                    <p:cond delay="0"/>
                                  </p:stCondLst>
                                  <p:childTnLst>
                                    <p:animEffect transition="out" filter="fade">
                                      <p:cBhvr>
                                        <p:cTn id="95" dur="1000"/>
                                        <p:tgtEl>
                                          <p:spTgt spid="20"/>
                                        </p:tgtEl>
                                      </p:cBhvr>
                                    </p:animEffect>
                                    <p:set>
                                      <p:cBhvr>
                                        <p:cTn id="96" dur="1" fill="hold">
                                          <p:stCondLst>
                                            <p:cond delay="999"/>
                                          </p:stCondLst>
                                        </p:cTn>
                                        <p:tgtEl>
                                          <p:spTgt spid="20"/>
                                        </p:tgtEl>
                                        <p:attrNameLst>
                                          <p:attrName>style.visibility</p:attrName>
                                        </p:attrNameLst>
                                      </p:cBhvr>
                                      <p:to>
                                        <p:strVal val="hidden"/>
                                      </p:to>
                                    </p:set>
                                  </p:childTnLst>
                                </p:cTn>
                              </p:par>
                              <p:par>
                                <p:cTn id="97" presetID="10" presetClass="exit" presetSubtype="0" fill="hold" grpId="1" nodeType="withEffect">
                                  <p:stCondLst>
                                    <p:cond delay="0"/>
                                  </p:stCondLst>
                                  <p:childTnLst>
                                    <p:animEffect transition="out" filter="fade">
                                      <p:cBhvr>
                                        <p:cTn id="98" dur="1000"/>
                                        <p:tgtEl>
                                          <p:spTgt spid="8"/>
                                        </p:tgtEl>
                                      </p:cBhvr>
                                    </p:animEffect>
                                    <p:set>
                                      <p:cBhvr>
                                        <p:cTn id="99" dur="1" fill="hold">
                                          <p:stCondLst>
                                            <p:cond delay="999"/>
                                          </p:stCondLst>
                                        </p:cTn>
                                        <p:tgtEl>
                                          <p:spTgt spid="8"/>
                                        </p:tgtEl>
                                        <p:attrNameLst>
                                          <p:attrName>style.visibility</p:attrName>
                                        </p:attrNameLst>
                                      </p:cBhvr>
                                      <p:to>
                                        <p:strVal val="hidden"/>
                                      </p:to>
                                    </p:set>
                                  </p:childTnLst>
                                </p:cTn>
                              </p:par>
                            </p:childTnLst>
                          </p:cTn>
                        </p:par>
                        <p:par>
                          <p:cTn id="100" fill="hold" nodeType="afterGroup">
                            <p:stCondLst>
                              <p:cond delay="2000"/>
                            </p:stCondLst>
                            <p:childTnLst>
                              <p:par>
                                <p:cTn id="101" presetID="10" presetClass="entr" presetSubtype="0" fill="hold" nodeType="afterEffect">
                                  <p:stCondLst>
                                    <p:cond delay="0"/>
                                  </p:stCondLst>
                                  <p:childTnLst>
                                    <p:set>
                                      <p:cBhvr>
                                        <p:cTn id="102" dur="1" fill="hold">
                                          <p:stCondLst>
                                            <p:cond delay="0"/>
                                          </p:stCondLst>
                                        </p:cTn>
                                        <p:tgtEl>
                                          <p:spTgt spid="5"/>
                                        </p:tgtEl>
                                        <p:attrNameLst>
                                          <p:attrName>style.visibility</p:attrName>
                                        </p:attrNameLst>
                                      </p:cBhvr>
                                      <p:to>
                                        <p:strVal val="visible"/>
                                      </p:to>
                                    </p:set>
                                    <p:animEffect transition="in" filter="fade">
                                      <p:cBhvr>
                                        <p:cTn id="103" dur="2000"/>
                                        <p:tgtEl>
                                          <p:spTgt spid="5"/>
                                        </p:tgtEl>
                                      </p:cBhvr>
                                    </p:animEffect>
                                  </p:childTnLst>
                                </p:cTn>
                              </p:par>
                            </p:childTnLst>
                          </p:cTn>
                        </p:par>
                        <p:par>
                          <p:cTn id="104" fill="hold" nodeType="afterGroup">
                            <p:stCondLst>
                              <p:cond delay="4000"/>
                            </p:stCondLst>
                            <p:childTnLst>
                              <p:par>
                                <p:cTn id="105" presetID="10" presetClass="entr" presetSubtype="0" fill="hold" grpId="0" nodeType="afterEffect">
                                  <p:stCondLst>
                                    <p:cond delay="0"/>
                                  </p:stCondLst>
                                  <p:childTnLst>
                                    <p:set>
                                      <p:cBhvr>
                                        <p:cTn id="106" dur="1" fill="hold">
                                          <p:stCondLst>
                                            <p:cond delay="0"/>
                                          </p:stCondLst>
                                        </p:cTn>
                                        <p:tgtEl>
                                          <p:spTgt spid="7"/>
                                        </p:tgtEl>
                                        <p:attrNameLst>
                                          <p:attrName>style.visibility</p:attrName>
                                        </p:attrNameLst>
                                      </p:cBhvr>
                                      <p:to>
                                        <p:strVal val="visible"/>
                                      </p:to>
                                    </p:set>
                                    <p:animEffect transition="in" filter="fade">
                                      <p:cBhvr>
                                        <p:cTn id="10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P spid="4" grpId="0"/>
      <p:bldP spid="4" grpId="1"/>
      <p:bldP spid="16" grpId="0"/>
      <p:bldP spid="16" grpId="1"/>
      <p:bldP spid="17" grpId="0"/>
      <p:bldP spid="17" grpId="1"/>
      <p:bldP spid="18" grpId="0"/>
      <p:bldP spid="18" grpId="1"/>
      <p:bldP spid="24" grpId="0"/>
      <p:bldP spid="152580" grpId="0" build="allAtOnce"/>
      <p:bldP spid="7" grpId="0"/>
      <p:bldP spid="29" grpId="0" build="allAtOnce"/>
      <p:bldP spid="2" grpId="0"/>
      <p:bldP spid="2" grpId="1"/>
      <p:bldP spid="13" grpId="0"/>
      <p:bldP spid="13" grpId="1"/>
      <p:bldP spid="14" grpId="0"/>
      <p:bldP spid="14" grpId="1"/>
      <p:bldP spid="14" grpId="2"/>
      <p:bldP spid="15" grpId="0"/>
      <p:bldP spid="15" grpId="1"/>
      <p:bldP spid="20" grpId="0"/>
      <p:bldP spid="20" grpId="1"/>
      <p:bldP spid="20" grpId="2"/>
      <p:bldP spid="8" grpId="0"/>
      <p:bldP spid="8"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buFontTx/>
              <a:buAutoNum type="alphaUcParenR"/>
            </a:pPr>
            <a:r>
              <a:rPr lang="en-GB" altLang="en-US" sz="1800">
                <a:solidFill>
                  <a:srgbClr val="00368D"/>
                </a:solidFill>
              </a:rPr>
              <a:t>X + (Y . Z)</a:t>
            </a:r>
          </a:p>
        </p:txBody>
      </p:sp>
      <p:sp>
        <p:nvSpPr>
          <p:cNvPr id="47107"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Y . (X + Z)</a:t>
            </a:r>
          </a:p>
        </p:txBody>
      </p:sp>
      <p:sp>
        <p:nvSpPr>
          <p:cNvPr id="4710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(Z + Y)</a:t>
            </a:r>
          </a:p>
        </p:txBody>
      </p:sp>
      <p:sp>
        <p:nvSpPr>
          <p:cNvPr id="4710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Z . (X + Y)</a:t>
            </a:r>
          </a:p>
        </p:txBody>
      </p:sp>
      <p:sp>
        <p:nvSpPr>
          <p:cNvPr id="4711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5</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7112"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one of the following is a simplification of (X . Y) + (X . Z)?</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33004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X + (Y . Z)</a:t>
            </a:r>
          </a:p>
        </p:txBody>
      </p:sp>
      <p:sp>
        <p:nvSpPr>
          <p:cNvPr id="49156"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Y . (X + Z)</a:t>
            </a:r>
          </a:p>
        </p:txBody>
      </p:sp>
      <p:sp>
        <p:nvSpPr>
          <p:cNvPr id="49157"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(Z + Y)</a:t>
            </a:r>
          </a:p>
        </p:txBody>
      </p:sp>
      <p:sp>
        <p:nvSpPr>
          <p:cNvPr id="49158"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Z . (X + Y)</a:t>
            </a:r>
          </a:p>
        </p:txBody>
      </p:sp>
      <p:sp>
        <p:nvSpPr>
          <p:cNvPr id="49159"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5</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49161"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one of the following is a simplification of (X . Y) + (X . Z)?</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0</a:t>
            </a:r>
          </a:p>
        </p:txBody>
      </p:sp>
      <p:sp>
        <p:nvSpPr>
          <p:cNvPr id="51203"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1</a:t>
            </a:r>
          </a:p>
        </p:txBody>
      </p:sp>
      <p:sp>
        <p:nvSpPr>
          <p:cNvPr id="51204"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a:t>
            </a:r>
          </a:p>
        </p:txBody>
      </p:sp>
      <p:sp>
        <p:nvSpPr>
          <p:cNvPr id="51205"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Ā</a:t>
            </a:r>
          </a:p>
        </p:txBody>
      </p:sp>
      <p:sp>
        <p:nvSpPr>
          <p:cNvPr id="51206"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6</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51208" name="Group 2"/>
          <p:cNvGrpSpPr>
            <a:grpSpLocks/>
          </p:cNvGrpSpPr>
          <p:nvPr/>
        </p:nvGrpSpPr>
        <p:grpSpPr bwMode="auto">
          <a:xfrm>
            <a:off x="915988" y="884238"/>
            <a:ext cx="8008937" cy="369887"/>
            <a:chOff x="915988" y="884238"/>
            <a:chExt cx="8008937" cy="369887"/>
          </a:xfrm>
        </p:grpSpPr>
        <p:sp>
          <p:nvSpPr>
            <p:cNvPr id="51209"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A.A simplify to?</a:t>
              </a:r>
            </a:p>
          </p:txBody>
        </p:sp>
        <p:cxnSp>
          <p:nvCxnSpPr>
            <p:cNvPr id="9" name="Straight Connector 8"/>
            <p:cNvCxnSpPr/>
            <p:nvPr/>
          </p:nvCxnSpPr>
          <p:spPr>
            <a:xfrm>
              <a:off x="3925888" y="955675"/>
              <a:ext cx="1365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1951038"/>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1"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0</a:t>
            </a:r>
          </a:p>
        </p:txBody>
      </p:sp>
      <p:sp>
        <p:nvSpPr>
          <p:cNvPr id="53252"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1</a:t>
            </a:r>
          </a:p>
        </p:txBody>
      </p:sp>
      <p:sp>
        <p:nvSpPr>
          <p:cNvPr id="53253"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a:t>
            </a:r>
          </a:p>
        </p:txBody>
      </p:sp>
      <p:sp>
        <p:nvSpPr>
          <p:cNvPr id="53254"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Ā</a:t>
            </a:r>
          </a:p>
        </p:txBody>
      </p:sp>
      <p:sp>
        <p:nvSpPr>
          <p:cNvPr id="5325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6</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53257" name="Group 9"/>
          <p:cNvGrpSpPr>
            <a:grpSpLocks/>
          </p:cNvGrpSpPr>
          <p:nvPr/>
        </p:nvGrpSpPr>
        <p:grpSpPr bwMode="auto">
          <a:xfrm>
            <a:off x="915988" y="884238"/>
            <a:ext cx="8008937" cy="369887"/>
            <a:chOff x="915988" y="884238"/>
            <a:chExt cx="8008937" cy="369887"/>
          </a:xfrm>
        </p:grpSpPr>
        <p:sp>
          <p:nvSpPr>
            <p:cNvPr id="53258"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A.A simplify to?</a:t>
              </a:r>
            </a:p>
          </p:txBody>
        </p:sp>
        <p:cxnSp>
          <p:nvCxnSpPr>
            <p:cNvPr id="13" name="Straight Connector 12"/>
            <p:cNvCxnSpPr/>
            <p:nvPr/>
          </p:nvCxnSpPr>
          <p:spPr>
            <a:xfrm>
              <a:off x="3925888" y="955675"/>
              <a:ext cx="136525" cy="0"/>
            </a:xfrm>
            <a:prstGeom prst="line">
              <a:avLst/>
            </a:prstGeom>
            <a:ln w="19050">
              <a:solidFill>
                <a:srgbClr val="00368D"/>
              </a:solidFill>
              <a:tailEnd type="none"/>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03287" y="4789488"/>
            <a:ext cx="7920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Two of the logic identities used in simplification involve multiple variables.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889000" y="5118895"/>
            <a:ext cx="7920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Both of these identities can be proven using Boolean algebra and basic single-variable identities.</a:t>
            </a:r>
          </a:p>
        </p:txBody>
      </p:sp>
      <p:sp>
        <p:nvSpPr>
          <p:cNvPr id="3" name="TextBox 2"/>
          <p:cNvSpPr txBox="1">
            <a:spLocks noChangeArrowheads="1"/>
          </p:cNvSpPr>
          <p:nvPr/>
        </p:nvSpPr>
        <p:spPr bwMode="auto">
          <a:xfrm>
            <a:off x="889000" y="657225"/>
            <a:ext cx="252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(A.B) =</a:t>
            </a:r>
          </a:p>
        </p:txBody>
      </p:sp>
      <p:sp>
        <p:nvSpPr>
          <p:cNvPr id="31" name="TextBox 30"/>
          <p:cNvSpPr txBox="1">
            <a:spLocks noChangeArrowheads="1"/>
          </p:cNvSpPr>
          <p:nvPr/>
        </p:nvSpPr>
        <p:spPr bwMode="auto">
          <a:xfrm>
            <a:off x="889000" y="2809875"/>
            <a:ext cx="252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 + B) =</a:t>
            </a:r>
          </a:p>
        </p:txBody>
      </p:sp>
      <p:sp>
        <p:nvSpPr>
          <p:cNvPr id="6" name="TextBox 5"/>
          <p:cNvSpPr txBox="1">
            <a:spLocks noChangeArrowheads="1"/>
          </p:cNvSpPr>
          <p:nvPr/>
        </p:nvSpPr>
        <p:spPr bwMode="auto">
          <a:xfrm>
            <a:off x="3292475" y="65722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9" name="TextBox 8"/>
          <p:cNvSpPr txBox="1">
            <a:spLocks noChangeArrowheads="1"/>
          </p:cNvSpPr>
          <p:nvPr/>
        </p:nvSpPr>
        <p:spPr bwMode="auto">
          <a:xfrm>
            <a:off x="3292475" y="657225"/>
            <a:ext cx="26860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(A.1 + (A.B)</a:t>
            </a:r>
          </a:p>
        </p:txBody>
      </p:sp>
      <p:sp>
        <p:nvSpPr>
          <p:cNvPr id="36" name="TextBox 35"/>
          <p:cNvSpPr txBox="1">
            <a:spLocks noChangeArrowheads="1"/>
          </p:cNvSpPr>
          <p:nvPr/>
        </p:nvSpPr>
        <p:spPr bwMode="auto">
          <a:xfrm>
            <a:off x="3292475" y="2809875"/>
            <a:ext cx="5175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t>
            </a:r>
          </a:p>
        </p:txBody>
      </p:sp>
      <p:sp>
        <p:nvSpPr>
          <p:cNvPr id="10" name="Rectangle 9"/>
          <p:cNvSpPr>
            <a:spLocks noChangeArrowheads="1"/>
          </p:cNvSpPr>
          <p:nvPr/>
        </p:nvSpPr>
        <p:spPr bwMode="auto">
          <a:xfrm>
            <a:off x="6208712" y="811213"/>
            <a:ext cx="13652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a:t>since A = A.1</a:t>
            </a:r>
            <a:endParaRPr lang="en-GB" altLang="en-US"/>
          </a:p>
        </p:txBody>
      </p:sp>
      <p:sp>
        <p:nvSpPr>
          <p:cNvPr id="37" name="TextBox 36"/>
          <p:cNvSpPr txBox="1">
            <a:spLocks noChangeArrowheads="1"/>
          </p:cNvSpPr>
          <p:nvPr/>
        </p:nvSpPr>
        <p:spPr bwMode="auto">
          <a:xfrm>
            <a:off x="2938462" y="1300163"/>
            <a:ext cx="25781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 (1 + B)</a:t>
            </a:r>
          </a:p>
        </p:txBody>
      </p:sp>
      <p:sp>
        <p:nvSpPr>
          <p:cNvPr id="11" name="Rectangle 10"/>
          <p:cNvSpPr>
            <a:spLocks noChangeArrowheads="1"/>
          </p:cNvSpPr>
          <p:nvPr/>
        </p:nvSpPr>
        <p:spPr bwMode="auto">
          <a:xfrm>
            <a:off x="6208712" y="1454150"/>
            <a:ext cx="262731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a:t>since A is a common factor</a:t>
            </a:r>
            <a:endParaRPr lang="en-GB" altLang="en-US"/>
          </a:p>
        </p:txBody>
      </p:sp>
      <p:sp>
        <p:nvSpPr>
          <p:cNvPr id="12" name="Rectangle 11"/>
          <p:cNvSpPr>
            <a:spLocks noChangeArrowheads="1"/>
          </p:cNvSpPr>
          <p:nvPr/>
        </p:nvSpPr>
        <p:spPr bwMode="auto">
          <a:xfrm>
            <a:off x="2932112" y="1947863"/>
            <a:ext cx="8985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 A</a:t>
            </a:r>
            <a:endParaRPr lang="en-GB" altLang="en-US" sz="3600" b="1"/>
          </a:p>
        </p:txBody>
      </p:sp>
      <p:sp>
        <p:nvSpPr>
          <p:cNvPr id="19" name="Rectangle 18"/>
          <p:cNvSpPr>
            <a:spLocks noChangeArrowheads="1"/>
          </p:cNvSpPr>
          <p:nvPr/>
        </p:nvSpPr>
        <p:spPr bwMode="auto">
          <a:xfrm>
            <a:off x="6208712" y="2101850"/>
            <a:ext cx="1693863"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(1 + B) = 1</a:t>
            </a:r>
          </a:p>
        </p:txBody>
      </p:sp>
      <p:sp>
        <p:nvSpPr>
          <p:cNvPr id="40" name="TextBox 39"/>
          <p:cNvSpPr txBox="1">
            <a:spLocks noChangeArrowheads="1"/>
          </p:cNvSpPr>
          <p:nvPr/>
        </p:nvSpPr>
        <p:spPr bwMode="auto">
          <a:xfrm>
            <a:off x="3292475" y="2808288"/>
            <a:ext cx="29162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(A.A) + (A.B)</a:t>
            </a:r>
          </a:p>
        </p:txBody>
      </p:sp>
      <p:sp>
        <p:nvSpPr>
          <p:cNvPr id="152576" name="Rectangle 152575"/>
          <p:cNvSpPr>
            <a:spLocks noChangeArrowheads="1"/>
          </p:cNvSpPr>
          <p:nvPr/>
        </p:nvSpPr>
        <p:spPr bwMode="auto">
          <a:xfrm>
            <a:off x="6208712" y="2963863"/>
            <a:ext cx="14287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expand terms</a:t>
            </a:r>
          </a:p>
        </p:txBody>
      </p:sp>
      <p:sp>
        <p:nvSpPr>
          <p:cNvPr id="42" name="TextBox 41"/>
          <p:cNvSpPr txBox="1">
            <a:spLocks noChangeArrowheads="1"/>
          </p:cNvSpPr>
          <p:nvPr/>
        </p:nvSpPr>
        <p:spPr bwMode="auto">
          <a:xfrm>
            <a:off x="2938462" y="3470275"/>
            <a:ext cx="2578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 + (A.B)</a:t>
            </a:r>
          </a:p>
        </p:txBody>
      </p:sp>
      <p:sp>
        <p:nvSpPr>
          <p:cNvPr id="152577" name="Rectangle 152576"/>
          <p:cNvSpPr>
            <a:spLocks noChangeArrowheads="1"/>
          </p:cNvSpPr>
          <p:nvPr/>
        </p:nvSpPr>
        <p:spPr bwMode="auto">
          <a:xfrm>
            <a:off x="6208712" y="3624263"/>
            <a:ext cx="138906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A.A = A</a:t>
            </a:r>
          </a:p>
        </p:txBody>
      </p:sp>
      <p:sp>
        <p:nvSpPr>
          <p:cNvPr id="44" name="Rectangle 43"/>
          <p:cNvSpPr>
            <a:spLocks noChangeArrowheads="1"/>
          </p:cNvSpPr>
          <p:nvPr/>
        </p:nvSpPr>
        <p:spPr bwMode="auto">
          <a:xfrm>
            <a:off x="2944812" y="4121150"/>
            <a:ext cx="8985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t>= A</a:t>
            </a:r>
            <a:endParaRPr lang="en-GB" altLang="en-US" sz="3600" b="1"/>
          </a:p>
        </p:txBody>
      </p:sp>
      <p:sp>
        <p:nvSpPr>
          <p:cNvPr id="152578" name="Rectangle 152577"/>
          <p:cNvSpPr>
            <a:spLocks noChangeArrowheads="1"/>
          </p:cNvSpPr>
          <p:nvPr/>
        </p:nvSpPr>
        <p:spPr bwMode="auto">
          <a:xfrm>
            <a:off x="6208712" y="4275138"/>
            <a:ext cx="18986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since A + (A.B) = 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fade">
                                      <p:cBhvr>
                                        <p:cTn id="10" dur="1000"/>
                                        <p:tgtEl>
                                          <p:spTgt spid="3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00"/>
                                        <p:tgtEl>
                                          <p:spTgt spid="6"/>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xit" presetSubtype="0" fill="hold" grpId="1"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par>
                          <p:cTn id="29" fill="hold" nodeType="afterGroup">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par>
                          <p:cTn id="33" fill="hold" nodeType="afterGroup">
                            <p:stCondLst>
                              <p:cond delay="1000"/>
                            </p:stCondLst>
                            <p:childTnLst>
                              <p:par>
                                <p:cTn id="34" presetID="10" presetClass="entr" presetSubtype="0" fill="hold" grpId="0" nodeType="afterEffect">
                                  <p:stCondLst>
                                    <p:cond delay="0"/>
                                  </p:stCondLst>
                                  <p:childTnLst>
                                    <p:set>
                                      <p:cBhvr>
                                        <p:cTn id="35" dur="1" fill="hold">
                                          <p:stCondLst>
                                            <p:cond delay="0"/>
                                          </p:stCondLst>
                                        </p:cTn>
                                        <p:tgtEl>
                                          <p:spTgt spid="37"/>
                                        </p:tgtEl>
                                        <p:attrNameLst>
                                          <p:attrName>style.visibility</p:attrName>
                                        </p:attrNameLst>
                                      </p:cBhvr>
                                      <p:to>
                                        <p:strVal val="visible"/>
                                      </p:to>
                                    </p:set>
                                    <p:animEffect transition="in" filter="fade">
                                      <p:cBhvr>
                                        <p:cTn id="36" dur="500"/>
                                        <p:tgtEl>
                                          <p:spTgt spid="37"/>
                                        </p:tgtEl>
                                      </p:cBhvr>
                                    </p:animEffect>
                                  </p:childTnLst>
                                </p:cTn>
                              </p:par>
                            </p:childTnLst>
                          </p:cTn>
                        </p:par>
                        <p:par>
                          <p:cTn id="37" fill="hold" nodeType="afterGroup">
                            <p:stCondLst>
                              <p:cond delay="1500"/>
                            </p:stCondLst>
                            <p:childTnLst>
                              <p:par>
                                <p:cTn id="38" presetID="10" presetClass="entr" presetSubtype="0" fill="hold" grpId="0" nodeType="after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childTnLst>
                          </p:cTn>
                        </p:par>
                        <p:par>
                          <p:cTn id="41" fill="hold" nodeType="afterGroup">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childTnLst>
                          </p:cTn>
                        </p:par>
                        <p:par>
                          <p:cTn id="45" fill="hold" nodeType="afterGroup">
                            <p:stCondLst>
                              <p:cond delay="2500"/>
                            </p:stCondLst>
                            <p:childTnLst>
                              <p:par>
                                <p:cTn id="46" presetID="10" presetClass="entr" presetSubtype="0" fill="hold" grpId="0" nodeType="after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500"/>
                                        <p:tgtEl>
                                          <p:spTgt spid="19"/>
                                        </p:tgtEl>
                                      </p:cBhvr>
                                    </p:animEffect>
                                  </p:childTnLst>
                                </p:cTn>
                              </p:par>
                            </p:childTnLst>
                          </p:cTn>
                        </p:par>
                        <p:par>
                          <p:cTn id="49" fill="hold" nodeType="afterGroup">
                            <p:stCondLst>
                              <p:cond delay="3000"/>
                            </p:stCondLst>
                            <p:childTnLst>
                              <p:par>
                                <p:cTn id="50" presetID="10" presetClass="entr" presetSubtype="0" fill="hold" grpId="0" nodeType="afterEffect">
                                  <p:stCondLst>
                                    <p:cond delay="0"/>
                                  </p:stCondLst>
                                  <p:childTnLst>
                                    <p:set>
                                      <p:cBhvr>
                                        <p:cTn id="51" dur="1" fill="hold">
                                          <p:stCondLst>
                                            <p:cond delay="0"/>
                                          </p:stCondLst>
                                        </p:cTn>
                                        <p:tgtEl>
                                          <p:spTgt spid="29">
                                            <p:txEl>
                                              <p:pRg st="0" end="0"/>
                                            </p:txEl>
                                          </p:spTgt>
                                        </p:tgtEl>
                                        <p:attrNameLst>
                                          <p:attrName>style.visibility</p:attrName>
                                        </p:attrNameLst>
                                      </p:cBhvr>
                                      <p:to>
                                        <p:strVal val="visible"/>
                                      </p:to>
                                    </p:set>
                                    <p:animEffect transition="in" filter="fade">
                                      <p:cBhvr>
                                        <p:cTn id="52" dur="2000"/>
                                        <p:tgtEl>
                                          <p:spTgt spid="29">
                                            <p:txEl>
                                              <p:pRg st="0" end="0"/>
                                            </p:txEl>
                                          </p:spTgt>
                                        </p:tgtEl>
                                      </p:cBhvr>
                                    </p:animEffect>
                                  </p:childTnLst>
                                </p:cTn>
                              </p:par>
                              <p:par>
                                <p:cTn id="53" presetID="10" presetClass="exit" presetSubtype="0" fill="hold" grpId="1" nodeType="withEffect">
                                  <p:stCondLst>
                                    <p:cond delay="0"/>
                                  </p:stCondLst>
                                  <p:childTnLst>
                                    <p:animEffect transition="out" filter="fade">
                                      <p:cBhvr>
                                        <p:cTn id="54" dur="500"/>
                                        <p:tgtEl>
                                          <p:spTgt spid="36"/>
                                        </p:tgtEl>
                                      </p:cBhvr>
                                    </p:animEffect>
                                    <p:set>
                                      <p:cBhvr>
                                        <p:cTn id="55" dur="1" fill="hold">
                                          <p:stCondLst>
                                            <p:cond delay="499"/>
                                          </p:stCondLst>
                                        </p:cTn>
                                        <p:tgtEl>
                                          <p:spTgt spid="36"/>
                                        </p:tgtEl>
                                        <p:attrNameLst>
                                          <p:attrName>style.visibility</p:attrName>
                                        </p:attrNameLst>
                                      </p:cBhvr>
                                      <p:to>
                                        <p:strVal val="hidden"/>
                                      </p:to>
                                    </p:set>
                                  </p:childTnLst>
                                </p:cTn>
                              </p:par>
                              <p:par>
                                <p:cTn id="56" presetID="10" presetClass="entr" presetSubtype="0" fill="hold" grpId="0" nodeType="withEffect">
                                  <p:stCondLst>
                                    <p:cond delay="500"/>
                                  </p:stCondLst>
                                  <p:childTnLst>
                                    <p:set>
                                      <p:cBhvr>
                                        <p:cTn id="57" dur="1" fill="hold">
                                          <p:stCondLst>
                                            <p:cond delay="0"/>
                                          </p:stCondLst>
                                        </p:cTn>
                                        <p:tgtEl>
                                          <p:spTgt spid="40"/>
                                        </p:tgtEl>
                                        <p:attrNameLst>
                                          <p:attrName>style.visibility</p:attrName>
                                        </p:attrNameLst>
                                      </p:cBhvr>
                                      <p:to>
                                        <p:strVal val="visible"/>
                                      </p:to>
                                    </p:set>
                                    <p:animEffect transition="in" filter="fade">
                                      <p:cBhvr>
                                        <p:cTn id="58" dur="500"/>
                                        <p:tgtEl>
                                          <p:spTgt spid="40"/>
                                        </p:tgtEl>
                                      </p:cBhvr>
                                    </p:animEffect>
                                  </p:childTnLst>
                                </p:cTn>
                              </p:par>
                              <p:par>
                                <p:cTn id="59" presetID="10" presetClass="entr" presetSubtype="0" fill="hold" grpId="0" nodeType="withEffect">
                                  <p:stCondLst>
                                    <p:cond delay="1000"/>
                                  </p:stCondLst>
                                  <p:childTnLst>
                                    <p:set>
                                      <p:cBhvr>
                                        <p:cTn id="60" dur="1" fill="hold">
                                          <p:stCondLst>
                                            <p:cond delay="0"/>
                                          </p:stCondLst>
                                        </p:cTn>
                                        <p:tgtEl>
                                          <p:spTgt spid="152576"/>
                                        </p:tgtEl>
                                        <p:attrNameLst>
                                          <p:attrName>style.visibility</p:attrName>
                                        </p:attrNameLst>
                                      </p:cBhvr>
                                      <p:to>
                                        <p:strVal val="visible"/>
                                      </p:to>
                                    </p:set>
                                    <p:animEffect transition="in" filter="fade">
                                      <p:cBhvr>
                                        <p:cTn id="61" dur="500"/>
                                        <p:tgtEl>
                                          <p:spTgt spid="152576"/>
                                        </p:tgtEl>
                                      </p:cBhvr>
                                    </p:animEffect>
                                  </p:childTnLst>
                                </p:cTn>
                              </p:par>
                              <p:par>
                                <p:cTn id="62" presetID="10" presetClass="entr" presetSubtype="0" fill="hold" grpId="0" nodeType="withEffect">
                                  <p:stCondLst>
                                    <p:cond delay="1500"/>
                                  </p:stCondLst>
                                  <p:childTnLst>
                                    <p:set>
                                      <p:cBhvr>
                                        <p:cTn id="63" dur="1" fill="hold">
                                          <p:stCondLst>
                                            <p:cond delay="0"/>
                                          </p:stCondLst>
                                        </p:cTn>
                                        <p:tgtEl>
                                          <p:spTgt spid="42"/>
                                        </p:tgtEl>
                                        <p:attrNameLst>
                                          <p:attrName>style.visibility</p:attrName>
                                        </p:attrNameLst>
                                      </p:cBhvr>
                                      <p:to>
                                        <p:strVal val="visible"/>
                                      </p:to>
                                    </p:set>
                                    <p:animEffect transition="in" filter="fade">
                                      <p:cBhvr>
                                        <p:cTn id="64" dur="500"/>
                                        <p:tgtEl>
                                          <p:spTgt spid="42"/>
                                        </p:tgtEl>
                                      </p:cBhvr>
                                    </p:animEffect>
                                  </p:childTnLst>
                                </p:cTn>
                              </p:par>
                            </p:childTnLst>
                          </p:cTn>
                        </p:par>
                        <p:par>
                          <p:cTn id="65" fill="hold" nodeType="afterGroup">
                            <p:stCondLst>
                              <p:cond delay="5000"/>
                            </p:stCondLst>
                            <p:childTnLst>
                              <p:par>
                                <p:cTn id="66" presetID="10" presetClass="entr" presetSubtype="0" fill="hold" grpId="0" nodeType="afterEffect">
                                  <p:stCondLst>
                                    <p:cond delay="0"/>
                                  </p:stCondLst>
                                  <p:childTnLst>
                                    <p:set>
                                      <p:cBhvr>
                                        <p:cTn id="67" dur="1" fill="hold">
                                          <p:stCondLst>
                                            <p:cond delay="0"/>
                                          </p:stCondLst>
                                        </p:cTn>
                                        <p:tgtEl>
                                          <p:spTgt spid="152577"/>
                                        </p:tgtEl>
                                        <p:attrNameLst>
                                          <p:attrName>style.visibility</p:attrName>
                                        </p:attrNameLst>
                                      </p:cBhvr>
                                      <p:to>
                                        <p:strVal val="visible"/>
                                      </p:to>
                                    </p:set>
                                    <p:animEffect transition="in" filter="fade">
                                      <p:cBhvr>
                                        <p:cTn id="68" dur="500"/>
                                        <p:tgtEl>
                                          <p:spTgt spid="152577"/>
                                        </p:tgtEl>
                                      </p:cBhvr>
                                    </p:animEffect>
                                  </p:childTnLst>
                                </p:cTn>
                              </p:par>
                            </p:childTnLst>
                          </p:cTn>
                        </p:par>
                        <p:par>
                          <p:cTn id="69" fill="hold" nodeType="afterGroup">
                            <p:stCondLst>
                              <p:cond delay="5500"/>
                            </p:stCondLst>
                            <p:childTnLst>
                              <p:par>
                                <p:cTn id="70" presetID="10" presetClass="entr" presetSubtype="0" fill="hold" grpId="0" nodeType="after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fade">
                                      <p:cBhvr>
                                        <p:cTn id="72" dur="500"/>
                                        <p:tgtEl>
                                          <p:spTgt spid="44"/>
                                        </p:tgtEl>
                                      </p:cBhvr>
                                    </p:animEffect>
                                  </p:childTnLst>
                                </p:cTn>
                              </p:par>
                            </p:childTnLst>
                          </p:cTn>
                        </p:par>
                        <p:par>
                          <p:cTn id="73" fill="hold" nodeType="afterGroup">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152578"/>
                                        </p:tgtEl>
                                        <p:attrNameLst>
                                          <p:attrName>style.visibility</p:attrName>
                                        </p:attrNameLst>
                                      </p:cBhvr>
                                      <p:to>
                                        <p:strVal val="visible"/>
                                      </p:to>
                                    </p:set>
                                    <p:animEffect transition="in" filter="fade">
                                      <p:cBhvr>
                                        <p:cTn id="76" dur="500"/>
                                        <p:tgtEl>
                                          <p:spTgt spid="152578"/>
                                        </p:tgtEl>
                                      </p:cBhvr>
                                    </p:animEffect>
                                  </p:childTnLst>
                                </p:cTn>
                              </p:par>
                            </p:childTnLst>
                          </p:cTn>
                        </p:par>
                        <p:par>
                          <p:cTn id="77" fill="hold" nodeType="afterGroup">
                            <p:stCondLst>
                              <p:cond delay="6500"/>
                            </p:stCondLst>
                            <p:childTnLst>
                              <p:par>
                                <p:cTn id="78" presetID="10" presetClass="entr" presetSubtype="0" fill="hold" grpId="0" nodeType="afterEffect">
                                  <p:stCondLst>
                                    <p:cond delay="0"/>
                                  </p:stCondLst>
                                  <p:childTnLst>
                                    <p:set>
                                      <p:cBhvr>
                                        <p:cTn id="79" dur="1" fill="hold">
                                          <p:stCondLst>
                                            <p:cond delay="0"/>
                                          </p:stCondLst>
                                        </p:cTn>
                                        <p:tgtEl>
                                          <p:spTgt spid="7"/>
                                        </p:tgtEl>
                                        <p:attrNameLst>
                                          <p:attrName>style.visibility</p:attrName>
                                        </p:attrNameLst>
                                      </p:cBhvr>
                                      <p:to>
                                        <p:strVal val="visible"/>
                                      </p:to>
                                    </p:set>
                                    <p:animEffect transition="in" filter="fade">
                                      <p:cBhvr>
                                        <p:cTn id="8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3" grpId="0"/>
      <p:bldP spid="31" grpId="0"/>
      <p:bldP spid="6" grpId="0"/>
      <p:bldP spid="6" grpId="1"/>
      <p:bldP spid="9" grpId="0"/>
      <p:bldP spid="36" grpId="0"/>
      <p:bldP spid="36" grpId="1"/>
      <p:bldP spid="10" grpId="0"/>
      <p:bldP spid="37" grpId="0"/>
      <p:bldP spid="11" grpId="0"/>
      <p:bldP spid="12" grpId="0"/>
      <p:bldP spid="19" grpId="0"/>
      <p:bldP spid="40" grpId="0"/>
      <p:bldP spid="152576" grpId="0"/>
      <p:bldP spid="42" grpId="0"/>
      <p:bldP spid="152577" grpId="0"/>
      <p:bldP spid="44" grpId="0"/>
      <p:bldP spid="15257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Y</a:t>
            </a:r>
          </a:p>
        </p:txBody>
      </p:sp>
      <p:sp>
        <p:nvSpPr>
          <p:cNvPr id="57347"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X</a:t>
            </a:r>
          </a:p>
        </p:txBody>
      </p:sp>
      <p:sp>
        <p:nvSpPr>
          <p:cNvPr id="57348"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Y</a:t>
            </a:r>
          </a:p>
        </p:txBody>
      </p:sp>
      <p:sp>
        <p:nvSpPr>
          <p:cNvPr id="57349"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X . Y</a:t>
            </a:r>
          </a:p>
        </p:txBody>
      </p:sp>
      <p:sp>
        <p:nvSpPr>
          <p:cNvPr id="5735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7</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57352"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X + (X . Y) simplify to?</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7675" y="2624138"/>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Text Box 5"/>
          <p:cNvSpPr txBox="1">
            <a:spLocks noChangeArrowheads="1"/>
          </p:cNvSpPr>
          <p:nvPr>
            <p:custDataLst>
              <p:tags r:id="rId2"/>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Y</a:t>
            </a:r>
          </a:p>
        </p:txBody>
      </p:sp>
      <p:sp>
        <p:nvSpPr>
          <p:cNvPr id="59396" name="Text Box 5"/>
          <p:cNvSpPr txBox="1">
            <a:spLocks noChangeArrowheads="1"/>
          </p:cNvSpPr>
          <p:nvPr>
            <p:custDataLst>
              <p:tags r:id="rId3"/>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X</a:t>
            </a:r>
          </a:p>
        </p:txBody>
      </p:sp>
      <p:sp>
        <p:nvSpPr>
          <p:cNvPr id="59397"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X + Y</a:t>
            </a:r>
          </a:p>
        </p:txBody>
      </p:sp>
      <p:sp>
        <p:nvSpPr>
          <p:cNvPr id="59398" name="Text Box 5"/>
          <p:cNvSpPr txBox="1">
            <a:spLocks noChangeArrowheads="1"/>
          </p:cNvSpPr>
          <p:nvPr>
            <p:custDataLst>
              <p:tags r:id="rId5"/>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X . Y</a:t>
            </a:r>
          </a:p>
        </p:txBody>
      </p:sp>
      <p:sp>
        <p:nvSpPr>
          <p:cNvPr id="59399"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7</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59401" name="Text Box 3"/>
          <p:cNvSpPr txBox="1">
            <a:spLocks noChangeArrowheads="1"/>
          </p:cNvSpPr>
          <p:nvPr>
            <p:custDataLst>
              <p:tags r:id="rId6"/>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What does the expression X + (X . Y) simplify to?</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Manipulation with Boolean Algebra</a:t>
            </a:r>
          </a:p>
        </p:txBody>
      </p:sp>
      <p:sp>
        <p:nvSpPr>
          <p:cNvPr id="152580" name="Text Box 4"/>
          <p:cNvSpPr txBox="1">
            <a:spLocks noChangeArrowheads="1"/>
          </p:cNvSpPr>
          <p:nvPr/>
        </p:nvSpPr>
        <p:spPr bwMode="auto">
          <a:xfrm>
            <a:off x="917575" y="884238"/>
            <a:ext cx="32797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Boolean algebra can be used to simplify this logic circuit.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grpSp>
        <p:nvGrpSpPr>
          <p:cNvPr id="2" name="Group 3"/>
          <p:cNvGrpSpPr>
            <a:grpSpLocks/>
          </p:cNvGrpSpPr>
          <p:nvPr/>
        </p:nvGrpSpPr>
        <p:grpSpPr bwMode="auto">
          <a:xfrm>
            <a:off x="4580732" y="1084263"/>
            <a:ext cx="4456112" cy="2047875"/>
            <a:chOff x="4405745" y="1851541"/>
            <a:chExt cx="4455799" cy="2047875"/>
          </a:xfrm>
        </p:grpSpPr>
        <p:pic>
          <p:nvPicPr>
            <p:cNvPr id="61485" name="Picture 2" descr="T:\SciTex\source\e8c52f34-162e-4845-a066-56ef6be987a4\US\Graphics\manipula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09" y="1851541"/>
              <a:ext cx="3895725"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6"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487"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488"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grpSp>
        <p:nvGrpSpPr>
          <p:cNvPr id="3" name="Group 5"/>
          <p:cNvGrpSpPr>
            <a:grpSpLocks/>
          </p:cNvGrpSpPr>
          <p:nvPr/>
        </p:nvGrpSpPr>
        <p:grpSpPr bwMode="auto">
          <a:xfrm>
            <a:off x="6498432" y="1211263"/>
            <a:ext cx="1643062" cy="1960563"/>
            <a:chOff x="6322742" y="1978025"/>
            <a:chExt cx="1643332" cy="1961181"/>
          </a:xfrm>
        </p:grpSpPr>
        <p:sp>
          <p:nvSpPr>
            <p:cNvPr id="61473" name="TextBox 29"/>
            <p:cNvSpPr txBox="1">
              <a:spLocks noChangeArrowheads="1"/>
            </p:cNvSpPr>
            <p:nvPr/>
          </p:nvSpPr>
          <p:spPr bwMode="auto">
            <a:xfrm>
              <a:off x="6332538" y="1978025"/>
              <a:ext cx="3508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grpSp>
          <p:nvGrpSpPr>
            <p:cNvPr id="61474" name="Group 13"/>
            <p:cNvGrpSpPr>
              <a:grpSpLocks/>
            </p:cNvGrpSpPr>
            <p:nvPr/>
          </p:nvGrpSpPr>
          <p:grpSpPr bwMode="auto">
            <a:xfrm>
              <a:off x="6438887" y="2048803"/>
              <a:ext cx="1527187" cy="437208"/>
              <a:chOff x="1309275" y="2813190"/>
              <a:chExt cx="1527056" cy="436554"/>
            </a:xfrm>
          </p:grpSpPr>
          <p:sp>
            <p:nvSpPr>
              <p:cNvPr id="61480" name="TextBox 31"/>
              <p:cNvSpPr txBox="1">
                <a:spLocks noChangeArrowheads="1"/>
              </p:cNvSpPr>
              <p:nvPr/>
            </p:nvSpPr>
            <p:spPr bwMode="auto">
              <a:xfrm>
                <a:off x="2055348" y="2880412"/>
                <a:ext cx="78098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 + B</a:t>
                </a:r>
              </a:p>
            </p:txBody>
          </p:sp>
          <p:cxnSp>
            <p:nvCxnSpPr>
              <p:cNvPr id="8" name="Straight Connector 7"/>
              <p:cNvCxnSpPr/>
              <p:nvPr/>
            </p:nvCxnSpPr>
            <p:spPr>
              <a:xfrm>
                <a:off x="2572785" y="2943893"/>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2166353" y="2943893"/>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1309036" y="2813871"/>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1309036" y="3157951"/>
                <a:ext cx="128598"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1475" name="TextBox 34"/>
            <p:cNvSpPr txBox="1">
              <a:spLocks noChangeArrowheads="1"/>
            </p:cNvSpPr>
            <p:nvPr/>
          </p:nvSpPr>
          <p:spPr bwMode="auto">
            <a:xfrm>
              <a:off x="6332538" y="2322513"/>
              <a:ext cx="35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B</a:t>
              </a:r>
            </a:p>
          </p:txBody>
        </p:sp>
        <p:sp>
          <p:nvSpPr>
            <p:cNvPr id="61476" name="TextBox 1"/>
            <p:cNvSpPr txBox="1">
              <a:spLocks noChangeArrowheads="1"/>
            </p:cNvSpPr>
            <p:nvPr/>
          </p:nvSpPr>
          <p:spPr bwMode="auto">
            <a:xfrm>
              <a:off x="7185025" y="2728612"/>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sp>
          <p:nvSpPr>
            <p:cNvPr id="61477" name="TextBox 19"/>
            <p:cNvSpPr txBox="1">
              <a:spLocks noChangeArrowheads="1"/>
            </p:cNvSpPr>
            <p:nvPr/>
          </p:nvSpPr>
          <p:spPr bwMode="auto">
            <a:xfrm>
              <a:off x="6322742" y="3187395"/>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a:t>
              </a:r>
            </a:p>
          </p:txBody>
        </p:sp>
        <p:sp>
          <p:nvSpPr>
            <p:cNvPr id="61478" name="TextBox 20"/>
            <p:cNvSpPr txBox="1">
              <a:spLocks noChangeArrowheads="1"/>
            </p:cNvSpPr>
            <p:nvPr/>
          </p:nvSpPr>
          <p:spPr bwMode="auto">
            <a:xfrm>
              <a:off x="6322742" y="352956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B</a:t>
              </a:r>
            </a:p>
          </p:txBody>
        </p:sp>
        <p:sp>
          <p:nvSpPr>
            <p:cNvPr id="61479" name="TextBox 21"/>
            <p:cNvSpPr txBox="1">
              <a:spLocks noChangeArrowheads="1"/>
            </p:cNvSpPr>
            <p:nvPr/>
          </p:nvSpPr>
          <p:spPr bwMode="auto">
            <a:xfrm>
              <a:off x="7189354" y="3569874"/>
              <a:ext cx="77239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 + B</a:t>
              </a:r>
            </a:p>
          </p:txBody>
        </p:sp>
      </p:grpSp>
      <p:grpSp>
        <p:nvGrpSpPr>
          <p:cNvPr id="4" name="Group 3"/>
          <p:cNvGrpSpPr/>
          <p:nvPr/>
        </p:nvGrpSpPr>
        <p:grpSpPr>
          <a:xfrm>
            <a:off x="858044" y="1760385"/>
            <a:ext cx="3373437" cy="922337"/>
            <a:chOff x="896938" y="1931988"/>
            <a:chExt cx="3373437" cy="922337"/>
          </a:xfrm>
        </p:grpSpPr>
        <p:sp>
          <p:nvSpPr>
            <p:cNvPr id="29" name="Text Box 4"/>
            <p:cNvSpPr txBox="1">
              <a:spLocks noChangeArrowheads="1"/>
            </p:cNvSpPr>
            <p:nvPr/>
          </p:nvSpPr>
          <p:spPr bwMode="auto">
            <a:xfrm>
              <a:off x="903288" y="1931988"/>
              <a:ext cx="336708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pPr>
              <a:r>
                <a:rPr lang="en-GB" altLang="en-US" sz="1800">
                  <a:solidFill>
                    <a:srgbClr val="00368D"/>
                  </a:solidFill>
                </a:rPr>
                <a:t>By inspecting the circuit it can be found that its logic function is Q = A.(A + B).(A + B)</a:t>
              </a:r>
            </a:p>
          </p:txBody>
        </p:sp>
        <p:grpSp>
          <p:nvGrpSpPr>
            <p:cNvPr id="5" name="Group 13"/>
            <p:cNvGrpSpPr>
              <a:grpSpLocks/>
            </p:cNvGrpSpPr>
            <p:nvPr/>
          </p:nvGrpSpPr>
          <p:grpSpPr bwMode="auto">
            <a:xfrm>
              <a:off x="896938" y="2476500"/>
              <a:ext cx="1568450" cy="369888"/>
              <a:chOff x="2055348" y="2880412"/>
              <a:chExt cx="1567265" cy="369811"/>
            </a:xfrm>
          </p:grpSpPr>
          <p:sp>
            <p:nvSpPr>
              <p:cNvPr id="61470" name="TextBox 31"/>
              <p:cNvSpPr txBox="1">
                <a:spLocks noChangeArrowheads="1"/>
              </p:cNvSpPr>
              <p:nvPr/>
            </p:nvSpPr>
            <p:spPr bwMode="auto">
              <a:xfrm>
                <a:off x="2055348" y="2880412"/>
                <a:ext cx="184659" cy="369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endParaRPr lang="en-GB" altLang="en-US" sz="1800">
                  <a:solidFill>
                    <a:srgbClr val="00368D"/>
                  </a:solidFill>
                </a:endParaRPr>
              </a:p>
            </p:txBody>
          </p:sp>
          <p:cxnSp>
            <p:nvCxnSpPr>
              <p:cNvPr id="25" name="Straight Connector 24"/>
              <p:cNvCxnSpPr/>
              <p:nvPr/>
            </p:nvCxnSpPr>
            <p:spPr>
              <a:xfrm>
                <a:off x="3490950" y="2951835"/>
                <a:ext cx="1316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3127687" y="2951835"/>
                <a:ext cx="13166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grpSp>
        <p:nvGrpSpPr>
          <p:cNvPr id="6" name="Group 2"/>
          <p:cNvGrpSpPr>
            <a:grpSpLocks/>
          </p:cNvGrpSpPr>
          <p:nvPr/>
        </p:nvGrpSpPr>
        <p:grpSpPr bwMode="auto">
          <a:xfrm>
            <a:off x="814387" y="2808192"/>
            <a:ext cx="3502025" cy="647700"/>
            <a:chOff x="909619" y="3431374"/>
            <a:chExt cx="3502026" cy="646331"/>
          </a:xfrm>
        </p:grpSpPr>
        <p:sp>
          <p:nvSpPr>
            <p:cNvPr id="61467" name="Text Box 4"/>
            <p:cNvSpPr txBox="1">
              <a:spLocks noChangeArrowheads="1"/>
            </p:cNvSpPr>
            <p:nvPr/>
          </p:nvSpPr>
          <p:spPr bwMode="auto">
            <a:xfrm>
              <a:off x="909619" y="3431374"/>
              <a:ext cx="350202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Since A.(A + B) = A this can be simplified to: Q = A.(A + B)</a:t>
              </a:r>
            </a:p>
          </p:txBody>
        </p:sp>
        <p:cxnSp>
          <p:nvCxnSpPr>
            <p:cNvPr id="27" name="Straight Connector 26"/>
            <p:cNvCxnSpPr/>
            <p:nvPr/>
          </p:nvCxnSpPr>
          <p:spPr bwMode="auto">
            <a:xfrm>
              <a:off x="3449620" y="3773549"/>
              <a:ext cx="1333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auto">
            <a:xfrm>
              <a:off x="3046395" y="3773549"/>
              <a:ext cx="1333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9" name="Group 29"/>
          <p:cNvGrpSpPr>
            <a:grpSpLocks/>
          </p:cNvGrpSpPr>
          <p:nvPr/>
        </p:nvGrpSpPr>
        <p:grpSpPr bwMode="auto">
          <a:xfrm>
            <a:off x="858044" y="3674117"/>
            <a:ext cx="3763962" cy="646112"/>
            <a:chOff x="909619" y="3431374"/>
            <a:chExt cx="3502026" cy="923330"/>
          </a:xfrm>
        </p:grpSpPr>
        <p:sp>
          <p:nvSpPr>
            <p:cNvPr id="61464" name="Text Box 4"/>
            <p:cNvSpPr txBox="1">
              <a:spLocks noChangeArrowheads="1"/>
            </p:cNvSpPr>
            <p:nvPr/>
          </p:nvSpPr>
          <p:spPr bwMode="auto">
            <a:xfrm>
              <a:off x="909619" y="3431374"/>
              <a:ext cx="350202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The terms can then be expanded to give: Q = (A.A) + (A.B)</a:t>
              </a:r>
            </a:p>
          </p:txBody>
        </p:sp>
        <p:cxnSp>
          <p:nvCxnSpPr>
            <p:cNvPr id="32" name="Straight Connector 31"/>
            <p:cNvCxnSpPr/>
            <p:nvPr/>
          </p:nvCxnSpPr>
          <p:spPr bwMode="auto">
            <a:xfrm>
              <a:off x="3165036" y="3930472"/>
              <a:ext cx="10339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auto">
            <a:xfrm>
              <a:off x="2436863" y="3930472"/>
              <a:ext cx="10339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0" name="Group 3"/>
          <p:cNvGrpSpPr>
            <a:grpSpLocks/>
          </p:cNvGrpSpPr>
          <p:nvPr/>
        </p:nvGrpSpPr>
        <p:grpSpPr bwMode="auto">
          <a:xfrm>
            <a:off x="856443" y="4508501"/>
            <a:ext cx="3751262" cy="646112"/>
            <a:chOff x="915987" y="5351026"/>
            <a:chExt cx="3750807" cy="646597"/>
          </a:xfrm>
        </p:grpSpPr>
        <p:sp>
          <p:nvSpPr>
            <p:cNvPr id="61460" name="Text Box 4"/>
            <p:cNvSpPr txBox="1">
              <a:spLocks noChangeArrowheads="1"/>
            </p:cNvSpPr>
            <p:nvPr/>
          </p:nvSpPr>
          <p:spPr bwMode="auto">
            <a:xfrm>
              <a:off x="915987" y="5351026"/>
              <a:ext cx="3750807" cy="646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Since A.A = 0 this can be simplified to: Q = 0 + (A.B) = A.B</a:t>
              </a:r>
            </a:p>
          </p:txBody>
        </p:sp>
        <p:cxnSp>
          <p:nvCxnSpPr>
            <p:cNvPr id="35" name="Straight Connector 34"/>
            <p:cNvCxnSpPr/>
            <p:nvPr/>
          </p:nvCxnSpPr>
          <p:spPr bwMode="auto">
            <a:xfrm>
              <a:off x="3144567" y="5689417"/>
              <a:ext cx="109524"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auto">
            <a:xfrm>
              <a:off x="2454087" y="5695772"/>
              <a:ext cx="11111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auto">
            <a:xfrm>
              <a:off x="1866784" y="5420928"/>
              <a:ext cx="111112"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1" name="Group 13"/>
          <p:cNvGrpSpPr>
            <a:grpSpLocks/>
          </p:cNvGrpSpPr>
          <p:nvPr/>
        </p:nvGrpSpPr>
        <p:grpSpPr bwMode="auto">
          <a:xfrm>
            <a:off x="7946232" y="4324351"/>
            <a:ext cx="582612" cy="368300"/>
            <a:chOff x="1915820" y="2944940"/>
            <a:chExt cx="582161" cy="368778"/>
          </a:xfrm>
        </p:grpSpPr>
        <p:sp>
          <p:nvSpPr>
            <p:cNvPr id="61458" name="TextBox 31"/>
            <p:cNvSpPr txBox="1">
              <a:spLocks noChangeArrowheads="1"/>
            </p:cNvSpPr>
            <p:nvPr/>
          </p:nvSpPr>
          <p:spPr bwMode="auto">
            <a:xfrm>
              <a:off x="1915820" y="2944940"/>
              <a:ext cx="582161" cy="368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solidFill>
                    <a:srgbClr val="CC0000"/>
                  </a:solidFill>
                </a:rPr>
                <a:t>A.B</a:t>
              </a:r>
            </a:p>
          </p:txBody>
        </p:sp>
        <p:cxnSp>
          <p:nvCxnSpPr>
            <p:cNvPr id="40" name="Straight Connector 39"/>
            <p:cNvCxnSpPr/>
            <p:nvPr/>
          </p:nvCxnSpPr>
          <p:spPr>
            <a:xfrm>
              <a:off x="2242592" y="3008522"/>
              <a:ext cx="134833" cy="0"/>
            </a:xfrm>
            <a:prstGeom prst="line">
              <a:avLst/>
            </a:prstGeom>
            <a:ln w="19050">
              <a:solidFill>
                <a:srgbClr val="CC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12" name="Group 4"/>
          <p:cNvGrpSpPr>
            <a:grpSpLocks/>
          </p:cNvGrpSpPr>
          <p:nvPr/>
        </p:nvGrpSpPr>
        <p:grpSpPr bwMode="auto">
          <a:xfrm>
            <a:off x="5201444" y="4132263"/>
            <a:ext cx="2751138" cy="752475"/>
            <a:chOff x="5629945" y="4304281"/>
            <a:chExt cx="2751248" cy="751907"/>
          </a:xfrm>
        </p:grpSpPr>
        <p:pic>
          <p:nvPicPr>
            <p:cNvPr id="61454" name="Picture 3" descr="T:\SciTex\source\e8c52f34-162e-4845-a066-56ef6be987a4\US\Graphics\manipulation 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2325" y="4418013"/>
              <a:ext cx="219075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55" name="TextBox 1"/>
            <p:cNvSpPr txBox="1">
              <a:spLocks noChangeArrowheads="1"/>
            </p:cNvSpPr>
            <p:nvPr/>
          </p:nvSpPr>
          <p:spPr bwMode="auto">
            <a:xfrm>
              <a:off x="5629945" y="4304281"/>
              <a:ext cx="351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1456" name="TextBox 24"/>
            <p:cNvSpPr txBox="1">
              <a:spLocks noChangeArrowheads="1"/>
            </p:cNvSpPr>
            <p:nvPr/>
          </p:nvSpPr>
          <p:spPr bwMode="auto">
            <a:xfrm>
              <a:off x="5629945" y="4673613"/>
              <a:ext cx="351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1457" name="TextBox 25"/>
            <p:cNvSpPr txBox="1">
              <a:spLocks noChangeArrowheads="1"/>
            </p:cNvSpPr>
            <p:nvPr/>
          </p:nvSpPr>
          <p:spPr bwMode="auto">
            <a:xfrm>
              <a:off x="8016965" y="4495519"/>
              <a:ext cx="3642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childTnLst>
                                </p:cTn>
                              </p:par>
                            </p:childTnLst>
                          </p:cTn>
                        </p:par>
                        <p:par>
                          <p:cTn id="32" fill="hold" nodeType="afterGroup">
                            <p:stCondLst>
                              <p:cond delay="1000"/>
                            </p:stCondLst>
                            <p:childTnLst>
                              <p:par>
                                <p:cTn id="33" presetID="10" presetClass="entr" presetSubtype="0" fill="hold"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childTnLst>
                                </p:cTn>
                              </p:par>
                            </p:childTnLst>
                          </p:cTn>
                        </p:par>
                        <p:par>
                          <p:cTn id="36" fill="hold" nodeType="afterGroup">
                            <p:stCondLst>
                              <p:cond delay="2000"/>
                            </p:stCondLst>
                            <p:childTnLst>
                              <p:par>
                                <p:cTn id="37" presetID="10" presetClass="entr" presetSubtype="0" fill="hold" nodeType="after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1000"/>
                                        <p:tgtEl>
                                          <p:spTgt spid="11"/>
                                        </p:tgtEl>
                                      </p:cBhvr>
                                    </p:animEffect>
                                  </p:childTnLst>
                                </p:cTn>
                              </p:par>
                            </p:childTnLst>
                          </p:cTn>
                        </p:par>
                        <p:par>
                          <p:cTn id="40" fill="hold" nodeType="afterGroup">
                            <p:stCondLst>
                              <p:cond delay="3000"/>
                            </p:stCondLst>
                            <p:childTnLst>
                              <p:par>
                                <p:cTn id="41" presetID="10" presetClass="entr" presetSubtype="0" fill="hold" grpId="0" nodeType="after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8</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63492"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correctly shows the output Q?</a:t>
            </a:r>
          </a:p>
        </p:txBody>
      </p:sp>
      <p:grpSp>
        <p:nvGrpSpPr>
          <p:cNvPr id="63493" name="Group 3"/>
          <p:cNvGrpSpPr>
            <a:grpSpLocks/>
          </p:cNvGrpSpPr>
          <p:nvPr/>
        </p:nvGrpSpPr>
        <p:grpSpPr bwMode="auto">
          <a:xfrm>
            <a:off x="3870325" y="2071688"/>
            <a:ext cx="4456113" cy="2047875"/>
            <a:chOff x="4405745" y="1851541"/>
            <a:chExt cx="4455799" cy="2047875"/>
          </a:xfrm>
        </p:grpSpPr>
        <p:pic>
          <p:nvPicPr>
            <p:cNvPr id="63502"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67346" y="1851541"/>
              <a:ext cx="3895450"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503"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3504"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3505"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
        <p:nvSpPr>
          <p:cNvPr id="63494" name="Text Box 5"/>
          <p:cNvSpPr txBox="1">
            <a:spLocks noChangeArrowheads="1"/>
          </p:cNvSpPr>
          <p:nvPr>
            <p:custDataLst>
              <p:tags r:id="rId3"/>
            </p:custDataLst>
          </p:nvPr>
        </p:nvSpPr>
        <p:spPr bwMode="auto">
          <a:xfrm>
            <a:off x="915988" y="262096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B</a:t>
            </a:r>
          </a:p>
        </p:txBody>
      </p:sp>
      <p:sp>
        <p:nvSpPr>
          <p:cNvPr id="63495" name="Text Box 5"/>
          <p:cNvSpPr txBox="1">
            <a:spLocks noChangeArrowheads="1"/>
          </p:cNvSpPr>
          <p:nvPr>
            <p:custDataLst>
              <p:tags r:id="rId4"/>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grpSp>
        <p:nvGrpSpPr>
          <p:cNvPr id="63496" name="Group 19"/>
          <p:cNvGrpSpPr>
            <a:grpSpLocks/>
          </p:cNvGrpSpPr>
          <p:nvPr/>
        </p:nvGrpSpPr>
        <p:grpSpPr bwMode="auto">
          <a:xfrm>
            <a:off x="915988" y="1900238"/>
            <a:ext cx="3656012" cy="341312"/>
            <a:chOff x="917575" y="1900238"/>
            <a:chExt cx="3656013" cy="341313"/>
          </a:xfrm>
        </p:grpSpPr>
        <p:sp>
          <p:nvSpPr>
            <p:cNvPr id="63500" name="Text Box 5"/>
            <p:cNvSpPr txBox="1">
              <a:spLocks noChangeArrowheads="1"/>
            </p:cNvSpPr>
            <p:nvPr>
              <p:custDataLst>
                <p:tags r:id="rId6"/>
              </p:custDataLst>
            </p:nvPr>
          </p:nvSpPr>
          <p:spPr bwMode="auto">
            <a:xfrm>
              <a:off x="917575" y="1900238"/>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A.B</a:t>
              </a:r>
            </a:p>
          </p:txBody>
        </p:sp>
        <p:cxnSp>
          <p:nvCxnSpPr>
            <p:cNvPr id="22" name="Straight Connector 21"/>
            <p:cNvCxnSpPr/>
            <p:nvPr/>
          </p:nvCxnSpPr>
          <p:spPr bwMode="auto">
            <a:xfrm>
              <a:off x="1584325" y="1936750"/>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3497" name="Group 22"/>
          <p:cNvGrpSpPr>
            <a:grpSpLocks/>
          </p:cNvGrpSpPr>
          <p:nvPr/>
        </p:nvGrpSpPr>
        <p:grpSpPr bwMode="auto">
          <a:xfrm>
            <a:off x="915988" y="3341688"/>
            <a:ext cx="3656012" cy="341312"/>
            <a:chOff x="917575" y="3363913"/>
            <a:chExt cx="3656013" cy="341312"/>
          </a:xfrm>
        </p:grpSpPr>
        <p:sp>
          <p:nvSpPr>
            <p:cNvPr id="63498" name="Text Box 5"/>
            <p:cNvSpPr txBox="1">
              <a:spLocks noChangeArrowheads="1"/>
            </p:cNvSpPr>
            <p:nvPr>
              <p:custDataLst>
                <p:tags r:id="rId5"/>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A.B</a:t>
              </a:r>
            </a:p>
          </p:txBody>
        </p:sp>
        <p:cxnSp>
          <p:nvCxnSpPr>
            <p:cNvPr id="25" name="Straight Connector 24"/>
            <p:cNvCxnSpPr/>
            <p:nvPr/>
          </p:nvCxnSpPr>
          <p:spPr bwMode="auto">
            <a:xfrm>
              <a:off x="1374775" y="3405188"/>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8150" y="399891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39" name="Text Box 5"/>
          <p:cNvSpPr txBox="1">
            <a:spLocks noChangeArrowheads="1"/>
          </p:cNvSpPr>
          <p:nvPr>
            <p:custDataLst>
              <p:tags r:id="rId2"/>
            </p:custDataLst>
          </p:nvPr>
        </p:nvSpPr>
        <p:spPr bwMode="auto">
          <a:xfrm>
            <a:off x="915988" y="262096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 B</a:t>
            </a:r>
          </a:p>
        </p:txBody>
      </p:sp>
      <p:sp>
        <p:nvSpPr>
          <p:cNvPr id="65540"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sp>
        <p:nvSpPr>
          <p:cNvPr id="65541"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8</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65543" name="Text Box 3"/>
          <p:cNvSpPr txBox="1">
            <a:spLocks noChangeArrowheads="1"/>
          </p:cNvSpPr>
          <p:nvPr>
            <p:custDataLst>
              <p:tags r:id="rId4"/>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correctly shows the output Q?</a:t>
            </a:r>
          </a:p>
        </p:txBody>
      </p:sp>
      <p:grpSp>
        <p:nvGrpSpPr>
          <p:cNvPr id="65544" name="Group 1"/>
          <p:cNvGrpSpPr>
            <a:grpSpLocks/>
          </p:cNvGrpSpPr>
          <p:nvPr/>
        </p:nvGrpSpPr>
        <p:grpSpPr bwMode="auto">
          <a:xfrm>
            <a:off x="915988" y="1900238"/>
            <a:ext cx="3656012" cy="341312"/>
            <a:chOff x="917575" y="1900238"/>
            <a:chExt cx="3656013" cy="341313"/>
          </a:xfrm>
        </p:grpSpPr>
        <p:sp>
          <p:nvSpPr>
            <p:cNvPr id="65553" name="Text Box 5"/>
            <p:cNvSpPr txBox="1">
              <a:spLocks noChangeArrowheads="1"/>
            </p:cNvSpPr>
            <p:nvPr>
              <p:custDataLst>
                <p:tags r:id="rId6"/>
              </p:custDataLst>
            </p:nvPr>
          </p:nvSpPr>
          <p:spPr bwMode="auto">
            <a:xfrm>
              <a:off x="917575" y="1900238"/>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A.B</a:t>
              </a:r>
            </a:p>
          </p:txBody>
        </p:sp>
        <p:cxnSp>
          <p:nvCxnSpPr>
            <p:cNvPr id="20" name="Straight Connector 19"/>
            <p:cNvCxnSpPr/>
            <p:nvPr/>
          </p:nvCxnSpPr>
          <p:spPr bwMode="auto">
            <a:xfrm>
              <a:off x="1584325" y="1936750"/>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5545" name="Group 2"/>
          <p:cNvGrpSpPr>
            <a:grpSpLocks/>
          </p:cNvGrpSpPr>
          <p:nvPr/>
        </p:nvGrpSpPr>
        <p:grpSpPr bwMode="auto">
          <a:xfrm>
            <a:off x="915988" y="3341688"/>
            <a:ext cx="3656012" cy="341312"/>
            <a:chOff x="917575" y="3363913"/>
            <a:chExt cx="3656013" cy="341312"/>
          </a:xfrm>
        </p:grpSpPr>
        <p:sp>
          <p:nvSpPr>
            <p:cNvPr id="65551" name="Text Box 5"/>
            <p:cNvSpPr txBox="1">
              <a:spLocks noChangeArrowheads="1"/>
            </p:cNvSpPr>
            <p:nvPr>
              <p:custDataLst>
                <p:tags r:id="rId5"/>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A.B</a:t>
              </a:r>
            </a:p>
          </p:txBody>
        </p:sp>
        <p:cxnSp>
          <p:nvCxnSpPr>
            <p:cNvPr id="21" name="Straight Connector 20"/>
            <p:cNvCxnSpPr/>
            <p:nvPr/>
          </p:nvCxnSpPr>
          <p:spPr bwMode="auto">
            <a:xfrm>
              <a:off x="1374775" y="3405188"/>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5546" name="Group 3"/>
          <p:cNvGrpSpPr>
            <a:grpSpLocks/>
          </p:cNvGrpSpPr>
          <p:nvPr/>
        </p:nvGrpSpPr>
        <p:grpSpPr bwMode="auto">
          <a:xfrm>
            <a:off x="3870325" y="2071688"/>
            <a:ext cx="4456113" cy="2047875"/>
            <a:chOff x="4405745" y="1851541"/>
            <a:chExt cx="4455799" cy="2047875"/>
          </a:xfrm>
        </p:grpSpPr>
        <p:pic>
          <p:nvPicPr>
            <p:cNvPr id="65547"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67346" y="1851541"/>
              <a:ext cx="3895450"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8" name="TextBox 1"/>
            <p:cNvSpPr txBox="1">
              <a:spLocks noChangeArrowheads="1"/>
            </p:cNvSpPr>
            <p:nvPr/>
          </p:nvSpPr>
          <p:spPr bwMode="auto">
            <a:xfrm>
              <a:off x="4405745" y="1852738"/>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A</a:t>
              </a:r>
            </a:p>
          </p:txBody>
        </p:sp>
        <p:sp>
          <p:nvSpPr>
            <p:cNvPr id="65549" name="TextBox 24"/>
            <p:cNvSpPr txBox="1">
              <a:spLocks noChangeArrowheads="1"/>
            </p:cNvSpPr>
            <p:nvPr/>
          </p:nvSpPr>
          <p:spPr bwMode="auto">
            <a:xfrm>
              <a:off x="4412077" y="2439376"/>
              <a:ext cx="3513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B</a:t>
              </a:r>
            </a:p>
          </p:txBody>
        </p:sp>
        <p:sp>
          <p:nvSpPr>
            <p:cNvPr id="65550" name="TextBox 25"/>
            <p:cNvSpPr txBox="1">
              <a:spLocks noChangeArrowheads="1"/>
            </p:cNvSpPr>
            <p:nvPr/>
          </p:nvSpPr>
          <p:spPr bwMode="auto">
            <a:xfrm>
              <a:off x="8497342" y="2833240"/>
              <a:ext cx="3642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a:t>Q</a:t>
              </a:r>
            </a:p>
          </p:txBody>
        </p: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8675"/>
          <p:cNvGrpSpPr>
            <a:grpSpLocks/>
          </p:cNvGrpSpPr>
          <p:nvPr/>
        </p:nvGrpSpPr>
        <p:grpSpPr bwMode="auto">
          <a:xfrm>
            <a:off x="6354763" y="903288"/>
            <a:ext cx="1360487" cy="646112"/>
            <a:chOff x="6744309" y="2844582"/>
            <a:chExt cx="1359875" cy="646550"/>
          </a:xfrm>
        </p:grpSpPr>
        <p:cxnSp>
          <p:nvCxnSpPr>
            <p:cNvPr id="50" name="Straight Connector 49"/>
            <p:cNvCxnSpPr/>
            <p:nvPr/>
          </p:nvCxnSpPr>
          <p:spPr>
            <a:xfrm>
              <a:off x="7666231" y="2924011"/>
              <a:ext cx="247539"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7604" name="Rectangle 27"/>
            <p:cNvSpPr>
              <a:spLocks noChangeArrowheads="1"/>
            </p:cNvSpPr>
            <p:nvPr/>
          </p:nvSpPr>
          <p:spPr bwMode="auto">
            <a:xfrm>
              <a:off x="6744309" y="2844582"/>
              <a:ext cx="1359875" cy="6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A.B</a:t>
              </a:r>
            </a:p>
          </p:txBody>
        </p:sp>
        <p:cxnSp>
          <p:nvCxnSpPr>
            <p:cNvPr id="22" name="Straight Connector 21"/>
            <p:cNvCxnSpPr/>
            <p:nvPr/>
          </p:nvCxnSpPr>
          <p:spPr>
            <a:xfrm>
              <a:off x="7237799" y="2924011"/>
              <a:ext cx="247539"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7587"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917575" y="884238"/>
            <a:ext cx="27400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De Morgan's Theorems are used to help simplify a Boolean expression and can be used to eliminate ‘long bars’ that cover several variables.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5108575" y="1460500"/>
            <a:ext cx="2540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SzPct val="110000"/>
              <a:buFont typeface="Wingdings" panose="05000000000000000000" pitchFamily="2" charset="2"/>
              <a:buNone/>
            </a:pPr>
            <a:r>
              <a:rPr lang="en-GB" altLang="en-US" sz="1400" b="1"/>
              <a:t>De Morgan's First Theorem</a:t>
            </a:r>
          </a:p>
        </p:txBody>
      </p:sp>
      <p:sp>
        <p:nvSpPr>
          <p:cNvPr id="31" name="Text Box 4"/>
          <p:cNvSpPr txBox="1">
            <a:spLocks noChangeArrowheads="1"/>
          </p:cNvSpPr>
          <p:nvPr/>
        </p:nvSpPr>
        <p:spPr bwMode="auto">
          <a:xfrm>
            <a:off x="917575" y="3495675"/>
            <a:ext cx="2740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These theorems can be remembered by the phrase 'break the bar, and change the sign'.</a:t>
            </a:r>
          </a:p>
        </p:txBody>
      </p:sp>
      <p:grpSp>
        <p:nvGrpSpPr>
          <p:cNvPr id="3" name="Group 28672"/>
          <p:cNvGrpSpPr>
            <a:grpSpLocks/>
          </p:cNvGrpSpPr>
          <p:nvPr/>
        </p:nvGrpSpPr>
        <p:grpSpPr bwMode="auto">
          <a:xfrm>
            <a:off x="5040313" y="903288"/>
            <a:ext cx="1360487" cy="646112"/>
            <a:chOff x="5429141" y="2844583"/>
            <a:chExt cx="1360181" cy="646331"/>
          </a:xfrm>
        </p:grpSpPr>
        <p:sp>
          <p:nvSpPr>
            <p:cNvPr id="67601" name="TextBox 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11" name="Straight Connector 10"/>
            <p:cNvCxnSpPr/>
            <p:nvPr/>
          </p:nvCxnSpPr>
          <p:spPr>
            <a:xfrm>
              <a:off x="5543415" y="2923985"/>
              <a:ext cx="1106238"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28674"/>
          <p:cNvGrpSpPr>
            <a:grpSpLocks/>
          </p:cNvGrpSpPr>
          <p:nvPr/>
        </p:nvGrpSpPr>
        <p:grpSpPr bwMode="auto">
          <a:xfrm>
            <a:off x="5026025" y="2316163"/>
            <a:ext cx="979488" cy="644525"/>
            <a:chOff x="5429141" y="4334773"/>
            <a:chExt cx="979755" cy="646331"/>
          </a:xfrm>
        </p:grpSpPr>
        <p:sp>
          <p:nvSpPr>
            <p:cNvPr id="67599" name="TextBox 44"/>
            <p:cNvSpPr txBox="1">
              <a:spLocks noChangeArrowheads="1"/>
            </p:cNvSpPr>
            <p:nvPr/>
          </p:nvSpPr>
          <p:spPr bwMode="auto">
            <a:xfrm>
              <a:off x="5429141" y="4334773"/>
              <a:ext cx="9797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A.B</a:t>
              </a:r>
            </a:p>
          </p:txBody>
        </p:sp>
        <p:cxnSp>
          <p:nvCxnSpPr>
            <p:cNvPr id="48" name="Straight Connector 47"/>
            <p:cNvCxnSpPr/>
            <p:nvPr/>
          </p:nvCxnSpPr>
          <p:spPr>
            <a:xfrm>
              <a:off x="5583171" y="4430290"/>
              <a:ext cx="64787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28676"/>
          <p:cNvGrpSpPr>
            <a:grpSpLocks/>
          </p:cNvGrpSpPr>
          <p:nvPr/>
        </p:nvGrpSpPr>
        <p:grpSpPr bwMode="auto">
          <a:xfrm>
            <a:off x="5816600" y="2316163"/>
            <a:ext cx="1868488" cy="644525"/>
            <a:chOff x="6219601" y="4334772"/>
            <a:chExt cx="1868845" cy="646331"/>
          </a:xfrm>
        </p:grpSpPr>
        <p:sp>
          <p:nvSpPr>
            <p:cNvPr id="67596" name="Rectangle 18"/>
            <p:cNvSpPr>
              <a:spLocks noChangeArrowheads="1"/>
            </p:cNvSpPr>
            <p:nvPr/>
          </p:nvSpPr>
          <p:spPr bwMode="auto">
            <a:xfrm>
              <a:off x="6219601" y="4334772"/>
              <a:ext cx="186884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 = A + B</a:t>
              </a:r>
            </a:p>
          </p:txBody>
        </p:sp>
        <p:cxnSp>
          <p:nvCxnSpPr>
            <p:cNvPr id="56" name="Straight Connector 55"/>
            <p:cNvCxnSpPr/>
            <p:nvPr/>
          </p:nvCxnSpPr>
          <p:spPr>
            <a:xfrm>
              <a:off x="7672442" y="4430289"/>
              <a:ext cx="24769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840433" y="4430289"/>
              <a:ext cx="247697" cy="0"/>
            </a:xfrm>
            <a:prstGeom prst="line">
              <a:avLst/>
            </a:prstGeom>
            <a:ln w="4127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23" name="Text Box 4"/>
          <p:cNvSpPr txBox="1">
            <a:spLocks noChangeArrowheads="1"/>
          </p:cNvSpPr>
          <p:nvPr/>
        </p:nvSpPr>
        <p:spPr bwMode="auto">
          <a:xfrm>
            <a:off x="4856163" y="2903538"/>
            <a:ext cx="30321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buSzPct val="110000"/>
              <a:buFont typeface="Wingdings" panose="05000000000000000000" pitchFamily="2" charset="2"/>
              <a:buNone/>
            </a:pPr>
            <a:r>
              <a:rPr lang="en-GB" altLang="en-US" sz="1400" b="1"/>
              <a:t>De Morgan's Second Theorem</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00"/>
                                        <p:tgtEl>
                                          <p:spTgt spid="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52580">
                                            <p:txEl>
                                              <p:pRg st="0" end="0"/>
                                            </p:txEl>
                                          </p:spTgt>
                                        </p:tgtEl>
                                        <p:attrNameLst>
                                          <p:attrName>style.visibility</p:attrName>
                                        </p:attrNameLst>
                                      </p:cBhvr>
                                      <p:to>
                                        <p:strVal val="visible"/>
                                      </p:to>
                                    </p:set>
                                    <p:animEffect transition="in" filter="fade">
                                      <p:cBhvr>
                                        <p:cTn id="14" dur="2000"/>
                                        <p:tgtEl>
                                          <p:spTgt spid="152580">
                                            <p:txEl>
                                              <p:pRg st="0" end="0"/>
                                            </p:txEl>
                                          </p:spTgt>
                                        </p:tgtEl>
                                      </p:cBhvr>
                                    </p:animEffect>
                                  </p:childTnLst>
                                </p:cTn>
                              </p:par>
                            </p:childTnLst>
                          </p:cTn>
                        </p:par>
                        <p:par>
                          <p:cTn id="15" fill="hold" nodeType="afterGroup">
                            <p:stCondLst>
                              <p:cond delay="3000"/>
                            </p:stCondLst>
                            <p:childTnLst>
                              <p:par>
                                <p:cTn id="16" presetID="10" presetClass="entr" presetSubtype="0"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childTnLst>
                                </p:cTn>
                              </p:par>
                            </p:childTnLst>
                          </p:cTn>
                        </p:par>
                        <p:par>
                          <p:cTn id="19" fill="hold" nodeType="afterGroup">
                            <p:stCondLst>
                              <p:cond delay="4000"/>
                            </p:stCondLst>
                            <p:childTnLst>
                              <p:par>
                                <p:cTn id="20" presetID="10" presetClass="entr" presetSubtype="0" fill="hold" grpId="0" nodeType="afterEffect">
                                  <p:stCondLst>
                                    <p:cond delay="0"/>
                                  </p:stCondLst>
                                  <p:childTnLst>
                                    <p:set>
                                      <p:cBhvr>
                                        <p:cTn id="21" dur="1" fill="hold">
                                          <p:stCondLst>
                                            <p:cond delay="0"/>
                                          </p:stCondLst>
                                        </p:cTn>
                                        <p:tgtEl>
                                          <p:spTgt spid="29">
                                            <p:txEl>
                                              <p:pRg st="0" end="0"/>
                                            </p:txEl>
                                          </p:spTgt>
                                        </p:tgtEl>
                                        <p:attrNameLst>
                                          <p:attrName>style.visibility</p:attrName>
                                        </p:attrNameLst>
                                      </p:cBhvr>
                                      <p:to>
                                        <p:strVal val="visible"/>
                                      </p:to>
                                    </p:set>
                                    <p:animEffect transition="in" filter="fade">
                                      <p:cBhvr>
                                        <p:cTn id="22" dur="2000"/>
                                        <p:tgtEl>
                                          <p:spTgt spid="29">
                                            <p:txEl>
                                              <p:pRg st="0" end="0"/>
                                            </p:txEl>
                                          </p:spTgt>
                                        </p:tgtEl>
                                      </p:cBhvr>
                                    </p:animEffect>
                                  </p:childTnLst>
                                </p:cTn>
                              </p:par>
                            </p:childTnLst>
                          </p:cTn>
                        </p:par>
                        <p:par>
                          <p:cTn id="23" fill="hold" nodeType="afterGroup">
                            <p:stCondLst>
                              <p:cond delay="6000"/>
                            </p:stCondLst>
                            <p:childTnLst>
                              <p:par>
                                <p:cTn id="24" presetID="10" presetClass="entr" presetSubtype="0"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childTnLst>
                                </p:cTn>
                              </p:par>
                            </p:childTnLst>
                          </p:cTn>
                        </p:par>
                        <p:par>
                          <p:cTn id="27" fill="hold" nodeType="afterGroup">
                            <p:stCondLst>
                              <p:cond delay="7000"/>
                            </p:stCondLst>
                            <p:childTnLst>
                              <p:par>
                                <p:cTn id="28" presetID="10" presetClass="entr" presetSubtype="0" fill="hold" grpId="0"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2000"/>
                                        <p:tgtEl>
                                          <p:spTgt spid="31"/>
                                        </p:tgtEl>
                                      </p:cBhvr>
                                    </p:animEffect>
                                  </p:childTnLst>
                                </p:cTn>
                              </p:par>
                            </p:childTnLst>
                          </p:cTn>
                        </p:par>
                        <p:par>
                          <p:cTn id="36" fill="hold" nodeType="afterGroup">
                            <p:stCondLst>
                              <p:cond delay="2000"/>
                            </p:stCondLst>
                            <p:childTnLst>
                              <p:par>
                                <p:cTn id="37" presetID="10" presetClass="entr" presetSubtype="0" fill="hold" grpId="0" nodeType="afterEffect">
                                  <p:stCondLst>
                                    <p:cond delay="0"/>
                                  </p:stCondLst>
                                  <p:childTnLst>
                                    <p:set>
                                      <p:cBhvr>
                                        <p:cTn id="38" dur="1" fill="hold">
                                          <p:stCondLst>
                                            <p:cond delay="0"/>
                                          </p:stCondLst>
                                        </p:cTn>
                                        <p:tgtEl>
                                          <p:spTgt spid="23">
                                            <p:txEl>
                                              <p:pRg st="0" end="0"/>
                                            </p:txEl>
                                          </p:spTgt>
                                        </p:tgtEl>
                                        <p:attrNameLst>
                                          <p:attrName>style.visibility</p:attrName>
                                        </p:attrNameLst>
                                      </p:cBhvr>
                                      <p:to>
                                        <p:strVal val="visible"/>
                                      </p:to>
                                    </p:set>
                                    <p:animEffect transition="in" filter="fade">
                                      <p:cBhvr>
                                        <p:cTn id="39" dur="20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31" grpId="0"/>
      <p:bldP spid="23" grpId="0" build="allAtOnce"/>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912813" y="884238"/>
            <a:ext cx="3352800"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One use for De Morgan’s Theorems is to simplify Boolean equations that contain inversion bars across several variables, so that only single variable inversions remain.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912812" y="2799556"/>
            <a:ext cx="3502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US" altLang="en-US" sz="1800">
                <a:solidFill>
                  <a:srgbClr val="00368D"/>
                </a:solidFill>
              </a:rPr>
              <a:t>Break the long bar by changing the sign linking the two parts. </a:t>
            </a:r>
          </a:p>
        </p:txBody>
      </p:sp>
      <p:sp>
        <p:nvSpPr>
          <p:cNvPr id="26" name="Text Box 4"/>
          <p:cNvSpPr txBox="1">
            <a:spLocks noChangeArrowheads="1"/>
          </p:cNvSpPr>
          <p:nvPr/>
        </p:nvSpPr>
        <p:spPr bwMode="auto">
          <a:xfrm>
            <a:off x="893763" y="3722688"/>
            <a:ext cx="35020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a:solidFill>
                  <a:srgbClr val="00368D"/>
                </a:solidFill>
              </a:rPr>
              <a:t>Break the bars by changing the signs between the variables.</a:t>
            </a:r>
          </a:p>
        </p:txBody>
      </p:sp>
      <p:grpSp>
        <p:nvGrpSpPr>
          <p:cNvPr id="2" name="Group 7"/>
          <p:cNvGrpSpPr>
            <a:grpSpLocks/>
          </p:cNvGrpSpPr>
          <p:nvPr/>
        </p:nvGrpSpPr>
        <p:grpSpPr bwMode="auto">
          <a:xfrm>
            <a:off x="4770438" y="955675"/>
            <a:ext cx="3482975" cy="400050"/>
            <a:chOff x="4898125" y="1438235"/>
            <a:chExt cx="3482300" cy="400110"/>
          </a:xfrm>
        </p:grpSpPr>
        <p:sp>
          <p:nvSpPr>
            <p:cNvPr id="69668" name="TextBox 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11" name="Straight Connector 10"/>
            <p:cNvCxnSpPr/>
            <p:nvPr/>
          </p:nvCxnSpPr>
          <p:spPr>
            <a:xfrm>
              <a:off x="5544112" y="1462052"/>
              <a:ext cx="264426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529690"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7067816"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6509125"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5569507" y="1512859"/>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 name="Group 11"/>
          <p:cNvGrpSpPr>
            <a:grpSpLocks/>
          </p:cNvGrpSpPr>
          <p:nvPr/>
        </p:nvGrpSpPr>
        <p:grpSpPr bwMode="auto">
          <a:xfrm>
            <a:off x="4770438" y="2338388"/>
            <a:ext cx="3560762" cy="400050"/>
            <a:chOff x="4936873" y="2425797"/>
            <a:chExt cx="3560847" cy="400110"/>
          </a:xfrm>
        </p:grpSpPr>
        <p:sp>
          <p:nvSpPr>
            <p:cNvPr id="69661" name="TextBox 33"/>
            <p:cNvSpPr txBox="1">
              <a:spLocks noChangeArrowheads="1"/>
            </p:cNvSpPr>
            <p:nvPr/>
          </p:nvSpPr>
          <p:spPr bwMode="auto">
            <a:xfrm>
              <a:off x="4936873" y="2425797"/>
              <a:ext cx="35608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5" name="Straight Connector 34"/>
            <p:cNvCxnSpPr/>
            <p:nvPr/>
          </p:nvCxnSpPr>
          <p:spPr>
            <a:xfrm>
              <a:off x="5583000" y="2449613"/>
              <a:ext cx="11795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648388"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7148313" y="2449613"/>
              <a:ext cx="11795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7181652"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6548223"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608401" y="2494069"/>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12"/>
          <p:cNvGrpSpPr>
            <a:grpSpLocks/>
          </p:cNvGrpSpPr>
          <p:nvPr/>
        </p:nvGrpSpPr>
        <p:grpSpPr bwMode="auto">
          <a:xfrm>
            <a:off x="4770438" y="3722688"/>
            <a:ext cx="2701925" cy="400050"/>
            <a:chOff x="4982160" y="3041747"/>
            <a:chExt cx="2701381" cy="400110"/>
          </a:xfrm>
        </p:grpSpPr>
        <p:sp>
          <p:nvSpPr>
            <p:cNvPr id="69650" name="TextBox 43"/>
            <p:cNvSpPr txBox="1">
              <a:spLocks noChangeArrowheads="1"/>
            </p:cNvSpPr>
            <p:nvPr/>
          </p:nvSpPr>
          <p:spPr bwMode="auto">
            <a:xfrm>
              <a:off x="4982160" y="3041747"/>
              <a:ext cx="27013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51" name="Straight Connector 50"/>
            <p:cNvCxnSpPr/>
            <p:nvPr/>
          </p:nvCxnSpPr>
          <p:spPr>
            <a:xfrm>
              <a:off x="7051843"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899550" y="3119546"/>
              <a:ext cx="147607"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7051843" y="3075089"/>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6161435" y="3119546"/>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6161435" y="3075089"/>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a:off x="5653537" y="3119546"/>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5653537" y="3075089"/>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6807417"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a:off x="6807417" y="3075089"/>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7307379" y="3119546"/>
              <a:ext cx="14602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62"/>
          <p:cNvGrpSpPr>
            <a:grpSpLocks/>
          </p:cNvGrpSpPr>
          <p:nvPr/>
        </p:nvGrpSpPr>
        <p:grpSpPr bwMode="auto">
          <a:xfrm>
            <a:off x="4770438" y="5103813"/>
            <a:ext cx="2701925" cy="400050"/>
            <a:chOff x="4982160" y="3039366"/>
            <a:chExt cx="2701381" cy="400110"/>
          </a:xfrm>
        </p:grpSpPr>
        <p:sp>
          <p:nvSpPr>
            <p:cNvPr id="69647" name="TextBox 63"/>
            <p:cNvSpPr txBox="1">
              <a:spLocks noChangeArrowheads="1"/>
            </p:cNvSpPr>
            <p:nvPr/>
          </p:nvSpPr>
          <p:spPr bwMode="auto">
            <a:xfrm>
              <a:off x="4982160" y="3039366"/>
              <a:ext cx="27013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69" name="Straight Connector 68"/>
            <p:cNvCxnSpPr/>
            <p:nvPr/>
          </p:nvCxnSpPr>
          <p:spPr>
            <a:xfrm>
              <a:off x="5901137" y="3104463"/>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a:off x="7291507" y="3104463"/>
              <a:ext cx="14760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 name="Group 13"/>
          <p:cNvGrpSpPr>
            <a:grpSpLocks/>
          </p:cNvGrpSpPr>
          <p:nvPr/>
        </p:nvGrpSpPr>
        <p:grpSpPr bwMode="auto">
          <a:xfrm>
            <a:off x="893763" y="4531519"/>
            <a:ext cx="3763962" cy="646112"/>
            <a:chOff x="917575" y="5561607"/>
            <a:chExt cx="3763508" cy="646331"/>
          </a:xfrm>
        </p:grpSpPr>
        <p:sp>
          <p:nvSpPr>
            <p:cNvPr id="69644" name="Text Box 4"/>
            <p:cNvSpPr txBox="1">
              <a:spLocks noChangeArrowheads="1"/>
            </p:cNvSpPr>
            <p:nvPr/>
          </p:nvSpPr>
          <p:spPr bwMode="auto">
            <a:xfrm>
              <a:off x="917575" y="5561607"/>
              <a:ext cx="376350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Finally, since A = A, any double bars can be removed.</a:t>
              </a:r>
            </a:p>
          </p:txBody>
        </p:sp>
        <p:cxnSp>
          <p:nvCxnSpPr>
            <p:cNvPr id="75" name="Straight Connector 74"/>
            <p:cNvCxnSpPr/>
            <p:nvPr/>
          </p:nvCxnSpPr>
          <p:spPr>
            <a:xfrm>
              <a:off x="2377899" y="5636244"/>
              <a:ext cx="106349"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377899" y="5591779"/>
              <a:ext cx="106349"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2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childTnLst>
                                </p:cTn>
                              </p:par>
                            </p:childTnLst>
                          </p:cTn>
                        </p:par>
                        <p:par>
                          <p:cTn id="35" fill="hold" nodeType="afterGroup">
                            <p:stCondLst>
                              <p:cond delay="1000"/>
                            </p:stCondLst>
                            <p:childTnLst>
                              <p:par>
                                <p:cTn id="36" presetID="10" presetClass="entr" presetSubtype="0" fill="hold"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2000"/>
                                        <p:tgtEl>
                                          <p:spTgt spid="6"/>
                                        </p:tgtEl>
                                      </p:cBhvr>
                                    </p:animEffect>
                                  </p:childTnLst>
                                </p:cTn>
                              </p:par>
                            </p:childTnLst>
                          </p:cTn>
                        </p:par>
                        <p:par>
                          <p:cTn id="39" fill="hold" nodeType="afterGroup">
                            <p:stCondLst>
                              <p:cond delay="3000"/>
                            </p:stCondLst>
                            <p:childTnLst>
                              <p:par>
                                <p:cTn id="40" presetID="10"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2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9</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1684"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1685" name="Group 17"/>
          <p:cNvGrpSpPr>
            <a:grpSpLocks/>
          </p:cNvGrpSpPr>
          <p:nvPr/>
        </p:nvGrpSpPr>
        <p:grpSpPr bwMode="auto">
          <a:xfrm>
            <a:off x="5591175" y="2968625"/>
            <a:ext cx="1358900" cy="646113"/>
            <a:chOff x="5429141" y="2844583"/>
            <a:chExt cx="1360181" cy="646331"/>
          </a:xfrm>
        </p:grpSpPr>
        <p:sp>
          <p:nvSpPr>
            <p:cNvPr id="71702" name="TextBox 1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20" name="Straight Connector 19"/>
            <p:cNvCxnSpPr/>
            <p:nvPr/>
          </p:nvCxnSpPr>
          <p:spPr>
            <a:xfrm>
              <a:off x="5553083" y="2906517"/>
              <a:ext cx="1105942"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6" name="Group 6"/>
          <p:cNvGrpSpPr>
            <a:grpSpLocks/>
          </p:cNvGrpSpPr>
          <p:nvPr/>
        </p:nvGrpSpPr>
        <p:grpSpPr bwMode="auto">
          <a:xfrm>
            <a:off x="917575" y="1900238"/>
            <a:ext cx="3656013" cy="341312"/>
            <a:chOff x="917575" y="2016125"/>
            <a:chExt cx="3656013" cy="341313"/>
          </a:xfrm>
        </p:grpSpPr>
        <p:sp>
          <p:nvSpPr>
            <p:cNvPr id="71699"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a:t>
              </a:r>
            </a:p>
          </p:txBody>
        </p:sp>
        <p:cxnSp>
          <p:nvCxnSpPr>
            <p:cNvPr id="17" name="Straight Connector 16"/>
            <p:cNvCxnSpPr/>
            <p:nvPr/>
          </p:nvCxnSpPr>
          <p:spPr bwMode="auto">
            <a:xfrm>
              <a:off x="1776413"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auto">
            <a:xfrm>
              <a:off x="1373188"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7" name="Group 7"/>
          <p:cNvGrpSpPr>
            <a:grpSpLocks/>
          </p:cNvGrpSpPr>
          <p:nvPr/>
        </p:nvGrpSpPr>
        <p:grpSpPr bwMode="auto">
          <a:xfrm>
            <a:off x="915988" y="2620963"/>
            <a:ext cx="3657600" cy="341312"/>
            <a:chOff x="915988" y="2689225"/>
            <a:chExt cx="3657600" cy="341313"/>
          </a:xfrm>
        </p:grpSpPr>
        <p:sp>
          <p:nvSpPr>
            <p:cNvPr id="71696"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A.B</a:t>
              </a:r>
            </a:p>
          </p:txBody>
        </p:sp>
        <p:cxnSp>
          <p:nvCxnSpPr>
            <p:cNvPr id="22" name="Straight Connector 21"/>
            <p:cNvCxnSpPr/>
            <p:nvPr/>
          </p:nvCxnSpPr>
          <p:spPr bwMode="auto">
            <a:xfrm>
              <a:off x="1579563"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auto">
            <a:xfrm>
              <a:off x="1368425"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8" name="Group 8"/>
          <p:cNvGrpSpPr>
            <a:grpSpLocks/>
          </p:cNvGrpSpPr>
          <p:nvPr/>
        </p:nvGrpSpPr>
        <p:grpSpPr bwMode="auto">
          <a:xfrm>
            <a:off x="917575" y="3341688"/>
            <a:ext cx="3656013" cy="341312"/>
            <a:chOff x="917575" y="3363913"/>
            <a:chExt cx="3656013" cy="341312"/>
          </a:xfrm>
        </p:grpSpPr>
        <p:sp>
          <p:nvSpPr>
            <p:cNvPr id="71694"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 B</a:t>
              </a:r>
            </a:p>
          </p:txBody>
        </p:sp>
        <p:cxnSp>
          <p:nvCxnSpPr>
            <p:cNvPr id="30" name="Straight Connector 29"/>
            <p:cNvCxnSpPr/>
            <p:nvPr/>
          </p:nvCxnSpPr>
          <p:spPr bwMode="auto">
            <a:xfrm>
              <a:off x="1762125" y="3411538"/>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1689" name="Group 9"/>
          <p:cNvGrpSpPr>
            <a:grpSpLocks/>
          </p:cNvGrpSpPr>
          <p:nvPr/>
        </p:nvGrpSpPr>
        <p:grpSpPr bwMode="auto">
          <a:xfrm>
            <a:off x="915988" y="4062413"/>
            <a:ext cx="3657600" cy="341312"/>
            <a:chOff x="915988" y="4062413"/>
            <a:chExt cx="3657600" cy="341312"/>
          </a:xfrm>
        </p:grpSpPr>
        <p:sp>
          <p:nvSpPr>
            <p:cNvPr id="71690"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cxnSp>
          <p:nvCxnSpPr>
            <p:cNvPr id="31" name="Straight Connector 30"/>
            <p:cNvCxnSpPr/>
            <p:nvPr/>
          </p:nvCxnSpPr>
          <p:spPr bwMode="auto">
            <a:xfrm>
              <a:off x="1579563"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auto">
            <a:xfrm>
              <a:off x="1373188"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auto">
            <a:xfrm>
              <a:off x="1373188" y="4065588"/>
              <a:ext cx="3524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6563" y="2557463"/>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1"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9</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3733"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3734" name="Group 17"/>
          <p:cNvGrpSpPr>
            <a:grpSpLocks/>
          </p:cNvGrpSpPr>
          <p:nvPr/>
        </p:nvGrpSpPr>
        <p:grpSpPr bwMode="auto">
          <a:xfrm>
            <a:off x="5591175" y="2968625"/>
            <a:ext cx="1358900" cy="646113"/>
            <a:chOff x="5429141" y="2844583"/>
            <a:chExt cx="1360181" cy="646331"/>
          </a:xfrm>
        </p:grpSpPr>
        <p:sp>
          <p:nvSpPr>
            <p:cNvPr id="73751" name="TextBox 18"/>
            <p:cNvSpPr txBox="1">
              <a:spLocks noChangeArrowheads="1"/>
            </p:cNvSpPr>
            <p:nvPr/>
          </p:nvSpPr>
          <p:spPr bwMode="auto">
            <a:xfrm>
              <a:off x="5429141" y="2844583"/>
              <a:ext cx="13601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3600" b="1"/>
                <a:t>A + B</a:t>
              </a:r>
            </a:p>
          </p:txBody>
        </p:sp>
        <p:cxnSp>
          <p:nvCxnSpPr>
            <p:cNvPr id="30" name="Straight Connector 29"/>
            <p:cNvCxnSpPr/>
            <p:nvPr/>
          </p:nvCxnSpPr>
          <p:spPr>
            <a:xfrm>
              <a:off x="5553083" y="2906517"/>
              <a:ext cx="1105942" cy="0"/>
            </a:xfrm>
            <a:prstGeom prst="line">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5" name="Group 30"/>
          <p:cNvGrpSpPr>
            <a:grpSpLocks/>
          </p:cNvGrpSpPr>
          <p:nvPr/>
        </p:nvGrpSpPr>
        <p:grpSpPr bwMode="auto">
          <a:xfrm>
            <a:off x="917575" y="1900238"/>
            <a:ext cx="3656013" cy="341312"/>
            <a:chOff x="917575" y="2016125"/>
            <a:chExt cx="3656013" cy="341313"/>
          </a:xfrm>
        </p:grpSpPr>
        <p:sp>
          <p:nvSpPr>
            <p:cNvPr id="73748"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 B</a:t>
              </a:r>
            </a:p>
          </p:txBody>
        </p:sp>
        <p:cxnSp>
          <p:nvCxnSpPr>
            <p:cNvPr id="33" name="Straight Connector 32"/>
            <p:cNvCxnSpPr/>
            <p:nvPr/>
          </p:nvCxnSpPr>
          <p:spPr bwMode="auto">
            <a:xfrm>
              <a:off x="1776413"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auto">
            <a:xfrm>
              <a:off x="1373188" y="2060575"/>
              <a:ext cx="1365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6" name="Group 34"/>
          <p:cNvGrpSpPr>
            <a:grpSpLocks/>
          </p:cNvGrpSpPr>
          <p:nvPr/>
        </p:nvGrpSpPr>
        <p:grpSpPr bwMode="auto">
          <a:xfrm>
            <a:off x="915988" y="2620963"/>
            <a:ext cx="3657600" cy="341312"/>
            <a:chOff x="915988" y="2689225"/>
            <a:chExt cx="3657600" cy="341313"/>
          </a:xfrm>
        </p:grpSpPr>
        <p:sp>
          <p:nvSpPr>
            <p:cNvPr id="73745"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A.B</a:t>
              </a:r>
            </a:p>
          </p:txBody>
        </p:sp>
        <p:cxnSp>
          <p:nvCxnSpPr>
            <p:cNvPr id="37" name="Straight Connector 36"/>
            <p:cNvCxnSpPr/>
            <p:nvPr/>
          </p:nvCxnSpPr>
          <p:spPr bwMode="auto">
            <a:xfrm>
              <a:off x="1579563"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auto">
            <a:xfrm>
              <a:off x="1368425" y="2733675"/>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7" name="Group 38"/>
          <p:cNvGrpSpPr>
            <a:grpSpLocks/>
          </p:cNvGrpSpPr>
          <p:nvPr/>
        </p:nvGrpSpPr>
        <p:grpSpPr bwMode="auto">
          <a:xfrm>
            <a:off x="917575" y="3341688"/>
            <a:ext cx="3656013" cy="341312"/>
            <a:chOff x="917575" y="3363913"/>
            <a:chExt cx="3656013" cy="341312"/>
          </a:xfrm>
        </p:grpSpPr>
        <p:sp>
          <p:nvSpPr>
            <p:cNvPr id="73743"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 B</a:t>
              </a:r>
            </a:p>
          </p:txBody>
        </p:sp>
        <p:cxnSp>
          <p:nvCxnSpPr>
            <p:cNvPr id="41" name="Straight Connector 40"/>
            <p:cNvCxnSpPr/>
            <p:nvPr/>
          </p:nvCxnSpPr>
          <p:spPr bwMode="auto">
            <a:xfrm>
              <a:off x="1762125" y="3411538"/>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3738" name="Group 41"/>
          <p:cNvGrpSpPr>
            <a:grpSpLocks/>
          </p:cNvGrpSpPr>
          <p:nvPr/>
        </p:nvGrpSpPr>
        <p:grpSpPr bwMode="auto">
          <a:xfrm>
            <a:off x="915988" y="4062413"/>
            <a:ext cx="3657600" cy="341312"/>
            <a:chOff x="915988" y="4062413"/>
            <a:chExt cx="3657600" cy="341312"/>
          </a:xfrm>
        </p:grpSpPr>
        <p:sp>
          <p:nvSpPr>
            <p:cNvPr id="73739"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A.B</a:t>
              </a:r>
            </a:p>
          </p:txBody>
        </p:sp>
        <p:cxnSp>
          <p:nvCxnSpPr>
            <p:cNvPr id="44" name="Straight Connector 43"/>
            <p:cNvCxnSpPr/>
            <p:nvPr/>
          </p:nvCxnSpPr>
          <p:spPr bwMode="auto">
            <a:xfrm>
              <a:off x="1579563"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auto">
            <a:xfrm>
              <a:off x="1373188" y="4108450"/>
              <a:ext cx="1460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auto">
            <a:xfrm>
              <a:off x="1373188" y="4065588"/>
              <a:ext cx="35242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De Morgan’s Theorems</a:t>
            </a:r>
          </a:p>
        </p:txBody>
      </p:sp>
      <p:sp>
        <p:nvSpPr>
          <p:cNvPr id="152580" name="Text Box 4"/>
          <p:cNvSpPr txBox="1">
            <a:spLocks noChangeArrowheads="1"/>
          </p:cNvSpPr>
          <p:nvPr/>
        </p:nvSpPr>
        <p:spPr bwMode="auto">
          <a:xfrm>
            <a:off x="538755" y="884238"/>
            <a:ext cx="4041183"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other use for De Morgan’s theorem is to convert an expression so that it only contains a single type of logic function. This equation can only use NAND gates.</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29" name="Text Box 4"/>
          <p:cNvSpPr txBox="1">
            <a:spLocks noChangeArrowheads="1"/>
          </p:cNvSpPr>
          <p:nvPr/>
        </p:nvSpPr>
        <p:spPr bwMode="auto">
          <a:xfrm>
            <a:off x="538755" y="2523242"/>
            <a:ext cx="387925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solidFill>
                  <a:srgbClr val="00368D"/>
                </a:solidFill>
              </a:rPr>
              <a:t>Add a double bar above each half of the equation. This has no effect on the meaning of the equation but will help us to simplify it.</a:t>
            </a:r>
          </a:p>
        </p:txBody>
      </p:sp>
      <p:sp>
        <p:nvSpPr>
          <p:cNvPr id="26" name="Text Box 4"/>
          <p:cNvSpPr txBox="1">
            <a:spLocks noChangeArrowheads="1"/>
          </p:cNvSpPr>
          <p:nvPr/>
        </p:nvSpPr>
        <p:spPr bwMode="auto">
          <a:xfrm>
            <a:off x="538755" y="3885247"/>
            <a:ext cx="3944276"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Break the bars by changing the signs between the variables.</a:t>
            </a:r>
          </a:p>
        </p:txBody>
      </p:sp>
      <p:grpSp>
        <p:nvGrpSpPr>
          <p:cNvPr id="2" name="Group 7"/>
          <p:cNvGrpSpPr>
            <a:grpSpLocks/>
          </p:cNvGrpSpPr>
          <p:nvPr/>
        </p:nvGrpSpPr>
        <p:grpSpPr bwMode="auto">
          <a:xfrm>
            <a:off x="4827588" y="946150"/>
            <a:ext cx="3482975" cy="400050"/>
            <a:chOff x="4898125" y="1438235"/>
            <a:chExt cx="3482300" cy="400110"/>
          </a:xfrm>
        </p:grpSpPr>
        <p:sp>
          <p:nvSpPr>
            <p:cNvPr id="75820" name="TextBox 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11" name="Straight Connector 10"/>
            <p:cNvCxnSpPr/>
            <p:nvPr/>
          </p:nvCxnSpPr>
          <p:spPr>
            <a:xfrm>
              <a:off x="5577443" y="1458876"/>
              <a:ext cx="258553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531277"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7059881"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a:off x="6509125"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5575856" y="1500157"/>
              <a:ext cx="146022"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3" name="Group 13"/>
          <p:cNvGrpSpPr>
            <a:grpSpLocks/>
          </p:cNvGrpSpPr>
          <p:nvPr/>
        </p:nvGrpSpPr>
        <p:grpSpPr bwMode="auto">
          <a:xfrm>
            <a:off x="560388" y="4714540"/>
            <a:ext cx="3626081" cy="646112"/>
            <a:chOff x="917576" y="5561607"/>
            <a:chExt cx="3640656" cy="646331"/>
          </a:xfrm>
        </p:grpSpPr>
        <p:sp>
          <p:nvSpPr>
            <p:cNvPr id="75817" name="Text Box 4"/>
            <p:cNvSpPr txBox="1">
              <a:spLocks noChangeArrowheads="1"/>
            </p:cNvSpPr>
            <p:nvPr/>
          </p:nvSpPr>
          <p:spPr bwMode="auto">
            <a:xfrm>
              <a:off x="917576" y="5561607"/>
              <a:ext cx="364065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SzPct val="110000"/>
                <a:buFont typeface="Wingdings" panose="05000000000000000000" pitchFamily="2" charset="2"/>
                <a:buNone/>
              </a:pPr>
              <a:r>
                <a:rPr lang="en-GB" altLang="en-US" sz="1800" dirty="0">
                  <a:solidFill>
                    <a:srgbClr val="00368D"/>
                  </a:solidFill>
                </a:rPr>
                <a:t>Finally, since A = A, any double bars can be removed.</a:t>
              </a:r>
            </a:p>
          </p:txBody>
        </p:sp>
        <p:cxnSp>
          <p:nvCxnSpPr>
            <p:cNvPr id="75" name="Straight Connector 74"/>
            <p:cNvCxnSpPr/>
            <p:nvPr/>
          </p:nvCxnSpPr>
          <p:spPr>
            <a:xfrm>
              <a:off x="2371550" y="5636244"/>
              <a:ext cx="128571"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371550" y="5591779"/>
              <a:ext cx="128571"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 name="Group 4"/>
          <p:cNvGrpSpPr>
            <a:grpSpLocks/>
          </p:cNvGrpSpPr>
          <p:nvPr/>
        </p:nvGrpSpPr>
        <p:grpSpPr bwMode="auto">
          <a:xfrm>
            <a:off x="4827588" y="2278063"/>
            <a:ext cx="3560762" cy="460375"/>
            <a:chOff x="4827961" y="3120211"/>
            <a:chExt cx="3560847" cy="461156"/>
          </a:xfrm>
        </p:grpSpPr>
        <p:sp>
          <p:nvSpPr>
            <p:cNvPr id="75808" name="TextBox 33"/>
            <p:cNvSpPr txBox="1">
              <a:spLocks noChangeArrowheads="1"/>
            </p:cNvSpPr>
            <p:nvPr/>
          </p:nvSpPr>
          <p:spPr bwMode="auto">
            <a:xfrm>
              <a:off x="4827961" y="3181257"/>
              <a:ext cx="35608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5" name="Straight Connector 34"/>
            <p:cNvCxnSpPr/>
            <p:nvPr/>
          </p:nvCxnSpPr>
          <p:spPr>
            <a:xfrm>
              <a:off x="5499489" y="3214032"/>
              <a:ext cx="11541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461686"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6961612" y="3214032"/>
              <a:ext cx="1179540"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5499489" y="3167917"/>
              <a:ext cx="264007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5502664" y="3120211"/>
              <a:ext cx="26384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6990188"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6439311"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5499489" y="3258557"/>
              <a:ext cx="1460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18"/>
          <p:cNvGrpSpPr>
            <a:grpSpLocks/>
          </p:cNvGrpSpPr>
          <p:nvPr/>
        </p:nvGrpSpPr>
        <p:grpSpPr bwMode="auto">
          <a:xfrm>
            <a:off x="4827588" y="3671888"/>
            <a:ext cx="2622550" cy="461962"/>
            <a:chOff x="4827435" y="3928090"/>
            <a:chExt cx="2622834" cy="461156"/>
          </a:xfrm>
        </p:grpSpPr>
        <p:sp>
          <p:nvSpPr>
            <p:cNvPr id="75794" name="TextBox 70"/>
            <p:cNvSpPr txBox="1">
              <a:spLocks noChangeArrowheads="1"/>
            </p:cNvSpPr>
            <p:nvPr/>
          </p:nvSpPr>
          <p:spPr bwMode="auto">
            <a:xfrm>
              <a:off x="4827435" y="3989136"/>
              <a:ext cx="26228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72" name="Straight Connector 71"/>
            <p:cNvCxnSpPr/>
            <p:nvPr/>
          </p:nvCxnSpPr>
          <p:spPr>
            <a:xfrm>
              <a:off x="5497433" y="3978801"/>
              <a:ext cx="65253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6827902" y="4067546"/>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6615154" y="3972462"/>
              <a:ext cx="60649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5499020" y="3928090"/>
              <a:ext cx="1722625"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a:off x="6827902" y="4023174"/>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5743521" y="4054868"/>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497433" y="4018419"/>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5497433" y="4058038"/>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5991198" y="4018419"/>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5991198" y="4058038"/>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6569111" y="4067546"/>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6569111" y="4023174"/>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7073990" y="4067546"/>
              <a:ext cx="147654"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 name="Group 87"/>
          <p:cNvGrpSpPr>
            <a:grpSpLocks/>
          </p:cNvGrpSpPr>
          <p:nvPr/>
        </p:nvGrpSpPr>
        <p:grpSpPr bwMode="auto">
          <a:xfrm>
            <a:off x="4827588" y="5065713"/>
            <a:ext cx="2622550" cy="461962"/>
            <a:chOff x="4827435" y="3928090"/>
            <a:chExt cx="2622834" cy="461156"/>
          </a:xfrm>
        </p:grpSpPr>
        <p:sp>
          <p:nvSpPr>
            <p:cNvPr id="75788" name="TextBox 88"/>
            <p:cNvSpPr txBox="1">
              <a:spLocks noChangeArrowheads="1"/>
            </p:cNvSpPr>
            <p:nvPr/>
          </p:nvSpPr>
          <p:spPr bwMode="auto">
            <a:xfrm>
              <a:off x="4827435" y="3989136"/>
              <a:ext cx="26228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(A.B.C) . (A.B.C)</a:t>
              </a:r>
            </a:p>
          </p:txBody>
        </p:sp>
        <p:cxnSp>
          <p:nvCxnSpPr>
            <p:cNvPr id="90" name="Straight Connector 89"/>
            <p:cNvCxnSpPr/>
            <p:nvPr/>
          </p:nvCxnSpPr>
          <p:spPr>
            <a:xfrm>
              <a:off x="5506959" y="3978801"/>
              <a:ext cx="643007"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a:off x="6615154" y="3978801"/>
              <a:ext cx="60649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a:off x="5506959" y="3928090"/>
              <a:ext cx="1714686"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5730820" y="4037436"/>
              <a:ext cx="14924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a:off x="7062877" y="4037436"/>
              <a:ext cx="147653"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8" name="Rectangle 7">
            <a:extLst>
              <a:ext uri="{FF2B5EF4-FFF2-40B4-BE49-F238E27FC236}">
                <a16:creationId xmlns:a16="http://schemas.microsoft.com/office/drawing/2014/main" id="{650EC7B0-5914-48D3-9AF1-E07117103DB2}"/>
              </a:ext>
            </a:extLst>
          </p:cNvPr>
          <p:cNvSpPr/>
          <p:nvPr/>
        </p:nvSpPr>
        <p:spPr>
          <a:xfrm>
            <a:off x="6653213" y="2322304"/>
            <a:ext cx="290512" cy="4942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29">
                                            <p:txEl>
                                              <p:pRg st="0" end="0"/>
                                            </p:txEl>
                                          </p:spTgt>
                                        </p:tgtEl>
                                        <p:attrNameLst>
                                          <p:attrName>style.visibility</p:attrName>
                                        </p:attrNameLst>
                                      </p:cBhvr>
                                      <p:to>
                                        <p:strVal val="visible"/>
                                      </p:to>
                                    </p:set>
                                    <p:animEffect transition="in" filter="fade">
                                      <p:cBhvr>
                                        <p:cTn id="20" dur="2000"/>
                                        <p:tgtEl>
                                          <p:spTgt spid="29">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fade">
                                      <p:cBhvr>
                                        <p:cTn id="29" dur="2000"/>
                                        <p:tgtEl>
                                          <p:spTgt spid="26"/>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1000"/>
                                        <p:tgtEl>
                                          <p:spTgt spid="6"/>
                                        </p:tgtEl>
                                      </p:cBhvr>
                                    </p:animEffect>
                                  </p:childTnLst>
                                </p:cTn>
                              </p:par>
                            </p:childTnLst>
                          </p:cTn>
                        </p:par>
                        <p:par>
                          <p:cTn id="35" fill="hold" nodeType="afterGroup">
                            <p:stCondLst>
                              <p:cond delay="1000"/>
                            </p:stCondLst>
                            <p:childTnLst>
                              <p:par>
                                <p:cTn id="36" presetID="10" presetClass="entr" presetSubtype="0"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2000"/>
                                        <p:tgtEl>
                                          <p:spTgt spid="3"/>
                                        </p:tgtEl>
                                      </p:cBhvr>
                                    </p:animEffect>
                                  </p:childTnLst>
                                </p:cTn>
                              </p:par>
                            </p:childTnLst>
                          </p:cTn>
                        </p:par>
                        <p:par>
                          <p:cTn id="39" fill="hold" nodeType="afterGroup">
                            <p:stCondLst>
                              <p:cond delay="3000"/>
                            </p:stCondLst>
                            <p:childTnLst>
                              <p:par>
                                <p:cTn id="40" presetID="10" presetClass="entr" presetSubtype="0"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7" grpId="0"/>
      <p:bldP spid="29" grpId="0" build="allAtOnce"/>
      <p:bldP spid="2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10</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7828"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7829" name="Group 27"/>
          <p:cNvGrpSpPr>
            <a:grpSpLocks/>
          </p:cNvGrpSpPr>
          <p:nvPr/>
        </p:nvGrpSpPr>
        <p:grpSpPr bwMode="auto">
          <a:xfrm>
            <a:off x="4779963" y="2917825"/>
            <a:ext cx="3481387" cy="400050"/>
            <a:chOff x="4898125" y="1438235"/>
            <a:chExt cx="3482300" cy="400110"/>
          </a:xfrm>
        </p:grpSpPr>
        <p:sp>
          <p:nvSpPr>
            <p:cNvPr id="77858" name="TextBox 2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30" name="Straight Connector 29"/>
            <p:cNvCxnSpPr/>
            <p:nvPr/>
          </p:nvCxnSpPr>
          <p:spPr>
            <a:xfrm>
              <a:off x="5544406" y="1471578"/>
              <a:ext cx="264388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7526126"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a:off x="7065630"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6511448"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5569813"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0" name="Group 12"/>
          <p:cNvGrpSpPr>
            <a:grpSpLocks/>
          </p:cNvGrpSpPr>
          <p:nvPr/>
        </p:nvGrpSpPr>
        <p:grpSpPr bwMode="auto">
          <a:xfrm>
            <a:off x="917575" y="1970088"/>
            <a:ext cx="3656013" cy="377825"/>
            <a:chOff x="917575" y="1979613"/>
            <a:chExt cx="3656013" cy="377825"/>
          </a:xfrm>
        </p:grpSpPr>
        <p:sp>
          <p:nvSpPr>
            <p:cNvPr id="77850" name="Text Box 5"/>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A)	Q = (A.B.C) . (A.B.C)</a:t>
              </a:r>
            </a:p>
          </p:txBody>
        </p:sp>
        <p:cxnSp>
          <p:nvCxnSpPr>
            <p:cNvPr id="17" name="Straight Connector 16"/>
            <p:cNvCxnSpPr/>
            <p:nvPr/>
          </p:nvCxnSpPr>
          <p:spPr bwMode="auto">
            <a:xfrm>
              <a:off x="2097088" y="20669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auto">
            <a:xfrm>
              <a:off x="28368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auto">
            <a:xfrm>
              <a:off x="1898650" y="1979613"/>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auto">
            <a:xfrm>
              <a:off x="3270250" y="2066925"/>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auto">
            <a:xfrm>
              <a:off x="18970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1" name="Group 11"/>
          <p:cNvGrpSpPr>
            <a:grpSpLocks/>
          </p:cNvGrpSpPr>
          <p:nvPr/>
        </p:nvGrpSpPr>
        <p:grpSpPr bwMode="auto">
          <a:xfrm>
            <a:off x="915988" y="2722563"/>
            <a:ext cx="3657600" cy="387350"/>
            <a:chOff x="915988" y="2643188"/>
            <a:chExt cx="3657600" cy="387350"/>
          </a:xfrm>
        </p:grpSpPr>
        <p:sp>
          <p:nvSpPr>
            <p:cNvPr id="77844" name="Text Box 5"/>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B)	Q = (A.B.C) . (A.B.C)</a:t>
              </a:r>
            </a:p>
          </p:txBody>
        </p:sp>
        <p:cxnSp>
          <p:nvCxnSpPr>
            <p:cNvPr id="58" name="Straight Connector 57"/>
            <p:cNvCxnSpPr/>
            <p:nvPr/>
          </p:nvCxnSpPr>
          <p:spPr bwMode="auto">
            <a:xfrm>
              <a:off x="1897063"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auto">
            <a:xfrm>
              <a:off x="3048000"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bwMode="auto">
            <a:xfrm>
              <a:off x="28368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bwMode="auto">
            <a:xfrm>
              <a:off x="1898650" y="2643188"/>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bwMode="auto">
            <a:xfrm>
              <a:off x="18970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2" name="Group 10"/>
          <p:cNvGrpSpPr>
            <a:grpSpLocks/>
          </p:cNvGrpSpPr>
          <p:nvPr/>
        </p:nvGrpSpPr>
        <p:grpSpPr bwMode="auto">
          <a:xfrm>
            <a:off x="917575" y="3484563"/>
            <a:ext cx="3656013" cy="374650"/>
            <a:chOff x="917575" y="3330575"/>
            <a:chExt cx="3656013" cy="374650"/>
          </a:xfrm>
        </p:grpSpPr>
        <p:sp>
          <p:nvSpPr>
            <p:cNvPr id="77839" name="Text Box 5"/>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C)	Q = (A.B.C) . (A.B.C)</a:t>
              </a:r>
            </a:p>
          </p:txBody>
        </p:sp>
        <p:cxnSp>
          <p:nvCxnSpPr>
            <p:cNvPr id="47" name="Straight Connector 46"/>
            <p:cNvCxnSpPr/>
            <p:nvPr/>
          </p:nvCxnSpPr>
          <p:spPr bwMode="auto">
            <a:xfrm>
              <a:off x="1897063" y="3376612"/>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auto">
            <a:xfrm>
              <a:off x="1897063" y="3330575"/>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bwMode="auto">
            <a:xfrm>
              <a:off x="1897063"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bwMode="auto">
            <a:xfrm>
              <a:off x="3048000"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77833" name="Group 9"/>
          <p:cNvGrpSpPr>
            <a:grpSpLocks/>
          </p:cNvGrpSpPr>
          <p:nvPr/>
        </p:nvGrpSpPr>
        <p:grpSpPr bwMode="auto">
          <a:xfrm>
            <a:off x="915988" y="4233863"/>
            <a:ext cx="3657600" cy="339725"/>
            <a:chOff x="915988" y="4062413"/>
            <a:chExt cx="3657600" cy="341312"/>
          </a:xfrm>
        </p:grpSpPr>
        <p:sp>
          <p:nvSpPr>
            <p:cNvPr id="77834" name="Text Box 5"/>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D)	Q = (A.B.C) . (A.B.C)</a:t>
              </a:r>
            </a:p>
          </p:txBody>
        </p:sp>
        <p:cxnSp>
          <p:nvCxnSpPr>
            <p:cNvPr id="51" name="Straight Connector 50"/>
            <p:cNvCxnSpPr/>
            <p:nvPr/>
          </p:nvCxnSpPr>
          <p:spPr bwMode="auto">
            <a:xfrm>
              <a:off x="1898650" y="4062413"/>
              <a:ext cx="63023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auto">
            <a:xfrm>
              <a:off x="2795588" y="4062413"/>
              <a:ext cx="6286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bwMode="auto">
            <a:xfrm>
              <a:off x="1898650" y="4103881"/>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bwMode="auto">
            <a:xfrm>
              <a:off x="3048000" y="4103881"/>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3388" y="1943100"/>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5" name="Text Box 4"/>
          <p:cNvSpPr txBox="1">
            <a:spLocks noChangeArrowheads="1"/>
          </p:cNvSpPr>
          <p:nvPr/>
        </p:nvSpPr>
        <p:spPr bwMode="auto">
          <a:xfrm>
            <a:off x="915988"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10</a:t>
            </a:r>
          </a:p>
        </p:txBody>
      </p:sp>
      <p:sp>
        <p:nvSpPr>
          <p:cNvPr id="14"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79877" name="Text Box 3"/>
          <p:cNvSpPr txBox="1">
            <a:spLocks noChangeArrowheads="1"/>
          </p:cNvSpPr>
          <p:nvPr>
            <p:custDataLst>
              <p:tags r:id="rId2"/>
            </p:custDataLst>
          </p:nvPr>
        </p:nvSpPr>
        <p:spPr bwMode="auto">
          <a:xfrm>
            <a:off x="915988" y="884238"/>
            <a:ext cx="8008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rgbClr val="00368D"/>
                </a:solidFill>
              </a:rPr>
              <a:t>Which of the following shows a simplification of this expression?</a:t>
            </a:r>
          </a:p>
        </p:txBody>
      </p:sp>
      <p:grpSp>
        <p:nvGrpSpPr>
          <p:cNvPr id="79878" name="Group 27"/>
          <p:cNvGrpSpPr>
            <a:grpSpLocks/>
          </p:cNvGrpSpPr>
          <p:nvPr/>
        </p:nvGrpSpPr>
        <p:grpSpPr bwMode="auto">
          <a:xfrm>
            <a:off x="4779963" y="2917825"/>
            <a:ext cx="3481387" cy="400050"/>
            <a:chOff x="4898125" y="1438235"/>
            <a:chExt cx="3482300" cy="400110"/>
          </a:xfrm>
        </p:grpSpPr>
        <p:sp>
          <p:nvSpPr>
            <p:cNvPr id="79907" name="TextBox 28"/>
            <p:cNvSpPr txBox="1">
              <a:spLocks noChangeArrowheads="1"/>
            </p:cNvSpPr>
            <p:nvPr/>
          </p:nvSpPr>
          <p:spPr bwMode="auto">
            <a:xfrm>
              <a:off x="4898125" y="1438235"/>
              <a:ext cx="34823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2000" b="1"/>
                <a:t>Q = (A + B + C) . (A + B + C)</a:t>
              </a:r>
            </a:p>
          </p:txBody>
        </p:sp>
        <p:cxnSp>
          <p:nvCxnSpPr>
            <p:cNvPr id="55" name="Straight Connector 54"/>
            <p:cNvCxnSpPr/>
            <p:nvPr/>
          </p:nvCxnSpPr>
          <p:spPr>
            <a:xfrm>
              <a:off x="5544406" y="1471578"/>
              <a:ext cx="2643881"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7526126"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7065630"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6511448"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5569813" y="1516035"/>
              <a:ext cx="146088" cy="0"/>
            </a:xfrm>
            <a:prstGeom prst="line">
              <a:avLst/>
            </a:prstGeom>
            <a:ln w="22225">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1" name="Group 12">
            <a:extLst>
              <a:ext uri="{FF2B5EF4-FFF2-40B4-BE49-F238E27FC236}">
                <a16:creationId xmlns:a16="http://schemas.microsoft.com/office/drawing/2014/main" id="{A346F08E-CF11-4ABF-BD3E-571F5EB6E0CA}"/>
              </a:ext>
            </a:extLst>
          </p:cNvPr>
          <p:cNvGrpSpPr>
            <a:grpSpLocks/>
          </p:cNvGrpSpPr>
          <p:nvPr/>
        </p:nvGrpSpPr>
        <p:grpSpPr bwMode="auto">
          <a:xfrm>
            <a:off x="917575" y="1970088"/>
            <a:ext cx="3656013" cy="377825"/>
            <a:chOff x="917575" y="1979613"/>
            <a:chExt cx="3656013" cy="377825"/>
          </a:xfrm>
        </p:grpSpPr>
        <p:sp>
          <p:nvSpPr>
            <p:cNvPr id="42" name="Text Box 5">
              <a:extLst>
                <a:ext uri="{FF2B5EF4-FFF2-40B4-BE49-F238E27FC236}">
                  <a16:creationId xmlns:a16="http://schemas.microsoft.com/office/drawing/2014/main" id="{0CA43CE5-BF35-46A5-B5A3-BB07DA25548E}"/>
                </a:ext>
              </a:extLst>
            </p:cNvPr>
            <p:cNvSpPr txBox="1">
              <a:spLocks noChangeArrowheads="1"/>
            </p:cNvSpPr>
            <p:nvPr>
              <p:custDataLst>
                <p:tags r:id="rId6"/>
              </p:custDataLst>
            </p:nvPr>
          </p:nvSpPr>
          <p:spPr bwMode="auto">
            <a:xfrm>
              <a:off x="917575" y="2016125"/>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A)	Q = (A.B.C) . (A.B.C)</a:t>
              </a:r>
            </a:p>
          </p:txBody>
        </p:sp>
        <p:cxnSp>
          <p:nvCxnSpPr>
            <p:cNvPr id="43" name="Straight Connector 42">
              <a:extLst>
                <a:ext uri="{FF2B5EF4-FFF2-40B4-BE49-F238E27FC236}">
                  <a16:creationId xmlns:a16="http://schemas.microsoft.com/office/drawing/2014/main" id="{9C45C9CB-08A4-49A2-9988-7DB2E8CBEA67}"/>
                </a:ext>
              </a:extLst>
            </p:cNvPr>
            <p:cNvCxnSpPr/>
            <p:nvPr/>
          </p:nvCxnSpPr>
          <p:spPr bwMode="auto">
            <a:xfrm>
              <a:off x="2097088" y="20669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09D58A7-2341-456D-8AA5-A824660810AE}"/>
                </a:ext>
              </a:extLst>
            </p:cNvPr>
            <p:cNvCxnSpPr/>
            <p:nvPr/>
          </p:nvCxnSpPr>
          <p:spPr bwMode="auto">
            <a:xfrm>
              <a:off x="28368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B73C9EB-7FC4-4B9A-9938-3E8D9D95DA13}"/>
                </a:ext>
              </a:extLst>
            </p:cNvPr>
            <p:cNvCxnSpPr/>
            <p:nvPr/>
          </p:nvCxnSpPr>
          <p:spPr bwMode="auto">
            <a:xfrm>
              <a:off x="1898650" y="1979613"/>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BC4FCB75-0E74-4C16-953B-615E90EDAE4B}"/>
                </a:ext>
              </a:extLst>
            </p:cNvPr>
            <p:cNvCxnSpPr/>
            <p:nvPr/>
          </p:nvCxnSpPr>
          <p:spPr bwMode="auto">
            <a:xfrm>
              <a:off x="3270250" y="2066925"/>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3480439-C415-42F6-8EB5-F4D806ACB1FE}"/>
                </a:ext>
              </a:extLst>
            </p:cNvPr>
            <p:cNvCxnSpPr/>
            <p:nvPr/>
          </p:nvCxnSpPr>
          <p:spPr bwMode="auto">
            <a:xfrm>
              <a:off x="1897063" y="2025650"/>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48" name="Group 11">
            <a:extLst>
              <a:ext uri="{FF2B5EF4-FFF2-40B4-BE49-F238E27FC236}">
                <a16:creationId xmlns:a16="http://schemas.microsoft.com/office/drawing/2014/main" id="{24CF73E7-5818-4F24-A9CB-41773DC3F237}"/>
              </a:ext>
            </a:extLst>
          </p:cNvPr>
          <p:cNvGrpSpPr>
            <a:grpSpLocks/>
          </p:cNvGrpSpPr>
          <p:nvPr/>
        </p:nvGrpSpPr>
        <p:grpSpPr bwMode="auto">
          <a:xfrm>
            <a:off x="915988" y="2722563"/>
            <a:ext cx="3657600" cy="387350"/>
            <a:chOff x="915988" y="2643188"/>
            <a:chExt cx="3657600" cy="387350"/>
          </a:xfrm>
        </p:grpSpPr>
        <p:sp>
          <p:nvSpPr>
            <p:cNvPr id="49" name="Text Box 5">
              <a:extLst>
                <a:ext uri="{FF2B5EF4-FFF2-40B4-BE49-F238E27FC236}">
                  <a16:creationId xmlns:a16="http://schemas.microsoft.com/office/drawing/2014/main" id="{2933FA47-491E-452E-A8D9-E2982543A4E0}"/>
                </a:ext>
              </a:extLst>
            </p:cNvPr>
            <p:cNvSpPr txBox="1">
              <a:spLocks noChangeArrowheads="1"/>
            </p:cNvSpPr>
            <p:nvPr>
              <p:custDataLst>
                <p:tags r:id="rId5"/>
              </p:custDataLst>
            </p:nvPr>
          </p:nvSpPr>
          <p:spPr bwMode="auto">
            <a:xfrm>
              <a:off x="915988" y="2689225"/>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B)	Q = (A.B.C) . (A.B.C)</a:t>
              </a:r>
            </a:p>
          </p:txBody>
        </p:sp>
        <p:cxnSp>
          <p:nvCxnSpPr>
            <p:cNvPr id="50" name="Straight Connector 49">
              <a:extLst>
                <a:ext uri="{FF2B5EF4-FFF2-40B4-BE49-F238E27FC236}">
                  <a16:creationId xmlns:a16="http://schemas.microsoft.com/office/drawing/2014/main" id="{0546DB17-3156-42A5-B53F-6FDE6E7BDD54}"/>
                </a:ext>
              </a:extLst>
            </p:cNvPr>
            <p:cNvCxnSpPr/>
            <p:nvPr/>
          </p:nvCxnSpPr>
          <p:spPr bwMode="auto">
            <a:xfrm>
              <a:off x="1897063"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E3006AE-C5D6-45E4-AC3B-9340ADE72CA8}"/>
                </a:ext>
              </a:extLst>
            </p:cNvPr>
            <p:cNvCxnSpPr/>
            <p:nvPr/>
          </p:nvCxnSpPr>
          <p:spPr bwMode="auto">
            <a:xfrm>
              <a:off x="3048000" y="2740025"/>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17BF313-3A40-438C-8374-48AB9F11B7B0}"/>
                </a:ext>
              </a:extLst>
            </p:cNvPr>
            <p:cNvCxnSpPr/>
            <p:nvPr/>
          </p:nvCxnSpPr>
          <p:spPr bwMode="auto">
            <a:xfrm>
              <a:off x="28368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CCD2EC2-90E7-4448-9445-BA747AAA05EA}"/>
                </a:ext>
              </a:extLst>
            </p:cNvPr>
            <p:cNvCxnSpPr/>
            <p:nvPr/>
          </p:nvCxnSpPr>
          <p:spPr bwMode="auto">
            <a:xfrm>
              <a:off x="1898650" y="2643188"/>
              <a:ext cx="150018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1F950C2-EAFF-4C44-ABBC-CB201699FC24}"/>
                </a:ext>
              </a:extLst>
            </p:cNvPr>
            <p:cNvCxnSpPr/>
            <p:nvPr/>
          </p:nvCxnSpPr>
          <p:spPr bwMode="auto">
            <a:xfrm>
              <a:off x="1897063" y="2689225"/>
              <a:ext cx="5619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60" name="Group 10">
            <a:extLst>
              <a:ext uri="{FF2B5EF4-FFF2-40B4-BE49-F238E27FC236}">
                <a16:creationId xmlns:a16="http://schemas.microsoft.com/office/drawing/2014/main" id="{7112408C-9794-4B41-B0DF-59F7061483E4}"/>
              </a:ext>
            </a:extLst>
          </p:cNvPr>
          <p:cNvGrpSpPr>
            <a:grpSpLocks/>
          </p:cNvGrpSpPr>
          <p:nvPr/>
        </p:nvGrpSpPr>
        <p:grpSpPr bwMode="auto">
          <a:xfrm>
            <a:off x="917575" y="3484563"/>
            <a:ext cx="3656013" cy="374650"/>
            <a:chOff x="917575" y="3330575"/>
            <a:chExt cx="3656013" cy="374650"/>
          </a:xfrm>
        </p:grpSpPr>
        <p:sp>
          <p:nvSpPr>
            <p:cNvPr id="61" name="Text Box 5">
              <a:extLst>
                <a:ext uri="{FF2B5EF4-FFF2-40B4-BE49-F238E27FC236}">
                  <a16:creationId xmlns:a16="http://schemas.microsoft.com/office/drawing/2014/main" id="{22155630-C0D5-4897-9D66-0D05C6F97125}"/>
                </a:ext>
              </a:extLst>
            </p:cNvPr>
            <p:cNvSpPr txBox="1">
              <a:spLocks noChangeArrowheads="1"/>
            </p:cNvSpPr>
            <p:nvPr>
              <p:custDataLst>
                <p:tags r:id="rId4"/>
              </p:custDataLst>
            </p:nvPr>
          </p:nvSpPr>
          <p:spPr bwMode="auto">
            <a:xfrm>
              <a:off x="917575"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C)	Q = (A.B.C) . (A.B.C)</a:t>
              </a:r>
            </a:p>
          </p:txBody>
        </p:sp>
        <p:cxnSp>
          <p:nvCxnSpPr>
            <p:cNvPr id="69" name="Straight Connector 68">
              <a:extLst>
                <a:ext uri="{FF2B5EF4-FFF2-40B4-BE49-F238E27FC236}">
                  <a16:creationId xmlns:a16="http://schemas.microsoft.com/office/drawing/2014/main" id="{66C2157C-9D66-4AE3-BE63-FC4B3A469676}"/>
                </a:ext>
              </a:extLst>
            </p:cNvPr>
            <p:cNvCxnSpPr/>
            <p:nvPr/>
          </p:nvCxnSpPr>
          <p:spPr bwMode="auto">
            <a:xfrm>
              <a:off x="1897063" y="3376612"/>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C0D55DE-5F0A-438C-B6AC-271CF06C2E5E}"/>
                </a:ext>
              </a:extLst>
            </p:cNvPr>
            <p:cNvCxnSpPr/>
            <p:nvPr/>
          </p:nvCxnSpPr>
          <p:spPr bwMode="auto">
            <a:xfrm>
              <a:off x="1897063" y="3330575"/>
              <a:ext cx="15017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16770D5-FADE-4BC8-A2E5-9F769E5EF01B}"/>
                </a:ext>
              </a:extLst>
            </p:cNvPr>
            <p:cNvCxnSpPr/>
            <p:nvPr/>
          </p:nvCxnSpPr>
          <p:spPr bwMode="auto">
            <a:xfrm>
              <a:off x="1897063"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EB7AF25-7A26-4AD3-AB4E-81A7A0B5321D}"/>
                </a:ext>
              </a:extLst>
            </p:cNvPr>
            <p:cNvCxnSpPr/>
            <p:nvPr/>
          </p:nvCxnSpPr>
          <p:spPr bwMode="auto">
            <a:xfrm>
              <a:off x="3048000" y="3411537"/>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82" name="Group 9">
            <a:extLst>
              <a:ext uri="{FF2B5EF4-FFF2-40B4-BE49-F238E27FC236}">
                <a16:creationId xmlns:a16="http://schemas.microsoft.com/office/drawing/2014/main" id="{FCFDCA7C-08B2-424B-86D8-6C2C2D6A0FA7}"/>
              </a:ext>
            </a:extLst>
          </p:cNvPr>
          <p:cNvGrpSpPr>
            <a:grpSpLocks/>
          </p:cNvGrpSpPr>
          <p:nvPr/>
        </p:nvGrpSpPr>
        <p:grpSpPr bwMode="auto">
          <a:xfrm>
            <a:off x="915988" y="4233863"/>
            <a:ext cx="3657600" cy="339725"/>
            <a:chOff x="915988" y="4062413"/>
            <a:chExt cx="3657600" cy="341312"/>
          </a:xfrm>
        </p:grpSpPr>
        <p:sp>
          <p:nvSpPr>
            <p:cNvPr id="83" name="Text Box 5">
              <a:extLst>
                <a:ext uri="{FF2B5EF4-FFF2-40B4-BE49-F238E27FC236}">
                  <a16:creationId xmlns:a16="http://schemas.microsoft.com/office/drawing/2014/main" id="{6A34C44A-1A63-4EAA-AF5B-DBFB1D107D26}"/>
                </a:ext>
              </a:extLst>
            </p:cNvPr>
            <p:cNvSpPr txBox="1">
              <a:spLocks noChangeArrowheads="1"/>
            </p:cNvSpPr>
            <p:nvPr>
              <p:custDataLst>
                <p:tags r:id="rId3"/>
              </p:custDataLst>
            </p:nvPr>
          </p:nvSpPr>
          <p:spPr bwMode="auto">
            <a:xfrm>
              <a:off x="915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dirty="0">
                  <a:solidFill>
                    <a:srgbClr val="00368D"/>
                  </a:solidFill>
                </a:rPr>
                <a:t>D)	Q = (A.B.C) . (A.B.C)</a:t>
              </a:r>
            </a:p>
          </p:txBody>
        </p:sp>
        <p:cxnSp>
          <p:nvCxnSpPr>
            <p:cNvPr id="88" name="Straight Connector 87">
              <a:extLst>
                <a:ext uri="{FF2B5EF4-FFF2-40B4-BE49-F238E27FC236}">
                  <a16:creationId xmlns:a16="http://schemas.microsoft.com/office/drawing/2014/main" id="{5427327C-52E4-48E2-9F01-B7DD821475AA}"/>
                </a:ext>
              </a:extLst>
            </p:cNvPr>
            <p:cNvCxnSpPr/>
            <p:nvPr/>
          </p:nvCxnSpPr>
          <p:spPr bwMode="auto">
            <a:xfrm>
              <a:off x="1898650" y="4062413"/>
              <a:ext cx="630238"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1A77C09-3F89-45E4-977C-4AEBCD745B95}"/>
                </a:ext>
              </a:extLst>
            </p:cNvPr>
            <p:cNvCxnSpPr/>
            <p:nvPr/>
          </p:nvCxnSpPr>
          <p:spPr bwMode="auto">
            <a:xfrm>
              <a:off x="2795588" y="4062413"/>
              <a:ext cx="628650"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33D9665-C520-4254-BD3F-8A569AB12045}"/>
                </a:ext>
              </a:extLst>
            </p:cNvPr>
            <p:cNvCxnSpPr/>
            <p:nvPr/>
          </p:nvCxnSpPr>
          <p:spPr bwMode="auto">
            <a:xfrm>
              <a:off x="1898650" y="4103881"/>
              <a:ext cx="131763"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74A360A-7B7A-4C17-B6B7-991C1B5F5C2B}"/>
                </a:ext>
              </a:extLst>
            </p:cNvPr>
            <p:cNvCxnSpPr/>
            <p:nvPr/>
          </p:nvCxnSpPr>
          <p:spPr bwMode="auto">
            <a:xfrm>
              <a:off x="3048000" y="4103881"/>
              <a:ext cx="130175" cy="0"/>
            </a:xfrm>
            <a:prstGeom prst="line">
              <a:avLst/>
            </a:prstGeom>
            <a:ln w="19050">
              <a:solidFill>
                <a:srgbClr val="00368D"/>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 Box 2"/>
          <p:cNvSpPr txBox="1">
            <a:spLocks noChangeArrowheads="1"/>
          </p:cNvSpPr>
          <p:nvPr/>
        </p:nvSpPr>
        <p:spPr bwMode="auto">
          <a:xfrm>
            <a:off x="915988" y="257175"/>
            <a:ext cx="55594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Summary</a:t>
            </a:r>
          </a:p>
        </p:txBody>
      </p:sp>
      <p:sp>
        <p:nvSpPr>
          <p:cNvPr id="51223" name="Text Box 23"/>
          <p:cNvSpPr txBox="1">
            <a:spLocks noChangeArrowheads="1"/>
          </p:cNvSpPr>
          <p:nvPr/>
        </p:nvSpPr>
        <p:spPr bwMode="auto">
          <a:xfrm>
            <a:off x="914400" y="1716088"/>
            <a:ext cx="790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Boolean Operations</a:t>
            </a:r>
          </a:p>
        </p:txBody>
      </p:sp>
      <p:sp>
        <p:nvSpPr>
          <p:cNvPr id="51228" name="Text Box 28"/>
          <p:cNvSpPr txBox="1">
            <a:spLocks noChangeArrowheads="1"/>
          </p:cNvSpPr>
          <p:nvPr/>
        </p:nvSpPr>
        <p:spPr bwMode="auto">
          <a:xfrm>
            <a:off x="914400" y="884238"/>
            <a:ext cx="60690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a:solidFill>
                  <a:srgbClr val="00368D"/>
                </a:solidFill>
              </a:rPr>
              <a:t>In this presentation you have seen:</a:t>
            </a:r>
          </a:p>
        </p:txBody>
      </p:sp>
      <p:sp>
        <p:nvSpPr>
          <p:cNvPr id="6" name="Text Box 23"/>
          <p:cNvSpPr txBox="1">
            <a:spLocks noChangeArrowheads="1"/>
          </p:cNvSpPr>
          <p:nvPr/>
        </p:nvSpPr>
        <p:spPr bwMode="auto">
          <a:xfrm>
            <a:off x="914400" y="2319338"/>
            <a:ext cx="71866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Simplification of Boolean Expressions</a:t>
            </a:r>
          </a:p>
        </p:txBody>
      </p:sp>
      <p:sp>
        <p:nvSpPr>
          <p:cNvPr id="7" name="Text Box 23"/>
          <p:cNvSpPr txBox="1">
            <a:spLocks noChangeArrowheads="1"/>
          </p:cNvSpPr>
          <p:nvPr/>
        </p:nvSpPr>
        <p:spPr bwMode="auto">
          <a:xfrm>
            <a:off x="914400" y="2921000"/>
            <a:ext cx="7907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De Morgan's Theorems</a:t>
            </a:r>
          </a:p>
        </p:txBody>
      </p:sp>
      <p:sp>
        <p:nvSpPr>
          <p:cNvPr id="8" name="Text Box 32"/>
          <p:cNvSpPr txBox="1">
            <a:spLocks noChangeArrowheads="1"/>
          </p:cNvSpPr>
          <p:nvPr/>
        </p:nvSpPr>
        <p:spPr bwMode="auto">
          <a:xfrm>
            <a:off x="8272463" y="6330950"/>
            <a:ext cx="5540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End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1228"/>
                                        </p:tgtEl>
                                        <p:attrNameLst>
                                          <p:attrName>style.visibility</p:attrName>
                                        </p:attrNameLst>
                                      </p:cBhvr>
                                      <p:to>
                                        <p:strVal val="visible"/>
                                      </p:to>
                                    </p:set>
                                    <p:animEffect transition="in" filter="fade">
                                      <p:cBhvr>
                                        <p:cTn id="7" dur="2000"/>
                                        <p:tgtEl>
                                          <p:spTgt spid="51228"/>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1223"/>
                                        </p:tgtEl>
                                        <p:attrNameLst>
                                          <p:attrName>style.visibility</p:attrName>
                                        </p:attrNameLst>
                                      </p:cBhvr>
                                      <p:to>
                                        <p:strVal val="visible"/>
                                      </p:to>
                                    </p:set>
                                    <p:animEffect transition="in" filter="fade">
                                      <p:cBhvr>
                                        <p:cTn id="11" dur="2000"/>
                                        <p:tgtEl>
                                          <p:spTgt spid="5122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2000"/>
                                        <p:tgtEl>
                                          <p:spTgt spid="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3" grpId="0"/>
      <p:bldP spid="51228" grpId="0"/>
      <p:bldP spid="6" grpId="0"/>
      <p:bldP spid="7" grpId="0"/>
      <p:bldP spid="8" grpId="0"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ISPRING_ULTRA_SCORM_SLIDE_COUNT" val="23"/>
  <p:tag name="ISPRING_ULTRA_SCORM_DURATION" val="3600"/>
  <p:tag name="ISPRING_ULTRA_SCORM_QUIZ_NUMBER" val="0"/>
  <p:tag name="GENSWF_OUTPUT_FILE_NAME" val="equivalent_logic_circuits"/>
</p:tagLst>
</file>

<file path=ppt/tags/tag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3.xml><?xml version="1.0" encoding="utf-8"?>
<p:tagLst xmlns:a="http://schemas.openxmlformats.org/drawingml/2006/main" xmlns:r="http://schemas.openxmlformats.org/officeDocument/2006/relationships" xmlns:p="http://schemas.openxmlformats.org/presentationml/2006/main">
  <p:tag name="NAME" val="#A#"/>
</p:tagLst>
</file>

<file path=ppt/tags/tag4.xml><?xml version="1.0" encoding="utf-8"?>
<p:tagLst xmlns:a="http://schemas.openxmlformats.org/drawingml/2006/main" xmlns:r="http://schemas.openxmlformats.org/officeDocument/2006/relationships" xmlns:p="http://schemas.openxmlformats.org/presentationml/2006/main">
  <p:tag name="NAME" val="#A#"/>
</p:tagLst>
</file>

<file path=ppt/tags/tag5.xml><?xml version="1.0" encoding="utf-8"?>
<p:tagLst xmlns:a="http://schemas.openxmlformats.org/drawingml/2006/main" xmlns:r="http://schemas.openxmlformats.org/officeDocument/2006/relationships" xmlns:p="http://schemas.openxmlformats.org/presentationml/2006/main">
  <p:tag name="NAME" val="#A#"/>
</p:tagLst>
</file>

<file path=ppt/tags/tag6.xml><?xml version="1.0" encoding="utf-8"?>
<p:tagLst xmlns:a="http://schemas.openxmlformats.org/drawingml/2006/main" xmlns:r="http://schemas.openxmlformats.org/officeDocument/2006/relationships" xmlns:p="http://schemas.openxmlformats.org/presentationml/2006/main">
  <p:tag name="NAME" val="#A#"/>
</p:tagLst>
</file>

<file path=ppt/tags/tag7.xml><?xml version="1.0" encoding="utf-8"?>
<p:tagLst xmlns:a="http://schemas.openxmlformats.org/drawingml/2006/main" xmlns:r="http://schemas.openxmlformats.org/officeDocument/2006/relationships" xmlns:p="http://schemas.openxmlformats.org/presentationml/2006/main">
  <p:tag name="NAME" val="#Q#"/>
</p:tagLst>
</file>

<file path=ppt/tags/tag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9.xml><?xml version="1.0" encoding="utf-8"?>
<p:tagLst xmlns:a="http://schemas.openxmlformats.org/drawingml/2006/main" xmlns:r="http://schemas.openxmlformats.org/officeDocument/2006/relationships" xmlns:p="http://schemas.openxmlformats.org/presentationml/2006/main">
  <p:tag name="NAME" val="#Q#"/>
</p:tagLst>
</file>

<file path=ppt/tags/tag10.xml><?xml version="1.0" encoding="utf-8"?>
<p:tagLst xmlns:a="http://schemas.openxmlformats.org/drawingml/2006/main" xmlns:r="http://schemas.openxmlformats.org/officeDocument/2006/relationships" xmlns:p="http://schemas.openxmlformats.org/presentationml/2006/main">
  <p:tag name="NAME" val="#A#"/>
</p:tagLst>
</file>

<file path=ppt/tags/tag11.xml><?xml version="1.0" encoding="utf-8"?>
<p:tagLst xmlns:a="http://schemas.openxmlformats.org/drawingml/2006/main" xmlns:r="http://schemas.openxmlformats.org/officeDocument/2006/relationships" xmlns:p="http://schemas.openxmlformats.org/presentationml/2006/main">
  <p:tag name="NAME" val="#A#"/>
</p:tagLst>
</file>

<file path=ppt/tags/tag12.xml><?xml version="1.0" encoding="utf-8"?>
<p:tagLst xmlns:a="http://schemas.openxmlformats.org/drawingml/2006/main" xmlns:r="http://schemas.openxmlformats.org/officeDocument/2006/relationships" xmlns:p="http://schemas.openxmlformats.org/presentationml/2006/main">
  <p:tag name="NAME" val="#A#"/>
</p:tagLst>
</file>

<file path=ppt/tags/tag13.xml><?xml version="1.0" encoding="utf-8"?>
<p:tagLst xmlns:a="http://schemas.openxmlformats.org/drawingml/2006/main" xmlns:r="http://schemas.openxmlformats.org/officeDocument/2006/relationships" xmlns:p="http://schemas.openxmlformats.org/presentationml/2006/main">
  <p:tag name="NAME" val="#A#"/>
</p:tagLst>
</file>

<file path=ppt/tags/tag1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5.xml><?xml version="1.0" encoding="utf-8"?>
<p:tagLst xmlns:a="http://schemas.openxmlformats.org/drawingml/2006/main" xmlns:r="http://schemas.openxmlformats.org/officeDocument/2006/relationships" xmlns:p="http://schemas.openxmlformats.org/presentationml/2006/main">
  <p:tag name="NAME" val="#A#"/>
</p:tagLst>
</file>

<file path=ppt/tags/tag16.xml><?xml version="1.0" encoding="utf-8"?>
<p:tagLst xmlns:a="http://schemas.openxmlformats.org/drawingml/2006/main" xmlns:r="http://schemas.openxmlformats.org/officeDocument/2006/relationships" xmlns:p="http://schemas.openxmlformats.org/presentationml/2006/main">
  <p:tag name="NAME" val="#A#"/>
</p:tagLst>
</file>

<file path=ppt/tags/tag17.xml><?xml version="1.0" encoding="utf-8"?>
<p:tagLst xmlns:a="http://schemas.openxmlformats.org/drawingml/2006/main" xmlns:r="http://schemas.openxmlformats.org/officeDocument/2006/relationships" xmlns:p="http://schemas.openxmlformats.org/presentationml/2006/main">
  <p:tag name="NAME" val="#A#"/>
</p:tagLst>
</file>

<file path=ppt/tags/tag18.xml><?xml version="1.0" encoding="utf-8"?>
<p:tagLst xmlns:a="http://schemas.openxmlformats.org/drawingml/2006/main" xmlns:r="http://schemas.openxmlformats.org/officeDocument/2006/relationships" xmlns:p="http://schemas.openxmlformats.org/presentationml/2006/main">
  <p:tag name="NAME" val="#A#"/>
</p:tagLst>
</file>

<file path=ppt/tags/tag19.xml><?xml version="1.0" encoding="utf-8"?>
<p:tagLst xmlns:a="http://schemas.openxmlformats.org/drawingml/2006/main" xmlns:r="http://schemas.openxmlformats.org/officeDocument/2006/relationships" xmlns:p="http://schemas.openxmlformats.org/presentationml/2006/main">
  <p:tag name="NAME" val="#Q#"/>
</p:tagLst>
</file>

<file path=ppt/tags/tag2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1.xml><?xml version="1.0" encoding="utf-8"?>
<p:tagLst xmlns:a="http://schemas.openxmlformats.org/drawingml/2006/main" xmlns:r="http://schemas.openxmlformats.org/officeDocument/2006/relationships" xmlns:p="http://schemas.openxmlformats.org/presentationml/2006/main">
  <p:tag name="NAME" val="#A#"/>
</p:tagLst>
</file>

<file path=ppt/tags/tag22.xml><?xml version="1.0" encoding="utf-8"?>
<p:tagLst xmlns:a="http://schemas.openxmlformats.org/drawingml/2006/main" xmlns:r="http://schemas.openxmlformats.org/officeDocument/2006/relationships" xmlns:p="http://schemas.openxmlformats.org/presentationml/2006/main">
  <p:tag name="NAME" val="#A#"/>
</p:tagLst>
</file>

<file path=ppt/tags/tag23.xml><?xml version="1.0" encoding="utf-8"?>
<p:tagLst xmlns:a="http://schemas.openxmlformats.org/drawingml/2006/main" xmlns:r="http://schemas.openxmlformats.org/officeDocument/2006/relationships" xmlns:p="http://schemas.openxmlformats.org/presentationml/2006/main">
  <p:tag name="NAME" val="#A#"/>
</p:tagLst>
</file>

<file path=ppt/tags/tag24.xml><?xml version="1.0" encoding="utf-8"?>
<p:tagLst xmlns:a="http://schemas.openxmlformats.org/drawingml/2006/main" xmlns:r="http://schemas.openxmlformats.org/officeDocument/2006/relationships" xmlns:p="http://schemas.openxmlformats.org/presentationml/2006/main">
  <p:tag name="NAME" val="#A#"/>
</p:tagLst>
</file>

<file path=ppt/tags/tag25.xml><?xml version="1.0" encoding="utf-8"?>
<p:tagLst xmlns:a="http://schemas.openxmlformats.org/drawingml/2006/main" xmlns:r="http://schemas.openxmlformats.org/officeDocument/2006/relationships" xmlns:p="http://schemas.openxmlformats.org/presentationml/2006/main">
  <p:tag name="NAME" val="#Q#"/>
</p:tagLst>
</file>

<file path=ppt/tags/tag2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7.xml><?xml version="1.0" encoding="utf-8"?>
<p:tagLst xmlns:a="http://schemas.openxmlformats.org/drawingml/2006/main" xmlns:r="http://schemas.openxmlformats.org/officeDocument/2006/relationships" xmlns:p="http://schemas.openxmlformats.org/presentationml/2006/main">
  <p:tag name="NAME" val="#A#"/>
</p:tagLst>
</file>

<file path=ppt/tags/tag28.xml><?xml version="1.0" encoding="utf-8"?>
<p:tagLst xmlns:a="http://schemas.openxmlformats.org/drawingml/2006/main" xmlns:r="http://schemas.openxmlformats.org/officeDocument/2006/relationships" xmlns:p="http://schemas.openxmlformats.org/presentationml/2006/main">
  <p:tag name="NAME" val="#A#"/>
</p:tagLst>
</file>

<file path=ppt/tags/tag29.xml><?xml version="1.0" encoding="utf-8"?>
<p:tagLst xmlns:a="http://schemas.openxmlformats.org/drawingml/2006/main" xmlns:r="http://schemas.openxmlformats.org/officeDocument/2006/relationships" xmlns:p="http://schemas.openxmlformats.org/presentationml/2006/main">
  <p:tag name="NAME" val="#A#"/>
</p:tagLst>
</file>

<file path=ppt/tags/tag30.xml><?xml version="1.0" encoding="utf-8"?>
<p:tagLst xmlns:a="http://schemas.openxmlformats.org/drawingml/2006/main" xmlns:r="http://schemas.openxmlformats.org/officeDocument/2006/relationships" xmlns:p="http://schemas.openxmlformats.org/presentationml/2006/main">
  <p:tag name="NAME" val="#A#"/>
</p:tagLst>
</file>

<file path=ppt/tags/tag31.xml><?xml version="1.0" encoding="utf-8"?>
<p:tagLst xmlns:a="http://schemas.openxmlformats.org/drawingml/2006/main" xmlns:r="http://schemas.openxmlformats.org/officeDocument/2006/relationships" xmlns:p="http://schemas.openxmlformats.org/presentationml/2006/main">
  <p:tag name="NAME" val="#Q#"/>
</p:tagLst>
</file>

<file path=ppt/tags/tag3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33.xml><?xml version="1.0" encoding="utf-8"?>
<p:tagLst xmlns:a="http://schemas.openxmlformats.org/drawingml/2006/main" xmlns:r="http://schemas.openxmlformats.org/officeDocument/2006/relationships" xmlns:p="http://schemas.openxmlformats.org/presentationml/2006/main">
  <p:tag name="NAME" val="#A#"/>
</p:tagLst>
</file>

<file path=ppt/tags/tag34.xml><?xml version="1.0" encoding="utf-8"?>
<p:tagLst xmlns:a="http://schemas.openxmlformats.org/drawingml/2006/main" xmlns:r="http://schemas.openxmlformats.org/officeDocument/2006/relationships" xmlns:p="http://schemas.openxmlformats.org/presentationml/2006/main">
  <p:tag name="NAME" val="#A#"/>
</p:tagLst>
</file>

<file path=ppt/tags/tag35.xml><?xml version="1.0" encoding="utf-8"?>
<p:tagLst xmlns:a="http://schemas.openxmlformats.org/drawingml/2006/main" xmlns:r="http://schemas.openxmlformats.org/officeDocument/2006/relationships" xmlns:p="http://schemas.openxmlformats.org/presentationml/2006/main">
  <p:tag name="NAME" val="#A#"/>
</p:tagLst>
</file>

<file path=ppt/tags/tag36.xml><?xml version="1.0" encoding="utf-8"?>
<p:tagLst xmlns:a="http://schemas.openxmlformats.org/drawingml/2006/main" xmlns:r="http://schemas.openxmlformats.org/officeDocument/2006/relationships" xmlns:p="http://schemas.openxmlformats.org/presentationml/2006/main">
  <p:tag name="NAME" val="#A#"/>
</p:tagLst>
</file>

<file path=ppt/tags/tag37.xml><?xml version="1.0" encoding="utf-8"?>
<p:tagLst xmlns:a="http://schemas.openxmlformats.org/drawingml/2006/main" xmlns:r="http://schemas.openxmlformats.org/officeDocument/2006/relationships" xmlns:p="http://schemas.openxmlformats.org/presentationml/2006/main">
  <p:tag name="NAME" val="#Q#"/>
</p:tagLst>
</file>

<file path=ppt/tags/tag3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39.xml><?xml version="1.0" encoding="utf-8"?>
<p:tagLst xmlns:a="http://schemas.openxmlformats.org/drawingml/2006/main" xmlns:r="http://schemas.openxmlformats.org/officeDocument/2006/relationships" xmlns:p="http://schemas.openxmlformats.org/presentationml/2006/main">
  <p:tag name="NAME" val="#Q#"/>
</p:tagLst>
</file>

<file path=ppt/tags/tag40.xml><?xml version="1.0" encoding="utf-8"?>
<p:tagLst xmlns:a="http://schemas.openxmlformats.org/drawingml/2006/main" xmlns:r="http://schemas.openxmlformats.org/officeDocument/2006/relationships" xmlns:p="http://schemas.openxmlformats.org/presentationml/2006/main">
  <p:tag name="NAME" val="#A#"/>
</p:tagLst>
</file>

<file path=ppt/tags/tag41.xml><?xml version="1.0" encoding="utf-8"?>
<p:tagLst xmlns:a="http://schemas.openxmlformats.org/drawingml/2006/main" xmlns:r="http://schemas.openxmlformats.org/officeDocument/2006/relationships" xmlns:p="http://schemas.openxmlformats.org/presentationml/2006/main">
  <p:tag name="NAME" val="#A#"/>
</p:tagLst>
</file>

<file path=ppt/tags/tag42.xml><?xml version="1.0" encoding="utf-8"?>
<p:tagLst xmlns:a="http://schemas.openxmlformats.org/drawingml/2006/main" xmlns:r="http://schemas.openxmlformats.org/officeDocument/2006/relationships" xmlns:p="http://schemas.openxmlformats.org/presentationml/2006/main">
  <p:tag name="NAME" val="#A#"/>
</p:tagLst>
</file>

<file path=ppt/tags/tag43.xml><?xml version="1.0" encoding="utf-8"?>
<p:tagLst xmlns:a="http://schemas.openxmlformats.org/drawingml/2006/main" xmlns:r="http://schemas.openxmlformats.org/officeDocument/2006/relationships" xmlns:p="http://schemas.openxmlformats.org/presentationml/2006/main">
  <p:tag name="NAME" val="#A#"/>
</p:tagLst>
</file>

<file path=ppt/tags/tag4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45.xml><?xml version="1.0" encoding="utf-8"?>
<p:tagLst xmlns:a="http://schemas.openxmlformats.org/drawingml/2006/main" xmlns:r="http://schemas.openxmlformats.org/officeDocument/2006/relationships" xmlns:p="http://schemas.openxmlformats.org/presentationml/2006/main">
  <p:tag name="NAME" val="#A#"/>
</p:tagLst>
</file>

<file path=ppt/tags/tag46.xml><?xml version="1.0" encoding="utf-8"?>
<p:tagLst xmlns:a="http://schemas.openxmlformats.org/drawingml/2006/main" xmlns:r="http://schemas.openxmlformats.org/officeDocument/2006/relationships" xmlns:p="http://schemas.openxmlformats.org/presentationml/2006/main">
  <p:tag name="NAME" val="#A#"/>
</p:tagLst>
</file>

<file path=ppt/tags/tag47.xml><?xml version="1.0" encoding="utf-8"?>
<p:tagLst xmlns:a="http://schemas.openxmlformats.org/drawingml/2006/main" xmlns:r="http://schemas.openxmlformats.org/officeDocument/2006/relationships" xmlns:p="http://schemas.openxmlformats.org/presentationml/2006/main">
  <p:tag name="NAME" val="#A#"/>
</p:tagLst>
</file>

<file path=ppt/tags/tag48.xml><?xml version="1.0" encoding="utf-8"?>
<p:tagLst xmlns:a="http://schemas.openxmlformats.org/drawingml/2006/main" xmlns:r="http://schemas.openxmlformats.org/officeDocument/2006/relationships" xmlns:p="http://schemas.openxmlformats.org/presentationml/2006/main">
  <p:tag name="NAME" val="#A#"/>
</p:tagLst>
</file>

<file path=ppt/tags/tag49.xml><?xml version="1.0" encoding="utf-8"?>
<p:tagLst xmlns:a="http://schemas.openxmlformats.org/drawingml/2006/main" xmlns:r="http://schemas.openxmlformats.org/officeDocument/2006/relationships" xmlns:p="http://schemas.openxmlformats.org/presentationml/2006/main">
  <p:tag name="NAME" val="#Q#"/>
</p:tagLst>
</file>

<file path=ppt/tags/tag5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51.xml><?xml version="1.0" encoding="utf-8"?>
<p:tagLst xmlns:a="http://schemas.openxmlformats.org/drawingml/2006/main" xmlns:r="http://schemas.openxmlformats.org/officeDocument/2006/relationships" xmlns:p="http://schemas.openxmlformats.org/presentationml/2006/main">
  <p:tag name="NAME" val="#A#"/>
</p:tagLst>
</file>

<file path=ppt/tags/tag52.xml><?xml version="1.0" encoding="utf-8"?>
<p:tagLst xmlns:a="http://schemas.openxmlformats.org/drawingml/2006/main" xmlns:r="http://schemas.openxmlformats.org/officeDocument/2006/relationships" xmlns:p="http://schemas.openxmlformats.org/presentationml/2006/main">
  <p:tag name="NAME" val="#A#"/>
</p:tagLst>
</file>

<file path=ppt/tags/tag53.xml><?xml version="1.0" encoding="utf-8"?>
<p:tagLst xmlns:a="http://schemas.openxmlformats.org/drawingml/2006/main" xmlns:r="http://schemas.openxmlformats.org/officeDocument/2006/relationships" xmlns:p="http://schemas.openxmlformats.org/presentationml/2006/main">
  <p:tag name="NAME" val="#A#"/>
</p:tagLst>
</file>

<file path=ppt/tags/tag54.xml><?xml version="1.0" encoding="utf-8"?>
<p:tagLst xmlns:a="http://schemas.openxmlformats.org/drawingml/2006/main" xmlns:r="http://schemas.openxmlformats.org/officeDocument/2006/relationships" xmlns:p="http://schemas.openxmlformats.org/presentationml/2006/main">
  <p:tag name="NAME" val="#A#"/>
</p:tagLst>
</file>

<file path=ppt/tags/tag55.xml><?xml version="1.0" encoding="utf-8"?>
<p:tagLst xmlns:a="http://schemas.openxmlformats.org/drawingml/2006/main" xmlns:r="http://schemas.openxmlformats.org/officeDocument/2006/relationships" xmlns:p="http://schemas.openxmlformats.org/presentationml/2006/main">
  <p:tag name="NAME" val="#Q#"/>
</p:tagLst>
</file>

<file path=ppt/tags/tag5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57.xml><?xml version="1.0" encoding="utf-8"?>
<p:tagLst xmlns:a="http://schemas.openxmlformats.org/drawingml/2006/main" xmlns:r="http://schemas.openxmlformats.org/officeDocument/2006/relationships" xmlns:p="http://schemas.openxmlformats.org/presentationml/2006/main">
  <p:tag name="NAME" val="#A#"/>
</p:tagLst>
</file>

<file path=ppt/tags/tag58.xml><?xml version="1.0" encoding="utf-8"?>
<p:tagLst xmlns:a="http://schemas.openxmlformats.org/drawingml/2006/main" xmlns:r="http://schemas.openxmlformats.org/officeDocument/2006/relationships" xmlns:p="http://schemas.openxmlformats.org/presentationml/2006/main">
  <p:tag name="NAME" val="#A#"/>
</p:tagLst>
</file>

<file path=ppt/tags/tag59.xml><?xml version="1.0" encoding="utf-8"?>
<p:tagLst xmlns:a="http://schemas.openxmlformats.org/drawingml/2006/main" xmlns:r="http://schemas.openxmlformats.org/officeDocument/2006/relationships" xmlns:p="http://schemas.openxmlformats.org/presentationml/2006/main">
  <p:tag name="NAME" val="#A#"/>
</p:tagLst>
</file>

<file path=ppt/tags/tag60.xml><?xml version="1.0" encoding="utf-8"?>
<p:tagLst xmlns:a="http://schemas.openxmlformats.org/drawingml/2006/main" xmlns:r="http://schemas.openxmlformats.org/officeDocument/2006/relationships" xmlns:p="http://schemas.openxmlformats.org/presentationml/2006/main">
  <p:tag name="NAME" val="#A#"/>
</p:tagLst>
</file>

<file path=ppt/tags/tag61.xml><?xml version="1.0" encoding="utf-8"?>
<p:tagLst xmlns:a="http://schemas.openxmlformats.org/drawingml/2006/main" xmlns:r="http://schemas.openxmlformats.org/officeDocument/2006/relationships" xmlns:p="http://schemas.openxmlformats.org/presentationml/2006/main">
  <p:tag name="NAME" val="#Q#"/>
</p:tagLst>
</file>

<file path=ppt/tags/tag6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63.xml><?xml version="1.0" encoding="utf-8"?>
<p:tagLst xmlns:a="http://schemas.openxmlformats.org/drawingml/2006/main" xmlns:r="http://schemas.openxmlformats.org/officeDocument/2006/relationships" xmlns:p="http://schemas.openxmlformats.org/presentationml/2006/main">
  <p:tag name="NAME" val="#A#"/>
</p:tagLst>
</file>

<file path=ppt/tags/tag64.xml><?xml version="1.0" encoding="utf-8"?>
<p:tagLst xmlns:a="http://schemas.openxmlformats.org/drawingml/2006/main" xmlns:r="http://schemas.openxmlformats.org/officeDocument/2006/relationships" xmlns:p="http://schemas.openxmlformats.org/presentationml/2006/main">
  <p:tag name="NAME" val="#A#"/>
</p:tagLst>
</file>

<file path=ppt/tags/tag65.xml><?xml version="1.0" encoding="utf-8"?>
<p:tagLst xmlns:a="http://schemas.openxmlformats.org/drawingml/2006/main" xmlns:r="http://schemas.openxmlformats.org/officeDocument/2006/relationships" xmlns:p="http://schemas.openxmlformats.org/presentationml/2006/main">
  <p:tag name="NAME" val="#A#"/>
</p:tagLst>
</file>

<file path=ppt/tags/tag66.xml><?xml version="1.0" encoding="utf-8"?>
<p:tagLst xmlns:a="http://schemas.openxmlformats.org/drawingml/2006/main" xmlns:r="http://schemas.openxmlformats.org/officeDocument/2006/relationships" xmlns:p="http://schemas.openxmlformats.org/presentationml/2006/main">
  <p:tag name="NAME" val="#A#"/>
</p:tagLst>
</file>

<file path=ppt/tags/tag67.xml><?xml version="1.0" encoding="utf-8"?>
<p:tagLst xmlns:a="http://schemas.openxmlformats.org/drawingml/2006/main" xmlns:r="http://schemas.openxmlformats.org/officeDocument/2006/relationships" xmlns:p="http://schemas.openxmlformats.org/presentationml/2006/main">
  <p:tag name="NAME" val="#Q#"/>
</p:tagLst>
</file>

<file path=ppt/tags/tag6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69.xml><?xml version="1.0" encoding="utf-8"?>
<p:tagLst xmlns:a="http://schemas.openxmlformats.org/drawingml/2006/main" xmlns:r="http://schemas.openxmlformats.org/officeDocument/2006/relationships" xmlns:p="http://schemas.openxmlformats.org/presentationml/2006/main">
  <p:tag name="NAME" val="#A#"/>
</p:tagLst>
</file>

<file path=ppt/tags/tag70.xml><?xml version="1.0" encoding="utf-8"?>
<p:tagLst xmlns:a="http://schemas.openxmlformats.org/drawingml/2006/main" xmlns:r="http://schemas.openxmlformats.org/officeDocument/2006/relationships" xmlns:p="http://schemas.openxmlformats.org/presentationml/2006/main">
  <p:tag name="NAME" val="#A#"/>
</p:tagLst>
</file>

<file path=ppt/tags/tag71.xml><?xml version="1.0" encoding="utf-8"?>
<p:tagLst xmlns:a="http://schemas.openxmlformats.org/drawingml/2006/main" xmlns:r="http://schemas.openxmlformats.org/officeDocument/2006/relationships" xmlns:p="http://schemas.openxmlformats.org/presentationml/2006/main">
  <p:tag name="NAME" val="#A#"/>
</p:tagLst>
</file>

<file path=ppt/tags/tag72.xml><?xml version="1.0" encoding="utf-8"?>
<p:tagLst xmlns:a="http://schemas.openxmlformats.org/drawingml/2006/main" xmlns:r="http://schemas.openxmlformats.org/officeDocument/2006/relationships" xmlns:p="http://schemas.openxmlformats.org/presentationml/2006/main">
  <p:tag name="NAME" val="#A#"/>
</p:tagLst>
</file>

<file path=ppt/tags/tag73.xml><?xml version="1.0" encoding="utf-8"?>
<p:tagLst xmlns:a="http://schemas.openxmlformats.org/drawingml/2006/main" xmlns:r="http://schemas.openxmlformats.org/officeDocument/2006/relationships" xmlns:p="http://schemas.openxmlformats.org/presentationml/2006/main">
  <p:tag name="NAME" val="#Q#"/>
</p:tagLst>
</file>

<file path=ppt/tags/tag7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75.xml><?xml version="1.0" encoding="utf-8"?>
<p:tagLst xmlns:a="http://schemas.openxmlformats.org/drawingml/2006/main" xmlns:r="http://schemas.openxmlformats.org/officeDocument/2006/relationships" xmlns:p="http://schemas.openxmlformats.org/presentationml/2006/main">
  <p:tag name="NAME" val="#A#"/>
</p:tagLst>
</file>

<file path=ppt/tags/tag76.xml><?xml version="1.0" encoding="utf-8"?>
<p:tagLst xmlns:a="http://schemas.openxmlformats.org/drawingml/2006/main" xmlns:r="http://schemas.openxmlformats.org/officeDocument/2006/relationships" xmlns:p="http://schemas.openxmlformats.org/presentationml/2006/main">
  <p:tag name="NAME" val="#A#"/>
</p:tagLst>
</file>

<file path=ppt/tags/tag77.xml><?xml version="1.0" encoding="utf-8"?>
<p:tagLst xmlns:a="http://schemas.openxmlformats.org/drawingml/2006/main" xmlns:r="http://schemas.openxmlformats.org/officeDocument/2006/relationships" xmlns:p="http://schemas.openxmlformats.org/presentationml/2006/main">
  <p:tag name="NAME" val="#A#"/>
</p:tagLst>
</file>

<file path=ppt/tags/tag78.xml><?xml version="1.0" encoding="utf-8"?>
<p:tagLst xmlns:a="http://schemas.openxmlformats.org/drawingml/2006/main" xmlns:r="http://schemas.openxmlformats.org/officeDocument/2006/relationships" xmlns:p="http://schemas.openxmlformats.org/presentationml/2006/main">
  <p:tag name="NAME" val="#A#"/>
</p:tagLst>
</file>

<file path=ppt/tags/tag79.xml><?xml version="1.0" encoding="utf-8"?>
<p:tagLst xmlns:a="http://schemas.openxmlformats.org/drawingml/2006/main" xmlns:r="http://schemas.openxmlformats.org/officeDocument/2006/relationships" xmlns:p="http://schemas.openxmlformats.org/presentationml/2006/main">
  <p:tag name="NAME" val="#Q#"/>
</p:tagLst>
</file>

<file path=ppt/tags/tag8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81.xml><?xml version="1.0" encoding="utf-8"?>
<p:tagLst xmlns:a="http://schemas.openxmlformats.org/drawingml/2006/main" xmlns:r="http://schemas.openxmlformats.org/officeDocument/2006/relationships" xmlns:p="http://schemas.openxmlformats.org/presentationml/2006/main">
  <p:tag name="NAME" val="#A#"/>
</p:tagLst>
</file>

<file path=ppt/tags/tag82.xml><?xml version="1.0" encoding="utf-8"?>
<p:tagLst xmlns:a="http://schemas.openxmlformats.org/drawingml/2006/main" xmlns:r="http://schemas.openxmlformats.org/officeDocument/2006/relationships" xmlns:p="http://schemas.openxmlformats.org/presentationml/2006/main">
  <p:tag name="NAME" val="#A#"/>
</p:tagLst>
</file>

<file path=ppt/tags/tag83.xml><?xml version="1.0" encoding="utf-8"?>
<p:tagLst xmlns:a="http://schemas.openxmlformats.org/drawingml/2006/main" xmlns:r="http://schemas.openxmlformats.org/officeDocument/2006/relationships" xmlns:p="http://schemas.openxmlformats.org/presentationml/2006/main">
  <p:tag name="NAME" val="#A#"/>
</p:tagLst>
</file>

<file path=ppt/tags/tag84.xml><?xml version="1.0" encoding="utf-8"?>
<p:tagLst xmlns:a="http://schemas.openxmlformats.org/drawingml/2006/main" xmlns:r="http://schemas.openxmlformats.org/officeDocument/2006/relationships" xmlns:p="http://schemas.openxmlformats.org/presentationml/2006/main">
  <p:tag name="NAME" val="#A#"/>
</p:tagLst>
</file>

<file path=ppt/tags/tag85.xml><?xml version="1.0" encoding="utf-8"?>
<p:tagLst xmlns:a="http://schemas.openxmlformats.org/drawingml/2006/main" xmlns:r="http://schemas.openxmlformats.org/officeDocument/2006/relationships" xmlns:p="http://schemas.openxmlformats.org/presentationml/2006/main">
  <p:tag name="NAME" val="#Q#"/>
</p:tagLst>
</file>

<file path=ppt/tags/tag8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87.xml><?xml version="1.0" encoding="utf-8"?>
<p:tagLst xmlns:a="http://schemas.openxmlformats.org/drawingml/2006/main" xmlns:r="http://schemas.openxmlformats.org/officeDocument/2006/relationships" xmlns:p="http://schemas.openxmlformats.org/presentationml/2006/main">
  <p:tag name="NAME" val="#Q#"/>
</p:tagLst>
</file>

<file path=ppt/tags/tag88.xml><?xml version="1.0" encoding="utf-8"?>
<p:tagLst xmlns:a="http://schemas.openxmlformats.org/drawingml/2006/main" xmlns:r="http://schemas.openxmlformats.org/officeDocument/2006/relationships" xmlns:p="http://schemas.openxmlformats.org/presentationml/2006/main">
  <p:tag name="NAME" val="#A#"/>
</p:tagLst>
</file>

<file path=ppt/tags/tag89.xml><?xml version="1.0" encoding="utf-8"?>
<p:tagLst xmlns:a="http://schemas.openxmlformats.org/drawingml/2006/main" xmlns:r="http://schemas.openxmlformats.org/officeDocument/2006/relationships" xmlns:p="http://schemas.openxmlformats.org/presentationml/2006/main">
  <p:tag name="NAME" val="#A#"/>
</p:tagLst>
</file>

<file path=ppt/tags/tag90.xml><?xml version="1.0" encoding="utf-8"?>
<p:tagLst xmlns:a="http://schemas.openxmlformats.org/drawingml/2006/main" xmlns:r="http://schemas.openxmlformats.org/officeDocument/2006/relationships" xmlns:p="http://schemas.openxmlformats.org/presentationml/2006/main">
  <p:tag name="NAME" val="#A#"/>
</p:tagLst>
</file>

<file path=ppt/tags/tag91.xml><?xml version="1.0" encoding="utf-8"?>
<p:tagLst xmlns:a="http://schemas.openxmlformats.org/drawingml/2006/main" xmlns:r="http://schemas.openxmlformats.org/officeDocument/2006/relationships" xmlns:p="http://schemas.openxmlformats.org/presentationml/2006/main">
  <p:tag name="NAME" val="#A#"/>
</p:tagLst>
</file>

<file path=ppt/tags/tag92.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93.xml><?xml version="1.0" encoding="utf-8"?>
<p:tagLst xmlns:a="http://schemas.openxmlformats.org/drawingml/2006/main" xmlns:r="http://schemas.openxmlformats.org/officeDocument/2006/relationships" xmlns:p="http://schemas.openxmlformats.org/presentationml/2006/main">
  <p:tag name="NAME" val="#A#"/>
</p:tagLst>
</file>

<file path=ppt/tags/tag94.xml><?xml version="1.0" encoding="utf-8"?>
<p:tagLst xmlns:a="http://schemas.openxmlformats.org/drawingml/2006/main" xmlns:r="http://schemas.openxmlformats.org/officeDocument/2006/relationships" xmlns:p="http://schemas.openxmlformats.org/presentationml/2006/main">
  <p:tag name="NAME" val="#A#"/>
</p:tagLst>
</file>

<file path=ppt/tags/tag95.xml><?xml version="1.0" encoding="utf-8"?>
<p:tagLst xmlns:a="http://schemas.openxmlformats.org/drawingml/2006/main" xmlns:r="http://schemas.openxmlformats.org/officeDocument/2006/relationships" xmlns:p="http://schemas.openxmlformats.org/presentationml/2006/main">
  <p:tag name="NAME" val="#Q#"/>
</p:tagLst>
</file>

<file path=ppt/tags/tag96.xml><?xml version="1.0" encoding="utf-8"?>
<p:tagLst xmlns:a="http://schemas.openxmlformats.org/drawingml/2006/main" xmlns:r="http://schemas.openxmlformats.org/officeDocument/2006/relationships" xmlns:p="http://schemas.openxmlformats.org/presentationml/2006/main">
  <p:tag name="NAME" val="#A#"/>
</p:tagLst>
</file>

<file path=ppt/tags/tag97.xml><?xml version="1.0" encoding="utf-8"?>
<p:tagLst xmlns:a="http://schemas.openxmlformats.org/drawingml/2006/main" xmlns:r="http://schemas.openxmlformats.org/officeDocument/2006/relationships" xmlns:p="http://schemas.openxmlformats.org/presentationml/2006/main">
  <p:tag name="NAME" val="#A#"/>
</p:tagLst>
</file>

<file path=ppt/tags/tag98.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99.xml><?xml version="1.0" encoding="utf-8"?>
<p:tagLst xmlns:a="http://schemas.openxmlformats.org/drawingml/2006/main" xmlns:r="http://schemas.openxmlformats.org/officeDocument/2006/relationships" xmlns:p="http://schemas.openxmlformats.org/presentationml/2006/main">
  <p:tag name="NAME" val="#Q#"/>
</p:tagLst>
</file>

<file path=ppt/tags/tag100.xml><?xml version="1.0" encoding="utf-8"?>
<p:tagLst xmlns:a="http://schemas.openxmlformats.org/drawingml/2006/main" xmlns:r="http://schemas.openxmlformats.org/officeDocument/2006/relationships" xmlns:p="http://schemas.openxmlformats.org/presentationml/2006/main">
  <p:tag name="NAME" val="#A#"/>
</p:tagLst>
</file>

<file path=ppt/tags/tag101.xml><?xml version="1.0" encoding="utf-8"?>
<p:tagLst xmlns:a="http://schemas.openxmlformats.org/drawingml/2006/main" xmlns:r="http://schemas.openxmlformats.org/officeDocument/2006/relationships" xmlns:p="http://schemas.openxmlformats.org/presentationml/2006/main">
  <p:tag name="NAME" val="#A#"/>
</p:tagLst>
</file>

<file path=ppt/tags/tag102.xml><?xml version="1.0" encoding="utf-8"?>
<p:tagLst xmlns:a="http://schemas.openxmlformats.org/drawingml/2006/main" xmlns:r="http://schemas.openxmlformats.org/officeDocument/2006/relationships" xmlns:p="http://schemas.openxmlformats.org/presentationml/2006/main">
  <p:tag name="NAME" val="#A#"/>
</p:tagLst>
</file>

<file path=ppt/tags/tag103.xml><?xml version="1.0" encoding="utf-8"?>
<p:tagLst xmlns:a="http://schemas.openxmlformats.org/drawingml/2006/main" xmlns:r="http://schemas.openxmlformats.org/officeDocument/2006/relationships" xmlns:p="http://schemas.openxmlformats.org/presentationml/2006/main">
  <p:tag name="NAME" val="#A#"/>
</p:tagLst>
</file>

<file path=ppt/tags/tag104.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05.xml><?xml version="1.0" encoding="utf-8"?>
<p:tagLst xmlns:a="http://schemas.openxmlformats.org/drawingml/2006/main" xmlns:r="http://schemas.openxmlformats.org/officeDocument/2006/relationships" xmlns:p="http://schemas.openxmlformats.org/presentationml/2006/main">
  <p:tag name="NAME" val="#Q#"/>
</p:tagLst>
</file>

<file path=ppt/tags/tag106.xml><?xml version="1.0" encoding="utf-8"?>
<p:tagLst xmlns:a="http://schemas.openxmlformats.org/drawingml/2006/main" xmlns:r="http://schemas.openxmlformats.org/officeDocument/2006/relationships" xmlns:p="http://schemas.openxmlformats.org/presentationml/2006/main">
  <p:tag name="NAME" val="#A#"/>
</p:tagLst>
</file>

<file path=ppt/tags/tag107.xml><?xml version="1.0" encoding="utf-8"?>
<p:tagLst xmlns:a="http://schemas.openxmlformats.org/drawingml/2006/main" xmlns:r="http://schemas.openxmlformats.org/officeDocument/2006/relationships" xmlns:p="http://schemas.openxmlformats.org/presentationml/2006/main">
  <p:tag name="NAME" val="#A#"/>
</p:tagLst>
</file>

<file path=ppt/tags/tag108.xml><?xml version="1.0" encoding="utf-8"?>
<p:tagLst xmlns:a="http://schemas.openxmlformats.org/drawingml/2006/main" xmlns:r="http://schemas.openxmlformats.org/officeDocument/2006/relationships" xmlns:p="http://schemas.openxmlformats.org/presentationml/2006/main">
  <p:tag name="NAME" val="#A#"/>
</p:tagLst>
</file>

<file path=ppt/tags/tag109.xml><?xml version="1.0" encoding="utf-8"?>
<p:tagLst xmlns:a="http://schemas.openxmlformats.org/drawingml/2006/main" xmlns:r="http://schemas.openxmlformats.org/officeDocument/2006/relationships" xmlns:p="http://schemas.openxmlformats.org/presentationml/2006/main">
  <p:tag name="NAME" val="#A#"/>
</p:tagLst>
</file>

<file path=ppt/tags/tag110.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11.xml><?xml version="1.0" encoding="utf-8"?>
<p:tagLst xmlns:a="http://schemas.openxmlformats.org/drawingml/2006/main" xmlns:r="http://schemas.openxmlformats.org/officeDocument/2006/relationships" xmlns:p="http://schemas.openxmlformats.org/presentationml/2006/main">
  <p:tag name="NAME" val="#Q#"/>
</p:tagLst>
</file>

<file path=ppt/tags/tag112.xml><?xml version="1.0" encoding="utf-8"?>
<p:tagLst xmlns:a="http://schemas.openxmlformats.org/drawingml/2006/main" xmlns:r="http://schemas.openxmlformats.org/officeDocument/2006/relationships" xmlns:p="http://schemas.openxmlformats.org/presentationml/2006/main">
  <p:tag name="NAME" val="#A#"/>
</p:tagLst>
</file>

<file path=ppt/tags/tag113.xml><?xml version="1.0" encoding="utf-8"?>
<p:tagLst xmlns:a="http://schemas.openxmlformats.org/drawingml/2006/main" xmlns:r="http://schemas.openxmlformats.org/officeDocument/2006/relationships" xmlns:p="http://schemas.openxmlformats.org/presentationml/2006/main">
  <p:tag name="NAME" val="#A#"/>
</p:tagLst>
</file>

<file path=ppt/tags/tag114.xml><?xml version="1.0" encoding="utf-8"?>
<p:tagLst xmlns:a="http://schemas.openxmlformats.org/drawingml/2006/main" xmlns:r="http://schemas.openxmlformats.org/officeDocument/2006/relationships" xmlns:p="http://schemas.openxmlformats.org/presentationml/2006/main">
  <p:tag name="NAME" val="#A#"/>
</p:tagLst>
</file>

<file path=ppt/tags/tag115.xml><?xml version="1.0" encoding="utf-8"?>
<p:tagLst xmlns:a="http://schemas.openxmlformats.org/drawingml/2006/main" xmlns:r="http://schemas.openxmlformats.org/officeDocument/2006/relationships" xmlns:p="http://schemas.openxmlformats.org/presentationml/2006/main">
  <p:tag name="NAME" val="#A#"/>
</p:tagLst>
</file>

<file path=ppt/tags/tag11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17.xml><?xml version="1.0" encoding="utf-8"?>
<p:tagLst xmlns:a="http://schemas.openxmlformats.org/drawingml/2006/main" xmlns:r="http://schemas.openxmlformats.org/officeDocument/2006/relationships" xmlns:p="http://schemas.openxmlformats.org/presentationml/2006/main">
  <p:tag name="NAME" val="#Q#"/>
</p:tagLst>
</file>

<file path=ppt/tags/tag118.xml><?xml version="1.0" encoding="utf-8"?>
<p:tagLst xmlns:a="http://schemas.openxmlformats.org/drawingml/2006/main" xmlns:r="http://schemas.openxmlformats.org/officeDocument/2006/relationships" xmlns:p="http://schemas.openxmlformats.org/presentationml/2006/main">
  <p:tag name="NAME" val="#A#"/>
</p:tagLst>
</file>

<file path=ppt/tags/tag119.xml><?xml version="1.0" encoding="utf-8"?>
<p:tagLst xmlns:a="http://schemas.openxmlformats.org/drawingml/2006/main" xmlns:r="http://schemas.openxmlformats.org/officeDocument/2006/relationships" xmlns:p="http://schemas.openxmlformats.org/presentationml/2006/main">
  <p:tag name="NAME" val="#A#"/>
</p:tagLst>
</file>

<file path=ppt/tags/tag120.xml><?xml version="1.0" encoding="utf-8"?>
<p:tagLst xmlns:a="http://schemas.openxmlformats.org/drawingml/2006/main" xmlns:r="http://schemas.openxmlformats.org/officeDocument/2006/relationships" xmlns:p="http://schemas.openxmlformats.org/presentationml/2006/main">
  <p:tag name="NAME" val="#A#"/>
</p:tagLst>
</file>

<file path=ppt/tags/tag121.xml><?xml version="1.0" encoding="utf-8"?>
<p:tagLst xmlns:a="http://schemas.openxmlformats.org/drawingml/2006/main" xmlns:r="http://schemas.openxmlformats.org/officeDocument/2006/relationships" xmlns:p="http://schemas.openxmlformats.org/presentationml/2006/main">
  <p:tag name="NAME" val="#A#"/>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3" ma:contentTypeDescription="Create a new document." ma:contentTypeScope="" ma:versionID="b0a6fffb61f5c99aae3b629f52a62cf0">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adcb3cfce0f75f129f6b94236a68a7f8"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35D53B-11EF-48DD-B3B4-FA900C6717C0}">
  <ds:schemaRefs>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a12fe08c-d961-42b5-8243-a968499d8e5e"/>
    <ds:schemaRef ds:uri="http://purl.org/dc/terms/"/>
    <ds:schemaRef ds:uri="http://schemas.microsoft.com/office/infopath/2007/PartnerControls"/>
    <ds:schemaRef ds:uri="bc2bc07b-b850-40fa-bc7b-300a8ce20a14"/>
    <ds:schemaRef ds:uri="http://www.w3.org/XML/1998/namespace"/>
    <ds:schemaRef ds:uri="http://purl.org/dc/dcmitype/"/>
  </ds:schemaRefs>
</ds:datastoreItem>
</file>

<file path=customXml/itemProps2.xml><?xml version="1.0" encoding="utf-8"?>
<ds:datastoreItem xmlns:ds="http://schemas.openxmlformats.org/officeDocument/2006/customXml" ds:itemID="{8A803B47-E38A-4C08-97CF-A67928E931B3}">
  <ds:schemaRefs>
    <ds:schemaRef ds:uri="http://schemas.microsoft.com/sharepoint/v3/contenttype/forms"/>
  </ds:schemaRefs>
</ds:datastoreItem>
</file>

<file path=customXml/itemProps3.xml><?xml version="1.0" encoding="utf-8"?>
<ds:datastoreItem xmlns:ds="http://schemas.openxmlformats.org/officeDocument/2006/customXml" ds:itemID="{6A407077-05FC-42CC-B3F3-D16D9C1020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34103</TotalTime>
  <Words>2366</Words>
  <Application>Microsoft Office PowerPoint</Application>
  <PresentationFormat>On-screen Show (4:3)</PresentationFormat>
  <Paragraphs>546</Paragraphs>
  <Slides>40</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Myriad Pro</vt:lpstr>
      <vt:lpstr>Times New Roman</vt:lpstr>
      <vt:lpstr>Wingdings</vt:lpstr>
      <vt:lpstr>20140311PresentationUWTSDTemplate</vt:lpstr>
      <vt:lpstr>Boolean Algebra and  De Morgan’s Theorems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LJ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Equivalent Logic Circuits</dc:title>
  <dc:creator>LJ Create</dc:creator>
  <cp:lastModifiedBy>Steve Mosey</cp:lastModifiedBy>
  <cp:revision>2524</cp:revision>
  <cp:lastPrinted>2015-03-13T12:33:22Z</cp:lastPrinted>
  <dcterms:created xsi:type="dcterms:W3CDTF">1999-12-16T13:12:21Z</dcterms:created>
  <dcterms:modified xsi:type="dcterms:W3CDTF">2020-03-09T14:33:01Z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