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0" r:id="rId1"/>
  </p:sldMasterIdLst>
  <p:sldIdLst>
    <p:sldId id="256" r:id="rId2"/>
    <p:sldId id="257" r:id="rId3"/>
    <p:sldId id="266" r:id="rId4"/>
    <p:sldId id="258" r:id="rId5"/>
    <p:sldId id="261" r:id="rId6"/>
    <p:sldId id="262" r:id="rId7"/>
    <p:sldId id="269" r:id="rId8"/>
    <p:sldId id="264" r:id="rId9"/>
    <p:sldId id="267" r:id="rId10"/>
    <p:sldId id="265" r:id="rId11"/>
    <p:sldId id="268" r:id="rId12"/>
    <p:sldId id="270"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72234D-B0EA-4A23-871E-FD6DCD6E6346}" v="349" dt="2019-03-25T21:15:28.6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7" d="100"/>
          <a:sy n="67" d="100"/>
        </p:scale>
        <p:origin x="6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87DE6118-2437-4B30-8E3C-4D2BE6020583}" type="datetimeFigureOut">
              <a:rPr lang="en-US" smtClean="0"/>
              <a:pPr/>
              <a:t>3/26/2019</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69E57DC2-970A-4B3E-BB1C-7A09969E49DF}" type="slidenum">
              <a:rPr lang="en-US" smtClean="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14707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125199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87DE6118-2437-4B30-8E3C-4D2BE6020583}" type="datetimeFigureOut">
              <a:rPr lang="en-US" smtClean="0"/>
              <a:pPr/>
              <a:t>3/26/2019</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24205596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3/26/2019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648182918"/>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3/26/2019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541302608"/>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3/26/2019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048920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3/26/2019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037130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87DE6118-2437-4B30-8E3C-4D2BE6020583}" type="datetimeFigureOut">
              <a:rPr lang="en-US" smtClean="0"/>
              <a:pPr/>
              <a:t>3/26/2019</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69E57DC2-970A-4B3E-BB1C-7A09969E49DF}" type="slidenum">
              <a:rPr lang="en-US" smtClean="0"/>
              <a:pPr/>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34181671"/>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87DE6118-2437-4B30-8E3C-4D2BE6020583}" type="datetimeFigureOut">
              <a:rPr lang="en-US" smtClean="0"/>
              <a:pPr/>
              <a:t>3/26/2019</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433098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190023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382560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87DE6118-2437-4B30-8E3C-4D2BE6020583}" type="datetimeFigureOut">
              <a:rPr lang="en-US" smtClean="0"/>
              <a:pPr/>
              <a:t>3/26/2019</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69E57DC2-970A-4B3E-BB1C-7A09969E49DF}" type="slidenum">
              <a:rPr lang="en-US" smtClean="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6686891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8A31DC2-89EF-4BB1-9B10-587B5A22CD72}"/>
              </a:ext>
            </a:extLst>
          </p:cNvPr>
          <p:cNvSpPr txBox="1"/>
          <p:nvPr/>
        </p:nvSpPr>
        <p:spPr>
          <a:xfrm>
            <a:off x="2712961" y="1127124"/>
            <a:ext cx="6766078" cy="4927601"/>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400" u="sng" kern="1200" dirty="0">
                <a:solidFill>
                  <a:schemeClr val="tx1">
                    <a:lumMod val="85000"/>
                    <a:lumOff val="15000"/>
                  </a:schemeClr>
                </a:solidFill>
                <a:latin typeface="Calibri" panose="020F0502020204030204" pitchFamily="34" charset="0"/>
                <a:ea typeface="+mj-ea"/>
                <a:cs typeface="Calibri" panose="020F0502020204030204" pitchFamily="34" charset="0"/>
              </a:rPr>
              <a:t>Young Enterprise </a:t>
            </a:r>
          </a:p>
          <a:p>
            <a:pPr algn="ctr">
              <a:lnSpc>
                <a:spcPct val="90000"/>
              </a:lnSpc>
              <a:spcBef>
                <a:spcPct val="0"/>
              </a:spcBef>
              <a:spcAft>
                <a:spcPts val="600"/>
              </a:spcAft>
            </a:pPr>
            <a:r>
              <a:rPr lang="en-US" sz="5400" u="sng" kern="1200" dirty="0">
                <a:solidFill>
                  <a:schemeClr val="tx1">
                    <a:lumMod val="85000"/>
                    <a:lumOff val="15000"/>
                  </a:schemeClr>
                </a:solidFill>
                <a:latin typeface="Calibri" panose="020F0502020204030204" pitchFamily="34" charset="0"/>
                <a:ea typeface="+mj-ea"/>
                <a:cs typeface="Calibri" panose="020F0502020204030204" pitchFamily="34" charset="0"/>
              </a:rPr>
              <a:t>Joel Bowen - 	P152026</a:t>
            </a:r>
          </a:p>
          <a:p>
            <a:pPr algn="ctr">
              <a:lnSpc>
                <a:spcPct val="90000"/>
              </a:lnSpc>
              <a:spcBef>
                <a:spcPct val="0"/>
              </a:spcBef>
              <a:spcAft>
                <a:spcPts val="600"/>
              </a:spcAft>
            </a:pPr>
            <a:r>
              <a:rPr lang="en-US" sz="5400" u="sng" kern="1200" dirty="0">
                <a:solidFill>
                  <a:schemeClr val="tx1">
                    <a:lumMod val="85000"/>
                    <a:lumOff val="15000"/>
                  </a:schemeClr>
                </a:solidFill>
                <a:latin typeface="Calibri" panose="020F0502020204030204" pitchFamily="34" charset="0"/>
                <a:ea typeface="+mj-ea"/>
                <a:cs typeface="Calibri" panose="020F0502020204030204" pitchFamily="34" charset="0"/>
              </a:rPr>
              <a:t>M6X01531</a:t>
            </a:r>
          </a:p>
        </p:txBody>
      </p:sp>
    </p:spTree>
    <p:extLst>
      <p:ext uri="{BB962C8B-B14F-4D97-AF65-F5344CB8AC3E}">
        <p14:creationId xmlns:p14="http://schemas.microsoft.com/office/powerpoint/2010/main" val="4057944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6633D0-A725-48B3-A94C-4E39B9B65E50}"/>
              </a:ext>
            </a:extLst>
          </p:cNvPr>
          <p:cNvSpPr>
            <a:spLocks noGrp="1"/>
          </p:cNvSpPr>
          <p:nvPr>
            <p:ph idx="1"/>
          </p:nvPr>
        </p:nvSpPr>
        <p:spPr>
          <a:xfrm>
            <a:off x="1251678" y="2286001"/>
            <a:ext cx="4363595" cy="3593591"/>
          </a:xfrm>
        </p:spPr>
        <p:txBody>
          <a:bodyPr>
            <a:normAutofit/>
          </a:bodyPr>
          <a:lstStyle/>
          <a:p>
            <a:pPr>
              <a:buFontTx/>
              <a:buChar char="-"/>
            </a:pPr>
            <a:r>
              <a:rPr lang="en-GB">
                <a:solidFill>
                  <a:srgbClr val="000000"/>
                </a:solidFill>
                <a:latin typeface="Calibri" panose="020F0502020204030204" pitchFamily="34" charset="0"/>
                <a:cs typeface="Calibri" panose="020F0502020204030204" pitchFamily="34" charset="0"/>
              </a:rPr>
              <a:t>Relative Terms</a:t>
            </a:r>
          </a:p>
          <a:p>
            <a:pPr>
              <a:buFontTx/>
              <a:buChar char="-"/>
            </a:pPr>
            <a:r>
              <a:rPr lang="en-GB">
                <a:solidFill>
                  <a:srgbClr val="000000"/>
                </a:solidFill>
                <a:latin typeface="Calibri" panose="020F0502020204030204" pitchFamily="34" charset="0"/>
                <a:cs typeface="Calibri" panose="020F0502020204030204" pitchFamily="34" charset="0"/>
              </a:rPr>
              <a:t>Brief Background of Young Enterprise </a:t>
            </a:r>
          </a:p>
          <a:p>
            <a:pPr>
              <a:buFontTx/>
              <a:buChar char="-"/>
            </a:pPr>
            <a:r>
              <a:rPr lang="en-GB">
                <a:solidFill>
                  <a:srgbClr val="000000"/>
                </a:solidFill>
                <a:latin typeface="Calibri" panose="020F0502020204030204" pitchFamily="34" charset="0"/>
                <a:cs typeface="Calibri" panose="020F0502020204030204" pitchFamily="34" charset="0"/>
              </a:rPr>
              <a:t>Aims of Young Enterprise</a:t>
            </a:r>
          </a:p>
          <a:p>
            <a:pPr>
              <a:buFontTx/>
              <a:buChar char="-"/>
            </a:pPr>
            <a:r>
              <a:rPr lang="en-GB">
                <a:solidFill>
                  <a:srgbClr val="000000"/>
                </a:solidFill>
                <a:latin typeface="Calibri" panose="020F0502020204030204" pitchFamily="34" charset="0"/>
                <a:cs typeface="Calibri" panose="020F0502020204030204" pitchFamily="34" charset="0"/>
              </a:rPr>
              <a:t>What do they do?</a:t>
            </a:r>
          </a:p>
          <a:p>
            <a:pPr>
              <a:buFontTx/>
              <a:buChar char="-"/>
            </a:pPr>
            <a:r>
              <a:rPr lang="en-GB">
                <a:solidFill>
                  <a:srgbClr val="000000"/>
                </a:solidFill>
                <a:latin typeface="Calibri" panose="020F0502020204030204" pitchFamily="34" charset="0"/>
                <a:cs typeface="Calibri" panose="020F0502020204030204" pitchFamily="34" charset="0"/>
              </a:rPr>
              <a:t>How do they promote entrepreneurial thinking?</a:t>
            </a:r>
          </a:p>
          <a:p>
            <a:pPr>
              <a:buFontTx/>
              <a:buChar char="-"/>
            </a:pPr>
            <a:r>
              <a:rPr lang="en-GB">
                <a:solidFill>
                  <a:srgbClr val="000000"/>
                </a:solidFill>
                <a:latin typeface="Calibri" panose="020F0502020204030204" pitchFamily="34" charset="0"/>
                <a:cs typeface="Calibri" panose="020F0502020204030204" pitchFamily="34" charset="0"/>
              </a:rPr>
              <a:t>Transferable skills?</a:t>
            </a:r>
          </a:p>
          <a:p>
            <a:pPr>
              <a:buFontTx/>
              <a:buChar char="-"/>
            </a:pPr>
            <a:r>
              <a:rPr lang="en-GB">
                <a:solidFill>
                  <a:srgbClr val="000000"/>
                </a:solidFill>
                <a:latin typeface="Calibri" panose="020F0502020204030204" pitchFamily="34" charset="0"/>
                <a:cs typeface="Calibri" panose="020F0502020204030204" pitchFamily="34" charset="0"/>
              </a:rPr>
              <a:t>Links to relevant framework.</a:t>
            </a:r>
          </a:p>
          <a:p>
            <a:pPr>
              <a:buFontTx/>
              <a:buChar char="-"/>
            </a:pPr>
            <a:endParaRPr lang="en-GB">
              <a:solidFill>
                <a:srgbClr val="000000"/>
              </a:solidFill>
            </a:endParaRPr>
          </a:p>
          <a:p>
            <a:pPr>
              <a:buFontTx/>
              <a:buChar char="-"/>
            </a:pPr>
            <a:endParaRPr lang="en-GB">
              <a:solidFill>
                <a:srgbClr val="000000"/>
              </a:solidFill>
            </a:endParaRPr>
          </a:p>
        </p:txBody>
      </p:sp>
      <p:pic>
        <p:nvPicPr>
          <p:cNvPr id="1026" name="Picture 2" descr="Image result for young enterprise">
            <a:extLst>
              <a:ext uri="{FF2B5EF4-FFF2-40B4-BE49-F238E27FC236}">
                <a16:creationId xmlns:a16="http://schemas.microsoft.com/office/drawing/2014/main" id="{A9F89C28-59B7-4A71-B201-A4596B9798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8193" y="853757"/>
            <a:ext cx="5176744" cy="5176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3826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F55D1-DFC7-48B9-A6C8-736E5A281F0F}"/>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Relative terms &amp; information</a:t>
            </a:r>
          </a:p>
        </p:txBody>
      </p:sp>
      <p:sp>
        <p:nvSpPr>
          <p:cNvPr id="3" name="Content Placeholder 2">
            <a:extLst>
              <a:ext uri="{FF2B5EF4-FFF2-40B4-BE49-F238E27FC236}">
                <a16:creationId xmlns:a16="http://schemas.microsoft.com/office/drawing/2014/main" id="{EEBCAB22-E8BA-489E-9334-C3DB20A193BE}"/>
              </a:ext>
            </a:extLst>
          </p:cNvPr>
          <p:cNvSpPr>
            <a:spLocks noGrp="1"/>
          </p:cNvSpPr>
          <p:nvPr>
            <p:ph idx="1"/>
          </p:nvPr>
        </p:nvSpPr>
        <p:spPr>
          <a:xfrm>
            <a:off x="1251678" y="1632204"/>
            <a:ext cx="10178322" cy="3593591"/>
          </a:xfrm>
        </p:spPr>
        <p:txBody>
          <a:bodyPr/>
          <a:lstStyle/>
          <a:p>
            <a:pPr marL="0" indent="0">
              <a:buNone/>
            </a:pPr>
            <a:r>
              <a:rPr lang="en-GB" dirty="0">
                <a:solidFill>
                  <a:schemeClr val="tx1"/>
                </a:solidFill>
                <a:latin typeface="Calibri" panose="020F0502020204030204" pitchFamily="34" charset="0"/>
                <a:cs typeface="Calibri" panose="020F0502020204030204" pitchFamily="34" charset="0"/>
              </a:rPr>
              <a:t>Enterprise – term used mainly in the UK, defined as focusing more on mindset and personal development.</a:t>
            </a:r>
          </a:p>
          <a:p>
            <a:pPr marL="0" indent="0">
              <a:buNone/>
            </a:pPr>
            <a:r>
              <a:rPr lang="en-GB" dirty="0">
                <a:solidFill>
                  <a:schemeClr val="tx1"/>
                </a:solidFill>
                <a:latin typeface="Calibri" panose="020F0502020204030204" pitchFamily="34" charset="0"/>
                <a:cs typeface="Calibri" panose="020F0502020204030204" pitchFamily="34" charset="0"/>
              </a:rPr>
              <a:t>Entrepreneurship education – defined more on the focusing on setting up a business or venture to be self employed.</a:t>
            </a:r>
          </a:p>
        </p:txBody>
      </p:sp>
      <p:sp>
        <p:nvSpPr>
          <p:cNvPr id="4" name="Rectangle 3">
            <a:extLst>
              <a:ext uri="{FF2B5EF4-FFF2-40B4-BE49-F238E27FC236}">
                <a16:creationId xmlns:a16="http://schemas.microsoft.com/office/drawing/2014/main" id="{46C30147-B09B-4BC0-B499-BCB8F0625DE9}"/>
              </a:ext>
            </a:extLst>
          </p:cNvPr>
          <p:cNvSpPr/>
          <p:nvPr/>
        </p:nvSpPr>
        <p:spPr>
          <a:xfrm>
            <a:off x="1251678" y="3310596"/>
            <a:ext cx="10178322" cy="2862322"/>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ACRO</a:t>
            </a:r>
          </a:p>
          <a:p>
            <a:r>
              <a:rPr lang="en-GB" dirty="0">
                <a:latin typeface="Calibri" panose="020F0502020204030204" pitchFamily="34" charset="0"/>
                <a:cs typeface="Calibri" panose="020F0502020204030204" pitchFamily="34" charset="0"/>
              </a:rPr>
              <a:t>In Wales, in order to develop the structure for curriculum in entrepreneurial education, the ACRO model was created. The ACRO model encourages having a positive can do attitude, which is crucial for young entrepreneurs. The C stands for Creativity, to think about new opportunities and solutions for business, being innovative. The R in ACRO is for being able to maintain positive working relationships, through persuasion, negotiation and respect. Lastly, the O Is for Organisation, to run a business successfully with the important organisational skills to reduce risks and allow the business to prosper.</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(The Organisation for Economic Co-operation and Development, 2015)</a:t>
            </a:r>
          </a:p>
          <a:p>
            <a:r>
              <a:rPr lang="en-GB" dirty="0"/>
              <a:t>(Welsh Government, 2012)</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14925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D41BA-43FE-40B9-99B7-63FC6E9479A5}"/>
              </a:ext>
            </a:extLst>
          </p:cNvPr>
          <p:cNvSpPr>
            <a:spLocks noGrp="1"/>
          </p:cNvSpPr>
          <p:nvPr>
            <p:ph type="title"/>
          </p:nvPr>
        </p:nvSpPr>
        <p:spPr>
          <a:xfrm>
            <a:off x="1409700" y="668873"/>
            <a:ext cx="10515600" cy="1325563"/>
          </a:xfrm>
        </p:spPr>
        <p:txBody>
          <a:bodyPr>
            <a:normAutofit fontScale="90000"/>
          </a:bodyPr>
          <a:lstStyle/>
          <a:p>
            <a:r>
              <a:rPr lang="en-GB" b="1" u="sng" dirty="0">
                <a:effectLst>
                  <a:outerShdw blurRad="38100" dist="38100" dir="2700000" algn="tl">
                    <a:srgbClr val="000000">
                      <a:alpha val="43137"/>
                    </a:srgbClr>
                  </a:outerShdw>
                </a:effectLst>
              </a:rPr>
              <a:t>Background of Young Enterprise.</a:t>
            </a:r>
            <a:br>
              <a:rPr lang="en-GB" b="1" u="sng" dirty="0">
                <a:effectLst>
                  <a:outerShdw blurRad="38100" dist="38100" dir="2700000" algn="tl">
                    <a:srgbClr val="000000">
                      <a:alpha val="43137"/>
                    </a:srgbClr>
                  </a:outerShdw>
                </a:effectLst>
              </a:rPr>
            </a:br>
            <a:endParaRPr lang="en-GB" b="1" u="sng"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69E9DE1A-E410-48ED-BDC5-DE885323BD7D}"/>
              </a:ext>
            </a:extLst>
          </p:cNvPr>
          <p:cNvSpPr txBox="1"/>
          <p:nvPr/>
        </p:nvSpPr>
        <p:spPr>
          <a:xfrm>
            <a:off x="1602949" y="1886943"/>
            <a:ext cx="10129102" cy="2492990"/>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UK Based National Charity</a:t>
            </a:r>
          </a:p>
          <a:p>
            <a:r>
              <a:rPr lang="en-GB" sz="2400" dirty="0">
                <a:latin typeface="Calibri" panose="020F0502020204030204" pitchFamily="34" charset="0"/>
                <a:cs typeface="Calibri" panose="020F0502020204030204" pitchFamily="34" charset="0"/>
              </a:rPr>
              <a:t>Work with students, young people, teachers as well as influencers and volunteers. </a:t>
            </a:r>
          </a:p>
          <a:p>
            <a:r>
              <a:rPr lang="en-GB" sz="2400" dirty="0">
                <a:latin typeface="Calibri" panose="020F0502020204030204" pitchFamily="34" charset="0"/>
                <a:cs typeface="Calibri" panose="020F0502020204030204" pitchFamily="34" charset="0"/>
              </a:rPr>
              <a:t>They specialise in enterprise and financial education.</a:t>
            </a:r>
          </a:p>
          <a:p>
            <a:r>
              <a:rPr lang="en-GB" sz="2400" dirty="0">
                <a:latin typeface="Calibri" panose="020F0502020204030204" pitchFamily="34" charset="0"/>
                <a:cs typeface="Calibri" panose="020F0502020204030204" pitchFamily="34" charset="0"/>
              </a:rPr>
              <a:t>Aim to build a sustainable future and create opportunities for young people</a:t>
            </a:r>
            <a:r>
              <a:rPr lang="en-GB" sz="2400" dirty="0"/>
              <a:t>.</a:t>
            </a:r>
          </a:p>
          <a:p>
            <a:pPr marL="285750" indent="-285750">
              <a:buFontTx/>
              <a:buChar char="-"/>
            </a:pPr>
            <a:endParaRPr lang="en-GB" dirty="0"/>
          </a:p>
          <a:p>
            <a:pPr marL="285750" indent="-285750">
              <a:buFontTx/>
              <a:buChar char="-"/>
            </a:pPr>
            <a:endParaRPr lang="en-GB" dirty="0"/>
          </a:p>
        </p:txBody>
      </p:sp>
      <p:sp>
        <p:nvSpPr>
          <p:cNvPr id="7" name="Rectangle 6">
            <a:extLst>
              <a:ext uri="{FF2B5EF4-FFF2-40B4-BE49-F238E27FC236}">
                <a16:creationId xmlns:a16="http://schemas.microsoft.com/office/drawing/2014/main" id="{90EE8363-DE97-41A2-BED1-31F85C34E0BA}"/>
              </a:ext>
            </a:extLst>
          </p:cNvPr>
          <p:cNvSpPr/>
          <p:nvPr/>
        </p:nvSpPr>
        <p:spPr>
          <a:xfrm>
            <a:off x="1602949" y="4028343"/>
            <a:ext cx="10034833" cy="2308324"/>
          </a:xfrm>
          <a:prstGeom prst="rect">
            <a:avLst/>
          </a:prstGeom>
        </p:spPr>
        <p:txBody>
          <a:bodyPr wrap="square">
            <a:spAutoFit/>
          </a:bodyPr>
          <a:lstStyle/>
          <a:p>
            <a:r>
              <a:rPr lang="en-GB" sz="2400" dirty="0">
                <a:latin typeface="Calibri" panose="020F0502020204030204" pitchFamily="34" charset="0"/>
                <a:cs typeface="Calibri" panose="020F0502020204030204" pitchFamily="34" charset="0"/>
              </a:rPr>
              <a:t>Founded in May 1961 By Walter Salomon</a:t>
            </a:r>
          </a:p>
          <a:p>
            <a:r>
              <a:rPr lang="en-GB" sz="2400" dirty="0">
                <a:latin typeface="Calibri" panose="020F0502020204030204" pitchFamily="34" charset="0"/>
                <a:cs typeface="Calibri" panose="020F0502020204030204" pitchFamily="34" charset="0"/>
              </a:rPr>
              <a:t>Chief Executive Officer since April 2012– Michael </a:t>
            </a:r>
            <a:r>
              <a:rPr lang="en-GB" sz="2400" dirty="0" err="1">
                <a:latin typeface="Calibri" panose="020F0502020204030204" pitchFamily="34" charset="0"/>
                <a:cs typeface="Calibri" panose="020F0502020204030204" pitchFamily="34" charset="0"/>
              </a:rPr>
              <a:t>Mercieca</a:t>
            </a: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Headquarter – Oxford England.</a:t>
            </a:r>
          </a:p>
          <a:p>
            <a:r>
              <a:rPr lang="en-GB" sz="2400" dirty="0">
                <a:latin typeface="Calibri" panose="020F0502020204030204" pitchFamily="34" charset="0"/>
                <a:cs typeface="Calibri" panose="020F0502020204030204" pitchFamily="34" charset="0"/>
              </a:rPr>
              <a:t>As of 2018 – 6,000 Volunteers.</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(Young Enterprise, no date)</a:t>
            </a:r>
          </a:p>
        </p:txBody>
      </p:sp>
    </p:spTree>
    <p:extLst>
      <p:ext uri="{BB962C8B-B14F-4D97-AF65-F5344CB8AC3E}">
        <p14:creationId xmlns:p14="http://schemas.microsoft.com/office/powerpoint/2010/main" val="761527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8005F2-8998-4F5C-AED1-1AAC2C452658}"/>
              </a:ext>
            </a:extLst>
          </p:cNvPr>
          <p:cNvSpPr>
            <a:spLocks noGrp="1"/>
          </p:cNvSpPr>
          <p:nvPr>
            <p:ph idx="1"/>
          </p:nvPr>
        </p:nvSpPr>
        <p:spPr>
          <a:xfrm>
            <a:off x="1238250" y="828675"/>
            <a:ext cx="10191750" cy="4835271"/>
          </a:xfrm>
        </p:spPr>
        <p:txBody>
          <a:bodyPr>
            <a:normAutofit fontScale="92500" lnSpcReduction="10000"/>
          </a:bodyPr>
          <a:lstStyle/>
          <a:p>
            <a:pPr marL="0" indent="0">
              <a:lnSpc>
                <a:spcPct val="100000"/>
              </a:lnSpc>
              <a:buNone/>
            </a:pPr>
            <a:endParaRPr lang="en-GB" sz="2400" dirty="0">
              <a:latin typeface="Calibri" panose="020F0502020204030204" pitchFamily="34" charset="0"/>
              <a:cs typeface="Calibri" panose="020F0502020204030204" pitchFamily="34" charset="0"/>
            </a:endParaRPr>
          </a:p>
          <a:p>
            <a:pPr marL="0" indent="0">
              <a:lnSpc>
                <a:spcPct val="100000"/>
              </a:lnSpc>
              <a:buNone/>
            </a:pPr>
            <a:r>
              <a:rPr lang="en-GB" sz="2400" dirty="0">
                <a:latin typeface="Calibri" panose="020F0502020204030204" pitchFamily="34" charset="0"/>
                <a:cs typeface="Calibri" panose="020F0502020204030204" pitchFamily="34" charset="0"/>
              </a:rPr>
              <a:t>Michael </a:t>
            </a:r>
            <a:r>
              <a:rPr lang="en-GB" sz="2400" dirty="0" err="1">
                <a:latin typeface="Calibri" panose="020F0502020204030204" pitchFamily="34" charset="0"/>
                <a:cs typeface="Calibri" panose="020F0502020204030204" pitchFamily="34" charset="0"/>
              </a:rPr>
              <a:t>Mercieca</a:t>
            </a:r>
            <a:r>
              <a:rPr lang="en-GB" sz="2400" dirty="0">
                <a:latin typeface="Calibri" panose="020F0502020204030204" pitchFamily="34" charset="0"/>
                <a:cs typeface="Calibri" panose="020F0502020204030204" pitchFamily="34" charset="0"/>
              </a:rPr>
              <a:t>, CEO of Young Enterprise, explained that research shows that the earlier you begin instilling behaviours and attitudes in children, the more effective it will become. Teaching children about their employability and life skills from an early has proven beneficial.</a:t>
            </a:r>
          </a:p>
          <a:p>
            <a:pPr marL="0" indent="0">
              <a:lnSpc>
                <a:spcPct val="100000"/>
              </a:lnSpc>
              <a:buNone/>
            </a:pPr>
            <a:r>
              <a:rPr lang="en-GB" sz="2400" b="1" u="sng"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Aims</a:t>
            </a:r>
          </a:p>
          <a:p>
            <a:pPr marL="0" indent="0">
              <a:lnSpc>
                <a:spcPct val="100000"/>
              </a:lnSpc>
              <a:buNone/>
            </a:pPr>
            <a:r>
              <a:rPr lang="en-GB" sz="2400" dirty="0">
                <a:latin typeface="Calibri" panose="020F0502020204030204" pitchFamily="34" charset="0"/>
                <a:cs typeface="Calibri" panose="020F0502020204030204" pitchFamily="34" charset="0"/>
              </a:rPr>
              <a:t>The charity aims   to unlock the true potential of students throughout the United Kingdom to ensure they have the best chance at a future full of rewarding employment and entrepreneurial opportunities. They aim to empower young people to develop and discover their skills by working closely with them to move with the current economy and make the most out of the entrepreneurial opportunities that are available. </a:t>
            </a:r>
          </a:p>
          <a:p>
            <a:pPr marL="0" indent="0">
              <a:lnSpc>
                <a:spcPct val="100000"/>
              </a:lnSpc>
              <a:buNone/>
            </a:pPr>
            <a:r>
              <a:rPr lang="en-GB" sz="2400" dirty="0"/>
              <a:t>(Gurney-Read, 2014)</a:t>
            </a:r>
          </a:p>
          <a:p>
            <a:pPr marL="0" indent="0">
              <a:lnSpc>
                <a:spcPct val="100000"/>
              </a:lnSpc>
              <a:buNone/>
            </a:pPr>
            <a:r>
              <a:rPr lang="en-GB" sz="2400" dirty="0"/>
              <a:t>(Young Enterprise, n.d.)</a:t>
            </a:r>
            <a:endParaRPr lang="en-GB" sz="2400" dirty="0">
              <a:solidFill>
                <a:srgbClr val="FF000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94556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FD6B5-D442-4979-8633-6CFB7838F356}"/>
              </a:ext>
            </a:extLst>
          </p:cNvPr>
          <p:cNvSpPr>
            <a:spLocks noGrp="1"/>
          </p:cNvSpPr>
          <p:nvPr>
            <p:ph type="title"/>
          </p:nvPr>
        </p:nvSpPr>
        <p:spPr>
          <a:xfrm>
            <a:off x="1251677" y="1078378"/>
            <a:ext cx="2917551" cy="4701244"/>
          </a:xfrm>
        </p:spPr>
        <p:txBody>
          <a:bodyPr anchor="ctr">
            <a:normAutofit/>
          </a:bodyPr>
          <a:lstStyle/>
          <a:p>
            <a:pPr algn="r"/>
            <a:r>
              <a:rPr lang="en-GB" sz="4400" dirty="0"/>
              <a:t>What they do?</a:t>
            </a:r>
          </a:p>
        </p:txBody>
      </p:sp>
      <p:sp>
        <p:nvSpPr>
          <p:cNvPr id="3" name="Content Placeholder 2">
            <a:extLst>
              <a:ext uri="{FF2B5EF4-FFF2-40B4-BE49-F238E27FC236}">
                <a16:creationId xmlns:a16="http://schemas.microsoft.com/office/drawing/2014/main" id="{B212A5BF-97BA-4259-9301-9AF77A244AD2}"/>
              </a:ext>
            </a:extLst>
          </p:cNvPr>
          <p:cNvSpPr>
            <a:spLocks noGrp="1"/>
          </p:cNvSpPr>
          <p:nvPr>
            <p:ph idx="1"/>
          </p:nvPr>
        </p:nvSpPr>
        <p:spPr>
          <a:xfrm>
            <a:off x="5033712" y="857250"/>
            <a:ext cx="6262938" cy="5503397"/>
          </a:xfrm>
        </p:spPr>
        <p:txBody>
          <a:bodyPr anchor="ctr">
            <a:normAutofit/>
          </a:bodyPr>
          <a:lstStyle/>
          <a:p>
            <a:pPr>
              <a:lnSpc>
                <a:spcPct val="100000"/>
              </a:lnSpc>
            </a:pPr>
            <a:r>
              <a:rPr lang="en-GB" sz="1600" dirty="0">
                <a:latin typeface="Calibri" panose="020F0502020204030204" pitchFamily="34" charset="0"/>
                <a:cs typeface="Calibri" panose="020F0502020204030204" pitchFamily="34" charset="0"/>
              </a:rPr>
              <a:t>The Fiver Challenge is one of the programmes set up by Young Enterprise for Primary school children. Student pledge £5 to start a business and make as much profit as they can within four weeks. During the challenge period the teams must source products and materials, prepare and give sales pitches, plan events and prepare their products for selling and presenting. </a:t>
            </a:r>
          </a:p>
          <a:p>
            <a:pPr fontAlgn="base">
              <a:lnSpc>
                <a:spcPct val="100000"/>
              </a:lnSpc>
            </a:pPr>
            <a:r>
              <a:rPr lang="en-GB" sz="1600" dirty="0">
                <a:latin typeface="Calibri" panose="020F0502020204030204" pitchFamily="34" charset="0"/>
                <a:cs typeface="Calibri" panose="020F0502020204030204" pitchFamily="34" charset="0"/>
              </a:rPr>
              <a:t>The programmes allow children to make the connections of the real world, through education based entrepreneurial opportunities. – at the end of the four week period, a panel of judges will declare four winners of different categories</a:t>
            </a:r>
            <a:r>
              <a:rPr lang="en-GB" sz="1600" b="1" dirty="0">
                <a:latin typeface="Calibri" panose="020F0502020204030204" pitchFamily="34" charset="0"/>
                <a:cs typeface="Calibri" panose="020F0502020204030204" pitchFamily="34" charset="0"/>
              </a:rPr>
              <a:t>:</a:t>
            </a:r>
            <a:endParaRPr lang="en-GB" sz="1600" dirty="0">
              <a:latin typeface="Calibri" panose="020F0502020204030204" pitchFamily="34" charset="0"/>
              <a:cs typeface="Calibri" panose="020F0502020204030204" pitchFamily="34" charset="0"/>
            </a:endParaRPr>
          </a:p>
          <a:p>
            <a:pPr fontAlgn="base">
              <a:lnSpc>
                <a:spcPct val="100000"/>
              </a:lnSpc>
            </a:pPr>
            <a:r>
              <a:rPr lang="en-GB" sz="1600" b="1" dirty="0">
                <a:latin typeface="Calibri" panose="020F0502020204030204" pitchFamily="34" charset="0"/>
                <a:cs typeface="Calibri" panose="020F0502020204030204" pitchFamily="34" charset="0"/>
              </a:rPr>
              <a:t>Most Profitable Business Idea</a:t>
            </a:r>
            <a:endParaRPr lang="en-GB" sz="1600" dirty="0">
              <a:latin typeface="Calibri" panose="020F0502020204030204" pitchFamily="34" charset="0"/>
              <a:cs typeface="Calibri" panose="020F0502020204030204" pitchFamily="34" charset="0"/>
            </a:endParaRPr>
          </a:p>
          <a:p>
            <a:pPr fontAlgn="base">
              <a:lnSpc>
                <a:spcPct val="100000"/>
              </a:lnSpc>
            </a:pPr>
            <a:r>
              <a:rPr lang="en-GB" sz="1600" b="1" dirty="0">
                <a:latin typeface="Calibri" panose="020F0502020204030204" pitchFamily="34" charset="0"/>
                <a:cs typeface="Calibri" panose="020F0502020204030204" pitchFamily="34" charset="0"/>
              </a:rPr>
              <a:t>Best Group</a:t>
            </a:r>
            <a:endParaRPr lang="en-GB" sz="1600" dirty="0">
              <a:latin typeface="Calibri" panose="020F0502020204030204" pitchFamily="34" charset="0"/>
              <a:cs typeface="Calibri" panose="020F0502020204030204" pitchFamily="34" charset="0"/>
            </a:endParaRPr>
          </a:p>
          <a:p>
            <a:pPr fontAlgn="base">
              <a:lnSpc>
                <a:spcPct val="100000"/>
              </a:lnSpc>
            </a:pPr>
            <a:r>
              <a:rPr lang="en-GB" sz="1600" b="1" dirty="0">
                <a:latin typeface="Calibri" panose="020F0502020204030204" pitchFamily="34" charset="0"/>
                <a:cs typeface="Calibri" panose="020F0502020204030204" pitchFamily="34" charset="0"/>
              </a:rPr>
              <a:t>Most Inspiring Individual</a:t>
            </a:r>
            <a:endParaRPr lang="en-GB" sz="1600" dirty="0">
              <a:latin typeface="Calibri" panose="020F0502020204030204" pitchFamily="34" charset="0"/>
              <a:cs typeface="Calibri" panose="020F0502020204030204" pitchFamily="34" charset="0"/>
            </a:endParaRPr>
          </a:p>
          <a:p>
            <a:pPr fontAlgn="base">
              <a:lnSpc>
                <a:spcPct val="100000"/>
              </a:lnSpc>
            </a:pPr>
            <a:r>
              <a:rPr lang="en-GB" sz="1600" b="1" dirty="0">
                <a:latin typeface="Calibri" panose="020F0502020204030204" pitchFamily="34" charset="0"/>
                <a:cs typeface="Calibri" panose="020F0502020204030204" pitchFamily="34" charset="0"/>
              </a:rPr>
              <a:t>Fiver for Good - Team or Individual  </a:t>
            </a:r>
            <a:endParaRPr lang="en-GB" sz="1600" dirty="0">
              <a:latin typeface="Calibri" panose="020F0502020204030204" pitchFamily="34" charset="0"/>
              <a:cs typeface="Calibri" panose="020F0502020204030204" pitchFamily="34" charset="0"/>
            </a:endParaRPr>
          </a:p>
          <a:p>
            <a:pPr marL="0" indent="0">
              <a:lnSpc>
                <a:spcPct val="100000"/>
              </a:lnSpc>
              <a:buNone/>
            </a:pPr>
            <a:r>
              <a:rPr lang="en-GB" sz="1600" dirty="0">
                <a:latin typeface="Calibri" panose="020F0502020204030204" pitchFamily="34" charset="0"/>
                <a:cs typeface="Calibri" panose="020F0502020204030204" pitchFamily="34" charset="0"/>
              </a:rPr>
              <a:t>The job market is growing and changing constantly and the programmes allow children to be think innovatively &amp; creatively to hopefully be able to adapt within the professional career as adults. </a:t>
            </a:r>
          </a:p>
          <a:p>
            <a:pPr marL="0" indent="0">
              <a:lnSpc>
                <a:spcPct val="100000"/>
              </a:lnSpc>
              <a:buNone/>
            </a:pPr>
            <a:r>
              <a:rPr lang="en-GB" sz="1400" dirty="0"/>
              <a:t>(Young Enterprise, n.d.)</a:t>
            </a:r>
            <a:endParaRPr lang="en-GB" sz="1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09661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72C83-FDAC-4F50-811A-36FCD6EE4DAA}"/>
              </a:ext>
            </a:extLst>
          </p:cNvPr>
          <p:cNvSpPr>
            <a:spLocks noGrp="1"/>
          </p:cNvSpPr>
          <p:nvPr>
            <p:ph type="title"/>
          </p:nvPr>
        </p:nvSpPr>
        <p:spPr/>
        <p:txBody>
          <a:bodyPr anchor="ctr">
            <a:normAutofit/>
          </a:bodyPr>
          <a:lstStyle/>
          <a:p>
            <a:r>
              <a:rPr lang="en-GB" dirty="0"/>
              <a:t>How it promotes entrepreneurial thinking?</a:t>
            </a:r>
          </a:p>
        </p:txBody>
      </p:sp>
      <p:sp>
        <p:nvSpPr>
          <p:cNvPr id="3" name="Content Placeholder 2">
            <a:extLst>
              <a:ext uri="{FF2B5EF4-FFF2-40B4-BE49-F238E27FC236}">
                <a16:creationId xmlns:a16="http://schemas.microsoft.com/office/drawing/2014/main" id="{466D765D-1CFC-452F-8797-D1B02B62D619}"/>
              </a:ext>
            </a:extLst>
          </p:cNvPr>
          <p:cNvSpPr>
            <a:spLocks noGrp="1"/>
          </p:cNvSpPr>
          <p:nvPr>
            <p:ph idx="1"/>
          </p:nvPr>
        </p:nvSpPr>
        <p:spPr/>
        <p:txBody>
          <a:bodyPr>
            <a:normAutofit/>
          </a:bodyPr>
          <a:lstStyle/>
          <a:p>
            <a:r>
              <a:rPr lang="en-GB" sz="2400" dirty="0">
                <a:latin typeface="Calibri" panose="020F0502020204030204" pitchFamily="34" charset="0"/>
                <a:cs typeface="Calibri" panose="020F0502020204030204" pitchFamily="34" charset="0"/>
              </a:rPr>
              <a:t>The entrepreneurial education programme that young enterprise provide challenge young people to apply entrepreneurial thinking to every aspect of their life. Their programme’s, like the Fiver Challenge encourage students in Key Stage 2 to identify and initiate opportunities, as well as learning the skills to response to different situations</a:t>
            </a:r>
            <a:r>
              <a:rPr lang="en-GB" sz="2400" dirty="0"/>
              <a:t>. </a:t>
            </a:r>
            <a:endParaRPr lang="en-US" sz="2400" dirty="0"/>
          </a:p>
          <a:p>
            <a:r>
              <a:rPr lang="en-GB" sz="2400" dirty="0"/>
              <a:t>(Young Enterprise, no date)</a:t>
            </a:r>
          </a:p>
        </p:txBody>
      </p:sp>
    </p:spTree>
    <p:extLst>
      <p:ext uri="{BB962C8B-B14F-4D97-AF65-F5344CB8AC3E}">
        <p14:creationId xmlns:p14="http://schemas.microsoft.com/office/powerpoint/2010/main" val="2444256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A6B0-8AA8-43A4-9CF5-EF958C2E0F86}"/>
              </a:ext>
            </a:extLst>
          </p:cNvPr>
          <p:cNvSpPr>
            <a:spLocks noGrp="1"/>
          </p:cNvSpPr>
          <p:nvPr>
            <p:ph type="title"/>
          </p:nvPr>
        </p:nvSpPr>
        <p:spPr>
          <a:xfrm>
            <a:off x="761996" y="382385"/>
            <a:ext cx="10668004" cy="1113295"/>
          </a:xfrm>
        </p:spPr>
        <p:txBody>
          <a:bodyPr anchor="b">
            <a:normAutofit/>
          </a:bodyPr>
          <a:lstStyle/>
          <a:p>
            <a:pPr algn="ctr"/>
            <a:r>
              <a:rPr lang="en-GB" sz="3600"/>
              <a:t>How this promotes entrepreneurial thinking?</a:t>
            </a:r>
          </a:p>
        </p:txBody>
      </p:sp>
      <p:sp>
        <p:nvSpPr>
          <p:cNvPr id="3" name="Content Placeholder 2">
            <a:extLst>
              <a:ext uri="{FF2B5EF4-FFF2-40B4-BE49-F238E27FC236}">
                <a16:creationId xmlns:a16="http://schemas.microsoft.com/office/drawing/2014/main" id="{7397C8B8-5102-4AEB-9E5E-31DBACF64DCE}"/>
              </a:ext>
            </a:extLst>
          </p:cNvPr>
          <p:cNvSpPr>
            <a:spLocks noGrp="1"/>
          </p:cNvSpPr>
          <p:nvPr>
            <p:ph idx="1"/>
          </p:nvPr>
        </p:nvSpPr>
        <p:spPr>
          <a:xfrm>
            <a:off x="1504950" y="1785257"/>
            <a:ext cx="9925050" cy="4072618"/>
          </a:xfrm>
        </p:spPr>
        <p:txBody>
          <a:bodyPr>
            <a:normAutofit fontScale="92500" lnSpcReduction="10000"/>
          </a:bodyPr>
          <a:lstStyle/>
          <a:p>
            <a:pPr>
              <a:lnSpc>
                <a:spcPct val="100000"/>
              </a:lnSpc>
            </a:pPr>
            <a:r>
              <a:rPr lang="en-GB" sz="1600" dirty="0">
                <a:latin typeface="Calibri" panose="020F0502020204030204" pitchFamily="34" charset="0"/>
                <a:cs typeface="Calibri" panose="020F0502020204030204" pitchFamily="34" charset="0"/>
              </a:rPr>
              <a:t>The Fiver Challenge expects the teams to prepare sales pitches. These sales pitches encourage entrepreneurial thinking through practising their communication skills, with presenting their ideas. Preparing the sales pitches means that the children must understand their product and audience, as well as overcome the possible challenges they may face. Being able to find solutions for the issues that they face promotes entrepreneurial thinking, giving the opportunity for the learners to think about who will be interested in their product? How can they achieve their goals on time? How can they save their time and money? What are the risks?</a:t>
            </a:r>
          </a:p>
          <a:p>
            <a:pPr>
              <a:lnSpc>
                <a:spcPct val="100000"/>
              </a:lnSpc>
            </a:pPr>
            <a:r>
              <a:rPr lang="en-GB" sz="1600" dirty="0">
                <a:latin typeface="Calibri" panose="020F0502020204030204" pitchFamily="34" charset="0"/>
                <a:cs typeface="Calibri" panose="020F0502020204030204" pitchFamily="34" charset="0"/>
              </a:rPr>
              <a:t>Its important to think about how effective this challenge will be. When these students go into their employment in the future, will the skills they’ve gained during Young Enterprise be utilised? Would it be better suited to last longer than 4 weeks?</a:t>
            </a:r>
          </a:p>
          <a:p>
            <a:pPr marL="0" indent="0">
              <a:lnSpc>
                <a:spcPct val="100000"/>
              </a:lnSpc>
              <a:buNone/>
            </a:pPr>
            <a:r>
              <a:rPr lang="en-GB" sz="1600" dirty="0">
                <a:latin typeface="Calibri" panose="020F0502020204030204" pitchFamily="34" charset="0"/>
                <a:cs typeface="Calibri" panose="020F0502020204030204" pitchFamily="34" charset="0"/>
              </a:rPr>
              <a:t>- </a:t>
            </a:r>
          </a:p>
          <a:p>
            <a:pPr marL="0" indent="0">
              <a:lnSpc>
                <a:spcPct val="100000"/>
              </a:lnSpc>
              <a:buNone/>
            </a:pPr>
            <a:r>
              <a:rPr lang="en-GB" sz="1600" dirty="0">
                <a:latin typeface="Calibri" panose="020F0502020204030204" pitchFamily="34" charset="0"/>
                <a:cs typeface="Calibri" panose="020F0502020204030204" pitchFamily="34" charset="0"/>
              </a:rPr>
              <a:t>Allowing the primary students the chance to think about what they can do with a certain amount of money not only benefits their Mathematics skills, their knowledge of balancing their personal finances later in life, but also promotes entrepreneurial thinking. Understanding the value of money and the opportunity it can bring can be very influencing and motivational. </a:t>
            </a:r>
          </a:p>
          <a:p>
            <a:pPr marL="0" indent="0">
              <a:lnSpc>
                <a:spcPct val="100000"/>
              </a:lnSpc>
              <a:buNone/>
            </a:pPr>
            <a:endParaRPr lang="en-GB" sz="1500" dirty="0">
              <a:latin typeface="Calibri" panose="020F0502020204030204" pitchFamily="34" charset="0"/>
              <a:cs typeface="Calibri" panose="020F0502020204030204" pitchFamily="34" charset="0"/>
            </a:endParaRPr>
          </a:p>
          <a:p>
            <a:pPr marL="0" indent="0">
              <a:lnSpc>
                <a:spcPct val="100000"/>
              </a:lnSpc>
              <a:buNone/>
            </a:pPr>
            <a:r>
              <a:rPr lang="en-GB" sz="1500" dirty="0">
                <a:latin typeface="Calibri" panose="020F0502020204030204" pitchFamily="34" charset="0"/>
                <a:cs typeface="Calibri" panose="020F0502020204030204" pitchFamily="34" charset="0"/>
              </a:rPr>
              <a:t>(</a:t>
            </a:r>
            <a:r>
              <a:rPr lang="en-GB" sz="1500" dirty="0" err="1">
                <a:latin typeface="Calibri" panose="020F0502020204030204" pitchFamily="34" charset="0"/>
                <a:cs typeface="Calibri" panose="020F0502020204030204" pitchFamily="34" charset="0"/>
              </a:rPr>
              <a:t>Efti</a:t>
            </a:r>
            <a:r>
              <a:rPr lang="en-GB" sz="1500" dirty="0">
                <a:latin typeface="Calibri" panose="020F0502020204030204" pitchFamily="34" charset="0"/>
                <a:cs typeface="Calibri" panose="020F0502020204030204" pitchFamily="34" charset="0"/>
              </a:rPr>
              <a:t>, 2014)</a:t>
            </a:r>
          </a:p>
          <a:p>
            <a:pPr marL="0" indent="0">
              <a:lnSpc>
                <a:spcPct val="100000"/>
              </a:lnSpc>
              <a:buNone/>
            </a:pPr>
            <a:r>
              <a:rPr lang="en-GB" sz="1500" dirty="0"/>
              <a:t>(</a:t>
            </a:r>
            <a:r>
              <a:rPr lang="en-GB" sz="1500" dirty="0" err="1"/>
              <a:t>Bleakley</a:t>
            </a:r>
            <a:r>
              <a:rPr lang="en-GB" sz="1500" dirty="0"/>
              <a:t>, 2013)</a:t>
            </a:r>
            <a:endParaRPr lang="en-GB" sz="1500" dirty="0">
              <a:latin typeface="Calibri" panose="020F0502020204030204" pitchFamily="34" charset="0"/>
              <a:cs typeface="Calibri" panose="020F0502020204030204" pitchFamily="34" charset="0"/>
            </a:endParaRPr>
          </a:p>
          <a:p>
            <a:pPr marL="0" indent="0">
              <a:lnSpc>
                <a:spcPct val="100000"/>
              </a:lnSpc>
              <a:buNone/>
            </a:pPr>
            <a:endParaRPr lang="en-GB" sz="13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49934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Content Placeholder 2">
            <a:extLst>
              <a:ext uri="{FF2B5EF4-FFF2-40B4-BE49-F238E27FC236}">
                <a16:creationId xmlns:a16="http://schemas.microsoft.com/office/drawing/2014/main" id="{2E48D21E-EF93-4A77-9F10-0E916C5AE087}"/>
              </a:ext>
            </a:extLst>
          </p:cNvPr>
          <p:cNvSpPr>
            <a:spLocks noGrp="1"/>
          </p:cNvSpPr>
          <p:nvPr>
            <p:ph idx="1"/>
          </p:nvPr>
        </p:nvSpPr>
        <p:spPr>
          <a:xfrm>
            <a:off x="1152525" y="587853"/>
            <a:ext cx="10153650" cy="5851047"/>
          </a:xfrm>
        </p:spPr>
        <p:txBody>
          <a:bodyPr>
            <a:normAutofit/>
          </a:bodyPr>
          <a:lstStyle/>
          <a:p>
            <a:pPr marL="0" indent="0">
              <a:lnSpc>
                <a:spcPct val="100000"/>
              </a:lnSpc>
              <a:buNone/>
            </a:pPr>
            <a:r>
              <a:rPr lang="en-GB" dirty="0">
                <a:latin typeface="Calibri" panose="020F0502020204030204" pitchFamily="34" charset="0"/>
                <a:cs typeface="Calibri" panose="020F0502020204030204" pitchFamily="34" charset="0"/>
              </a:rPr>
              <a:t>The Fiver Challenge also promotes Entrepreneurial Thinking with the chance to enter competitions within the programme. The competitions include creating a logo that clearly represents their brand as well as a 60 second sales pitch. Competitions like this promote entrepreneurial thinking by ensuring the children are thinking about how they can promote their brand by making it clear what the brands intentions are and how they can promote it using as much clear and effective information as possible. These competitions motivate learners not only for the opportunity to win a prize and validation, but also showing that the work they put into their entrepreneurial opportunity can have a decent reward, with positive impact. </a:t>
            </a:r>
          </a:p>
          <a:p>
            <a:pPr marL="0" indent="0">
              <a:lnSpc>
                <a:spcPct val="100000"/>
              </a:lnSpc>
              <a:buNone/>
            </a:pPr>
            <a:r>
              <a:rPr lang="en-GB" dirty="0">
                <a:latin typeface="Calibri" panose="020F0502020204030204" pitchFamily="34" charset="0"/>
                <a:cs typeface="Calibri" panose="020F0502020204030204" pitchFamily="34" charset="0"/>
              </a:rPr>
              <a:t>The Fiver Challenge raises aspiration for young people, to let them have clear ideas of what they might want to do in the future. The Enterprise Programmes in schools help children have positive attitudes towards working and for reaching their goals form an early age.</a:t>
            </a:r>
          </a:p>
          <a:p>
            <a:pPr>
              <a:lnSpc>
                <a:spcPct val="100000"/>
              </a:lnSpc>
            </a:pPr>
            <a:r>
              <a:rPr lang="en-GB" sz="1400" dirty="0">
                <a:latin typeface="Calibri" panose="020F0502020204030204" pitchFamily="34" charset="0"/>
                <a:cs typeface="Calibri" panose="020F0502020204030204" pitchFamily="34" charset="0"/>
              </a:rPr>
              <a:t>(Young Enterprise, no date)</a:t>
            </a:r>
          </a:p>
          <a:p>
            <a:pPr>
              <a:lnSpc>
                <a:spcPct val="100000"/>
              </a:lnSpc>
            </a:pPr>
            <a:r>
              <a:rPr lang="en-GB" sz="1400" dirty="0">
                <a:latin typeface="Calibri" panose="020F0502020204030204" pitchFamily="34" charset="0"/>
                <a:cs typeface="Calibri" panose="020F0502020204030204" pitchFamily="34" charset="0"/>
              </a:rPr>
              <a:t>(</a:t>
            </a:r>
            <a:r>
              <a:rPr lang="en-GB" sz="1400" dirty="0" err="1">
                <a:latin typeface="Calibri" panose="020F0502020204030204" pitchFamily="34" charset="0"/>
                <a:cs typeface="Calibri" panose="020F0502020204030204" pitchFamily="34" charset="0"/>
              </a:rPr>
              <a:t>MIndChamps</a:t>
            </a:r>
            <a:r>
              <a:rPr lang="en-GB" sz="1400" dirty="0">
                <a:latin typeface="Calibri" panose="020F0502020204030204" pitchFamily="34" charset="0"/>
                <a:cs typeface="Calibri" panose="020F0502020204030204" pitchFamily="34" charset="0"/>
              </a:rPr>
              <a:t>, 2015)</a:t>
            </a:r>
          </a:p>
          <a:p>
            <a:pPr>
              <a:lnSpc>
                <a:spcPct val="100000"/>
              </a:lnSpc>
            </a:pPr>
            <a:endParaRPr lang="en-GB" sz="1400" dirty="0"/>
          </a:p>
        </p:txBody>
      </p:sp>
    </p:spTree>
    <p:extLst>
      <p:ext uri="{BB962C8B-B14F-4D97-AF65-F5344CB8AC3E}">
        <p14:creationId xmlns:p14="http://schemas.microsoft.com/office/powerpoint/2010/main" val="1511996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23ACB3-4371-43B4-9324-17B55E404B14}"/>
              </a:ext>
            </a:extLst>
          </p:cNvPr>
          <p:cNvSpPr>
            <a:spLocks noGrp="1"/>
          </p:cNvSpPr>
          <p:nvPr>
            <p:ph idx="1"/>
          </p:nvPr>
        </p:nvSpPr>
        <p:spPr>
          <a:xfrm>
            <a:off x="1441326" y="2490765"/>
            <a:ext cx="6306309" cy="3930227"/>
          </a:xfrm>
        </p:spPr>
        <p:txBody>
          <a:bodyPr>
            <a:normAutofit/>
          </a:bodyPr>
          <a:lstStyle/>
          <a:p>
            <a:r>
              <a:rPr lang="en-GB" dirty="0">
                <a:solidFill>
                  <a:schemeClr val="tx1"/>
                </a:solidFill>
                <a:latin typeface="Calibri" panose="020F0502020204030204" pitchFamily="34" charset="0"/>
                <a:cs typeface="Calibri" panose="020F0502020204030204" pitchFamily="34" charset="0"/>
              </a:rPr>
              <a:t>Its important to think about how effective this challenge will be. When these students go into their employment in the future, will the skills they’ve gained during Young Enterprise be utilised? Would it be better suited to last longer than 4 weeks?</a:t>
            </a:r>
          </a:p>
          <a:p>
            <a:endParaRPr lang="en-GB" dirty="0">
              <a:solidFill>
                <a:schemeClr val="tx1"/>
              </a:solidFill>
            </a:endParaRPr>
          </a:p>
          <a:p>
            <a:pPr marL="0" indent="0">
              <a:buNone/>
            </a:pPr>
            <a:endParaRPr lang="en-GB" dirty="0">
              <a:solidFill>
                <a:schemeClr val="tx1"/>
              </a:solidFill>
            </a:endParaRPr>
          </a:p>
        </p:txBody>
      </p:sp>
      <p:pic>
        <p:nvPicPr>
          <p:cNvPr id="7" name="Graphic 6" descr="Light Bulb and Pencil">
            <a:extLst>
              <a:ext uri="{FF2B5EF4-FFF2-40B4-BE49-F238E27FC236}">
                <a16:creationId xmlns:a16="http://schemas.microsoft.com/office/drawing/2014/main" id="{D99DE0F1-6A3B-4864-A8DB-278858244C7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50787" y="1600709"/>
            <a:ext cx="3656581" cy="3656581"/>
          </a:xfrm>
          <a:prstGeom prst="rect">
            <a:avLst/>
          </a:prstGeom>
        </p:spPr>
      </p:pic>
    </p:spTree>
    <p:extLst>
      <p:ext uri="{BB962C8B-B14F-4D97-AF65-F5344CB8AC3E}">
        <p14:creationId xmlns:p14="http://schemas.microsoft.com/office/powerpoint/2010/main" val="3558475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0A6B791-FE54-48F2-9472-F668AD95C2BE}"/>
              </a:ext>
            </a:extLst>
          </p:cNvPr>
          <p:cNvSpPr>
            <a:spLocks noGrp="1"/>
          </p:cNvSpPr>
          <p:nvPr>
            <p:ph type="title"/>
          </p:nvPr>
        </p:nvSpPr>
        <p:spPr>
          <a:xfrm>
            <a:off x="1449999" y="1345806"/>
            <a:ext cx="6145284" cy="4394988"/>
          </a:xfrm>
        </p:spPr>
        <p:txBody>
          <a:bodyPr vert="horz" lIns="91440" tIns="45720" rIns="91440" bIns="45720" rtlCol="0" anchor="ctr">
            <a:noAutofit/>
          </a:bodyPr>
          <a:lstStyle/>
          <a:p>
            <a:r>
              <a:rPr lang="en-US" sz="1600" cap="none" spc="0" dirty="0">
                <a:latin typeface="Calibri" panose="020F0502020204030204" pitchFamily="34" charset="0"/>
                <a:cs typeface="Calibri" panose="020F0502020204030204" pitchFamily="34" charset="0"/>
              </a:rPr>
              <a:t>The unique opportunity that young enterprise  offers encourages children to develop many transferable skills. These skills can be used in their personal life, as well as within their education and their future in employment or as entrepreneurs. Some of the skills that will be developed, often include. </a:t>
            </a:r>
            <a:br>
              <a:rPr lang="en-US" sz="1600" cap="none" spc="0" dirty="0">
                <a:latin typeface="Calibri" panose="020F0502020204030204" pitchFamily="34" charset="0"/>
                <a:cs typeface="Calibri" panose="020F0502020204030204" pitchFamily="34" charset="0"/>
              </a:rPr>
            </a:br>
            <a:r>
              <a:rPr lang="en-US" sz="1600" cap="none" spc="0" dirty="0">
                <a:latin typeface="Calibri" panose="020F0502020204030204" pitchFamily="34" charset="0"/>
                <a:cs typeface="Calibri" panose="020F0502020204030204" pitchFamily="34" charset="0"/>
              </a:rPr>
              <a:t>Language skills–improving their persuasion and negotiation skills with debate. Working within groups will allow the students to talk to each other more, to understand how to appropriately give opinions and respect the views and opinions of other students. </a:t>
            </a:r>
            <a:br>
              <a:rPr lang="en-US" sz="1600" cap="none" spc="0" dirty="0">
                <a:latin typeface="Calibri" panose="020F0502020204030204" pitchFamily="34" charset="0"/>
                <a:cs typeface="Calibri" panose="020F0502020204030204" pitchFamily="34" charset="0"/>
              </a:rPr>
            </a:br>
            <a:r>
              <a:rPr lang="en-US" sz="1600" cap="none" spc="0" dirty="0">
                <a:latin typeface="Calibri" panose="020F0502020204030204" pitchFamily="34" charset="0"/>
                <a:cs typeface="Calibri" panose="020F0502020204030204" pitchFamily="34" charset="0"/>
              </a:rPr>
              <a:t>Numeracy skills – solving everyday problems and equations, as well as working to measure data. They will analyze numerical data and make informed decisions with the information.</a:t>
            </a:r>
            <a:br>
              <a:rPr lang="en-US" sz="1600" cap="none" spc="0" dirty="0">
                <a:latin typeface="Calibri" panose="020F0502020204030204" pitchFamily="34" charset="0"/>
                <a:cs typeface="Calibri" panose="020F0502020204030204" pitchFamily="34" charset="0"/>
              </a:rPr>
            </a:br>
            <a:r>
              <a:rPr lang="en-US" sz="1600" cap="none" spc="0" dirty="0">
                <a:latin typeface="Calibri" panose="020F0502020204030204" pitchFamily="34" charset="0"/>
                <a:cs typeface="Calibri" panose="020F0502020204030204" pitchFamily="34" charset="0"/>
              </a:rPr>
              <a:t>ICT skills – using different technology to advance their ideas as well as gather information about products and data. Their research can be presented with different computer </a:t>
            </a:r>
            <a:r>
              <a:rPr lang="en-US" sz="1600" cap="none" spc="0" dirty="0" err="1">
                <a:latin typeface="Calibri" panose="020F0502020204030204" pitchFamily="34" charset="0"/>
                <a:cs typeface="Calibri" panose="020F0502020204030204" pitchFamily="34" charset="0"/>
              </a:rPr>
              <a:t>programme</a:t>
            </a:r>
            <a:r>
              <a:rPr lang="en-US" sz="1600" cap="none" spc="0" dirty="0">
                <a:latin typeface="Calibri" panose="020F0502020204030204" pitchFamily="34" charset="0"/>
                <a:cs typeface="Calibri" panose="020F0502020204030204" pitchFamily="34" charset="0"/>
              </a:rPr>
              <a:t> or spreadsheets and databases. Using the internet they will learn how to judge the reliability of different internet sites, and whether or not the information can be used.</a:t>
            </a:r>
            <a:br>
              <a:rPr lang="en-US" sz="1600" cap="none" spc="0" dirty="0">
                <a:latin typeface="Calibri" panose="020F0502020204030204" pitchFamily="34" charset="0"/>
                <a:cs typeface="Calibri" panose="020F0502020204030204" pitchFamily="34" charset="0"/>
              </a:rPr>
            </a:br>
            <a:br>
              <a:rPr lang="en-US" sz="1600" cap="none" spc="0" dirty="0">
                <a:latin typeface="Calibri" panose="020F0502020204030204" pitchFamily="34" charset="0"/>
                <a:cs typeface="Calibri" panose="020F0502020204030204" pitchFamily="34" charset="0"/>
              </a:rPr>
            </a:br>
            <a:r>
              <a:rPr lang="en-US" sz="1600" cap="none" spc="0" dirty="0">
                <a:latin typeface="Calibri" panose="020F0502020204030204" pitchFamily="34" charset="0"/>
                <a:cs typeface="Calibri" panose="020F0502020204030204" pitchFamily="34" charset="0"/>
              </a:rPr>
              <a:t>(Welsh Government, 2014)</a:t>
            </a:r>
            <a:br>
              <a:rPr lang="en-US" sz="1600" cap="none" spc="0" dirty="0">
                <a:latin typeface="Calibri" panose="020F0502020204030204" pitchFamily="34" charset="0"/>
                <a:cs typeface="Calibri" panose="020F0502020204030204" pitchFamily="34" charset="0"/>
              </a:rPr>
            </a:br>
            <a:endParaRPr lang="en-US" sz="1600" cap="none" spc="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57864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9A83820-6FBC-46C1-8073-F2649213B975}"/>
              </a:ext>
            </a:extLst>
          </p:cNvPr>
          <p:cNvSpPr txBox="1"/>
          <p:nvPr/>
        </p:nvSpPr>
        <p:spPr>
          <a:xfrm>
            <a:off x="1266823" y="1015901"/>
            <a:ext cx="10201275" cy="2308324"/>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The fiver challenge is relevant to the Welsh Curriculum, meeting the </a:t>
            </a:r>
            <a:r>
              <a:rPr lang="en-GB" dirty="0" err="1">
                <a:latin typeface="Calibri" panose="020F0502020204030204" pitchFamily="34" charset="0"/>
                <a:cs typeface="Calibri" panose="020F0502020204030204" pitchFamily="34" charset="0"/>
              </a:rPr>
              <a:t>Oracy</a:t>
            </a:r>
            <a:r>
              <a:rPr lang="en-GB" dirty="0">
                <a:latin typeface="Calibri" panose="020F0502020204030204" pitchFamily="34" charset="0"/>
                <a:cs typeface="Calibri" panose="020F0502020204030204" pitchFamily="34" charset="0"/>
              </a:rPr>
              <a:t>, reading and writing expectations. It develops their English and Welsh Language skills, helps children communicate and read with a range of purposes, using instructions, arguments and explanations. They have the opportunity to speak in pairs, groups and independently. They are able to read information and use different interpretations, deepening their understanding of multiple subjects. They also meet their curriculum writing expectations through using a range of formal writing texts like reports and leaflets, or questioners, reviews and advertisements.</a:t>
            </a:r>
          </a:p>
          <a:p>
            <a:r>
              <a:rPr lang="en-GB" dirty="0">
                <a:latin typeface="Calibri" panose="020F0502020204030204" pitchFamily="34" charset="0"/>
                <a:cs typeface="Calibri" panose="020F0502020204030204" pitchFamily="34" charset="0"/>
              </a:rPr>
              <a:t> </a:t>
            </a:r>
          </a:p>
        </p:txBody>
      </p:sp>
      <p:sp>
        <p:nvSpPr>
          <p:cNvPr id="9" name="TextBox 8">
            <a:extLst>
              <a:ext uri="{FF2B5EF4-FFF2-40B4-BE49-F238E27FC236}">
                <a16:creationId xmlns:a16="http://schemas.microsoft.com/office/drawing/2014/main" id="{92825841-CDA7-473D-8370-639F478E9D15}"/>
              </a:ext>
            </a:extLst>
          </p:cNvPr>
          <p:cNvSpPr txBox="1"/>
          <p:nvPr/>
        </p:nvSpPr>
        <p:spPr>
          <a:xfrm>
            <a:off x="1266823" y="3533775"/>
            <a:ext cx="10201275" cy="2585323"/>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The Young Enterprise Programmes also links with Education for Sustainable Development  and Global Citizenship. ESDGC encourages learners to take care of their environment, be aware of the issues that affect their future, playing a role in the school community and the wider world and gaining relevant skills to make up their own minds about what they want for their future. Young Enterprise can work with the delivery of ESDGC to develop the interceptional mindsets of the pupils, in a healthy and appropriate way that makes learners aware of their own responsibilities and future.  </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(Welsh Government, 2016)</a:t>
            </a:r>
          </a:p>
          <a:p>
            <a:r>
              <a:rPr lang="en-GB" dirty="0">
                <a:latin typeface="Calibri" panose="020F0502020204030204" pitchFamily="34" charset="0"/>
                <a:cs typeface="Calibri" panose="020F0502020204030204" pitchFamily="34" charset="0"/>
              </a:rPr>
              <a:t>(Welsh Assembly Government, 2008)</a:t>
            </a:r>
          </a:p>
        </p:txBody>
      </p:sp>
    </p:spTree>
    <p:extLst>
      <p:ext uri="{BB962C8B-B14F-4D97-AF65-F5344CB8AC3E}">
        <p14:creationId xmlns:p14="http://schemas.microsoft.com/office/powerpoint/2010/main" val="2156000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B55A71-FAAF-44B1-B945-DB0D7A21247C}"/>
              </a:ext>
            </a:extLst>
          </p:cNvPr>
          <p:cNvSpPr>
            <a:spLocks noGrp="1"/>
          </p:cNvSpPr>
          <p:nvPr>
            <p:ph idx="1"/>
          </p:nvPr>
        </p:nvSpPr>
        <p:spPr>
          <a:xfrm>
            <a:off x="1251678" y="485775"/>
            <a:ext cx="10178322" cy="5393817"/>
          </a:xfrm>
        </p:spPr>
        <p:txBody>
          <a:bodyPr>
            <a:normAutofit fontScale="62500" lnSpcReduction="20000"/>
          </a:bodyPr>
          <a:lstStyle/>
          <a:p>
            <a:r>
              <a:rPr lang="en-GB" dirty="0"/>
              <a:t>References</a:t>
            </a:r>
          </a:p>
          <a:p>
            <a:r>
              <a:rPr lang="en-GB" dirty="0" err="1"/>
              <a:t>Bleakley</a:t>
            </a:r>
            <a:r>
              <a:rPr lang="en-GB" dirty="0"/>
              <a:t>, T. (2013). Primary schools should teach money lessons. </a:t>
            </a:r>
            <a:r>
              <a:rPr lang="en-GB" i="1" dirty="0"/>
              <a:t>The Guardian</a:t>
            </a:r>
            <a:r>
              <a:rPr lang="en-GB" dirty="0"/>
              <a:t>. [online] Available at: https://www.theguardian.com/money/blog/2013/apr/18/primary-school-children-need-lessons-in-money [Accessed 26 Mar. 2019].</a:t>
            </a:r>
          </a:p>
          <a:p>
            <a:r>
              <a:rPr lang="en-GB" dirty="0" err="1"/>
              <a:t>Efti</a:t>
            </a:r>
            <a:r>
              <a:rPr lang="en-GB" dirty="0"/>
              <a:t>, S. (2014). 10 Steps For Giving A Convincing Sales Pitch. </a:t>
            </a:r>
            <a:r>
              <a:rPr lang="en-GB" i="1" dirty="0"/>
              <a:t>Forbes Magazine</a:t>
            </a:r>
            <a:r>
              <a:rPr lang="en-GB" dirty="0"/>
              <a:t>. [online] Available at: https://www.forbes.com/sites/theyec/2014/04/18/10-steps-for-giving-a-convincing-sales-pitch/#415af9662102 [Accessed 26 Mar. 2019].</a:t>
            </a:r>
          </a:p>
          <a:p>
            <a:r>
              <a:rPr lang="en-GB" dirty="0"/>
              <a:t>Gurney-Read, J. (2014). Sir Richard Branson: Want to be an entrepreneur? Start at primary school. </a:t>
            </a:r>
            <a:r>
              <a:rPr lang="en-GB" i="1" dirty="0"/>
              <a:t>The Telegraph</a:t>
            </a:r>
            <a:r>
              <a:rPr lang="en-GB" dirty="0"/>
              <a:t>. [online] Available at: https://www.telegraph.co.uk/education/educationopinion/11097525/Sir-Richard-Branson-Want-to-be-an-entrepreneur-Start-at-primary-school.html [Accessed 24 Mar. 2019].</a:t>
            </a:r>
          </a:p>
          <a:p>
            <a:r>
              <a:rPr lang="en-GB" dirty="0" err="1"/>
              <a:t>MindChamps</a:t>
            </a:r>
            <a:r>
              <a:rPr lang="en-GB" dirty="0"/>
              <a:t> (2015). </a:t>
            </a:r>
            <a:r>
              <a:rPr lang="en-GB" i="1" dirty="0"/>
              <a:t>Why Competition is Good for Students</a:t>
            </a:r>
            <a:r>
              <a:rPr lang="en-GB" dirty="0"/>
              <a:t>. [online] </a:t>
            </a:r>
            <a:r>
              <a:rPr lang="en-GB" dirty="0" err="1"/>
              <a:t>MindChamps</a:t>
            </a:r>
            <a:r>
              <a:rPr lang="en-GB" dirty="0"/>
              <a:t>. Available at: https://www.mindchamps.org/blog/why-competition-good-for-students/ [Accessed 26 Mar. 2019].</a:t>
            </a:r>
          </a:p>
          <a:p>
            <a:r>
              <a:rPr lang="en-GB" dirty="0"/>
              <a:t>The Organisation for Economic Co-operation and Development (2015). </a:t>
            </a:r>
            <a:r>
              <a:rPr lang="en-GB" i="1" dirty="0"/>
              <a:t>Entrepreneurship In Education</a:t>
            </a:r>
            <a:r>
              <a:rPr lang="en-GB" dirty="0"/>
              <a:t>. [online] The Organisation for Economic Co-operation and Development. Available at: https://www.oecd.org/cfe/leed/BGP_Entrepreneurship-in-Education.pdf [Accessed 24 Mar. 2019].</a:t>
            </a:r>
          </a:p>
          <a:p>
            <a:r>
              <a:rPr lang="en-GB" dirty="0"/>
              <a:t>Welsh Assembly Government (2008). </a:t>
            </a:r>
            <a:r>
              <a:rPr lang="en-GB" i="1" dirty="0"/>
              <a:t>Education for Sustainable Development and Global Citizenship A Common Understanding for Schools</a:t>
            </a:r>
            <a:r>
              <a:rPr lang="en-GB" dirty="0"/>
              <a:t>. Cardiff: Welsh Assembly Government.</a:t>
            </a:r>
          </a:p>
          <a:p>
            <a:r>
              <a:rPr lang="en-GB" dirty="0"/>
              <a:t>Welsh Government (2012). </a:t>
            </a:r>
            <a:r>
              <a:rPr lang="en-GB" i="1" dirty="0"/>
              <a:t>Learning and progression in Entrepreneurship Education</a:t>
            </a:r>
            <a:r>
              <a:rPr lang="en-GB" dirty="0"/>
              <a:t>. Cardiff: Welsh Government.</a:t>
            </a:r>
          </a:p>
          <a:p>
            <a:r>
              <a:rPr lang="en-GB" dirty="0"/>
              <a:t>Welsh Government (2016). </a:t>
            </a:r>
            <a:r>
              <a:rPr lang="en-GB" i="1" dirty="0"/>
              <a:t>Curriculum for Wales: Programme of Study for English</a:t>
            </a:r>
            <a:r>
              <a:rPr lang="en-GB" dirty="0"/>
              <a:t>. Cardiff: Welsh Government.</a:t>
            </a:r>
          </a:p>
          <a:p>
            <a:r>
              <a:rPr lang="en-GB" dirty="0"/>
              <a:t>Young Enterprise (n.d.). </a:t>
            </a:r>
            <a:r>
              <a:rPr lang="en-GB" i="1" dirty="0"/>
              <a:t>The Challenge | Fiver Challenge</a:t>
            </a:r>
            <a:r>
              <a:rPr lang="en-GB" dirty="0"/>
              <a:t>. [online] Fiverchallenge.org.uk. Available at: https://www.fiverchallenge.org.uk/about-fiver/the-challenge/ [Accessed 26 Mar. 2019].</a:t>
            </a:r>
          </a:p>
          <a:p>
            <a:r>
              <a:rPr lang="en-GB" dirty="0"/>
              <a:t>Young Enterprise (n.d.). </a:t>
            </a:r>
            <a:r>
              <a:rPr lang="en-GB" i="1" dirty="0"/>
              <a:t>What We Do - Young Enterprise &amp; Young Money</a:t>
            </a:r>
            <a:r>
              <a:rPr lang="en-GB" dirty="0"/>
              <a:t>. [online] Young Enterprise &amp; Young Money. Available at: https://www.young-enterprise.org.uk/what-we-do/ [Accessed 26 Mar. 2019].</a:t>
            </a:r>
          </a:p>
          <a:p>
            <a:r>
              <a:rPr lang="en-GB" dirty="0"/>
              <a:t>Young Enterprise (n.d.). </a:t>
            </a:r>
            <a:r>
              <a:rPr lang="en-GB" i="1" dirty="0"/>
              <a:t>Young Enterprise &amp; Young Money</a:t>
            </a:r>
            <a:r>
              <a:rPr lang="en-GB" dirty="0"/>
              <a:t>. [online] Young Enterprise &amp; Young Money. Available at: https://www.young-enterprise.org.uk/ [Accessed 26 Mar. 2019].</a:t>
            </a:r>
          </a:p>
          <a:p>
            <a:endParaRPr lang="en-GB" dirty="0"/>
          </a:p>
        </p:txBody>
      </p:sp>
    </p:spTree>
    <p:extLst>
      <p:ext uri="{BB962C8B-B14F-4D97-AF65-F5344CB8AC3E}">
        <p14:creationId xmlns:p14="http://schemas.microsoft.com/office/powerpoint/2010/main" val="2797617289"/>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docProps/app.xml><?xml version="1.0" encoding="utf-8"?>
<Properties xmlns="http://schemas.openxmlformats.org/officeDocument/2006/extended-properties" xmlns:vt="http://schemas.openxmlformats.org/officeDocument/2006/docPropsVTypes">
  <TotalTime>0</TotalTime>
  <Words>1348</Words>
  <Application>Microsoft Office PowerPoint</Application>
  <PresentationFormat>Widescreen</PresentationFormat>
  <Paragraphs>79</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Gill Sans MT</vt:lpstr>
      <vt:lpstr>Impact</vt:lpstr>
      <vt:lpstr>Badge</vt:lpstr>
      <vt:lpstr>PowerPoint Presentation</vt:lpstr>
      <vt:lpstr>PowerPoint Presentation</vt:lpstr>
      <vt:lpstr>Relative terms &amp; information</vt:lpstr>
      <vt:lpstr>Background of Young Enterprise. </vt:lpstr>
      <vt:lpstr>PowerPoint Presentation</vt:lpstr>
      <vt:lpstr>What they do?</vt:lpstr>
      <vt:lpstr>How it promotes entrepreneurial thinking?</vt:lpstr>
      <vt:lpstr>How this promotes entrepreneurial thinking?</vt:lpstr>
      <vt:lpstr>PowerPoint Presentation</vt:lpstr>
      <vt:lpstr>PowerPoint Presentation</vt:lpstr>
      <vt:lpstr>The unique opportunity that young enterprise  offers encourages children to develop many transferable skills. These skills can be used in their personal life, as well as within their education and their future in employment or as entrepreneurs. Some of the skills that will be developed, often include.  Language skills–improving their persuasion and negotiation skills with debate. Working within groups will allow the students to talk to each other more, to understand how to appropriately give opinions and respect the views and opinions of other students.  Numeracy skills – solving everyday problems and equations, as well as working to measure data. They will analyze numerical data and make informed decisions with the information. ICT skills – using different technology to advance their ideas as well as gather information about products and data. Their research can be presented with different computer programme or spreadsheets and databases. Using the internet they will learn how to judge the reliability of different internet sites, and whether or not the information can be used.  (Welsh Government, 2014)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Joel Bowen</dc:creator>
  <cp:lastModifiedBy>Joel Bowen</cp:lastModifiedBy>
  <cp:revision>1</cp:revision>
  <dcterms:created xsi:type="dcterms:W3CDTF">2019-03-26T09:54:06Z</dcterms:created>
  <dcterms:modified xsi:type="dcterms:W3CDTF">2019-03-26T09:54:52Z</dcterms:modified>
</cp:coreProperties>
</file>