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8"/>
  </p:notesMasterIdLst>
  <p:sldIdLst>
    <p:sldId id="256" r:id="rId2"/>
    <p:sldId id="257" r:id="rId3"/>
    <p:sldId id="265" r:id="rId4"/>
    <p:sldId id="258" r:id="rId5"/>
    <p:sldId id="260" r:id="rId6"/>
    <p:sldId id="261" r:id="rId7"/>
    <p:sldId id="262" r:id="rId8"/>
    <p:sldId id="263" r:id="rId9"/>
    <p:sldId id="266" r:id="rId10"/>
    <p:sldId id="267" r:id="rId11"/>
    <p:sldId id="270" r:id="rId12"/>
    <p:sldId id="264" r:id="rId13"/>
    <p:sldId id="269" r:id="rId14"/>
    <p:sldId id="271" r:id="rId15"/>
    <p:sldId id="259" r:id="rId16"/>
    <p:sldId id="268" r:id="rId1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38773" autoAdjust="0"/>
  </p:normalViewPr>
  <p:slideViewPr>
    <p:cSldViewPr snapToGrid="0">
      <p:cViewPr varScale="1">
        <p:scale>
          <a:sx n="44" d="100"/>
          <a:sy n="44" d="100"/>
        </p:scale>
        <p:origin x="298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3EB1628-6308-4F92-89E4-E5F508C79D03}" type="datetimeFigureOut">
              <a:rPr lang="en-GB" smtClean="0"/>
              <a:t>03/10/2024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9AB90B2-D4B6-4B28-AE85-A2A429571DC1}" type="slidenum">
              <a:rPr lang="en-GB" smtClean="0"/>
              <a:t>‹#›</a:t>
            </a:fld>
            <a:endParaRPr lang="en-GB"/>
          </a:p>
        </p:txBody>
      </p:sp>
    </p:spTree>
    <p:extLst>
      <p:ext uri="{BB962C8B-B14F-4D97-AF65-F5344CB8AC3E}">
        <p14:creationId xmlns:p14="http://schemas.microsoft.com/office/powerpoint/2010/main" val="3855212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crimerate.co.uk/crime-map"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AB90B2-D4B6-4B28-AE85-A2A429571DC1}" type="slidenum">
              <a:rPr lang="en-GB" smtClean="0"/>
              <a:t>1</a:t>
            </a:fld>
            <a:endParaRPr lang="en-GB"/>
          </a:p>
        </p:txBody>
      </p:sp>
    </p:spTree>
    <p:extLst>
      <p:ext uri="{BB962C8B-B14F-4D97-AF65-F5344CB8AC3E}">
        <p14:creationId xmlns:p14="http://schemas.microsoft.com/office/powerpoint/2010/main" val="5681932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AB90B2-D4B6-4B28-AE85-A2A429571DC1}" type="slidenum">
              <a:rPr lang="en-GB" smtClean="0"/>
              <a:t>2</a:t>
            </a:fld>
            <a:endParaRPr lang="en-GB"/>
          </a:p>
        </p:txBody>
      </p:sp>
    </p:spTree>
    <p:extLst>
      <p:ext uri="{BB962C8B-B14F-4D97-AF65-F5344CB8AC3E}">
        <p14:creationId xmlns:p14="http://schemas.microsoft.com/office/powerpoint/2010/main" val="3000367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AB90B2-D4B6-4B28-AE85-A2A429571DC1}" type="slidenum">
              <a:rPr lang="en-GB" smtClean="0"/>
              <a:t>3</a:t>
            </a:fld>
            <a:endParaRPr lang="en-GB"/>
          </a:p>
        </p:txBody>
      </p:sp>
    </p:spTree>
    <p:extLst>
      <p:ext uri="{BB962C8B-B14F-4D97-AF65-F5344CB8AC3E}">
        <p14:creationId xmlns:p14="http://schemas.microsoft.com/office/powerpoint/2010/main" val="2053018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AB90B2-D4B6-4B28-AE85-A2A429571DC1}" type="slidenum">
              <a:rPr lang="en-GB" smtClean="0"/>
              <a:t>4</a:t>
            </a:fld>
            <a:endParaRPr lang="en-GB"/>
          </a:p>
        </p:txBody>
      </p:sp>
    </p:spTree>
    <p:extLst>
      <p:ext uri="{BB962C8B-B14F-4D97-AF65-F5344CB8AC3E}">
        <p14:creationId xmlns:p14="http://schemas.microsoft.com/office/powerpoint/2010/main" val="18158778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AB90B2-D4B6-4B28-AE85-A2A429571DC1}" type="slidenum">
              <a:rPr lang="en-GB" smtClean="0"/>
              <a:t>5</a:t>
            </a:fld>
            <a:endParaRPr lang="en-GB"/>
          </a:p>
        </p:txBody>
      </p:sp>
    </p:spTree>
    <p:extLst>
      <p:ext uri="{BB962C8B-B14F-4D97-AF65-F5344CB8AC3E}">
        <p14:creationId xmlns:p14="http://schemas.microsoft.com/office/powerpoint/2010/main" val="2275279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AB90B2-D4B6-4B28-AE85-A2A429571DC1}" type="slidenum">
              <a:rPr lang="en-GB" smtClean="0"/>
              <a:t>6</a:t>
            </a:fld>
            <a:endParaRPr lang="en-GB"/>
          </a:p>
        </p:txBody>
      </p:sp>
    </p:spTree>
    <p:extLst>
      <p:ext uri="{BB962C8B-B14F-4D97-AF65-F5344CB8AC3E}">
        <p14:creationId xmlns:p14="http://schemas.microsoft.com/office/powerpoint/2010/main" val="2562046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AB90B2-D4B6-4B28-AE85-A2A429571DC1}" type="slidenum">
              <a:rPr lang="en-GB" smtClean="0"/>
              <a:t>7</a:t>
            </a:fld>
            <a:endParaRPr lang="en-GB"/>
          </a:p>
        </p:txBody>
      </p:sp>
    </p:spTree>
    <p:extLst>
      <p:ext uri="{BB962C8B-B14F-4D97-AF65-F5344CB8AC3E}">
        <p14:creationId xmlns:p14="http://schemas.microsoft.com/office/powerpoint/2010/main" val="2493800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AB90B2-D4B6-4B28-AE85-A2A429571DC1}" type="slidenum">
              <a:rPr lang="en-GB" smtClean="0"/>
              <a:t>8</a:t>
            </a:fld>
            <a:endParaRPr lang="en-GB"/>
          </a:p>
        </p:txBody>
      </p:sp>
    </p:spTree>
    <p:extLst>
      <p:ext uri="{BB962C8B-B14F-4D97-AF65-F5344CB8AC3E}">
        <p14:creationId xmlns:p14="http://schemas.microsoft.com/office/powerpoint/2010/main" val="22672664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AB90B2-D4B6-4B28-AE85-A2A429571DC1}" type="slidenum">
              <a:rPr lang="en-GB" smtClean="0"/>
              <a:t>9</a:t>
            </a:fld>
            <a:endParaRPr lang="en-GB"/>
          </a:p>
        </p:txBody>
      </p:sp>
    </p:spTree>
    <p:extLst>
      <p:ext uri="{BB962C8B-B14F-4D97-AF65-F5344CB8AC3E}">
        <p14:creationId xmlns:p14="http://schemas.microsoft.com/office/powerpoint/2010/main" val="39883338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AB90B2-D4B6-4B28-AE85-A2A429571DC1}" type="slidenum">
              <a:rPr lang="en-GB" smtClean="0"/>
              <a:t>10</a:t>
            </a:fld>
            <a:endParaRPr lang="en-GB"/>
          </a:p>
        </p:txBody>
      </p:sp>
    </p:spTree>
    <p:extLst>
      <p:ext uri="{BB962C8B-B14F-4D97-AF65-F5344CB8AC3E}">
        <p14:creationId xmlns:p14="http://schemas.microsoft.com/office/powerpoint/2010/main" val="2312433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AB90B2-D4B6-4B28-AE85-A2A429571DC1}" type="slidenum">
              <a:rPr lang="en-GB" smtClean="0"/>
              <a:t>11</a:t>
            </a:fld>
            <a:endParaRPr lang="en-GB"/>
          </a:p>
        </p:txBody>
      </p:sp>
    </p:spTree>
    <p:extLst>
      <p:ext uri="{BB962C8B-B14F-4D97-AF65-F5344CB8AC3E}">
        <p14:creationId xmlns:p14="http://schemas.microsoft.com/office/powerpoint/2010/main" val="33771866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AB90B2-D4B6-4B28-AE85-A2A429571DC1}" type="slidenum">
              <a:rPr lang="en-GB" smtClean="0"/>
              <a:t>12</a:t>
            </a:fld>
            <a:endParaRPr lang="en-GB"/>
          </a:p>
        </p:txBody>
      </p:sp>
    </p:spTree>
    <p:extLst>
      <p:ext uri="{BB962C8B-B14F-4D97-AF65-F5344CB8AC3E}">
        <p14:creationId xmlns:p14="http://schemas.microsoft.com/office/powerpoint/2010/main" val="39797338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AB90B2-D4B6-4B28-AE85-A2A429571DC1}" type="slidenum">
              <a:rPr lang="en-GB" smtClean="0"/>
              <a:t>13</a:t>
            </a:fld>
            <a:endParaRPr lang="en-GB"/>
          </a:p>
        </p:txBody>
      </p:sp>
    </p:spTree>
    <p:extLst>
      <p:ext uri="{BB962C8B-B14F-4D97-AF65-F5344CB8AC3E}">
        <p14:creationId xmlns:p14="http://schemas.microsoft.com/office/powerpoint/2010/main" val="21691223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AB90B2-D4B6-4B28-AE85-A2A429571DC1}" type="slidenum">
              <a:rPr lang="en-GB" smtClean="0"/>
              <a:t>14</a:t>
            </a:fld>
            <a:endParaRPr lang="en-GB"/>
          </a:p>
        </p:txBody>
      </p:sp>
    </p:spTree>
    <p:extLst>
      <p:ext uri="{BB962C8B-B14F-4D97-AF65-F5344CB8AC3E}">
        <p14:creationId xmlns:p14="http://schemas.microsoft.com/office/powerpoint/2010/main" val="40579470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Crime Map with Interactive Offence Types | </a:t>
            </a:r>
            <a:r>
              <a:rPr lang="en-GB" dirty="0" err="1">
                <a:hlinkClick r:id="rId3"/>
              </a:rPr>
              <a:t>CrimeRate</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9AB90B2-D4B6-4B28-AE85-A2A429571DC1}" type="slidenum">
              <a:rPr lang="en-GB" smtClean="0"/>
              <a:t>15</a:t>
            </a:fld>
            <a:endParaRPr lang="en-GB"/>
          </a:p>
        </p:txBody>
      </p:sp>
    </p:spTree>
    <p:extLst>
      <p:ext uri="{BB962C8B-B14F-4D97-AF65-F5344CB8AC3E}">
        <p14:creationId xmlns:p14="http://schemas.microsoft.com/office/powerpoint/2010/main" val="10969039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AB90B2-D4B6-4B28-AE85-A2A429571DC1}" type="slidenum">
              <a:rPr lang="en-GB" smtClean="0"/>
              <a:t>16</a:t>
            </a:fld>
            <a:endParaRPr lang="en-GB"/>
          </a:p>
        </p:txBody>
      </p:sp>
    </p:spTree>
    <p:extLst>
      <p:ext uri="{BB962C8B-B14F-4D97-AF65-F5344CB8AC3E}">
        <p14:creationId xmlns:p14="http://schemas.microsoft.com/office/powerpoint/2010/main" val="2247129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10/3/2024</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4976210"/>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10/3/2024</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27801649"/>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10/3/2024</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45342923"/>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10/3/2024</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31062964"/>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10/3/2024</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8868332"/>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10/3/2024</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26119792"/>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10/3/2024</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38325853"/>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10/3/2024</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53777571"/>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10/3/2024</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3024563"/>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10/3/2024</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92057272"/>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10/3/2024</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68162415"/>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10/3/2024</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68301852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ransition spd="slow">
    <p:push dir="u"/>
  </p:transition>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ons.gov.uk/peoplepopulationandcommunity/crimeandjustice/bulletins/crimeinenglandandwales/yearendingmarch2023#:~:text=Police%20recorded%20crime%20in%20England,2020%20(6.1%20million%20offences)."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mankind.org.u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hyperlink" Target="https://homeofficemedia.blog.gov.uk/2023/06/13/overview-of-crime-statistics-the-crime-survey-for-england-and-wales-and-police-recorded-crime-2/"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rimerate.co.uk/crime-map"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3" descr="A rainbow colored smoke on a white background&#10;&#10;Description automatically generated">
            <a:extLst>
              <a:ext uri="{FF2B5EF4-FFF2-40B4-BE49-F238E27FC236}">
                <a16:creationId xmlns:a16="http://schemas.microsoft.com/office/drawing/2014/main" id="{E5723F90-6530-66F1-78EB-E70E1DDBB401}"/>
              </a:ext>
            </a:extLst>
          </p:cNvPr>
          <p:cNvPicPr>
            <a:picLocks noChangeAspect="1"/>
          </p:cNvPicPr>
          <p:nvPr/>
        </p:nvPicPr>
        <p:blipFill rotWithShape="1">
          <a:blip r:embed="rId3"/>
          <a:srcRect t="7754" b="7977"/>
          <a:stretch/>
        </p:blipFill>
        <p:spPr>
          <a:xfrm>
            <a:off x="20" y="10"/>
            <a:ext cx="12191981" cy="6857990"/>
          </a:xfrm>
          <a:prstGeom prst="rect">
            <a:avLst/>
          </a:prstGeom>
        </p:spPr>
      </p:pic>
      <p:sp>
        <p:nvSpPr>
          <p:cNvPr id="17"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817776-7581-1D5C-6750-ED411B226E5F}"/>
              </a:ext>
            </a:extLst>
          </p:cNvPr>
          <p:cNvSpPr>
            <a:spLocks noGrp="1"/>
          </p:cNvSpPr>
          <p:nvPr>
            <p:ph type="ctrTitle"/>
          </p:nvPr>
        </p:nvSpPr>
        <p:spPr>
          <a:xfrm>
            <a:off x="404553" y="3091928"/>
            <a:ext cx="9078562" cy="2387600"/>
          </a:xfrm>
        </p:spPr>
        <p:txBody>
          <a:bodyPr>
            <a:normAutofit/>
          </a:bodyPr>
          <a:lstStyle/>
          <a:p>
            <a:r>
              <a:rPr lang="en-GB" sz="6100"/>
              <a:t>Measuring and interpreting crime data</a:t>
            </a:r>
          </a:p>
        </p:txBody>
      </p:sp>
      <p:sp>
        <p:nvSpPr>
          <p:cNvPr id="18"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2603B18-050E-5205-20D2-85AD06EE94EA}"/>
              </a:ext>
            </a:extLst>
          </p:cNvPr>
          <p:cNvSpPr>
            <a:spLocks noGrp="1"/>
          </p:cNvSpPr>
          <p:nvPr>
            <p:ph type="subTitle" idx="1"/>
          </p:nvPr>
        </p:nvSpPr>
        <p:spPr>
          <a:xfrm>
            <a:off x="404553" y="5624945"/>
            <a:ext cx="9078562" cy="592975"/>
          </a:xfrm>
        </p:spPr>
        <p:txBody>
          <a:bodyPr anchor="ctr">
            <a:normAutofit/>
          </a:bodyPr>
          <a:lstStyle/>
          <a:p>
            <a:r>
              <a:rPr lang="en-GB" dirty="0"/>
              <a:t>Laura Knight</a:t>
            </a:r>
          </a:p>
        </p:txBody>
      </p:sp>
    </p:spTree>
    <p:extLst>
      <p:ext uri="{BB962C8B-B14F-4D97-AF65-F5344CB8AC3E}">
        <p14:creationId xmlns:p14="http://schemas.microsoft.com/office/powerpoint/2010/main" val="256828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1B6CE-BE53-FF78-B2FA-A408C2F97A9D}"/>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id="{6BB6EAD1-8203-242F-96B7-B5C0080CAAC6}"/>
              </a:ext>
            </a:extLst>
          </p:cNvPr>
          <p:cNvSpPr>
            <a:spLocks noGrp="1"/>
          </p:cNvSpPr>
          <p:nvPr>
            <p:ph idx="1"/>
          </p:nvPr>
        </p:nvSpPr>
        <p:spPr/>
        <p:txBody>
          <a:bodyPr/>
          <a:lstStyle/>
          <a:p>
            <a:r>
              <a:rPr lang="en-GB" dirty="0"/>
              <a:t>Explain the importance of measuring crime data;</a:t>
            </a:r>
          </a:p>
          <a:p>
            <a:r>
              <a:rPr lang="en-GB" dirty="0"/>
              <a:t>Describe how data on crime can be collected through official data collection processes, victimisation surveys, self-report surveys and wider data collection;</a:t>
            </a:r>
          </a:p>
          <a:p>
            <a:r>
              <a:rPr lang="en-GB" dirty="0"/>
              <a:t>Explain strengths and limitations of the various mechanisms for measuring crime and justice.</a:t>
            </a:r>
          </a:p>
        </p:txBody>
      </p:sp>
    </p:spTree>
    <p:extLst>
      <p:ext uri="{BB962C8B-B14F-4D97-AF65-F5344CB8AC3E}">
        <p14:creationId xmlns:p14="http://schemas.microsoft.com/office/powerpoint/2010/main" val="99015635"/>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93BA9-8455-638E-E5D4-58405866C132}"/>
              </a:ext>
            </a:extLst>
          </p:cNvPr>
          <p:cNvSpPr>
            <a:spLocks noGrp="1"/>
          </p:cNvSpPr>
          <p:nvPr>
            <p:ph type="title"/>
          </p:nvPr>
        </p:nvSpPr>
        <p:spPr/>
        <p:txBody>
          <a:bodyPr/>
          <a:lstStyle/>
          <a:p>
            <a:r>
              <a:rPr lang="en-GB" dirty="0"/>
              <a:t>HOW DO WE COUNT CRIME?</a:t>
            </a:r>
          </a:p>
        </p:txBody>
      </p:sp>
      <p:sp>
        <p:nvSpPr>
          <p:cNvPr id="3" name="Content Placeholder 2">
            <a:extLst>
              <a:ext uri="{FF2B5EF4-FFF2-40B4-BE49-F238E27FC236}">
                <a16:creationId xmlns:a16="http://schemas.microsoft.com/office/drawing/2014/main" id="{B23B8A4F-80B2-8292-FB16-E00161D975CB}"/>
              </a:ext>
            </a:extLst>
          </p:cNvPr>
          <p:cNvSpPr>
            <a:spLocks noGrp="1"/>
          </p:cNvSpPr>
          <p:nvPr>
            <p:ph sz="half" idx="1"/>
          </p:nvPr>
        </p:nvSpPr>
        <p:spPr>
          <a:xfrm>
            <a:off x="701132" y="1544886"/>
            <a:ext cx="4937760" cy="1884114"/>
          </a:xfrm>
          <a:solidFill>
            <a:schemeClr val="bg2"/>
          </a:solidFill>
        </p:spPr>
        <p:txBody>
          <a:bodyPr/>
          <a:lstStyle/>
          <a:p>
            <a:pPr marL="0" indent="0" algn="ctr">
              <a:buNone/>
            </a:pPr>
            <a:r>
              <a:rPr lang="en-GB" b="1" u="sng" dirty="0"/>
              <a:t>Official crime data</a:t>
            </a:r>
          </a:p>
          <a:p>
            <a:pPr>
              <a:buFontTx/>
              <a:buChar char="-"/>
            </a:pPr>
            <a:r>
              <a:rPr lang="en-GB" dirty="0"/>
              <a:t>From agencies who have some direct involvement in dealing with law and order issues.</a:t>
            </a:r>
          </a:p>
          <a:p>
            <a:pPr marL="0" indent="0">
              <a:buNone/>
            </a:pPr>
            <a:endParaRPr lang="en-GB" dirty="0"/>
          </a:p>
        </p:txBody>
      </p:sp>
      <p:sp>
        <p:nvSpPr>
          <p:cNvPr id="4" name="Content Placeholder 3">
            <a:extLst>
              <a:ext uri="{FF2B5EF4-FFF2-40B4-BE49-F238E27FC236}">
                <a16:creationId xmlns:a16="http://schemas.microsoft.com/office/drawing/2014/main" id="{15AB3542-5794-D06A-F60A-801338C4F3F2}"/>
              </a:ext>
            </a:extLst>
          </p:cNvPr>
          <p:cNvSpPr>
            <a:spLocks noGrp="1"/>
          </p:cNvSpPr>
          <p:nvPr>
            <p:ph sz="half" idx="2"/>
          </p:nvPr>
        </p:nvSpPr>
        <p:spPr>
          <a:xfrm>
            <a:off x="6475750" y="1581912"/>
            <a:ext cx="4807945" cy="3057993"/>
          </a:xfrm>
          <a:solidFill>
            <a:schemeClr val="bg2">
              <a:lumMod val="90000"/>
            </a:schemeClr>
          </a:solidFill>
        </p:spPr>
        <p:txBody>
          <a:bodyPr/>
          <a:lstStyle/>
          <a:p>
            <a:pPr marL="0" indent="0" algn="ctr">
              <a:buNone/>
            </a:pPr>
            <a:r>
              <a:rPr lang="en-GB" b="1" u="sng" dirty="0"/>
              <a:t>Victimisation survey work</a:t>
            </a:r>
          </a:p>
          <a:p>
            <a:pPr>
              <a:buFontTx/>
              <a:buChar char="-"/>
            </a:pPr>
            <a:r>
              <a:rPr lang="en-GB" dirty="0"/>
              <a:t>Crime Survey for England and Wales</a:t>
            </a:r>
          </a:p>
          <a:p>
            <a:pPr>
              <a:buFontTx/>
              <a:buChar char="-"/>
            </a:pPr>
            <a:r>
              <a:rPr lang="en-GB" dirty="0"/>
              <a:t>Asks a representative sample if they have been a victim of crime in the past 12 months</a:t>
            </a:r>
          </a:p>
        </p:txBody>
      </p:sp>
      <p:pic>
        <p:nvPicPr>
          <p:cNvPr id="8" name="Picture 7">
            <a:hlinkClick r:id="rId3"/>
            <a:extLst>
              <a:ext uri="{FF2B5EF4-FFF2-40B4-BE49-F238E27FC236}">
                <a16:creationId xmlns:a16="http://schemas.microsoft.com/office/drawing/2014/main" id="{4C3634A5-C579-624B-7E7A-0FE8A7259D25}"/>
              </a:ext>
            </a:extLst>
          </p:cNvPr>
          <p:cNvPicPr>
            <a:picLocks noChangeAspect="1"/>
          </p:cNvPicPr>
          <p:nvPr/>
        </p:nvPicPr>
        <p:blipFill>
          <a:blip r:embed="rId4"/>
          <a:stretch>
            <a:fillRect/>
          </a:stretch>
        </p:blipFill>
        <p:spPr>
          <a:xfrm>
            <a:off x="1286175" y="3567658"/>
            <a:ext cx="3767674" cy="3057993"/>
          </a:xfrm>
          <a:prstGeom prst="rect">
            <a:avLst/>
          </a:prstGeom>
        </p:spPr>
      </p:pic>
      <p:sp>
        <p:nvSpPr>
          <p:cNvPr id="9" name="TextBox 8">
            <a:extLst>
              <a:ext uri="{FF2B5EF4-FFF2-40B4-BE49-F238E27FC236}">
                <a16:creationId xmlns:a16="http://schemas.microsoft.com/office/drawing/2014/main" id="{48F429AB-65DD-88A3-BCC5-99300B5B8B60}"/>
              </a:ext>
            </a:extLst>
          </p:cNvPr>
          <p:cNvSpPr txBox="1"/>
          <p:nvPr/>
        </p:nvSpPr>
        <p:spPr>
          <a:xfrm>
            <a:off x="5943600" y="5269042"/>
            <a:ext cx="5763718" cy="646331"/>
          </a:xfrm>
          <a:prstGeom prst="rect">
            <a:avLst/>
          </a:prstGeom>
          <a:solidFill>
            <a:schemeClr val="accent5">
              <a:lumMod val="20000"/>
              <a:lumOff val="80000"/>
            </a:schemeClr>
          </a:solidFill>
        </p:spPr>
        <p:txBody>
          <a:bodyPr wrap="square" rtlCol="0">
            <a:spAutoFit/>
          </a:bodyPr>
          <a:lstStyle/>
          <a:p>
            <a:pPr algn="ctr"/>
            <a:r>
              <a:rPr lang="en-GB" b="1" u="sng" dirty="0"/>
              <a:t>SELF-REPORT SURVEYS</a:t>
            </a:r>
          </a:p>
          <a:p>
            <a:r>
              <a:rPr lang="en-GB" dirty="0"/>
              <a:t> </a:t>
            </a:r>
            <a:r>
              <a:rPr lang="en-GB" i="1" dirty="0"/>
              <a:t>Have you committed a crime in the past 12 months?</a:t>
            </a:r>
          </a:p>
        </p:txBody>
      </p:sp>
    </p:spTree>
    <p:extLst>
      <p:ext uri="{BB962C8B-B14F-4D97-AF65-F5344CB8AC3E}">
        <p14:creationId xmlns:p14="http://schemas.microsoft.com/office/powerpoint/2010/main" val="145936452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8"/>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4">
                                            <p:bg/>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build="p"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07D8AD-1AF0-9397-0C75-E7D762FB81BC}"/>
              </a:ext>
            </a:extLst>
          </p:cNvPr>
          <p:cNvSpPr>
            <a:spLocks noGrp="1"/>
          </p:cNvSpPr>
          <p:nvPr>
            <p:ph type="title"/>
          </p:nvPr>
        </p:nvSpPr>
        <p:spPr>
          <a:xfrm>
            <a:off x="841247" y="978619"/>
            <a:ext cx="3410712" cy="1106424"/>
          </a:xfrm>
        </p:spPr>
        <p:txBody>
          <a:bodyPr>
            <a:normAutofit/>
          </a:bodyPr>
          <a:lstStyle/>
          <a:p>
            <a:r>
              <a:rPr lang="en-GB" sz="2800" dirty="0"/>
              <a:t>What to count?</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3ABAD2A-F38A-2324-53BB-85E3DE971EFF}"/>
              </a:ext>
            </a:extLst>
          </p:cNvPr>
          <p:cNvSpPr>
            <a:spLocks noGrp="1"/>
          </p:cNvSpPr>
          <p:nvPr>
            <p:ph idx="1"/>
          </p:nvPr>
        </p:nvSpPr>
        <p:spPr>
          <a:xfrm>
            <a:off x="841248" y="2252870"/>
            <a:ext cx="3412219" cy="3560251"/>
          </a:xfrm>
        </p:spPr>
        <p:txBody>
          <a:bodyPr>
            <a:normAutofit/>
          </a:bodyPr>
          <a:lstStyle/>
          <a:p>
            <a:r>
              <a:rPr lang="en-GB" sz="1700" dirty="0"/>
              <a:t>Definition of crime impacts what and how we measure crime.</a:t>
            </a:r>
          </a:p>
          <a:p>
            <a:r>
              <a:rPr lang="en-GB" sz="1700" dirty="0"/>
              <a:t>Behaviours we have determined to be criminal will only be counted as crime – subjective process.</a:t>
            </a:r>
          </a:p>
          <a:p>
            <a:r>
              <a:rPr lang="en-GB" sz="1700" dirty="0"/>
              <a:t>Criminologists are not just concerned with counting the number of crimes committed.</a:t>
            </a:r>
          </a:p>
          <a:p>
            <a:endParaRPr lang="en-GB" sz="1700" dirty="0"/>
          </a:p>
        </p:txBody>
      </p:sp>
      <p:pic>
        <p:nvPicPr>
          <p:cNvPr id="4" name="Picture 3">
            <a:extLst>
              <a:ext uri="{FF2B5EF4-FFF2-40B4-BE49-F238E27FC236}">
                <a16:creationId xmlns:a16="http://schemas.microsoft.com/office/drawing/2014/main" id="{663F9625-536D-8883-AA50-7B79CA1C51FA}"/>
              </a:ext>
            </a:extLst>
          </p:cNvPr>
          <p:cNvPicPr>
            <a:picLocks noChangeAspect="1"/>
          </p:cNvPicPr>
          <p:nvPr/>
        </p:nvPicPr>
        <p:blipFill>
          <a:blip r:embed="rId3"/>
          <a:stretch>
            <a:fillRect/>
          </a:stretch>
        </p:blipFill>
        <p:spPr>
          <a:xfrm>
            <a:off x="5120640" y="1163798"/>
            <a:ext cx="6656832" cy="4429819"/>
          </a:xfrm>
          <a:prstGeom prst="rect">
            <a:avLst/>
          </a:prstGeom>
        </p:spPr>
      </p:pic>
    </p:spTree>
    <p:extLst>
      <p:ext uri="{BB962C8B-B14F-4D97-AF65-F5344CB8AC3E}">
        <p14:creationId xmlns:p14="http://schemas.microsoft.com/office/powerpoint/2010/main" val="4181213165"/>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person&#10;&#10;Description automatically generated">
            <a:extLst>
              <a:ext uri="{FF2B5EF4-FFF2-40B4-BE49-F238E27FC236}">
                <a16:creationId xmlns:a16="http://schemas.microsoft.com/office/drawing/2014/main" id="{4E33AB7F-DDEB-FFA4-7DE2-67B19A01B5B3}"/>
              </a:ext>
            </a:extLst>
          </p:cNvPr>
          <p:cNvPicPr>
            <a:picLocks noChangeAspect="1"/>
          </p:cNvPicPr>
          <p:nvPr/>
        </p:nvPicPr>
        <p:blipFill rotWithShape="1">
          <a:blip r:embed="rId3"/>
          <a:srcRect t="14891" b="5714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a:extLst>
              <a:ext uri="{FF2B5EF4-FFF2-40B4-BE49-F238E27FC236}">
                <a16:creationId xmlns:a16="http://schemas.microsoft.com/office/drawing/2014/main" id="{69D2DC08-F566-E155-0377-DF26411DCBE4}"/>
              </a:ext>
            </a:extLst>
          </p:cNvPr>
          <p:cNvPicPr>
            <a:picLocks noChangeAspect="1"/>
          </p:cNvPicPr>
          <p:nvPr/>
        </p:nvPicPr>
        <p:blipFill rotWithShape="1">
          <a:blip r:embed="rId4"/>
          <a:srcRect t="17839" r="-2" b="13187"/>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solidFill>
            <a:srgbClr val="FFFFFF">
              <a:shade val="85000"/>
            </a:srgbClr>
          </a:solidFill>
        </p:spPr>
      </p:pic>
      <p:sp useBgFill="1">
        <p:nvSpPr>
          <p:cNvPr id="23" name="Freeform: Shape 2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6B8801-D32E-9835-29D1-49D9AFBB59CA}"/>
              </a:ext>
            </a:extLst>
          </p:cNvPr>
          <p:cNvSpPr>
            <a:spLocks noGrp="1"/>
          </p:cNvSpPr>
          <p:nvPr>
            <p:ph type="title"/>
          </p:nvPr>
        </p:nvSpPr>
        <p:spPr>
          <a:xfrm>
            <a:off x="438913" y="859536"/>
            <a:ext cx="4832802" cy="1243584"/>
          </a:xfrm>
        </p:spPr>
        <p:txBody>
          <a:bodyPr>
            <a:normAutofit/>
          </a:bodyPr>
          <a:lstStyle/>
          <a:p>
            <a:r>
              <a:rPr lang="en-GB" sz="3400" dirty="0"/>
              <a:t>Official crime statistics</a:t>
            </a:r>
          </a:p>
        </p:txBody>
      </p:sp>
      <p:sp>
        <p:nvSpPr>
          <p:cNvPr id="27" name="Rectangle 2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60A54192-255C-7634-3A7C-00AF6701F294}"/>
              </a:ext>
            </a:extLst>
          </p:cNvPr>
          <p:cNvSpPr>
            <a:spLocks noGrp="1"/>
          </p:cNvSpPr>
          <p:nvPr>
            <p:ph idx="1"/>
          </p:nvPr>
        </p:nvSpPr>
        <p:spPr>
          <a:xfrm>
            <a:off x="438912" y="2512611"/>
            <a:ext cx="4832803" cy="3664351"/>
          </a:xfrm>
        </p:spPr>
        <p:txBody>
          <a:bodyPr>
            <a:normAutofit/>
          </a:bodyPr>
          <a:lstStyle/>
          <a:p>
            <a:r>
              <a:rPr lang="en-US" sz="2000" dirty="0"/>
              <a:t>First national crime statistics were published in France in 1827. </a:t>
            </a:r>
          </a:p>
          <a:p>
            <a:r>
              <a:rPr lang="en-US" sz="2000" dirty="0" err="1"/>
              <a:t>Quetelet</a:t>
            </a:r>
            <a:r>
              <a:rPr lang="en-US" sz="2000" dirty="0"/>
              <a:t> </a:t>
            </a:r>
            <a:r>
              <a:rPr lang="en-US" sz="2000" dirty="0" err="1"/>
              <a:t>recog</a:t>
            </a:r>
            <a:r>
              <a:rPr lang="en-GB" sz="2000" dirty="0" err="1"/>
              <a:t>nised</a:t>
            </a:r>
            <a:r>
              <a:rPr lang="en-GB" sz="2000" dirty="0"/>
              <a:t> many of the difficulties with measuring crime; especially the problem of estimating the extent of ‘unknown crimes’.</a:t>
            </a:r>
          </a:p>
          <a:p>
            <a:pPr marL="0" indent="0">
              <a:buNone/>
            </a:pPr>
            <a:r>
              <a:rPr lang="en-US" sz="2000" b="1" dirty="0"/>
              <a:t>1856</a:t>
            </a:r>
            <a:r>
              <a:rPr lang="en-US" sz="2000" dirty="0"/>
              <a:t>: Judicial statistics first emerged</a:t>
            </a:r>
          </a:p>
          <a:p>
            <a:pPr marL="0" indent="0">
              <a:buNone/>
            </a:pPr>
            <a:r>
              <a:rPr lang="en-US" sz="2000" b="1" dirty="0"/>
              <a:t>1876</a:t>
            </a:r>
            <a:r>
              <a:rPr lang="en-US" sz="2000" dirty="0"/>
              <a:t>: First criminal statistics were published. </a:t>
            </a:r>
          </a:p>
        </p:txBody>
      </p:sp>
    </p:spTree>
    <p:extLst>
      <p:ext uri="{BB962C8B-B14F-4D97-AF65-F5344CB8AC3E}">
        <p14:creationId xmlns:p14="http://schemas.microsoft.com/office/powerpoint/2010/main" val="3095989621"/>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D4988-E1F8-3B28-1F6E-A32B8795E54B}"/>
              </a:ext>
            </a:extLst>
          </p:cNvPr>
          <p:cNvSpPr>
            <a:spLocks noGrp="1"/>
          </p:cNvSpPr>
          <p:nvPr>
            <p:ph type="title"/>
          </p:nvPr>
        </p:nvSpPr>
        <p:spPr/>
        <p:txBody>
          <a:bodyPr/>
          <a:lstStyle/>
          <a:p>
            <a:r>
              <a:rPr lang="en-GB" dirty="0"/>
              <a:t>England and Wales: Criminal statistics</a:t>
            </a:r>
          </a:p>
        </p:txBody>
      </p:sp>
      <p:pic>
        <p:nvPicPr>
          <p:cNvPr id="5" name="Content Placeholder 4">
            <a:extLst>
              <a:ext uri="{FF2B5EF4-FFF2-40B4-BE49-F238E27FC236}">
                <a16:creationId xmlns:a16="http://schemas.microsoft.com/office/drawing/2014/main" id="{685D67D3-D882-9C6C-5448-29B6A50FF640}"/>
              </a:ext>
            </a:extLst>
          </p:cNvPr>
          <p:cNvPicPr>
            <a:picLocks noGrp="1" noChangeAspect="1"/>
          </p:cNvPicPr>
          <p:nvPr>
            <p:ph idx="1"/>
          </p:nvPr>
        </p:nvPicPr>
        <p:blipFill rotWithShape="1">
          <a:blip r:embed="rId3"/>
          <a:srcRect l="11858" t="15938" r="5194" b="11775"/>
          <a:stretch/>
        </p:blipFill>
        <p:spPr>
          <a:xfrm>
            <a:off x="639271" y="1974455"/>
            <a:ext cx="4596276" cy="267037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AB14EE31-F8D8-B4B4-16DF-97D791889EC6}"/>
              </a:ext>
            </a:extLst>
          </p:cNvPr>
          <p:cNvPicPr>
            <a:picLocks noChangeAspect="1"/>
          </p:cNvPicPr>
          <p:nvPr/>
        </p:nvPicPr>
        <p:blipFill rotWithShape="1">
          <a:blip r:embed="rId4"/>
          <a:srcRect l="12688" t="18407" r="11402" b="4897"/>
          <a:stretch/>
        </p:blipFill>
        <p:spPr>
          <a:xfrm>
            <a:off x="7201912" y="1728216"/>
            <a:ext cx="4466803" cy="300872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9" name="Picture 8">
            <a:extLst>
              <a:ext uri="{FF2B5EF4-FFF2-40B4-BE49-F238E27FC236}">
                <a16:creationId xmlns:a16="http://schemas.microsoft.com/office/drawing/2014/main" id="{280F2FDF-5E52-FA02-CD56-1F3CA4BFF860}"/>
              </a:ext>
            </a:extLst>
          </p:cNvPr>
          <p:cNvPicPr>
            <a:picLocks noChangeAspect="1"/>
          </p:cNvPicPr>
          <p:nvPr/>
        </p:nvPicPr>
        <p:blipFill rotWithShape="1">
          <a:blip r:embed="rId5"/>
          <a:srcRect t="12626" r="4087" b="4660"/>
          <a:stretch/>
        </p:blipFill>
        <p:spPr>
          <a:xfrm>
            <a:off x="3499758" y="3092605"/>
            <a:ext cx="5399748" cy="310444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71799205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0AFAB-578F-E1BF-1232-54CA45553D9E}"/>
              </a:ext>
            </a:extLst>
          </p:cNvPr>
          <p:cNvSpPr>
            <a:spLocks noGrp="1"/>
          </p:cNvSpPr>
          <p:nvPr>
            <p:ph type="title"/>
          </p:nvPr>
        </p:nvSpPr>
        <p:spPr/>
        <p:txBody>
          <a:bodyPr/>
          <a:lstStyle/>
          <a:p>
            <a:r>
              <a:rPr lang="en-GB" dirty="0"/>
              <a:t>TASK: Exploring the data</a:t>
            </a:r>
          </a:p>
        </p:txBody>
      </p:sp>
      <p:sp>
        <p:nvSpPr>
          <p:cNvPr id="3" name="Content Placeholder 2">
            <a:extLst>
              <a:ext uri="{FF2B5EF4-FFF2-40B4-BE49-F238E27FC236}">
                <a16:creationId xmlns:a16="http://schemas.microsoft.com/office/drawing/2014/main" id="{6CCFD369-7592-D108-D228-BBCD3D448BCF}"/>
              </a:ext>
            </a:extLst>
          </p:cNvPr>
          <p:cNvSpPr>
            <a:spLocks noGrp="1"/>
          </p:cNvSpPr>
          <p:nvPr>
            <p:ph idx="1"/>
          </p:nvPr>
        </p:nvSpPr>
        <p:spPr/>
        <p:txBody>
          <a:bodyPr>
            <a:normAutofit/>
          </a:bodyPr>
          <a:lstStyle/>
          <a:p>
            <a:pPr marL="457200" indent="-457200">
              <a:buAutoNum type="arabicPeriod"/>
            </a:pPr>
            <a:r>
              <a:rPr lang="en-GB" dirty="0"/>
              <a:t>How many attempted murder offences were recorded for 2002/03?</a:t>
            </a:r>
          </a:p>
          <a:p>
            <a:pPr marL="457200" indent="-457200">
              <a:buAutoNum type="arabicPeriod"/>
            </a:pPr>
            <a:r>
              <a:rPr lang="en-GB" dirty="0"/>
              <a:t>How many recorded offences were there for causing death by dangerous/careless driving in Merseyside in 1990?</a:t>
            </a:r>
          </a:p>
          <a:p>
            <a:pPr marL="457200" indent="-457200">
              <a:buAutoNum type="arabicPeriod"/>
            </a:pPr>
            <a:r>
              <a:rPr lang="en-GB" dirty="0"/>
              <a:t>For which crime were individual adults most likely to fall victim to in England and Wales (year ending December 2022)?</a:t>
            </a:r>
          </a:p>
          <a:p>
            <a:pPr marL="457200" indent="-457200">
              <a:buAutoNum type="arabicPeriod"/>
            </a:pPr>
            <a:r>
              <a:rPr lang="en-GB" dirty="0"/>
              <a:t>What is the overall crime trend from the mid 1990s to current? What are some of the explanations for this?</a:t>
            </a:r>
          </a:p>
        </p:txBody>
      </p:sp>
      <p:pic>
        <p:nvPicPr>
          <p:cNvPr id="4" name="Picture 3">
            <a:extLst>
              <a:ext uri="{FF2B5EF4-FFF2-40B4-BE49-F238E27FC236}">
                <a16:creationId xmlns:a16="http://schemas.microsoft.com/office/drawing/2014/main" id="{741026E8-3951-F7D4-0571-2936901CEF6D}"/>
              </a:ext>
            </a:extLst>
          </p:cNvPr>
          <p:cNvPicPr>
            <a:picLocks noChangeAspect="1"/>
          </p:cNvPicPr>
          <p:nvPr/>
        </p:nvPicPr>
        <p:blipFill>
          <a:blip r:embed="rId3"/>
          <a:stretch>
            <a:fillRect/>
          </a:stretch>
        </p:blipFill>
        <p:spPr>
          <a:xfrm>
            <a:off x="8218932" y="857440"/>
            <a:ext cx="2857500" cy="561975"/>
          </a:xfrm>
          <a:prstGeom prst="rect">
            <a:avLst/>
          </a:prstGeom>
        </p:spPr>
      </p:pic>
    </p:spTree>
    <p:extLst>
      <p:ext uri="{BB962C8B-B14F-4D97-AF65-F5344CB8AC3E}">
        <p14:creationId xmlns:p14="http://schemas.microsoft.com/office/powerpoint/2010/main" val="4079622524"/>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3857"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9FB443-C5FF-7179-9D26-4C90BBDFDBE5}"/>
              </a:ext>
            </a:extLst>
          </p:cNvPr>
          <p:cNvSpPr>
            <a:spLocks noGrp="1"/>
          </p:cNvSpPr>
          <p:nvPr>
            <p:ph type="title"/>
          </p:nvPr>
        </p:nvSpPr>
        <p:spPr>
          <a:xfrm>
            <a:off x="5359510" y="970132"/>
            <a:ext cx="5991244" cy="1106424"/>
          </a:xfrm>
        </p:spPr>
        <p:txBody>
          <a:bodyPr>
            <a:normAutofit/>
          </a:bodyPr>
          <a:lstStyle/>
          <a:p>
            <a:r>
              <a:rPr lang="en-GB" sz="3200"/>
              <a:t>Attrition in criminal justice</a:t>
            </a:r>
          </a:p>
        </p:txBody>
      </p:sp>
      <p:pic>
        <p:nvPicPr>
          <p:cNvPr id="4" name="Picture 3">
            <a:extLst>
              <a:ext uri="{FF2B5EF4-FFF2-40B4-BE49-F238E27FC236}">
                <a16:creationId xmlns:a16="http://schemas.microsoft.com/office/drawing/2014/main" id="{A62FAE8D-05B2-F0D7-2AE6-A9CF59E4C5C2}"/>
              </a:ext>
            </a:extLst>
          </p:cNvPr>
          <p:cNvPicPr>
            <a:picLocks noChangeAspect="1"/>
          </p:cNvPicPr>
          <p:nvPr/>
        </p:nvPicPr>
        <p:blipFill>
          <a:blip r:embed="rId3"/>
          <a:stretch>
            <a:fillRect/>
          </a:stretch>
        </p:blipFill>
        <p:spPr>
          <a:xfrm>
            <a:off x="414528" y="1394686"/>
            <a:ext cx="4033647" cy="4051654"/>
          </a:xfrm>
          <a:prstGeom prst="rect">
            <a:avLst/>
          </a:prstGeom>
        </p:spPr>
      </p:pic>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9848"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859"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3E8ED7-54B4-0E42-A03D-92FB64DD4154}"/>
              </a:ext>
            </a:extLst>
          </p:cNvPr>
          <p:cNvSpPr>
            <a:spLocks noGrp="1"/>
          </p:cNvSpPr>
          <p:nvPr>
            <p:ph idx="1"/>
          </p:nvPr>
        </p:nvSpPr>
        <p:spPr>
          <a:xfrm>
            <a:off x="5356861" y="2252870"/>
            <a:ext cx="5993892" cy="3560251"/>
          </a:xfrm>
        </p:spPr>
        <p:txBody>
          <a:bodyPr>
            <a:normAutofit lnSpcReduction="10000"/>
          </a:bodyPr>
          <a:lstStyle/>
          <a:p>
            <a:pPr marL="457200" indent="-457200">
              <a:buAutoNum type="arabicPeriod"/>
            </a:pPr>
            <a:r>
              <a:rPr lang="en-GB" dirty="0"/>
              <a:t>DISCOVERY</a:t>
            </a:r>
          </a:p>
          <a:p>
            <a:pPr marL="457200" indent="-457200">
              <a:buAutoNum type="arabicPeriod"/>
            </a:pPr>
            <a:r>
              <a:rPr lang="en-GB" dirty="0"/>
              <a:t>REPORTING THE CRIME TO THE POLICE</a:t>
            </a:r>
          </a:p>
          <a:p>
            <a:pPr marL="457200" indent="-457200">
              <a:buAutoNum type="arabicPeriod"/>
            </a:pPr>
            <a:r>
              <a:rPr lang="en-GB" dirty="0"/>
              <a:t>HOME OFFICE DIRECTIONS</a:t>
            </a:r>
          </a:p>
          <a:p>
            <a:pPr marL="457200" indent="-457200">
              <a:buAutoNum type="arabicPeriod"/>
            </a:pPr>
            <a:r>
              <a:rPr lang="en-GB" dirty="0"/>
              <a:t>PRACTICES WITHIN POLICE FORCES (too minor to report, ‘cuffing’, willingness of the victim to give evidence in court)</a:t>
            </a:r>
          </a:p>
          <a:p>
            <a:pPr marL="457200" indent="-457200">
              <a:buAutoNum type="arabicPeriod"/>
            </a:pPr>
            <a:endParaRPr lang="en-GB" sz="1800" dirty="0"/>
          </a:p>
        </p:txBody>
      </p:sp>
    </p:spTree>
    <p:extLst>
      <p:ext uri="{BB962C8B-B14F-4D97-AF65-F5344CB8AC3E}">
        <p14:creationId xmlns:p14="http://schemas.microsoft.com/office/powerpoint/2010/main" val="38434819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down)">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wipe(down)">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wipe(down)">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wipe(down)">
                                      <p:cBhvr>
                                        <p:cTn id="3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DDD3D-D8F5-01A3-1497-0922A9BAD570}"/>
              </a:ext>
            </a:extLst>
          </p:cNvPr>
          <p:cNvSpPr>
            <a:spLocks noGrp="1"/>
          </p:cNvSpPr>
          <p:nvPr>
            <p:ph type="title"/>
          </p:nvPr>
        </p:nvSpPr>
        <p:spPr/>
        <p:txBody>
          <a:bodyPr>
            <a:normAutofit/>
          </a:bodyPr>
          <a:lstStyle/>
          <a:p>
            <a:r>
              <a:rPr lang="en-GB" dirty="0"/>
              <a:t>Attrition of crime numbers</a:t>
            </a:r>
          </a:p>
        </p:txBody>
      </p:sp>
      <p:pic>
        <p:nvPicPr>
          <p:cNvPr id="5" name="Content Placeholder 3">
            <a:extLst>
              <a:ext uri="{FF2B5EF4-FFF2-40B4-BE49-F238E27FC236}">
                <a16:creationId xmlns:a16="http://schemas.microsoft.com/office/drawing/2014/main" id="{245F04E4-E0F5-2249-6620-6B13D854AF7A}"/>
              </a:ext>
            </a:extLst>
          </p:cNvPr>
          <p:cNvPicPr>
            <a:picLocks noChangeAspect="1"/>
          </p:cNvPicPr>
          <p:nvPr/>
        </p:nvPicPr>
        <p:blipFill>
          <a:blip r:embed="rId3"/>
          <a:stretch>
            <a:fillRect/>
          </a:stretch>
        </p:blipFill>
        <p:spPr>
          <a:xfrm>
            <a:off x="2684094" y="4084500"/>
            <a:ext cx="968180" cy="968180"/>
          </a:xfrm>
          <a:prstGeom prst="rect">
            <a:avLst/>
          </a:prstGeom>
        </p:spPr>
      </p:pic>
      <p:pic>
        <p:nvPicPr>
          <p:cNvPr id="6" name="Content Placeholder 3">
            <a:extLst>
              <a:ext uri="{FF2B5EF4-FFF2-40B4-BE49-F238E27FC236}">
                <a16:creationId xmlns:a16="http://schemas.microsoft.com/office/drawing/2014/main" id="{844F82EB-6D75-2068-C0EF-607A868FC3F9}"/>
              </a:ext>
            </a:extLst>
          </p:cNvPr>
          <p:cNvPicPr>
            <a:picLocks noChangeAspect="1"/>
          </p:cNvPicPr>
          <p:nvPr/>
        </p:nvPicPr>
        <p:blipFill>
          <a:blip r:embed="rId3"/>
          <a:stretch>
            <a:fillRect/>
          </a:stretch>
        </p:blipFill>
        <p:spPr>
          <a:xfrm>
            <a:off x="1671531" y="3547646"/>
            <a:ext cx="968180" cy="968180"/>
          </a:xfrm>
          <a:prstGeom prst="rect">
            <a:avLst/>
          </a:prstGeom>
        </p:spPr>
      </p:pic>
      <p:pic>
        <p:nvPicPr>
          <p:cNvPr id="7" name="Content Placeholder 3">
            <a:extLst>
              <a:ext uri="{FF2B5EF4-FFF2-40B4-BE49-F238E27FC236}">
                <a16:creationId xmlns:a16="http://schemas.microsoft.com/office/drawing/2014/main" id="{60F2D876-312C-AA9F-5EC1-F483F08BE2E7}"/>
              </a:ext>
            </a:extLst>
          </p:cNvPr>
          <p:cNvPicPr>
            <a:picLocks noChangeAspect="1"/>
          </p:cNvPicPr>
          <p:nvPr/>
        </p:nvPicPr>
        <p:blipFill>
          <a:blip r:embed="rId3"/>
          <a:stretch>
            <a:fillRect/>
          </a:stretch>
        </p:blipFill>
        <p:spPr>
          <a:xfrm>
            <a:off x="1662561" y="4630963"/>
            <a:ext cx="968180" cy="968180"/>
          </a:xfrm>
          <a:prstGeom prst="rect">
            <a:avLst/>
          </a:prstGeom>
        </p:spPr>
      </p:pic>
      <p:pic>
        <p:nvPicPr>
          <p:cNvPr id="8" name="Content Placeholder 3">
            <a:extLst>
              <a:ext uri="{FF2B5EF4-FFF2-40B4-BE49-F238E27FC236}">
                <a16:creationId xmlns:a16="http://schemas.microsoft.com/office/drawing/2014/main" id="{0F4315F9-B52F-4655-1CBC-F2BE5B221F5F}"/>
              </a:ext>
            </a:extLst>
          </p:cNvPr>
          <p:cNvPicPr>
            <a:picLocks noChangeAspect="1"/>
          </p:cNvPicPr>
          <p:nvPr/>
        </p:nvPicPr>
        <p:blipFill>
          <a:blip r:embed="rId3"/>
          <a:stretch>
            <a:fillRect/>
          </a:stretch>
        </p:blipFill>
        <p:spPr>
          <a:xfrm>
            <a:off x="478371" y="2421775"/>
            <a:ext cx="968180" cy="968180"/>
          </a:xfrm>
          <a:prstGeom prst="rect">
            <a:avLst/>
          </a:prstGeom>
        </p:spPr>
      </p:pic>
      <p:pic>
        <p:nvPicPr>
          <p:cNvPr id="9" name="Content Placeholder 3">
            <a:extLst>
              <a:ext uri="{FF2B5EF4-FFF2-40B4-BE49-F238E27FC236}">
                <a16:creationId xmlns:a16="http://schemas.microsoft.com/office/drawing/2014/main" id="{1C2BC376-38B6-A99E-D4BC-F9E990E1F70C}"/>
              </a:ext>
            </a:extLst>
          </p:cNvPr>
          <p:cNvPicPr>
            <a:picLocks noChangeAspect="1"/>
          </p:cNvPicPr>
          <p:nvPr/>
        </p:nvPicPr>
        <p:blipFill>
          <a:blip r:embed="rId3"/>
          <a:stretch>
            <a:fillRect/>
          </a:stretch>
        </p:blipFill>
        <p:spPr>
          <a:xfrm>
            <a:off x="10261359" y="3754811"/>
            <a:ext cx="968180" cy="968180"/>
          </a:xfrm>
          <a:prstGeom prst="rect">
            <a:avLst/>
          </a:prstGeom>
        </p:spPr>
      </p:pic>
      <p:pic>
        <p:nvPicPr>
          <p:cNvPr id="10" name="Content Placeholder 3">
            <a:extLst>
              <a:ext uri="{FF2B5EF4-FFF2-40B4-BE49-F238E27FC236}">
                <a16:creationId xmlns:a16="http://schemas.microsoft.com/office/drawing/2014/main" id="{6D6784AF-2298-DEE3-F8BB-10C4B4457B77}"/>
              </a:ext>
            </a:extLst>
          </p:cNvPr>
          <p:cNvPicPr>
            <a:picLocks noChangeAspect="1"/>
          </p:cNvPicPr>
          <p:nvPr/>
        </p:nvPicPr>
        <p:blipFill>
          <a:blip r:embed="rId3"/>
          <a:stretch>
            <a:fillRect/>
          </a:stretch>
        </p:blipFill>
        <p:spPr>
          <a:xfrm>
            <a:off x="478371" y="3806388"/>
            <a:ext cx="968180" cy="968180"/>
          </a:xfrm>
          <a:prstGeom prst="rect">
            <a:avLst/>
          </a:prstGeom>
        </p:spPr>
      </p:pic>
      <p:pic>
        <p:nvPicPr>
          <p:cNvPr id="11" name="Content Placeholder 3">
            <a:extLst>
              <a:ext uri="{FF2B5EF4-FFF2-40B4-BE49-F238E27FC236}">
                <a16:creationId xmlns:a16="http://schemas.microsoft.com/office/drawing/2014/main" id="{E24635EB-D872-474F-D9A5-327589A35B4C}"/>
              </a:ext>
            </a:extLst>
          </p:cNvPr>
          <p:cNvPicPr>
            <a:picLocks noChangeAspect="1"/>
          </p:cNvPicPr>
          <p:nvPr/>
        </p:nvPicPr>
        <p:blipFill>
          <a:blip r:embed="rId3"/>
          <a:stretch>
            <a:fillRect/>
          </a:stretch>
        </p:blipFill>
        <p:spPr>
          <a:xfrm>
            <a:off x="511572" y="5207081"/>
            <a:ext cx="968180" cy="968180"/>
          </a:xfrm>
          <a:prstGeom prst="rect">
            <a:avLst/>
          </a:prstGeom>
        </p:spPr>
      </p:pic>
      <p:pic>
        <p:nvPicPr>
          <p:cNvPr id="12" name="Content Placeholder 3">
            <a:extLst>
              <a:ext uri="{FF2B5EF4-FFF2-40B4-BE49-F238E27FC236}">
                <a16:creationId xmlns:a16="http://schemas.microsoft.com/office/drawing/2014/main" id="{A1EFF72A-557C-BC8B-9D16-17A6B0439EE0}"/>
              </a:ext>
            </a:extLst>
          </p:cNvPr>
          <p:cNvPicPr>
            <a:picLocks noChangeAspect="1"/>
          </p:cNvPicPr>
          <p:nvPr/>
        </p:nvPicPr>
        <p:blipFill>
          <a:blip r:embed="rId3"/>
          <a:stretch>
            <a:fillRect/>
          </a:stretch>
        </p:blipFill>
        <p:spPr>
          <a:xfrm>
            <a:off x="5267201" y="4951471"/>
            <a:ext cx="968180" cy="968180"/>
          </a:xfrm>
          <a:prstGeom prst="rect">
            <a:avLst/>
          </a:prstGeom>
        </p:spPr>
      </p:pic>
      <p:pic>
        <p:nvPicPr>
          <p:cNvPr id="13" name="Content Placeholder 3">
            <a:extLst>
              <a:ext uri="{FF2B5EF4-FFF2-40B4-BE49-F238E27FC236}">
                <a16:creationId xmlns:a16="http://schemas.microsoft.com/office/drawing/2014/main" id="{A18E33E5-6BEC-8414-D5B8-954EC17EAF50}"/>
              </a:ext>
            </a:extLst>
          </p:cNvPr>
          <p:cNvPicPr>
            <a:picLocks noChangeAspect="1"/>
          </p:cNvPicPr>
          <p:nvPr/>
        </p:nvPicPr>
        <p:blipFill>
          <a:blip r:embed="rId3"/>
          <a:stretch>
            <a:fillRect/>
          </a:stretch>
        </p:blipFill>
        <p:spPr>
          <a:xfrm>
            <a:off x="5267201" y="3682856"/>
            <a:ext cx="968180" cy="968180"/>
          </a:xfrm>
          <a:prstGeom prst="rect">
            <a:avLst/>
          </a:prstGeom>
        </p:spPr>
      </p:pic>
      <p:pic>
        <p:nvPicPr>
          <p:cNvPr id="14" name="Content Placeholder 3">
            <a:extLst>
              <a:ext uri="{FF2B5EF4-FFF2-40B4-BE49-F238E27FC236}">
                <a16:creationId xmlns:a16="http://schemas.microsoft.com/office/drawing/2014/main" id="{02B697ED-6AC9-D115-BDF4-7DECE1471882}"/>
              </a:ext>
            </a:extLst>
          </p:cNvPr>
          <p:cNvPicPr>
            <a:picLocks noChangeAspect="1"/>
          </p:cNvPicPr>
          <p:nvPr/>
        </p:nvPicPr>
        <p:blipFill>
          <a:blip r:embed="rId3"/>
          <a:stretch>
            <a:fillRect/>
          </a:stretch>
        </p:blipFill>
        <p:spPr>
          <a:xfrm>
            <a:off x="5267201" y="2364901"/>
            <a:ext cx="968180" cy="968180"/>
          </a:xfrm>
          <a:prstGeom prst="rect">
            <a:avLst/>
          </a:prstGeom>
        </p:spPr>
      </p:pic>
      <p:pic>
        <p:nvPicPr>
          <p:cNvPr id="15" name="Content Placeholder 3">
            <a:extLst>
              <a:ext uri="{FF2B5EF4-FFF2-40B4-BE49-F238E27FC236}">
                <a16:creationId xmlns:a16="http://schemas.microsoft.com/office/drawing/2014/main" id="{7BA97A9C-3F7C-FA63-1530-7D401DAABB70}"/>
              </a:ext>
            </a:extLst>
          </p:cNvPr>
          <p:cNvPicPr>
            <a:picLocks noChangeAspect="1"/>
          </p:cNvPicPr>
          <p:nvPr/>
        </p:nvPicPr>
        <p:blipFill>
          <a:blip r:embed="rId3"/>
          <a:stretch>
            <a:fillRect/>
          </a:stretch>
        </p:blipFill>
        <p:spPr>
          <a:xfrm>
            <a:off x="7790449" y="4284072"/>
            <a:ext cx="968180" cy="968180"/>
          </a:xfrm>
          <a:prstGeom prst="rect">
            <a:avLst/>
          </a:prstGeom>
        </p:spPr>
      </p:pic>
      <p:pic>
        <p:nvPicPr>
          <p:cNvPr id="16" name="Content Placeholder 3">
            <a:extLst>
              <a:ext uri="{FF2B5EF4-FFF2-40B4-BE49-F238E27FC236}">
                <a16:creationId xmlns:a16="http://schemas.microsoft.com/office/drawing/2014/main" id="{5158927B-76EB-1590-C3E8-D14D89A98588}"/>
              </a:ext>
            </a:extLst>
          </p:cNvPr>
          <p:cNvPicPr>
            <a:picLocks noChangeAspect="1"/>
          </p:cNvPicPr>
          <p:nvPr/>
        </p:nvPicPr>
        <p:blipFill>
          <a:blip r:embed="rId3"/>
          <a:stretch>
            <a:fillRect/>
          </a:stretch>
        </p:blipFill>
        <p:spPr>
          <a:xfrm>
            <a:off x="7679961" y="2871992"/>
            <a:ext cx="968180" cy="968180"/>
          </a:xfrm>
          <a:prstGeom prst="rect">
            <a:avLst/>
          </a:prstGeom>
        </p:spPr>
      </p:pic>
      <p:sp>
        <p:nvSpPr>
          <p:cNvPr id="22" name="Rectangle 21">
            <a:extLst>
              <a:ext uri="{FF2B5EF4-FFF2-40B4-BE49-F238E27FC236}">
                <a16:creationId xmlns:a16="http://schemas.microsoft.com/office/drawing/2014/main" id="{4B39DA83-AB0A-05D7-694F-E3B5C861B3ED}"/>
              </a:ext>
            </a:extLst>
          </p:cNvPr>
          <p:cNvSpPr/>
          <p:nvPr/>
        </p:nvSpPr>
        <p:spPr>
          <a:xfrm>
            <a:off x="6758322" y="2871992"/>
            <a:ext cx="350661" cy="3235360"/>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dirty="0"/>
              <a:t>HURDLE</a:t>
            </a:r>
          </a:p>
        </p:txBody>
      </p:sp>
      <p:sp>
        <p:nvSpPr>
          <p:cNvPr id="23" name="TextBox 22">
            <a:extLst>
              <a:ext uri="{FF2B5EF4-FFF2-40B4-BE49-F238E27FC236}">
                <a16:creationId xmlns:a16="http://schemas.microsoft.com/office/drawing/2014/main" id="{10C7267B-4B73-4D4A-ACDB-96FC6710BD61}"/>
              </a:ext>
            </a:extLst>
          </p:cNvPr>
          <p:cNvSpPr txBox="1"/>
          <p:nvPr/>
        </p:nvSpPr>
        <p:spPr>
          <a:xfrm>
            <a:off x="3282846" y="6309360"/>
            <a:ext cx="1866275" cy="369332"/>
          </a:xfrm>
          <a:prstGeom prst="rect">
            <a:avLst/>
          </a:prstGeom>
          <a:noFill/>
        </p:spPr>
        <p:txBody>
          <a:bodyPr wrap="square" rtlCol="0">
            <a:spAutoFit/>
          </a:bodyPr>
          <a:lstStyle/>
          <a:p>
            <a:r>
              <a:rPr lang="en-GB" dirty="0"/>
              <a:t>RECOGNITION</a:t>
            </a:r>
          </a:p>
        </p:txBody>
      </p:sp>
      <p:sp>
        <p:nvSpPr>
          <p:cNvPr id="25" name="Rectangle 24">
            <a:extLst>
              <a:ext uri="{FF2B5EF4-FFF2-40B4-BE49-F238E27FC236}">
                <a16:creationId xmlns:a16="http://schemas.microsoft.com/office/drawing/2014/main" id="{F1A66DE3-CB15-8C37-9D12-A4AEAC7DCFEB}"/>
              </a:ext>
            </a:extLst>
          </p:cNvPr>
          <p:cNvSpPr/>
          <p:nvPr/>
        </p:nvSpPr>
        <p:spPr>
          <a:xfrm>
            <a:off x="3983079" y="2795614"/>
            <a:ext cx="350661" cy="3235360"/>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dirty="0"/>
              <a:t>HURDLE</a:t>
            </a:r>
          </a:p>
        </p:txBody>
      </p:sp>
      <p:sp>
        <p:nvSpPr>
          <p:cNvPr id="26" name="Rectangle 25">
            <a:extLst>
              <a:ext uri="{FF2B5EF4-FFF2-40B4-BE49-F238E27FC236}">
                <a16:creationId xmlns:a16="http://schemas.microsoft.com/office/drawing/2014/main" id="{7699C64D-DCDA-63B8-469F-0B77A8A3EFEA}"/>
              </a:ext>
            </a:extLst>
          </p:cNvPr>
          <p:cNvSpPr/>
          <p:nvPr/>
        </p:nvSpPr>
        <p:spPr>
          <a:xfrm>
            <a:off x="9800210" y="2871992"/>
            <a:ext cx="350661" cy="3235360"/>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dirty="0"/>
              <a:t>HURDLE</a:t>
            </a:r>
          </a:p>
        </p:txBody>
      </p:sp>
      <p:sp>
        <p:nvSpPr>
          <p:cNvPr id="27" name="TextBox 26">
            <a:extLst>
              <a:ext uri="{FF2B5EF4-FFF2-40B4-BE49-F238E27FC236}">
                <a16:creationId xmlns:a16="http://schemas.microsoft.com/office/drawing/2014/main" id="{7F9089C8-819C-2B4D-F4F3-EA87E5F83674}"/>
              </a:ext>
            </a:extLst>
          </p:cNvPr>
          <p:cNvSpPr txBox="1"/>
          <p:nvPr/>
        </p:nvSpPr>
        <p:spPr>
          <a:xfrm>
            <a:off x="6342088" y="6318928"/>
            <a:ext cx="1791325" cy="369332"/>
          </a:xfrm>
          <a:prstGeom prst="rect">
            <a:avLst/>
          </a:prstGeom>
          <a:noFill/>
        </p:spPr>
        <p:txBody>
          <a:bodyPr wrap="square" rtlCol="0">
            <a:spAutoFit/>
          </a:bodyPr>
          <a:lstStyle/>
          <a:p>
            <a:r>
              <a:rPr lang="en-GB" dirty="0"/>
              <a:t>REPORTING</a:t>
            </a:r>
          </a:p>
        </p:txBody>
      </p:sp>
      <p:sp>
        <p:nvSpPr>
          <p:cNvPr id="28" name="TextBox 27">
            <a:extLst>
              <a:ext uri="{FF2B5EF4-FFF2-40B4-BE49-F238E27FC236}">
                <a16:creationId xmlns:a16="http://schemas.microsoft.com/office/drawing/2014/main" id="{F9686A5E-CF3F-1172-08A0-6BEBF11ECED2}"/>
              </a:ext>
            </a:extLst>
          </p:cNvPr>
          <p:cNvSpPr txBox="1"/>
          <p:nvPr/>
        </p:nvSpPr>
        <p:spPr>
          <a:xfrm>
            <a:off x="9241436" y="6309360"/>
            <a:ext cx="1611443" cy="369332"/>
          </a:xfrm>
          <a:prstGeom prst="rect">
            <a:avLst/>
          </a:prstGeom>
          <a:noFill/>
        </p:spPr>
        <p:txBody>
          <a:bodyPr wrap="square" rtlCol="0">
            <a:spAutoFit/>
          </a:bodyPr>
          <a:lstStyle/>
          <a:p>
            <a:r>
              <a:rPr lang="en-GB" dirty="0"/>
              <a:t>RECORDING</a:t>
            </a:r>
          </a:p>
        </p:txBody>
      </p:sp>
    </p:spTree>
    <p:extLst>
      <p:ext uri="{BB962C8B-B14F-4D97-AF65-F5344CB8AC3E}">
        <p14:creationId xmlns:p14="http://schemas.microsoft.com/office/powerpoint/2010/main" val="2496477749"/>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CC56F-C157-2EBD-B235-AF5635C0AA12}"/>
              </a:ext>
            </a:extLst>
          </p:cNvPr>
          <p:cNvSpPr>
            <a:spLocks noGrp="1"/>
          </p:cNvSpPr>
          <p:nvPr>
            <p:ph type="title"/>
          </p:nvPr>
        </p:nvSpPr>
        <p:spPr/>
        <p:txBody>
          <a:bodyPr/>
          <a:lstStyle/>
          <a:p>
            <a:r>
              <a:rPr lang="en-GB" dirty="0"/>
              <a:t>Real life examples …..</a:t>
            </a:r>
          </a:p>
        </p:txBody>
      </p:sp>
      <p:pic>
        <p:nvPicPr>
          <p:cNvPr id="5" name="Content Placeholder 4">
            <a:hlinkClick r:id="rId3"/>
            <a:extLst>
              <a:ext uri="{FF2B5EF4-FFF2-40B4-BE49-F238E27FC236}">
                <a16:creationId xmlns:a16="http://schemas.microsoft.com/office/drawing/2014/main" id="{F0C8F631-4E1E-AA20-8818-9A4F5F135928}"/>
              </a:ext>
            </a:extLst>
          </p:cNvPr>
          <p:cNvPicPr>
            <a:picLocks noGrp="1" noChangeAspect="1"/>
          </p:cNvPicPr>
          <p:nvPr>
            <p:ph idx="1"/>
          </p:nvPr>
        </p:nvPicPr>
        <p:blipFill>
          <a:blip r:embed="rId4"/>
          <a:stretch>
            <a:fillRect/>
          </a:stretch>
        </p:blipFill>
        <p:spPr>
          <a:xfrm>
            <a:off x="367258" y="1976671"/>
            <a:ext cx="8079699" cy="1510475"/>
          </a:xfrm>
        </p:spPr>
      </p:pic>
      <p:sp>
        <p:nvSpPr>
          <p:cNvPr id="6" name="TextBox 5">
            <a:extLst>
              <a:ext uri="{FF2B5EF4-FFF2-40B4-BE49-F238E27FC236}">
                <a16:creationId xmlns:a16="http://schemas.microsoft.com/office/drawing/2014/main" id="{4C9A77F1-A7D7-6182-F83D-84195EA25784}"/>
              </a:ext>
            </a:extLst>
          </p:cNvPr>
          <p:cNvSpPr txBox="1"/>
          <p:nvPr/>
        </p:nvSpPr>
        <p:spPr>
          <a:xfrm>
            <a:off x="277317" y="3631704"/>
            <a:ext cx="8610600" cy="2677656"/>
          </a:xfrm>
          <a:prstGeom prst="rect">
            <a:avLst/>
          </a:prstGeom>
          <a:noFill/>
        </p:spPr>
        <p:txBody>
          <a:bodyPr wrap="square" rtlCol="0">
            <a:spAutoFit/>
          </a:bodyPr>
          <a:lstStyle/>
          <a:p>
            <a:r>
              <a:rPr lang="en-GB" sz="2400" dirty="0"/>
              <a:t>- For both men and women, DA can be a taboo subject and difficult to report, and so the ONS are a small reflection of the total prevalence of the issue. </a:t>
            </a:r>
          </a:p>
          <a:p>
            <a:endParaRPr lang="en-GB" sz="2400" dirty="0"/>
          </a:p>
          <a:p>
            <a:r>
              <a:rPr lang="en-GB" sz="2400" dirty="0"/>
              <a:t>- For example, in a 2017 report estimated that there were close to 2 million victims of DV aged 16 to 59, but closer to 1.1 million cases had been reported to the police </a:t>
            </a:r>
          </a:p>
        </p:txBody>
      </p:sp>
      <p:sp>
        <p:nvSpPr>
          <p:cNvPr id="7" name="Callout: Left Arrow 6">
            <a:extLst>
              <a:ext uri="{FF2B5EF4-FFF2-40B4-BE49-F238E27FC236}">
                <a16:creationId xmlns:a16="http://schemas.microsoft.com/office/drawing/2014/main" id="{09A03569-3C36-B301-E5BF-2CC4B6AAF2FC}"/>
              </a:ext>
            </a:extLst>
          </p:cNvPr>
          <p:cNvSpPr/>
          <p:nvPr/>
        </p:nvSpPr>
        <p:spPr>
          <a:xfrm>
            <a:off x="8887917" y="2173574"/>
            <a:ext cx="2855626" cy="3695075"/>
          </a:xfrm>
          <a:prstGeom prst="leftArrowCallou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EA7B6E9-5E35-CB16-F227-B77A76F7E018}"/>
              </a:ext>
            </a:extLst>
          </p:cNvPr>
          <p:cNvSpPr txBox="1"/>
          <p:nvPr/>
        </p:nvSpPr>
        <p:spPr>
          <a:xfrm>
            <a:off x="10042163" y="3252865"/>
            <a:ext cx="1782579" cy="2246769"/>
          </a:xfrm>
          <a:prstGeom prst="rect">
            <a:avLst/>
          </a:prstGeom>
          <a:noFill/>
        </p:spPr>
        <p:txBody>
          <a:bodyPr wrap="square" rtlCol="0">
            <a:spAutoFit/>
          </a:bodyPr>
          <a:lstStyle/>
          <a:p>
            <a:r>
              <a:rPr lang="en-GB" sz="2000" dirty="0"/>
              <a:t>DOES POLITICAL DECISION MAKING HAVE ANY EFFECT ON THIS?</a:t>
            </a:r>
          </a:p>
        </p:txBody>
      </p:sp>
    </p:spTree>
    <p:extLst>
      <p:ext uri="{BB962C8B-B14F-4D97-AF65-F5344CB8AC3E}">
        <p14:creationId xmlns:p14="http://schemas.microsoft.com/office/powerpoint/2010/main" val="1911867093"/>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FEAC78-FDD6-1924-B74D-215CA51BA0C8}"/>
              </a:ext>
            </a:extLst>
          </p:cNvPr>
          <p:cNvSpPr>
            <a:spLocks noGrp="1"/>
          </p:cNvSpPr>
          <p:nvPr>
            <p:ph type="title"/>
          </p:nvPr>
        </p:nvSpPr>
        <p:spPr>
          <a:xfrm>
            <a:off x="841246" y="978619"/>
            <a:ext cx="5991244" cy="1106424"/>
          </a:xfrm>
        </p:spPr>
        <p:txBody>
          <a:bodyPr>
            <a:normAutofit/>
          </a:bodyPr>
          <a:lstStyle/>
          <a:p>
            <a:r>
              <a:rPr lang="en-GB" sz="3200" dirty="0"/>
              <a:t>THINKPOINT</a:t>
            </a:r>
          </a:p>
        </p:txBody>
      </p:sp>
      <p:sp>
        <p:nvSpPr>
          <p:cNvPr id="14"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74F2EDF-2378-65AE-FDA3-C57958370194}"/>
              </a:ext>
            </a:extLst>
          </p:cNvPr>
          <p:cNvSpPr>
            <a:spLocks noGrp="1"/>
          </p:cNvSpPr>
          <p:nvPr>
            <p:ph idx="1"/>
          </p:nvPr>
        </p:nvSpPr>
        <p:spPr>
          <a:xfrm>
            <a:off x="841248" y="2252870"/>
            <a:ext cx="5993892" cy="4212530"/>
          </a:xfrm>
        </p:spPr>
        <p:txBody>
          <a:bodyPr>
            <a:normAutofit lnSpcReduction="10000"/>
          </a:bodyPr>
          <a:lstStyle/>
          <a:p>
            <a:pPr>
              <a:lnSpc>
                <a:spcPct val="100000"/>
              </a:lnSpc>
            </a:pPr>
            <a:r>
              <a:rPr lang="en-GB" sz="1800" dirty="0"/>
              <a:t>Imagine a time when you have spoken to someone and despite them wanting to tell you something there were clearly barriers in the way of them doing so.</a:t>
            </a:r>
          </a:p>
          <a:p>
            <a:pPr>
              <a:lnSpc>
                <a:spcPct val="100000"/>
              </a:lnSpc>
            </a:pPr>
            <a:endParaRPr lang="en-GB" sz="1800" dirty="0"/>
          </a:p>
          <a:p>
            <a:pPr>
              <a:lnSpc>
                <a:spcPct val="100000"/>
              </a:lnSpc>
            </a:pPr>
            <a:r>
              <a:rPr lang="en-GB" sz="1800" dirty="0"/>
              <a:t>•What tactics did you use to encourage that engagement?</a:t>
            </a:r>
          </a:p>
          <a:p>
            <a:pPr>
              <a:lnSpc>
                <a:spcPct val="100000"/>
              </a:lnSpc>
            </a:pPr>
            <a:r>
              <a:rPr lang="en-GB" sz="1800" dirty="0"/>
              <a:t>•Did you try and connect with them on an emotional level and if so, how? If not, how would you?</a:t>
            </a:r>
          </a:p>
          <a:p>
            <a:pPr>
              <a:lnSpc>
                <a:spcPct val="100000"/>
              </a:lnSpc>
            </a:pPr>
            <a:r>
              <a:rPr lang="en-GB" sz="1800" dirty="0"/>
              <a:t>•Imagine you now had this engagement as an officer, would your role or uniform add another barrier? Explain your answer.</a:t>
            </a:r>
          </a:p>
          <a:p>
            <a:pPr>
              <a:lnSpc>
                <a:spcPct val="100000"/>
              </a:lnSpc>
            </a:pPr>
            <a:r>
              <a:rPr lang="en-GB" sz="1800" dirty="0"/>
              <a:t>•How would you counter that?</a:t>
            </a:r>
          </a:p>
        </p:txBody>
      </p:sp>
      <p:pic>
        <p:nvPicPr>
          <p:cNvPr id="7" name="Graphic 6" descr="Chat Bubble">
            <a:extLst>
              <a:ext uri="{FF2B5EF4-FFF2-40B4-BE49-F238E27FC236}">
                <a16:creationId xmlns:a16="http://schemas.microsoft.com/office/drawing/2014/main" id="{24877710-BC7D-C527-BFB3-2E050362252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79814" y="1329879"/>
            <a:ext cx="4097657" cy="4097657"/>
          </a:xfrm>
          <a:prstGeom prst="rect">
            <a:avLst/>
          </a:prstGeom>
        </p:spPr>
      </p:pic>
    </p:spTree>
    <p:extLst>
      <p:ext uri="{BB962C8B-B14F-4D97-AF65-F5344CB8AC3E}">
        <p14:creationId xmlns:p14="http://schemas.microsoft.com/office/powerpoint/2010/main" val="3683664721"/>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1E0A41-7FF7-731D-28C2-CF528EFCD22D}"/>
              </a:ext>
            </a:extLst>
          </p:cNvPr>
          <p:cNvSpPr>
            <a:spLocks noGrp="1"/>
          </p:cNvSpPr>
          <p:nvPr>
            <p:ph type="title"/>
          </p:nvPr>
        </p:nvSpPr>
        <p:spPr>
          <a:xfrm>
            <a:off x="841246" y="978619"/>
            <a:ext cx="5991244" cy="1106424"/>
          </a:xfrm>
        </p:spPr>
        <p:txBody>
          <a:bodyPr>
            <a:normAutofit/>
          </a:bodyPr>
          <a:lstStyle/>
          <a:p>
            <a:r>
              <a:rPr lang="en-GB" sz="3000" dirty="0"/>
              <a:t>THE SOCIAL CONSTRUCTION OF CRIME STATISTICS</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A96A91F-F339-B3BB-FC41-2B33996B4AE4}"/>
              </a:ext>
            </a:extLst>
          </p:cNvPr>
          <p:cNvSpPr>
            <a:spLocks noGrp="1"/>
          </p:cNvSpPr>
          <p:nvPr>
            <p:ph idx="1"/>
          </p:nvPr>
        </p:nvSpPr>
        <p:spPr>
          <a:xfrm>
            <a:off x="473583" y="2252870"/>
            <a:ext cx="6361557" cy="4130694"/>
          </a:xfrm>
        </p:spPr>
        <p:txBody>
          <a:bodyPr>
            <a:normAutofit/>
          </a:bodyPr>
          <a:lstStyle/>
          <a:p>
            <a:pPr marL="0" indent="0">
              <a:buNone/>
            </a:pPr>
            <a:r>
              <a:rPr lang="en-GB" sz="2000" dirty="0"/>
              <a:t>Crime statistics are the ‘outcomes of social and institutional processes’ (Coleman &amp; Moynihan, 1996).</a:t>
            </a:r>
          </a:p>
          <a:p>
            <a:pPr marL="0" indent="0">
              <a:buNone/>
            </a:pPr>
            <a:r>
              <a:rPr lang="en-GB" sz="2000" dirty="0"/>
              <a:t>This can be illustrated by:</a:t>
            </a:r>
          </a:p>
          <a:p>
            <a:pPr>
              <a:buFontTx/>
              <a:buChar char="-"/>
            </a:pPr>
            <a:r>
              <a:rPr lang="en-GB" sz="2000" dirty="0"/>
              <a:t>Societal attitudes to what constitutes acceptable and non-acceptable behaviour</a:t>
            </a:r>
          </a:p>
          <a:p>
            <a:pPr>
              <a:buFontTx/>
              <a:buChar char="-"/>
            </a:pPr>
            <a:r>
              <a:rPr lang="en-GB" sz="2000" dirty="0"/>
              <a:t>The publics reporting practices</a:t>
            </a:r>
          </a:p>
          <a:p>
            <a:pPr>
              <a:buFontTx/>
              <a:buChar char="-"/>
            </a:pPr>
            <a:r>
              <a:rPr lang="en-GB" sz="2000" dirty="0"/>
              <a:t>Police operational practices</a:t>
            </a:r>
          </a:p>
          <a:p>
            <a:pPr>
              <a:buFontTx/>
              <a:buChar char="-"/>
            </a:pPr>
            <a:r>
              <a:rPr lang="en-GB" sz="2000" dirty="0"/>
              <a:t>Alterations in recording procedures</a:t>
            </a:r>
          </a:p>
          <a:p>
            <a:pPr>
              <a:buFontTx/>
              <a:buChar char="-"/>
            </a:pPr>
            <a:endParaRPr lang="en-GB" sz="1800" dirty="0"/>
          </a:p>
        </p:txBody>
      </p:sp>
      <p:pic>
        <p:nvPicPr>
          <p:cNvPr id="4" name="Picture 3">
            <a:extLst>
              <a:ext uri="{FF2B5EF4-FFF2-40B4-BE49-F238E27FC236}">
                <a16:creationId xmlns:a16="http://schemas.microsoft.com/office/drawing/2014/main" id="{F4415F6E-77FB-54ED-862C-582DFA8207B0}"/>
              </a:ext>
            </a:extLst>
          </p:cNvPr>
          <p:cNvPicPr>
            <a:picLocks noChangeAspect="1"/>
          </p:cNvPicPr>
          <p:nvPr/>
        </p:nvPicPr>
        <p:blipFill>
          <a:blip r:embed="rId3"/>
          <a:stretch>
            <a:fillRect/>
          </a:stretch>
        </p:blipFill>
        <p:spPr>
          <a:xfrm>
            <a:off x="7679814" y="1422077"/>
            <a:ext cx="4097657" cy="3913262"/>
          </a:xfrm>
          <a:prstGeom prst="rect">
            <a:avLst/>
          </a:prstGeom>
        </p:spPr>
      </p:pic>
    </p:spTree>
    <p:extLst>
      <p:ext uri="{BB962C8B-B14F-4D97-AF65-F5344CB8AC3E}">
        <p14:creationId xmlns:p14="http://schemas.microsoft.com/office/powerpoint/2010/main" val="1144008451"/>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28A46-A72E-F11C-1CBB-4F94FED41E02}"/>
              </a:ext>
            </a:extLst>
          </p:cNvPr>
          <p:cNvSpPr>
            <a:spLocks noGrp="1"/>
          </p:cNvSpPr>
          <p:nvPr>
            <p:ph type="title"/>
          </p:nvPr>
        </p:nvSpPr>
        <p:spPr/>
        <p:txBody>
          <a:bodyPr/>
          <a:lstStyle/>
          <a:p>
            <a:r>
              <a:rPr lang="en-GB" dirty="0"/>
              <a:t>VICTIMISATION SURVEYS</a:t>
            </a:r>
          </a:p>
        </p:txBody>
      </p:sp>
      <p:pic>
        <p:nvPicPr>
          <p:cNvPr id="5" name="Content Placeholder 4">
            <a:extLst>
              <a:ext uri="{FF2B5EF4-FFF2-40B4-BE49-F238E27FC236}">
                <a16:creationId xmlns:a16="http://schemas.microsoft.com/office/drawing/2014/main" id="{D83F9512-AC7A-54FC-D520-5068369A16DE}"/>
              </a:ext>
            </a:extLst>
          </p:cNvPr>
          <p:cNvPicPr>
            <a:picLocks noGrp="1" noChangeAspect="1"/>
          </p:cNvPicPr>
          <p:nvPr>
            <p:ph idx="1"/>
          </p:nvPr>
        </p:nvPicPr>
        <p:blipFill>
          <a:blip r:embed="rId3"/>
          <a:stretch>
            <a:fillRect/>
          </a:stretch>
        </p:blipFill>
        <p:spPr>
          <a:xfrm>
            <a:off x="1029439" y="3226268"/>
            <a:ext cx="2665635" cy="2652552"/>
          </a:xfrm>
        </p:spPr>
      </p:pic>
      <p:pic>
        <p:nvPicPr>
          <p:cNvPr id="9" name="Graphic 8" descr="Document with solid fill">
            <a:hlinkClick r:id="rId4"/>
            <a:extLst>
              <a:ext uri="{FF2B5EF4-FFF2-40B4-BE49-F238E27FC236}">
                <a16:creationId xmlns:a16="http://schemas.microsoft.com/office/drawing/2014/main" id="{5C8D6F30-9320-541E-6DC0-481BC413B10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853978" y="224028"/>
            <a:ext cx="914400" cy="914400"/>
          </a:xfrm>
          <a:prstGeom prst="rect">
            <a:avLst/>
          </a:prstGeom>
        </p:spPr>
      </p:pic>
      <p:sp>
        <p:nvSpPr>
          <p:cNvPr id="10" name="TextBox 9">
            <a:extLst>
              <a:ext uri="{FF2B5EF4-FFF2-40B4-BE49-F238E27FC236}">
                <a16:creationId xmlns:a16="http://schemas.microsoft.com/office/drawing/2014/main" id="{E9ACA236-0635-3F87-EA84-B2D682020AFC}"/>
              </a:ext>
            </a:extLst>
          </p:cNvPr>
          <p:cNvSpPr txBox="1"/>
          <p:nvPr/>
        </p:nvSpPr>
        <p:spPr>
          <a:xfrm>
            <a:off x="839449" y="1473202"/>
            <a:ext cx="3065489" cy="1200329"/>
          </a:xfrm>
          <a:prstGeom prst="rect">
            <a:avLst/>
          </a:prstGeom>
          <a:noFill/>
        </p:spPr>
        <p:txBody>
          <a:bodyPr wrap="square" rtlCol="0">
            <a:spAutoFit/>
          </a:bodyPr>
          <a:lstStyle/>
          <a:p>
            <a:r>
              <a:rPr lang="en-GB" b="1" dirty="0"/>
              <a:t>GROUP TASK</a:t>
            </a:r>
          </a:p>
          <a:p>
            <a:endParaRPr lang="en-GB" dirty="0"/>
          </a:p>
          <a:p>
            <a:r>
              <a:rPr lang="en-GB" dirty="0"/>
              <a:t>Can you complete the following table:</a:t>
            </a:r>
          </a:p>
        </p:txBody>
      </p:sp>
      <p:graphicFrame>
        <p:nvGraphicFramePr>
          <p:cNvPr id="11" name="Table 11">
            <a:extLst>
              <a:ext uri="{FF2B5EF4-FFF2-40B4-BE49-F238E27FC236}">
                <a16:creationId xmlns:a16="http://schemas.microsoft.com/office/drawing/2014/main" id="{E9C81B7B-5070-354E-3F24-C86379DC6425}"/>
              </a:ext>
            </a:extLst>
          </p:cNvPr>
          <p:cNvGraphicFramePr>
            <a:graphicFrameLocks noGrp="1"/>
          </p:cNvGraphicFramePr>
          <p:nvPr>
            <p:extLst>
              <p:ext uri="{D42A27DB-BD31-4B8C-83A1-F6EECF244321}">
                <p14:modId xmlns:p14="http://schemas.microsoft.com/office/powerpoint/2010/main" val="823214387"/>
              </p:ext>
            </p:extLst>
          </p:nvPr>
        </p:nvGraphicFramePr>
        <p:xfrm>
          <a:off x="5059180" y="1342539"/>
          <a:ext cx="6663412" cy="5394960"/>
        </p:xfrm>
        <a:graphic>
          <a:graphicData uri="http://schemas.openxmlformats.org/drawingml/2006/table">
            <a:tbl>
              <a:tblPr firstRow="1" bandRow="1">
                <a:tableStyleId>{93296810-A885-4BE3-A3E7-6D5BEEA58F35}</a:tableStyleId>
              </a:tblPr>
              <a:tblGrid>
                <a:gridCol w="3331706">
                  <a:extLst>
                    <a:ext uri="{9D8B030D-6E8A-4147-A177-3AD203B41FA5}">
                      <a16:colId xmlns:a16="http://schemas.microsoft.com/office/drawing/2014/main" val="2627837594"/>
                    </a:ext>
                  </a:extLst>
                </a:gridCol>
                <a:gridCol w="3331706">
                  <a:extLst>
                    <a:ext uri="{9D8B030D-6E8A-4147-A177-3AD203B41FA5}">
                      <a16:colId xmlns:a16="http://schemas.microsoft.com/office/drawing/2014/main" val="3682781909"/>
                    </a:ext>
                  </a:extLst>
                </a:gridCol>
              </a:tblGrid>
              <a:tr h="502356">
                <a:tc>
                  <a:txBody>
                    <a:bodyPr/>
                    <a:lstStyle/>
                    <a:p>
                      <a:r>
                        <a:rPr lang="en-GB" dirty="0"/>
                        <a:t>Crime Survey for England and Wales</a:t>
                      </a:r>
                    </a:p>
                  </a:txBody>
                  <a:tcPr/>
                </a:tc>
                <a:tc>
                  <a:txBody>
                    <a:bodyPr/>
                    <a:lstStyle/>
                    <a:p>
                      <a:r>
                        <a:rPr lang="en-GB" dirty="0"/>
                        <a:t>Police recorded crime</a:t>
                      </a:r>
                    </a:p>
                  </a:txBody>
                  <a:tcPr/>
                </a:tc>
                <a:extLst>
                  <a:ext uri="{0D108BD9-81ED-4DB2-BD59-A6C34878D82A}">
                    <a16:rowId xmlns:a16="http://schemas.microsoft.com/office/drawing/2014/main" val="1887970673"/>
                  </a:ext>
                </a:extLst>
              </a:tr>
              <a:tr h="287061">
                <a:tc>
                  <a:txBody>
                    <a:bodyPr/>
                    <a:lstStyle/>
                    <a:p>
                      <a:r>
                        <a:rPr lang="en-GB" b="1" dirty="0"/>
                        <a:t>Strengths</a:t>
                      </a:r>
                    </a:p>
                  </a:txBody>
                  <a:tcPr/>
                </a:tc>
                <a:tc>
                  <a:txBody>
                    <a:bodyPr/>
                    <a:lstStyle/>
                    <a:p>
                      <a:r>
                        <a:rPr lang="en-GB" b="1" dirty="0"/>
                        <a:t>Strengths</a:t>
                      </a:r>
                    </a:p>
                  </a:txBody>
                  <a:tcPr/>
                </a:tc>
                <a:extLst>
                  <a:ext uri="{0D108BD9-81ED-4DB2-BD59-A6C34878D82A}">
                    <a16:rowId xmlns:a16="http://schemas.microsoft.com/office/drawing/2014/main" val="2179614994"/>
                  </a:ext>
                </a:extLst>
              </a:tr>
              <a:tr h="287061">
                <a:tc>
                  <a:txBody>
                    <a:bodyPr/>
                    <a:lstStyle/>
                    <a:p>
                      <a:endParaRPr lang="en-GB" b="1" dirty="0"/>
                    </a:p>
                  </a:txBody>
                  <a:tcPr/>
                </a:tc>
                <a:tc>
                  <a:txBody>
                    <a:bodyPr/>
                    <a:lstStyle/>
                    <a:p>
                      <a:endParaRPr lang="en-GB" b="1"/>
                    </a:p>
                  </a:txBody>
                  <a:tcPr/>
                </a:tc>
                <a:extLst>
                  <a:ext uri="{0D108BD9-81ED-4DB2-BD59-A6C34878D82A}">
                    <a16:rowId xmlns:a16="http://schemas.microsoft.com/office/drawing/2014/main" val="501357269"/>
                  </a:ext>
                </a:extLst>
              </a:tr>
              <a:tr h="287061">
                <a:tc>
                  <a:txBody>
                    <a:bodyPr/>
                    <a:lstStyle/>
                    <a:p>
                      <a:endParaRPr lang="en-GB" b="1"/>
                    </a:p>
                  </a:txBody>
                  <a:tcPr/>
                </a:tc>
                <a:tc>
                  <a:txBody>
                    <a:bodyPr/>
                    <a:lstStyle/>
                    <a:p>
                      <a:endParaRPr lang="en-GB" b="1"/>
                    </a:p>
                  </a:txBody>
                  <a:tcPr/>
                </a:tc>
                <a:extLst>
                  <a:ext uri="{0D108BD9-81ED-4DB2-BD59-A6C34878D82A}">
                    <a16:rowId xmlns:a16="http://schemas.microsoft.com/office/drawing/2014/main" val="2028952064"/>
                  </a:ext>
                </a:extLst>
              </a:tr>
              <a:tr h="287061">
                <a:tc>
                  <a:txBody>
                    <a:bodyPr/>
                    <a:lstStyle/>
                    <a:p>
                      <a:endParaRPr lang="en-GB" b="1"/>
                    </a:p>
                  </a:txBody>
                  <a:tcPr/>
                </a:tc>
                <a:tc>
                  <a:txBody>
                    <a:bodyPr/>
                    <a:lstStyle/>
                    <a:p>
                      <a:endParaRPr lang="en-GB" b="1"/>
                    </a:p>
                  </a:txBody>
                  <a:tcPr/>
                </a:tc>
                <a:extLst>
                  <a:ext uri="{0D108BD9-81ED-4DB2-BD59-A6C34878D82A}">
                    <a16:rowId xmlns:a16="http://schemas.microsoft.com/office/drawing/2014/main" val="2693604321"/>
                  </a:ext>
                </a:extLst>
              </a:tr>
              <a:tr h="287061">
                <a:tc>
                  <a:txBody>
                    <a:bodyPr/>
                    <a:lstStyle/>
                    <a:p>
                      <a:endParaRPr lang="en-GB" b="1"/>
                    </a:p>
                  </a:txBody>
                  <a:tcPr/>
                </a:tc>
                <a:tc>
                  <a:txBody>
                    <a:bodyPr/>
                    <a:lstStyle/>
                    <a:p>
                      <a:endParaRPr lang="en-GB" b="1" dirty="0"/>
                    </a:p>
                  </a:txBody>
                  <a:tcPr/>
                </a:tc>
                <a:extLst>
                  <a:ext uri="{0D108BD9-81ED-4DB2-BD59-A6C34878D82A}">
                    <a16:rowId xmlns:a16="http://schemas.microsoft.com/office/drawing/2014/main" val="1114870354"/>
                  </a:ext>
                </a:extLst>
              </a:tr>
              <a:tr h="287061">
                <a:tc>
                  <a:txBody>
                    <a:bodyPr/>
                    <a:lstStyle/>
                    <a:p>
                      <a:endParaRPr lang="en-GB" b="1" dirty="0"/>
                    </a:p>
                  </a:txBody>
                  <a:tcPr/>
                </a:tc>
                <a:tc>
                  <a:txBody>
                    <a:bodyPr/>
                    <a:lstStyle/>
                    <a:p>
                      <a:endParaRPr lang="en-GB" b="1"/>
                    </a:p>
                  </a:txBody>
                  <a:tcPr/>
                </a:tc>
                <a:extLst>
                  <a:ext uri="{0D108BD9-81ED-4DB2-BD59-A6C34878D82A}">
                    <a16:rowId xmlns:a16="http://schemas.microsoft.com/office/drawing/2014/main" val="2852058287"/>
                  </a:ext>
                </a:extLst>
              </a:tr>
              <a:tr h="287061">
                <a:tc>
                  <a:txBody>
                    <a:bodyPr/>
                    <a:lstStyle/>
                    <a:p>
                      <a:r>
                        <a:rPr lang="en-GB" b="1" dirty="0"/>
                        <a:t>Limitations</a:t>
                      </a:r>
                    </a:p>
                  </a:txBody>
                  <a:tcPr/>
                </a:tc>
                <a:tc>
                  <a:txBody>
                    <a:bodyPr/>
                    <a:lstStyle/>
                    <a:p>
                      <a:r>
                        <a:rPr lang="en-GB" b="1" dirty="0"/>
                        <a:t>Limitations</a:t>
                      </a:r>
                    </a:p>
                  </a:txBody>
                  <a:tcPr/>
                </a:tc>
                <a:extLst>
                  <a:ext uri="{0D108BD9-81ED-4DB2-BD59-A6C34878D82A}">
                    <a16:rowId xmlns:a16="http://schemas.microsoft.com/office/drawing/2014/main" val="3324696879"/>
                  </a:ext>
                </a:extLst>
              </a:tr>
              <a:tr h="287061">
                <a:tc>
                  <a:txBody>
                    <a:bodyPr/>
                    <a:lstStyle/>
                    <a:p>
                      <a:endParaRPr lang="en-GB"/>
                    </a:p>
                  </a:txBody>
                  <a:tcPr/>
                </a:tc>
                <a:tc>
                  <a:txBody>
                    <a:bodyPr/>
                    <a:lstStyle/>
                    <a:p>
                      <a:endParaRPr lang="en-GB"/>
                    </a:p>
                  </a:txBody>
                  <a:tcPr/>
                </a:tc>
                <a:extLst>
                  <a:ext uri="{0D108BD9-81ED-4DB2-BD59-A6C34878D82A}">
                    <a16:rowId xmlns:a16="http://schemas.microsoft.com/office/drawing/2014/main" val="3620431888"/>
                  </a:ext>
                </a:extLst>
              </a:tr>
              <a:tr h="287061">
                <a:tc>
                  <a:txBody>
                    <a:bodyPr/>
                    <a:lstStyle/>
                    <a:p>
                      <a:endParaRPr lang="en-GB"/>
                    </a:p>
                  </a:txBody>
                  <a:tcPr/>
                </a:tc>
                <a:tc>
                  <a:txBody>
                    <a:bodyPr/>
                    <a:lstStyle/>
                    <a:p>
                      <a:endParaRPr lang="en-GB" dirty="0"/>
                    </a:p>
                  </a:txBody>
                  <a:tcPr/>
                </a:tc>
                <a:extLst>
                  <a:ext uri="{0D108BD9-81ED-4DB2-BD59-A6C34878D82A}">
                    <a16:rowId xmlns:a16="http://schemas.microsoft.com/office/drawing/2014/main" val="2940096467"/>
                  </a:ext>
                </a:extLst>
              </a:tr>
              <a:tr h="287061">
                <a:tc>
                  <a:txBody>
                    <a:bodyPr/>
                    <a:lstStyle/>
                    <a:p>
                      <a:endParaRPr lang="en-GB"/>
                    </a:p>
                  </a:txBody>
                  <a:tcPr/>
                </a:tc>
                <a:tc>
                  <a:txBody>
                    <a:bodyPr/>
                    <a:lstStyle/>
                    <a:p>
                      <a:endParaRPr lang="en-GB"/>
                    </a:p>
                  </a:txBody>
                  <a:tcPr/>
                </a:tc>
                <a:extLst>
                  <a:ext uri="{0D108BD9-81ED-4DB2-BD59-A6C34878D82A}">
                    <a16:rowId xmlns:a16="http://schemas.microsoft.com/office/drawing/2014/main" val="3059525516"/>
                  </a:ext>
                </a:extLst>
              </a:tr>
              <a:tr h="287061">
                <a:tc>
                  <a:txBody>
                    <a:bodyPr/>
                    <a:lstStyle/>
                    <a:p>
                      <a:endParaRPr lang="en-GB"/>
                    </a:p>
                  </a:txBody>
                  <a:tcPr/>
                </a:tc>
                <a:tc>
                  <a:txBody>
                    <a:bodyPr/>
                    <a:lstStyle/>
                    <a:p>
                      <a:endParaRPr lang="en-GB"/>
                    </a:p>
                  </a:txBody>
                  <a:tcPr/>
                </a:tc>
                <a:extLst>
                  <a:ext uri="{0D108BD9-81ED-4DB2-BD59-A6C34878D82A}">
                    <a16:rowId xmlns:a16="http://schemas.microsoft.com/office/drawing/2014/main" val="1885592471"/>
                  </a:ext>
                </a:extLst>
              </a:tr>
              <a:tr h="287061">
                <a:tc>
                  <a:txBody>
                    <a:bodyPr/>
                    <a:lstStyle/>
                    <a:p>
                      <a:endParaRPr lang="en-GB"/>
                    </a:p>
                  </a:txBody>
                  <a:tcPr/>
                </a:tc>
                <a:tc>
                  <a:txBody>
                    <a:bodyPr/>
                    <a:lstStyle/>
                    <a:p>
                      <a:endParaRPr lang="en-GB"/>
                    </a:p>
                  </a:txBody>
                  <a:tcPr/>
                </a:tc>
                <a:extLst>
                  <a:ext uri="{0D108BD9-81ED-4DB2-BD59-A6C34878D82A}">
                    <a16:rowId xmlns:a16="http://schemas.microsoft.com/office/drawing/2014/main" val="1755552327"/>
                  </a:ext>
                </a:extLst>
              </a:tr>
              <a:tr h="287061">
                <a:tc>
                  <a:txBody>
                    <a:bodyPr/>
                    <a:lstStyle/>
                    <a:p>
                      <a:endParaRPr lang="en-GB"/>
                    </a:p>
                  </a:txBody>
                  <a:tcPr/>
                </a:tc>
                <a:tc>
                  <a:txBody>
                    <a:bodyPr/>
                    <a:lstStyle/>
                    <a:p>
                      <a:endParaRPr lang="en-GB" dirty="0"/>
                    </a:p>
                  </a:txBody>
                  <a:tcPr/>
                </a:tc>
                <a:extLst>
                  <a:ext uri="{0D108BD9-81ED-4DB2-BD59-A6C34878D82A}">
                    <a16:rowId xmlns:a16="http://schemas.microsoft.com/office/drawing/2014/main" val="1129292225"/>
                  </a:ext>
                </a:extLst>
              </a:tr>
            </a:tbl>
          </a:graphicData>
        </a:graphic>
      </p:graphicFrame>
    </p:spTree>
    <p:extLst>
      <p:ext uri="{BB962C8B-B14F-4D97-AF65-F5344CB8AC3E}">
        <p14:creationId xmlns:p14="http://schemas.microsoft.com/office/powerpoint/2010/main" val="2988053999"/>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D15695-1CBF-9D0A-4176-DEB2FB1F2EE2}"/>
              </a:ext>
            </a:extLst>
          </p:cNvPr>
          <p:cNvSpPr>
            <a:spLocks noGrp="1"/>
          </p:cNvSpPr>
          <p:nvPr>
            <p:ph type="title"/>
          </p:nvPr>
        </p:nvSpPr>
        <p:spPr>
          <a:xfrm>
            <a:off x="5080216" y="461848"/>
            <a:ext cx="6272784" cy="1535051"/>
          </a:xfrm>
        </p:spPr>
        <p:txBody>
          <a:bodyPr anchor="b">
            <a:normAutofit/>
          </a:bodyPr>
          <a:lstStyle/>
          <a:p>
            <a:r>
              <a:rPr lang="en-GB" sz="4400" dirty="0"/>
              <a:t>Are there other ways to measure crime?</a:t>
            </a:r>
          </a:p>
        </p:txBody>
      </p:sp>
      <p:pic>
        <p:nvPicPr>
          <p:cNvPr id="4" name="Content Placeholder 3" descr="A police badge with a crown&#10;&#10;Description automatically generated">
            <a:extLst>
              <a:ext uri="{FF2B5EF4-FFF2-40B4-BE49-F238E27FC236}">
                <a16:creationId xmlns:a16="http://schemas.microsoft.com/office/drawing/2014/main" id="{E177DFF1-B5A8-31BB-3C2B-F5C523A64060}"/>
              </a:ext>
            </a:extLst>
          </p:cNvPr>
          <p:cNvPicPr>
            <a:picLocks noChangeAspect="1"/>
          </p:cNvPicPr>
          <p:nvPr/>
        </p:nvPicPr>
        <p:blipFill>
          <a:blip r:embed="rId3"/>
          <a:srcRect l="16320" r="17986"/>
          <a:stretch/>
        </p:blipFill>
        <p:spPr>
          <a:xfrm>
            <a:off x="20" y="10"/>
            <a:ext cx="4505305" cy="6857990"/>
          </a:xfrm>
          <a:prstGeom prst="rect">
            <a:avLst/>
          </a:prstGeom>
        </p:spPr>
      </p:pic>
      <p:sp>
        <p:nvSpPr>
          <p:cNvPr id="13"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28AFD9BF-0036-EDBB-500F-758DBCB70F49}"/>
              </a:ext>
            </a:extLst>
          </p:cNvPr>
          <p:cNvSpPr>
            <a:spLocks noGrp="1"/>
          </p:cNvSpPr>
          <p:nvPr>
            <p:ph idx="1"/>
          </p:nvPr>
        </p:nvSpPr>
        <p:spPr>
          <a:xfrm>
            <a:off x="4901627" y="2195428"/>
            <a:ext cx="6894070" cy="4464042"/>
          </a:xfrm>
          <a:solidFill>
            <a:schemeClr val="bg2"/>
          </a:solidFill>
        </p:spPr>
        <p:txBody>
          <a:bodyPr>
            <a:noAutofit/>
          </a:bodyPr>
          <a:lstStyle/>
          <a:p>
            <a:r>
              <a:rPr lang="en-GB" sz="1600" dirty="0"/>
              <a:t>As an example, as a result of police-related activity on the railway in the reporting year 2019–20, the railway was delayed approximately 2,174,591 minutes. </a:t>
            </a:r>
          </a:p>
          <a:p>
            <a:endParaRPr lang="en-GB" sz="1600" dirty="0"/>
          </a:p>
          <a:p>
            <a:r>
              <a:rPr lang="en-GB" sz="1600" dirty="0"/>
              <a:t>County lines - In relation to County Lines, the rail network is vital in moving operators around, and while the crimes may not have taken place in their area, the BTP County Lines Task Force has arrested over 926 people (British Transport Police, 2021).</a:t>
            </a:r>
          </a:p>
          <a:p>
            <a:endParaRPr lang="en-GB" sz="1600" dirty="0"/>
          </a:p>
          <a:p>
            <a:r>
              <a:rPr lang="en-GB" sz="1600" dirty="0"/>
              <a:t>Fraud is one of the biggest recorded offences in England and Wales, but that fact alone does not provide us with an illustration of its impact, especially when it so rarely hits the news. It is estimated that fraud costs the UK economy £137 billion each year (Gee and Button, 2021)  .</a:t>
            </a:r>
            <a:endParaRPr lang="en-US" sz="1600" dirty="0"/>
          </a:p>
        </p:txBody>
      </p:sp>
      <p:sp>
        <p:nvSpPr>
          <p:cNvPr id="5" name="TextBox 4">
            <a:extLst>
              <a:ext uri="{FF2B5EF4-FFF2-40B4-BE49-F238E27FC236}">
                <a16:creationId xmlns:a16="http://schemas.microsoft.com/office/drawing/2014/main" id="{3425BA00-2C80-42EE-66BE-E332063DD65A}"/>
              </a:ext>
            </a:extLst>
          </p:cNvPr>
          <p:cNvSpPr txBox="1"/>
          <p:nvPr/>
        </p:nvSpPr>
        <p:spPr>
          <a:xfrm>
            <a:off x="287456" y="6049870"/>
            <a:ext cx="1214773" cy="646331"/>
          </a:xfrm>
          <a:prstGeom prst="rect">
            <a:avLst/>
          </a:prstGeom>
          <a:noFill/>
        </p:spPr>
        <p:txBody>
          <a:bodyPr wrap="square" rtlCol="0">
            <a:spAutoFit/>
          </a:bodyPr>
          <a:lstStyle/>
          <a:p>
            <a:r>
              <a:rPr lang="en-GB" dirty="0" err="1"/>
              <a:t>Dickety</a:t>
            </a:r>
            <a:r>
              <a:rPr lang="en-GB" dirty="0"/>
              <a:t>, 2024</a:t>
            </a:r>
          </a:p>
        </p:txBody>
      </p:sp>
    </p:spTree>
    <p:extLst>
      <p:ext uri="{BB962C8B-B14F-4D97-AF65-F5344CB8AC3E}">
        <p14:creationId xmlns:p14="http://schemas.microsoft.com/office/powerpoint/2010/main" val="295127436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8">
                                            <p:bg/>
                                          </p:spTgt>
                                        </p:tgtEl>
                                        <p:attrNameLst>
                                          <p:attrName>style.visibility</p:attrName>
                                        </p:attrNameLst>
                                      </p:cBhvr>
                                      <p:to>
                                        <p:strVal val="visible"/>
                                      </p:to>
                                    </p:set>
                                    <p:animEffect transition="in" filter="fade">
                                      <p:cBhvr>
                                        <p:cTn id="18" dur="1000"/>
                                        <p:tgtEl>
                                          <p:spTgt spid="8">
                                            <p:bg/>
                                          </p:spTgt>
                                        </p:tgtEl>
                                      </p:cBhvr>
                                    </p:animEffect>
                                    <p:anim calcmode="lin" valueType="num">
                                      <p:cBhvr>
                                        <p:cTn id="19" dur="1000" fill="hold"/>
                                        <p:tgtEl>
                                          <p:spTgt spid="8">
                                            <p:bg/>
                                          </p:spTgt>
                                        </p:tgtEl>
                                        <p:attrNameLst>
                                          <p:attrName>ppt_x</p:attrName>
                                        </p:attrNameLst>
                                      </p:cBhvr>
                                      <p:tavLst>
                                        <p:tav tm="0">
                                          <p:val>
                                            <p:strVal val="#ppt_x"/>
                                          </p:val>
                                        </p:tav>
                                        <p:tav tm="100000">
                                          <p:val>
                                            <p:strVal val="#ppt_x"/>
                                          </p:val>
                                        </p:tav>
                                      </p:tavLst>
                                    </p:anim>
                                    <p:anim calcmode="lin" valueType="num">
                                      <p:cBhvr>
                                        <p:cTn id="20" dur="1000" fill="hold"/>
                                        <p:tgtEl>
                                          <p:spTgt spid="8">
                                            <p:bg/>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Effect transition="in" filter="fade">
                                      <p:cBhvr>
                                        <p:cTn id="25" dur="1000"/>
                                        <p:tgtEl>
                                          <p:spTgt spid="8">
                                            <p:txEl>
                                              <p:pRg st="0" end="0"/>
                                            </p:txEl>
                                          </p:spTgt>
                                        </p:tgtEl>
                                      </p:cBhvr>
                                    </p:animEffect>
                                    <p:anim calcmode="lin" valueType="num">
                                      <p:cBhvr>
                                        <p:cTn id="26"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8">
                                            <p:txEl>
                                              <p:pRg st="2" end="2"/>
                                            </p:txEl>
                                          </p:spTgt>
                                        </p:tgtEl>
                                        <p:attrNameLst>
                                          <p:attrName>style.visibility</p:attrName>
                                        </p:attrNameLst>
                                      </p:cBhvr>
                                      <p:to>
                                        <p:strVal val="visible"/>
                                      </p:to>
                                    </p:set>
                                    <p:animEffect transition="in" filter="fade">
                                      <p:cBhvr>
                                        <p:cTn id="32" dur="1000"/>
                                        <p:tgtEl>
                                          <p:spTgt spid="8">
                                            <p:txEl>
                                              <p:pRg st="2" end="2"/>
                                            </p:txEl>
                                          </p:spTgt>
                                        </p:tgtEl>
                                      </p:cBhvr>
                                    </p:animEffect>
                                    <p:anim calcmode="lin" valueType="num">
                                      <p:cBhvr>
                                        <p:cTn id="33"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8">
                                            <p:txEl>
                                              <p:pRg st="4" end="4"/>
                                            </p:txEl>
                                          </p:spTgt>
                                        </p:tgtEl>
                                        <p:attrNameLst>
                                          <p:attrName>style.visibility</p:attrName>
                                        </p:attrNameLst>
                                      </p:cBhvr>
                                      <p:to>
                                        <p:strVal val="visible"/>
                                      </p:to>
                                    </p:set>
                                    <p:animEffect transition="in" filter="fade">
                                      <p:cBhvr>
                                        <p:cTn id="39" dur="1000"/>
                                        <p:tgtEl>
                                          <p:spTgt spid="8">
                                            <p:txEl>
                                              <p:pRg st="4" end="4"/>
                                            </p:txEl>
                                          </p:spTgt>
                                        </p:tgtEl>
                                      </p:cBhvr>
                                    </p:animEffect>
                                    <p:anim calcmode="lin" valueType="num">
                                      <p:cBhvr>
                                        <p:cTn id="40"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D0E9A-E6D0-E4CB-4906-70F1DF95A596}"/>
              </a:ext>
            </a:extLst>
          </p:cNvPr>
          <p:cNvSpPr>
            <a:spLocks noGrp="1"/>
          </p:cNvSpPr>
          <p:nvPr>
            <p:ph type="title"/>
          </p:nvPr>
        </p:nvSpPr>
        <p:spPr/>
        <p:txBody>
          <a:bodyPr/>
          <a:lstStyle/>
          <a:p>
            <a:r>
              <a:rPr lang="en-GB" dirty="0"/>
              <a:t>Crime mapping exercise</a:t>
            </a:r>
          </a:p>
        </p:txBody>
      </p:sp>
      <p:sp>
        <p:nvSpPr>
          <p:cNvPr id="3" name="Content Placeholder 2">
            <a:extLst>
              <a:ext uri="{FF2B5EF4-FFF2-40B4-BE49-F238E27FC236}">
                <a16:creationId xmlns:a16="http://schemas.microsoft.com/office/drawing/2014/main" id="{F568AB65-CAAE-2FB9-4798-9AAFA606E953}"/>
              </a:ext>
            </a:extLst>
          </p:cNvPr>
          <p:cNvSpPr>
            <a:spLocks noGrp="1"/>
          </p:cNvSpPr>
          <p:nvPr>
            <p:ph idx="1"/>
          </p:nvPr>
        </p:nvSpPr>
        <p:spPr>
          <a:xfrm>
            <a:off x="2327489" y="5576732"/>
            <a:ext cx="2503838" cy="750536"/>
          </a:xfrm>
        </p:spPr>
        <p:txBody>
          <a:bodyPr>
            <a:normAutofit fontScale="62500" lnSpcReduction="20000"/>
          </a:bodyPr>
          <a:lstStyle/>
          <a:p>
            <a:pPr marL="0" indent="0">
              <a:buNone/>
            </a:pPr>
            <a:r>
              <a:rPr lang="en-GB" dirty="0">
                <a:hlinkClick r:id="rId3"/>
              </a:rPr>
              <a:t>Crime Map with Interactive Offence Types | </a:t>
            </a:r>
            <a:r>
              <a:rPr lang="en-GB" dirty="0" err="1">
                <a:hlinkClick r:id="rId3"/>
              </a:rPr>
              <a:t>CrimeRate</a:t>
            </a: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527C281D-2953-9EBB-6D79-7031AD97D286}"/>
              </a:ext>
            </a:extLst>
          </p:cNvPr>
          <p:cNvPicPr>
            <a:picLocks noChangeAspect="1"/>
          </p:cNvPicPr>
          <p:nvPr/>
        </p:nvPicPr>
        <p:blipFill rotWithShape="1">
          <a:blip r:embed="rId4"/>
          <a:srcRect l="3168" t="12980" r="3380" b="14926"/>
          <a:stretch/>
        </p:blipFill>
        <p:spPr>
          <a:xfrm>
            <a:off x="453154" y="2141203"/>
            <a:ext cx="6252508" cy="3215726"/>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2FD6F4C6-2409-1D60-9B5D-BA5BF7E2133A}"/>
              </a:ext>
            </a:extLst>
          </p:cNvPr>
          <p:cNvSpPr txBox="1"/>
          <p:nvPr/>
        </p:nvSpPr>
        <p:spPr>
          <a:xfrm>
            <a:off x="7080530" y="2217866"/>
            <a:ext cx="4790486" cy="4401205"/>
          </a:xfrm>
          <a:prstGeom prst="rect">
            <a:avLst/>
          </a:prstGeom>
          <a:noFill/>
        </p:spPr>
        <p:txBody>
          <a:bodyPr wrap="square">
            <a:spAutoFit/>
          </a:bodyPr>
          <a:lstStyle/>
          <a:p>
            <a:pPr marL="171450" indent="-171450">
              <a:buFontTx/>
              <a:buChar char="-"/>
            </a:pPr>
            <a:r>
              <a:rPr lang="en-GB" sz="2000" dirty="0"/>
              <a:t>Use the crime map of the UK to explore your hometown – what data can you find in relation to the overall crime rates within that area? Are there any crime trends you can identify?</a:t>
            </a:r>
          </a:p>
          <a:p>
            <a:pPr marL="171450" indent="-171450">
              <a:buFontTx/>
              <a:buChar char="-"/>
            </a:pPr>
            <a:endParaRPr lang="en-GB" sz="2000" dirty="0"/>
          </a:p>
          <a:p>
            <a:pPr marL="171450" indent="-171450">
              <a:buFontTx/>
              <a:buChar char="-"/>
            </a:pPr>
            <a:r>
              <a:rPr lang="en-GB" sz="2000" b="1" u="sng" dirty="0"/>
              <a:t>Now focus on Swansea. </a:t>
            </a:r>
          </a:p>
          <a:p>
            <a:r>
              <a:rPr lang="en-GB" sz="2000" dirty="0"/>
              <a:t>What crime trends can you identify within this data? If you were in charge of policing Swansea, how would you use this data to inform your decisions? Are there any ‘hotspot’ areas you would focus resources and why?</a:t>
            </a:r>
          </a:p>
        </p:txBody>
      </p:sp>
      <p:pic>
        <p:nvPicPr>
          <p:cNvPr id="9" name="Picture 8">
            <a:extLst>
              <a:ext uri="{FF2B5EF4-FFF2-40B4-BE49-F238E27FC236}">
                <a16:creationId xmlns:a16="http://schemas.microsoft.com/office/drawing/2014/main" id="{0E23CE1F-47B2-DFC6-ECD1-D85B72306A71}"/>
              </a:ext>
            </a:extLst>
          </p:cNvPr>
          <p:cNvPicPr>
            <a:picLocks noChangeAspect="1"/>
          </p:cNvPicPr>
          <p:nvPr/>
        </p:nvPicPr>
        <p:blipFill rotWithShape="1">
          <a:blip r:embed="rId5"/>
          <a:srcRect b="10625"/>
          <a:stretch/>
        </p:blipFill>
        <p:spPr>
          <a:xfrm>
            <a:off x="8831991" y="554709"/>
            <a:ext cx="1095375" cy="1055606"/>
          </a:xfrm>
          <a:prstGeom prst="rect">
            <a:avLst/>
          </a:prstGeom>
        </p:spPr>
      </p:pic>
    </p:spTree>
    <p:extLst>
      <p:ext uri="{BB962C8B-B14F-4D97-AF65-F5344CB8AC3E}">
        <p14:creationId xmlns:p14="http://schemas.microsoft.com/office/powerpoint/2010/main" val="224303376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Rectangle 29">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37F7B-9A0C-C01A-EB9A-6FA530E47C0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SUMMARY</a:t>
            </a:r>
          </a:p>
        </p:txBody>
      </p:sp>
      <p:sp>
        <p:nvSpPr>
          <p:cNvPr id="32" name="Rectangle 3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6472C38-75FF-5162-2389-236D05251781}"/>
              </a:ext>
            </a:extLst>
          </p:cNvPr>
          <p:cNvPicPr>
            <a:picLocks noChangeAspect="1"/>
          </p:cNvPicPr>
          <p:nvPr/>
        </p:nvPicPr>
        <p:blipFill>
          <a:blip r:embed="rId3"/>
          <a:stretch>
            <a:fillRect/>
          </a:stretch>
        </p:blipFill>
        <p:spPr>
          <a:xfrm>
            <a:off x="4049281" y="625683"/>
            <a:ext cx="4392680" cy="5859945"/>
          </a:xfrm>
          <a:prstGeom prst="rect">
            <a:avLst/>
          </a:prstGeom>
        </p:spPr>
      </p:pic>
      <p:sp>
        <p:nvSpPr>
          <p:cNvPr id="6" name="Callout: Left Arrow 5">
            <a:extLst>
              <a:ext uri="{FF2B5EF4-FFF2-40B4-BE49-F238E27FC236}">
                <a16:creationId xmlns:a16="http://schemas.microsoft.com/office/drawing/2014/main" id="{6993127F-A33C-4B34-0AC6-0C05C448EC3B}"/>
              </a:ext>
            </a:extLst>
          </p:cNvPr>
          <p:cNvSpPr/>
          <p:nvPr/>
        </p:nvSpPr>
        <p:spPr>
          <a:xfrm>
            <a:off x="7330190" y="996846"/>
            <a:ext cx="4283158" cy="1103212"/>
          </a:xfrm>
          <a:prstGeom prst="leftArrowCallou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1C97F0C-FDD2-526C-1027-203E2E7C5301}"/>
              </a:ext>
            </a:extLst>
          </p:cNvPr>
          <p:cNvSpPr txBox="1"/>
          <p:nvPr/>
        </p:nvSpPr>
        <p:spPr>
          <a:xfrm>
            <a:off x="8866682" y="1176728"/>
            <a:ext cx="2900597" cy="646331"/>
          </a:xfrm>
          <a:prstGeom prst="rect">
            <a:avLst/>
          </a:prstGeom>
          <a:noFill/>
        </p:spPr>
        <p:txBody>
          <a:bodyPr wrap="square" rtlCol="0">
            <a:spAutoFit/>
          </a:bodyPr>
          <a:lstStyle/>
          <a:p>
            <a:r>
              <a:rPr lang="en-GB" dirty="0"/>
              <a:t>Recorded crime: sitting above the water line</a:t>
            </a:r>
          </a:p>
        </p:txBody>
      </p:sp>
      <p:sp>
        <p:nvSpPr>
          <p:cNvPr id="10" name="Callout: Left Arrow 9">
            <a:extLst>
              <a:ext uri="{FF2B5EF4-FFF2-40B4-BE49-F238E27FC236}">
                <a16:creationId xmlns:a16="http://schemas.microsoft.com/office/drawing/2014/main" id="{6B6F23A1-8EB0-B7B0-41E2-3C35276357D2}"/>
              </a:ext>
            </a:extLst>
          </p:cNvPr>
          <p:cNvSpPr/>
          <p:nvPr/>
        </p:nvSpPr>
        <p:spPr>
          <a:xfrm>
            <a:off x="7330190" y="2279940"/>
            <a:ext cx="4283158" cy="4038414"/>
          </a:xfrm>
          <a:prstGeom prst="leftArrowCallou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DF80AEF2-9FC7-F169-C301-EB84D3B08D60}"/>
              </a:ext>
            </a:extLst>
          </p:cNvPr>
          <p:cNvSpPr txBox="1"/>
          <p:nvPr/>
        </p:nvSpPr>
        <p:spPr>
          <a:xfrm>
            <a:off x="8970177" y="2533338"/>
            <a:ext cx="2429843" cy="3693319"/>
          </a:xfrm>
          <a:prstGeom prst="rect">
            <a:avLst/>
          </a:prstGeom>
          <a:noFill/>
        </p:spPr>
        <p:txBody>
          <a:bodyPr wrap="square" rtlCol="0">
            <a:spAutoFit/>
          </a:bodyPr>
          <a:lstStyle/>
          <a:p>
            <a:r>
              <a:rPr lang="en-GB" dirty="0"/>
              <a:t>Crime that has been reported but not recorded.</a:t>
            </a:r>
          </a:p>
          <a:p>
            <a:endParaRPr lang="en-GB" dirty="0"/>
          </a:p>
          <a:p>
            <a:r>
              <a:rPr lang="en-GB" dirty="0"/>
              <a:t>Recognised but not reported</a:t>
            </a:r>
          </a:p>
          <a:p>
            <a:endParaRPr lang="en-GB" dirty="0"/>
          </a:p>
          <a:p>
            <a:r>
              <a:rPr lang="en-GB" dirty="0"/>
              <a:t>Not recognised: (events that go unnoticed, or not known to a V or without an obvious V).</a:t>
            </a:r>
          </a:p>
        </p:txBody>
      </p:sp>
    </p:spTree>
    <p:extLst>
      <p:ext uri="{BB962C8B-B14F-4D97-AF65-F5344CB8AC3E}">
        <p14:creationId xmlns:p14="http://schemas.microsoft.com/office/powerpoint/2010/main" val="3451191917"/>
      </p:ext>
    </p:extLst>
  </p:cSld>
  <p:clrMapOvr>
    <a:masterClrMapping/>
  </p:clrMapOvr>
  <p:transition spd="slow">
    <p:push dir="u"/>
  </p:transition>
</p:sld>
</file>

<file path=ppt/theme/theme1.xml><?xml version="1.0" encoding="utf-8"?>
<a:theme xmlns:a="http://schemas.openxmlformats.org/drawingml/2006/main" name="AccentBoxVTI">
  <a:themeElements>
    <a:clrScheme name="AnalogousFromDarkSeedLeftStep">
      <a:dk1>
        <a:srgbClr val="000000"/>
      </a:dk1>
      <a:lt1>
        <a:srgbClr val="FFFFFF"/>
      </a:lt1>
      <a:dk2>
        <a:srgbClr val="1B2831"/>
      </a:dk2>
      <a:lt2>
        <a:srgbClr val="F0F3F1"/>
      </a:lt2>
      <a:accent1>
        <a:srgbClr val="E729C8"/>
      </a:accent1>
      <a:accent2>
        <a:srgbClr val="A517D5"/>
      </a:accent2>
      <a:accent3>
        <a:srgbClr val="6829E7"/>
      </a:accent3>
      <a:accent4>
        <a:srgbClr val="303FD9"/>
      </a:accent4>
      <a:accent5>
        <a:srgbClr val="2988E7"/>
      </a:accent5>
      <a:accent6>
        <a:srgbClr val="16BECC"/>
      </a:accent6>
      <a:hlink>
        <a:srgbClr val="3F6ABF"/>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913</Words>
  <Application>Microsoft Office PowerPoint</Application>
  <PresentationFormat>Widescreen</PresentationFormat>
  <Paragraphs>107</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Neue Haas Grotesk Text Pro</vt:lpstr>
      <vt:lpstr>AccentBoxVTI</vt:lpstr>
      <vt:lpstr>Measuring and interpreting crime data</vt:lpstr>
      <vt:lpstr>Learning objectives</vt:lpstr>
      <vt:lpstr>HOW DO WE COUNT CRIME?</vt:lpstr>
      <vt:lpstr>What to count?</vt:lpstr>
      <vt:lpstr>Official crime statistics</vt:lpstr>
      <vt:lpstr>England and Wales: Criminal statistics</vt:lpstr>
      <vt:lpstr>TASK: Exploring the data</vt:lpstr>
      <vt:lpstr>Attrition in criminal justice</vt:lpstr>
      <vt:lpstr>Attrition of crime numbers</vt:lpstr>
      <vt:lpstr>Real life examples …..</vt:lpstr>
      <vt:lpstr>THINKPOINT</vt:lpstr>
      <vt:lpstr>THE SOCIAL CONSTRUCTION OF CRIME STATISTICS</vt:lpstr>
      <vt:lpstr>VICTIMISATION SURVEYS</vt:lpstr>
      <vt:lpstr>Are there other ways to measure crime?</vt:lpstr>
      <vt:lpstr>Crime mapping exercise</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Measuring and interpreting crime data</dc:title>
  <dc:creator>Laura Knight</dc:creator>
  <cp:lastModifiedBy>Laura Knight</cp:lastModifiedBy>
  <cp:revision>3</cp:revision>
  <cp:lastPrinted>2023-10-09T13:10:08Z</cp:lastPrinted>
  <dcterms:created xsi:type="dcterms:W3CDTF">2023-07-18T13:17:23Z</dcterms:created>
  <dcterms:modified xsi:type="dcterms:W3CDTF">2024-10-03T13:11:15Z</dcterms:modified>
</cp:coreProperties>
</file>