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23"/>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Lst>
  <p:sldSz cx="12192000" cy="6858000"/>
  <p:notesSz cx="6858000" cy="9144000"/>
  <p:defaultTextStyle>
    <a:defPPr lvl="0">
      <a:defRPr lang="en-US"/>
    </a:defPPr>
    <a:lvl1pPr marL="0" lvl="0" algn="l" defTabSz="914400" rtl="0" eaLnBrk="1" latinLnBrk="0" hangingPunct="1">
      <a:defRPr sz="1800" kern="1200">
        <a:solidFill>
          <a:schemeClr val="tx1"/>
        </a:solidFill>
        <a:latin typeface="+mn-lt"/>
        <a:ea typeface="+mn-ea"/>
        <a:cs typeface="+mn-cs"/>
      </a:defRPr>
    </a:lvl1pPr>
    <a:lvl2pPr marL="457200" lvl="1" algn="l" defTabSz="914400" rtl="0" eaLnBrk="1" latinLnBrk="0" hangingPunct="1">
      <a:defRPr sz="1800" kern="1200">
        <a:solidFill>
          <a:schemeClr val="tx1"/>
        </a:solidFill>
        <a:latin typeface="+mn-lt"/>
        <a:ea typeface="+mn-ea"/>
        <a:cs typeface="+mn-cs"/>
      </a:defRPr>
    </a:lvl2pPr>
    <a:lvl3pPr marL="914400" lvl="2" algn="l" defTabSz="914400" rtl="0" eaLnBrk="1" latinLnBrk="0" hangingPunct="1">
      <a:defRPr sz="1800" kern="1200">
        <a:solidFill>
          <a:schemeClr val="tx1"/>
        </a:solidFill>
        <a:latin typeface="+mn-lt"/>
        <a:ea typeface="+mn-ea"/>
        <a:cs typeface="+mn-cs"/>
      </a:defRPr>
    </a:lvl3pPr>
    <a:lvl4pPr marL="1371600" lvl="3" algn="l" defTabSz="914400" rtl="0" eaLnBrk="1" latinLnBrk="0" hangingPunct="1">
      <a:defRPr sz="1800" kern="1200">
        <a:solidFill>
          <a:schemeClr val="tx1"/>
        </a:solidFill>
        <a:latin typeface="+mn-lt"/>
        <a:ea typeface="+mn-ea"/>
        <a:cs typeface="+mn-cs"/>
      </a:defRPr>
    </a:lvl4pPr>
    <a:lvl5pPr marL="1828800" lvl="4" algn="l" defTabSz="914400" rtl="0" eaLnBrk="1" latinLnBrk="0" hangingPunct="1">
      <a:defRPr sz="1800" kern="1200">
        <a:solidFill>
          <a:schemeClr val="tx1"/>
        </a:solidFill>
        <a:latin typeface="+mn-lt"/>
        <a:ea typeface="+mn-ea"/>
        <a:cs typeface="+mn-cs"/>
      </a:defRPr>
    </a:lvl5pPr>
    <a:lvl6pPr marL="2286000" lvl="5" algn="l" defTabSz="914400" rtl="0" eaLnBrk="1" latinLnBrk="0" hangingPunct="1">
      <a:defRPr sz="1800" kern="1200">
        <a:solidFill>
          <a:schemeClr val="tx1"/>
        </a:solidFill>
        <a:latin typeface="+mn-lt"/>
        <a:ea typeface="+mn-ea"/>
        <a:cs typeface="+mn-cs"/>
      </a:defRPr>
    </a:lvl6pPr>
    <a:lvl7pPr marL="2743200" lvl="6" algn="l" defTabSz="914400" rtl="0" eaLnBrk="1" latinLnBrk="0" hangingPunct="1">
      <a:defRPr sz="1800" kern="1200">
        <a:solidFill>
          <a:schemeClr val="tx1"/>
        </a:solidFill>
        <a:latin typeface="+mn-lt"/>
        <a:ea typeface="+mn-ea"/>
        <a:cs typeface="+mn-cs"/>
      </a:defRPr>
    </a:lvl7pPr>
    <a:lvl8pPr marL="3200400" lvl="7" algn="l" defTabSz="914400" rtl="0" eaLnBrk="1" latinLnBrk="0" hangingPunct="1">
      <a:defRPr sz="1800" kern="1200">
        <a:solidFill>
          <a:schemeClr val="tx1"/>
        </a:solidFill>
        <a:latin typeface="+mn-lt"/>
        <a:ea typeface="+mn-ea"/>
        <a:cs typeface="+mn-cs"/>
      </a:defRPr>
    </a:lvl8pPr>
    <a:lvl9pPr marL="3657600" lvl="8"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9" d="100"/>
          <a:sy n="69" d="100"/>
        </p:scale>
        <p:origin x="135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A8CBD25-BFE4-4946-A9EE-BE63C573528B}" type="doc">
      <dgm:prSet loTypeId="urn:microsoft.com/office/officeart/2016/7/layout/RepeatingBendingProcessNew" loCatId="process" qsTypeId="urn:microsoft.com/office/officeart/2005/8/quickstyle/simple1" qsCatId="simple" csTypeId="urn:microsoft.com/office/officeart/2005/8/colors/colorful1" csCatId="colorful" phldr="1"/>
      <dgm:spPr/>
      <dgm:t>
        <a:bodyPr/>
        <a:lstStyle/>
        <a:p>
          <a:endParaRPr lang="en-US"/>
        </a:p>
      </dgm:t>
    </dgm:pt>
    <dgm:pt modelId="{04F02C99-8E37-43E3-A1F9-261AA3B7DD2D}">
      <dgm:prSet custT="1"/>
      <dgm:spPr/>
      <dgm:t>
        <a:bodyPr/>
        <a:lstStyle/>
        <a:p>
          <a:r>
            <a:rPr lang="en-US" sz="2000" b="1" i="0" dirty="0"/>
            <a:t>Plant:</a:t>
          </a:r>
          <a:endParaRPr lang="en-US" sz="2000" dirty="0"/>
        </a:p>
      </dgm:t>
    </dgm:pt>
    <dgm:pt modelId="{9AAC0D44-5E30-4BC7-8650-2845E4C8F376}" type="parTrans" cxnId="{3C7A0E46-B4E7-4DEC-9754-DC52BA4E711E}">
      <dgm:prSet/>
      <dgm:spPr/>
      <dgm:t>
        <a:bodyPr/>
        <a:lstStyle/>
        <a:p>
          <a:endParaRPr lang="en-US"/>
        </a:p>
      </dgm:t>
    </dgm:pt>
    <dgm:pt modelId="{B8446985-C12A-4787-80CC-B7DBC3E2789A}" type="sibTrans" cxnId="{3C7A0E46-B4E7-4DEC-9754-DC52BA4E711E}">
      <dgm:prSet/>
      <dgm:spPr/>
      <dgm:t>
        <a:bodyPr/>
        <a:lstStyle/>
        <a:p>
          <a:endParaRPr lang="en-US"/>
        </a:p>
      </dgm:t>
    </dgm:pt>
    <dgm:pt modelId="{9162654F-6092-41F3-B8EF-1F730A42A16F}">
      <dgm:prSet custT="1"/>
      <dgm:spPr/>
      <dgm:t>
        <a:bodyPr/>
        <a:lstStyle/>
        <a:p>
          <a:r>
            <a:rPr lang="en-US" sz="2000" b="1" i="0" dirty="0"/>
            <a:t>Strength- </a:t>
          </a:r>
          <a:r>
            <a:rPr lang="en-US" sz="2000" b="0" i="0" dirty="0"/>
            <a:t>These members in a team are unorthodox, creative and imaginative and solve complex issues (</a:t>
          </a:r>
          <a:r>
            <a:rPr lang="en-US" sz="2000" b="0" i="0" dirty="0" err="1"/>
            <a:t>Paulamäki</a:t>
          </a:r>
          <a:r>
            <a:rPr lang="en-US" sz="2000" b="0" i="0" dirty="0"/>
            <a:t>, 2018).</a:t>
          </a:r>
          <a:endParaRPr lang="en-US" sz="2000" dirty="0"/>
        </a:p>
      </dgm:t>
    </dgm:pt>
    <dgm:pt modelId="{44CA63C6-3BCC-4400-B810-828DE1177452}" type="parTrans" cxnId="{D8EF08D7-BFDA-464F-BB2D-5BCA0F5AC9E2}">
      <dgm:prSet/>
      <dgm:spPr/>
      <dgm:t>
        <a:bodyPr/>
        <a:lstStyle/>
        <a:p>
          <a:endParaRPr lang="en-US"/>
        </a:p>
      </dgm:t>
    </dgm:pt>
    <dgm:pt modelId="{2D0866A8-1392-446B-B9B7-D75385E5EBC3}" type="sibTrans" cxnId="{D8EF08D7-BFDA-464F-BB2D-5BCA0F5AC9E2}">
      <dgm:prSet/>
      <dgm:spPr/>
      <dgm:t>
        <a:bodyPr/>
        <a:lstStyle/>
        <a:p>
          <a:endParaRPr lang="en-US"/>
        </a:p>
      </dgm:t>
    </dgm:pt>
    <dgm:pt modelId="{4DB02E48-B069-4544-8D84-B33C61971859}">
      <dgm:prSet custT="1"/>
      <dgm:spPr/>
      <dgm:t>
        <a:bodyPr/>
        <a:lstStyle/>
        <a:p>
          <a:r>
            <a:rPr lang="en-US" sz="2000" b="1" i="0" dirty="0"/>
            <a:t>Weakness- </a:t>
          </a:r>
          <a:r>
            <a:rPr lang="en-US" sz="2000" b="0" i="0" dirty="0"/>
            <a:t>At times these members could be too preoccupied to communicate effectively with others and they ignore incidentals.</a:t>
          </a:r>
          <a:endParaRPr lang="en-US" sz="2000" dirty="0"/>
        </a:p>
      </dgm:t>
    </dgm:pt>
    <dgm:pt modelId="{D68431A0-55C5-4025-92B2-B91A9529644B}" type="parTrans" cxnId="{55DAF888-F098-4925-A648-25F59BAAD76E}">
      <dgm:prSet/>
      <dgm:spPr/>
      <dgm:t>
        <a:bodyPr/>
        <a:lstStyle/>
        <a:p>
          <a:endParaRPr lang="en-US"/>
        </a:p>
      </dgm:t>
    </dgm:pt>
    <dgm:pt modelId="{77BC6DA8-7DDA-457E-B8B1-FA1C118BB291}" type="sibTrans" cxnId="{55DAF888-F098-4925-A648-25F59BAAD76E}">
      <dgm:prSet/>
      <dgm:spPr/>
      <dgm:t>
        <a:bodyPr/>
        <a:lstStyle/>
        <a:p>
          <a:endParaRPr lang="en-US"/>
        </a:p>
      </dgm:t>
    </dgm:pt>
    <dgm:pt modelId="{E1078C77-5519-4822-9191-A1738185686D}">
      <dgm:prSet custT="1"/>
      <dgm:spPr/>
      <dgm:t>
        <a:bodyPr/>
        <a:lstStyle/>
        <a:p>
          <a:r>
            <a:rPr lang="en-US" sz="2400" b="1" i="0" dirty="0"/>
            <a:t>Evaluator/monitor-</a:t>
          </a:r>
          <a:endParaRPr lang="en-US" sz="2400" dirty="0"/>
        </a:p>
      </dgm:t>
    </dgm:pt>
    <dgm:pt modelId="{40AD05F9-0A5A-40FA-8764-8CD4BB7F4F1B}" type="parTrans" cxnId="{63BF1A39-973F-4051-A987-F73D6763B3B0}">
      <dgm:prSet/>
      <dgm:spPr/>
      <dgm:t>
        <a:bodyPr/>
        <a:lstStyle/>
        <a:p>
          <a:endParaRPr lang="en-US"/>
        </a:p>
      </dgm:t>
    </dgm:pt>
    <dgm:pt modelId="{22ABC56C-8072-4885-8247-79951EE1CAD5}" type="sibTrans" cxnId="{63BF1A39-973F-4051-A987-F73D6763B3B0}">
      <dgm:prSet/>
      <dgm:spPr/>
      <dgm:t>
        <a:bodyPr/>
        <a:lstStyle/>
        <a:p>
          <a:endParaRPr lang="en-US"/>
        </a:p>
      </dgm:t>
    </dgm:pt>
    <dgm:pt modelId="{5FA438B9-6F28-4DBB-B221-260F0232A6F9}">
      <dgm:prSet custT="1"/>
      <dgm:spPr/>
      <dgm:t>
        <a:bodyPr/>
        <a:lstStyle/>
        <a:p>
          <a:r>
            <a:rPr lang="en-US" sz="2400" b="1" i="0" dirty="0"/>
            <a:t>Strength- </a:t>
          </a:r>
          <a:r>
            <a:rPr lang="en-US" sz="2400" b="0" i="0" dirty="0"/>
            <a:t>These members are strategic, discerning and sober and judge all options accurately.</a:t>
          </a:r>
          <a:endParaRPr lang="en-US" sz="2400" dirty="0"/>
        </a:p>
      </dgm:t>
    </dgm:pt>
    <dgm:pt modelId="{2ED3B516-F1DA-4147-AA4D-C7D905A8126D}" type="parTrans" cxnId="{577BF015-8698-419E-89DA-A55E48E090D5}">
      <dgm:prSet/>
      <dgm:spPr/>
      <dgm:t>
        <a:bodyPr/>
        <a:lstStyle/>
        <a:p>
          <a:endParaRPr lang="en-US"/>
        </a:p>
      </dgm:t>
    </dgm:pt>
    <dgm:pt modelId="{9FA89CB2-41E1-4F29-BFA0-8AFF3BD1D7F9}" type="sibTrans" cxnId="{577BF015-8698-419E-89DA-A55E48E090D5}">
      <dgm:prSet/>
      <dgm:spPr/>
      <dgm:t>
        <a:bodyPr/>
        <a:lstStyle/>
        <a:p>
          <a:endParaRPr lang="en-US"/>
        </a:p>
      </dgm:t>
    </dgm:pt>
    <dgm:pt modelId="{56C32884-5420-40D6-AAB7-BCD9A14B2F98}">
      <dgm:prSet custT="1"/>
      <dgm:spPr/>
      <dgm:t>
        <a:bodyPr/>
        <a:lstStyle/>
        <a:p>
          <a:r>
            <a:rPr lang="en-US" sz="2400" b="1" i="0" dirty="0"/>
            <a:t>Weakness- </a:t>
          </a:r>
          <a:r>
            <a:rPr lang="en-US" sz="2400" b="0" i="0" dirty="0"/>
            <a:t>These members however lack the ability and drive to motivate others in the team. </a:t>
          </a:r>
          <a:endParaRPr lang="en-US" sz="2400" dirty="0"/>
        </a:p>
      </dgm:t>
    </dgm:pt>
    <dgm:pt modelId="{46E43AB3-9154-4F95-A72E-9E5665B81F3E}" type="parTrans" cxnId="{321A8F53-7640-4788-A9A1-B86267104FB2}">
      <dgm:prSet/>
      <dgm:spPr/>
      <dgm:t>
        <a:bodyPr/>
        <a:lstStyle/>
        <a:p>
          <a:endParaRPr lang="en-US"/>
        </a:p>
      </dgm:t>
    </dgm:pt>
    <dgm:pt modelId="{B135D0B2-E38C-4CBB-8B33-CD7301E650AB}" type="sibTrans" cxnId="{321A8F53-7640-4788-A9A1-B86267104FB2}">
      <dgm:prSet/>
      <dgm:spPr/>
      <dgm:t>
        <a:bodyPr/>
        <a:lstStyle/>
        <a:p>
          <a:endParaRPr lang="en-US"/>
        </a:p>
      </dgm:t>
    </dgm:pt>
    <dgm:pt modelId="{E45F0662-AFB1-4E2B-8132-B92CC8543BDF}">
      <dgm:prSet/>
      <dgm:spPr/>
      <dgm:t>
        <a:bodyPr/>
        <a:lstStyle/>
        <a:p>
          <a:r>
            <a:rPr lang="en-US" b="1" i="0" dirty="0"/>
            <a:t>Specialist</a:t>
          </a:r>
          <a:endParaRPr lang="en-US" dirty="0"/>
        </a:p>
      </dgm:t>
    </dgm:pt>
    <dgm:pt modelId="{BDC7FE1C-4D41-44B5-91A7-293817185CE9}" type="parTrans" cxnId="{E7AF93F1-C93A-489F-ABE2-D43B4F402690}">
      <dgm:prSet/>
      <dgm:spPr/>
      <dgm:t>
        <a:bodyPr/>
        <a:lstStyle/>
        <a:p>
          <a:endParaRPr lang="en-US"/>
        </a:p>
      </dgm:t>
    </dgm:pt>
    <dgm:pt modelId="{8495917A-4179-4E59-8637-8C4CE6C84288}" type="sibTrans" cxnId="{E7AF93F1-C93A-489F-ABE2-D43B4F402690}">
      <dgm:prSet/>
      <dgm:spPr/>
      <dgm:t>
        <a:bodyPr/>
        <a:lstStyle/>
        <a:p>
          <a:endParaRPr lang="en-US"/>
        </a:p>
      </dgm:t>
    </dgm:pt>
    <dgm:pt modelId="{6F83A8F9-4E24-49C3-9220-B605C2DDECD0}">
      <dgm:prSet/>
      <dgm:spPr/>
      <dgm:t>
        <a:bodyPr/>
        <a:lstStyle/>
        <a:p>
          <a:r>
            <a:rPr lang="en-US" b="1" i="0"/>
            <a:t>Strength- </a:t>
          </a:r>
          <a:r>
            <a:rPr lang="en-US" b="0" i="0"/>
            <a:t>These members are single minded, dedicated and self-starting and exhibit strong skills and knowledge (Paulamäki, 2018).</a:t>
          </a:r>
          <a:endParaRPr lang="en-US"/>
        </a:p>
      </dgm:t>
    </dgm:pt>
    <dgm:pt modelId="{641CD74D-01F5-4848-BF8A-58339141C0C7}" type="parTrans" cxnId="{EBC4DB59-B9C7-41E4-94AF-0EA4E7BAA5E2}">
      <dgm:prSet/>
      <dgm:spPr/>
      <dgm:t>
        <a:bodyPr/>
        <a:lstStyle/>
        <a:p>
          <a:endParaRPr lang="en-US"/>
        </a:p>
      </dgm:t>
    </dgm:pt>
    <dgm:pt modelId="{DA0ABF7D-C453-4A68-B1A9-0B94B38EACB5}" type="sibTrans" cxnId="{EBC4DB59-B9C7-41E4-94AF-0EA4E7BAA5E2}">
      <dgm:prSet/>
      <dgm:spPr/>
      <dgm:t>
        <a:bodyPr/>
        <a:lstStyle/>
        <a:p>
          <a:endParaRPr lang="en-US"/>
        </a:p>
      </dgm:t>
    </dgm:pt>
    <dgm:pt modelId="{F662515A-5553-49F5-A9FA-90E5445F648F}">
      <dgm:prSet/>
      <dgm:spPr/>
      <dgm:t>
        <a:bodyPr/>
        <a:lstStyle/>
        <a:p>
          <a:r>
            <a:rPr lang="en-US" b="1" i="0"/>
            <a:t>Weakness- </a:t>
          </a:r>
          <a:r>
            <a:rPr lang="en-US" b="0" i="0"/>
            <a:t>They only contribute on a rather narrow front.</a:t>
          </a:r>
          <a:endParaRPr lang="en-US"/>
        </a:p>
      </dgm:t>
    </dgm:pt>
    <dgm:pt modelId="{6EA69AA4-628F-437B-A5BE-C8C08F1218D7}" type="parTrans" cxnId="{727ABBAB-4872-4407-AD06-507E1AC8C3CB}">
      <dgm:prSet/>
      <dgm:spPr/>
      <dgm:t>
        <a:bodyPr/>
        <a:lstStyle/>
        <a:p>
          <a:endParaRPr lang="en-US"/>
        </a:p>
      </dgm:t>
    </dgm:pt>
    <dgm:pt modelId="{E2FA55DB-E106-4958-81E2-93D82506EB15}" type="sibTrans" cxnId="{727ABBAB-4872-4407-AD06-507E1AC8C3CB}">
      <dgm:prSet/>
      <dgm:spPr/>
      <dgm:t>
        <a:bodyPr/>
        <a:lstStyle/>
        <a:p>
          <a:endParaRPr lang="en-US"/>
        </a:p>
      </dgm:t>
    </dgm:pt>
    <dgm:pt modelId="{3576A2D6-9763-4B66-AF1C-AF7BC8144BA4}" type="pres">
      <dgm:prSet presAssocID="{3A8CBD25-BFE4-4946-A9EE-BE63C573528B}" presName="Name0" presStyleCnt="0">
        <dgm:presLayoutVars>
          <dgm:dir/>
          <dgm:resizeHandles val="exact"/>
        </dgm:presLayoutVars>
      </dgm:prSet>
      <dgm:spPr/>
    </dgm:pt>
    <dgm:pt modelId="{B1529E0C-2608-4404-ABE6-5938A35E2F7A}" type="pres">
      <dgm:prSet presAssocID="{04F02C99-8E37-43E3-A1F9-261AA3B7DD2D}" presName="node" presStyleLbl="node1" presStyleIdx="0" presStyleCnt="3" custScaleY="233714" custLinFactNeighborX="-7175" custLinFactNeighborY="-37467">
        <dgm:presLayoutVars>
          <dgm:bulletEnabled val="1"/>
        </dgm:presLayoutVars>
      </dgm:prSet>
      <dgm:spPr/>
    </dgm:pt>
    <dgm:pt modelId="{FB3E740D-99A1-47B6-A06F-687825597402}" type="pres">
      <dgm:prSet presAssocID="{B8446985-C12A-4787-80CC-B7DBC3E2789A}" presName="sibTrans" presStyleLbl="sibTrans1D1" presStyleIdx="0" presStyleCnt="2"/>
      <dgm:spPr/>
    </dgm:pt>
    <dgm:pt modelId="{1C1626EE-8CC8-4018-A473-0CAC2058AF9A}" type="pres">
      <dgm:prSet presAssocID="{B8446985-C12A-4787-80CC-B7DBC3E2789A}" presName="connectorText" presStyleLbl="sibTrans1D1" presStyleIdx="0" presStyleCnt="2"/>
      <dgm:spPr/>
    </dgm:pt>
    <dgm:pt modelId="{8F6C9C3F-AC80-45EC-B467-920399D0FBE9}" type="pres">
      <dgm:prSet presAssocID="{E1078C77-5519-4822-9191-A1738185686D}" presName="node" presStyleLbl="node1" presStyleIdx="1" presStyleCnt="3" custScaleY="233318">
        <dgm:presLayoutVars>
          <dgm:bulletEnabled val="1"/>
        </dgm:presLayoutVars>
      </dgm:prSet>
      <dgm:spPr/>
    </dgm:pt>
    <dgm:pt modelId="{EC2866F7-227A-4F09-B343-7E6F723A3635}" type="pres">
      <dgm:prSet presAssocID="{22ABC56C-8072-4885-8247-79951EE1CAD5}" presName="sibTrans" presStyleLbl="sibTrans1D1" presStyleIdx="1" presStyleCnt="2"/>
      <dgm:spPr/>
    </dgm:pt>
    <dgm:pt modelId="{B8CB620C-0E2F-467E-AD4D-12238261B13C}" type="pres">
      <dgm:prSet presAssocID="{22ABC56C-8072-4885-8247-79951EE1CAD5}" presName="connectorText" presStyleLbl="sibTrans1D1" presStyleIdx="1" presStyleCnt="2"/>
      <dgm:spPr/>
    </dgm:pt>
    <dgm:pt modelId="{7FA68949-AA46-4B4F-AF65-059058B82C72}" type="pres">
      <dgm:prSet presAssocID="{E45F0662-AFB1-4E2B-8132-B92CC8543BDF}" presName="node" presStyleLbl="node1" presStyleIdx="2" presStyleCnt="3" custScaleY="232923">
        <dgm:presLayoutVars>
          <dgm:bulletEnabled val="1"/>
        </dgm:presLayoutVars>
      </dgm:prSet>
      <dgm:spPr/>
    </dgm:pt>
  </dgm:ptLst>
  <dgm:cxnLst>
    <dgm:cxn modelId="{9CE3CA0B-1D82-4425-8964-676D5EC5BF4A}" type="presOf" srcId="{E45F0662-AFB1-4E2B-8132-B92CC8543BDF}" destId="{7FA68949-AA46-4B4F-AF65-059058B82C72}" srcOrd="0" destOrd="0" presId="urn:microsoft.com/office/officeart/2016/7/layout/RepeatingBendingProcessNew"/>
    <dgm:cxn modelId="{691E180E-EAA5-4053-B836-2EF9A818864F}" type="presOf" srcId="{22ABC56C-8072-4885-8247-79951EE1CAD5}" destId="{B8CB620C-0E2F-467E-AD4D-12238261B13C}" srcOrd="1" destOrd="0" presId="urn:microsoft.com/office/officeart/2016/7/layout/RepeatingBendingProcessNew"/>
    <dgm:cxn modelId="{577BF015-8698-419E-89DA-A55E48E090D5}" srcId="{E1078C77-5519-4822-9191-A1738185686D}" destId="{5FA438B9-6F28-4DBB-B221-260F0232A6F9}" srcOrd="0" destOrd="0" parTransId="{2ED3B516-F1DA-4147-AA4D-C7D905A8126D}" sibTransId="{9FA89CB2-41E1-4F29-BFA0-8AFF3BD1D7F9}"/>
    <dgm:cxn modelId="{80D5F719-2FD9-43B4-B5D4-F9FC0C0D61B1}" type="presOf" srcId="{B8446985-C12A-4787-80CC-B7DBC3E2789A}" destId="{1C1626EE-8CC8-4018-A473-0CAC2058AF9A}" srcOrd="1" destOrd="0" presId="urn:microsoft.com/office/officeart/2016/7/layout/RepeatingBendingProcessNew"/>
    <dgm:cxn modelId="{9D529F21-79AA-4AEE-A3C6-5A4C0B7C1F49}" type="presOf" srcId="{4DB02E48-B069-4544-8D84-B33C61971859}" destId="{B1529E0C-2608-4404-ABE6-5938A35E2F7A}" srcOrd="0" destOrd="2" presId="urn:microsoft.com/office/officeart/2016/7/layout/RepeatingBendingProcessNew"/>
    <dgm:cxn modelId="{63BF1A39-973F-4051-A987-F73D6763B3B0}" srcId="{3A8CBD25-BFE4-4946-A9EE-BE63C573528B}" destId="{E1078C77-5519-4822-9191-A1738185686D}" srcOrd="1" destOrd="0" parTransId="{40AD05F9-0A5A-40FA-8764-8CD4BB7F4F1B}" sibTransId="{22ABC56C-8072-4885-8247-79951EE1CAD5}"/>
    <dgm:cxn modelId="{4957B53C-A113-4C35-8640-D358903D2027}" type="presOf" srcId="{22ABC56C-8072-4885-8247-79951EE1CAD5}" destId="{EC2866F7-227A-4F09-B343-7E6F723A3635}" srcOrd="0" destOrd="0" presId="urn:microsoft.com/office/officeart/2016/7/layout/RepeatingBendingProcessNew"/>
    <dgm:cxn modelId="{7DF04F5C-8B25-4FD4-814D-824014B04B72}" type="presOf" srcId="{3A8CBD25-BFE4-4946-A9EE-BE63C573528B}" destId="{3576A2D6-9763-4B66-AF1C-AF7BC8144BA4}" srcOrd="0" destOrd="0" presId="urn:microsoft.com/office/officeart/2016/7/layout/RepeatingBendingProcessNew"/>
    <dgm:cxn modelId="{3C7A0E46-B4E7-4DEC-9754-DC52BA4E711E}" srcId="{3A8CBD25-BFE4-4946-A9EE-BE63C573528B}" destId="{04F02C99-8E37-43E3-A1F9-261AA3B7DD2D}" srcOrd="0" destOrd="0" parTransId="{9AAC0D44-5E30-4BC7-8650-2845E4C8F376}" sibTransId="{B8446985-C12A-4787-80CC-B7DBC3E2789A}"/>
    <dgm:cxn modelId="{76B21251-FD68-4982-9EEF-F67E954FD625}" type="presOf" srcId="{9162654F-6092-41F3-B8EF-1F730A42A16F}" destId="{B1529E0C-2608-4404-ABE6-5938A35E2F7A}" srcOrd="0" destOrd="1" presId="urn:microsoft.com/office/officeart/2016/7/layout/RepeatingBendingProcessNew"/>
    <dgm:cxn modelId="{321A8F53-7640-4788-A9A1-B86267104FB2}" srcId="{E1078C77-5519-4822-9191-A1738185686D}" destId="{56C32884-5420-40D6-AAB7-BCD9A14B2F98}" srcOrd="1" destOrd="0" parTransId="{46E43AB3-9154-4F95-A72E-9E5665B81F3E}" sibTransId="{B135D0B2-E38C-4CBB-8B33-CD7301E650AB}"/>
    <dgm:cxn modelId="{A2442C54-9AA4-4F25-BF77-73F0189E912B}" type="presOf" srcId="{F662515A-5553-49F5-A9FA-90E5445F648F}" destId="{7FA68949-AA46-4B4F-AF65-059058B82C72}" srcOrd="0" destOrd="2" presId="urn:microsoft.com/office/officeart/2016/7/layout/RepeatingBendingProcessNew"/>
    <dgm:cxn modelId="{EBC4DB59-B9C7-41E4-94AF-0EA4E7BAA5E2}" srcId="{E45F0662-AFB1-4E2B-8132-B92CC8543BDF}" destId="{6F83A8F9-4E24-49C3-9220-B605C2DDECD0}" srcOrd="0" destOrd="0" parTransId="{641CD74D-01F5-4848-BF8A-58339141C0C7}" sibTransId="{DA0ABF7D-C453-4A68-B1A9-0B94B38EACB5}"/>
    <dgm:cxn modelId="{55DAF888-F098-4925-A648-25F59BAAD76E}" srcId="{04F02C99-8E37-43E3-A1F9-261AA3B7DD2D}" destId="{4DB02E48-B069-4544-8D84-B33C61971859}" srcOrd="1" destOrd="0" parTransId="{D68431A0-55C5-4025-92B2-B91A9529644B}" sibTransId="{77BC6DA8-7DDA-457E-B8B1-FA1C118BB291}"/>
    <dgm:cxn modelId="{93488A96-F953-4C5D-ADB3-57F3BEF4674D}" type="presOf" srcId="{6F83A8F9-4E24-49C3-9220-B605C2DDECD0}" destId="{7FA68949-AA46-4B4F-AF65-059058B82C72}" srcOrd="0" destOrd="1" presId="urn:microsoft.com/office/officeart/2016/7/layout/RepeatingBendingProcessNew"/>
    <dgm:cxn modelId="{780FC0A9-CBFD-49B4-8FED-327B071F41A4}" type="presOf" srcId="{56C32884-5420-40D6-AAB7-BCD9A14B2F98}" destId="{8F6C9C3F-AC80-45EC-B467-920399D0FBE9}" srcOrd="0" destOrd="2" presId="urn:microsoft.com/office/officeart/2016/7/layout/RepeatingBendingProcessNew"/>
    <dgm:cxn modelId="{727ABBAB-4872-4407-AD06-507E1AC8C3CB}" srcId="{E45F0662-AFB1-4E2B-8132-B92CC8543BDF}" destId="{F662515A-5553-49F5-A9FA-90E5445F648F}" srcOrd="1" destOrd="0" parTransId="{6EA69AA4-628F-437B-A5BE-C8C08F1218D7}" sibTransId="{E2FA55DB-E106-4958-81E2-93D82506EB15}"/>
    <dgm:cxn modelId="{E629B5BA-2D31-4793-86FB-B257E9CFA75B}" type="presOf" srcId="{04F02C99-8E37-43E3-A1F9-261AA3B7DD2D}" destId="{B1529E0C-2608-4404-ABE6-5938A35E2F7A}" srcOrd="0" destOrd="0" presId="urn:microsoft.com/office/officeart/2016/7/layout/RepeatingBendingProcessNew"/>
    <dgm:cxn modelId="{E40F86CD-1812-4CA3-95BD-F383EDF5DD42}" type="presOf" srcId="{5FA438B9-6F28-4DBB-B221-260F0232A6F9}" destId="{8F6C9C3F-AC80-45EC-B467-920399D0FBE9}" srcOrd="0" destOrd="1" presId="urn:microsoft.com/office/officeart/2016/7/layout/RepeatingBendingProcessNew"/>
    <dgm:cxn modelId="{D8EF08D7-BFDA-464F-BB2D-5BCA0F5AC9E2}" srcId="{04F02C99-8E37-43E3-A1F9-261AA3B7DD2D}" destId="{9162654F-6092-41F3-B8EF-1F730A42A16F}" srcOrd="0" destOrd="0" parTransId="{44CA63C6-3BCC-4400-B810-828DE1177452}" sibTransId="{2D0866A8-1392-446B-B9B7-D75385E5EBC3}"/>
    <dgm:cxn modelId="{F003E4ED-EB32-4E9D-8EA2-0F6026F98971}" type="presOf" srcId="{E1078C77-5519-4822-9191-A1738185686D}" destId="{8F6C9C3F-AC80-45EC-B467-920399D0FBE9}" srcOrd="0" destOrd="0" presId="urn:microsoft.com/office/officeart/2016/7/layout/RepeatingBendingProcessNew"/>
    <dgm:cxn modelId="{E7AF93F1-C93A-489F-ABE2-D43B4F402690}" srcId="{3A8CBD25-BFE4-4946-A9EE-BE63C573528B}" destId="{E45F0662-AFB1-4E2B-8132-B92CC8543BDF}" srcOrd="2" destOrd="0" parTransId="{BDC7FE1C-4D41-44B5-91A7-293817185CE9}" sibTransId="{8495917A-4179-4E59-8637-8C4CE6C84288}"/>
    <dgm:cxn modelId="{717CE5FC-39B5-4097-A33D-0F951B676296}" type="presOf" srcId="{B8446985-C12A-4787-80CC-B7DBC3E2789A}" destId="{FB3E740D-99A1-47B6-A06F-687825597402}" srcOrd="0" destOrd="0" presId="urn:microsoft.com/office/officeart/2016/7/layout/RepeatingBendingProcessNew"/>
    <dgm:cxn modelId="{65B54C20-DE98-4EFD-8623-221DDA916739}" type="presParOf" srcId="{3576A2D6-9763-4B66-AF1C-AF7BC8144BA4}" destId="{B1529E0C-2608-4404-ABE6-5938A35E2F7A}" srcOrd="0" destOrd="0" presId="urn:microsoft.com/office/officeart/2016/7/layout/RepeatingBendingProcessNew"/>
    <dgm:cxn modelId="{2763EBEF-07AF-445C-92FD-B709C071E696}" type="presParOf" srcId="{3576A2D6-9763-4B66-AF1C-AF7BC8144BA4}" destId="{FB3E740D-99A1-47B6-A06F-687825597402}" srcOrd="1" destOrd="0" presId="urn:microsoft.com/office/officeart/2016/7/layout/RepeatingBendingProcessNew"/>
    <dgm:cxn modelId="{BB17E32D-4323-4ABB-BCFB-C1EB0D7D16AF}" type="presParOf" srcId="{FB3E740D-99A1-47B6-A06F-687825597402}" destId="{1C1626EE-8CC8-4018-A473-0CAC2058AF9A}" srcOrd="0" destOrd="0" presId="urn:microsoft.com/office/officeart/2016/7/layout/RepeatingBendingProcessNew"/>
    <dgm:cxn modelId="{70535BFA-29B6-4679-BD75-B5B3C8C88DB1}" type="presParOf" srcId="{3576A2D6-9763-4B66-AF1C-AF7BC8144BA4}" destId="{8F6C9C3F-AC80-45EC-B467-920399D0FBE9}" srcOrd="2" destOrd="0" presId="urn:microsoft.com/office/officeart/2016/7/layout/RepeatingBendingProcessNew"/>
    <dgm:cxn modelId="{0C69DA79-02F5-4BDF-AD2A-553F6D61D443}" type="presParOf" srcId="{3576A2D6-9763-4B66-AF1C-AF7BC8144BA4}" destId="{EC2866F7-227A-4F09-B343-7E6F723A3635}" srcOrd="3" destOrd="0" presId="urn:microsoft.com/office/officeart/2016/7/layout/RepeatingBendingProcessNew"/>
    <dgm:cxn modelId="{5AFB475A-D7D1-4BB1-B269-0E3698F211E2}" type="presParOf" srcId="{EC2866F7-227A-4F09-B343-7E6F723A3635}" destId="{B8CB620C-0E2F-467E-AD4D-12238261B13C}" srcOrd="0" destOrd="0" presId="urn:microsoft.com/office/officeart/2016/7/layout/RepeatingBendingProcessNew"/>
    <dgm:cxn modelId="{6D2B6466-BAEF-4BBE-81B2-53007F6FE6C8}" type="presParOf" srcId="{3576A2D6-9763-4B66-AF1C-AF7BC8144BA4}" destId="{7FA68949-AA46-4B4F-AF65-059058B82C72}" srcOrd="4"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3E740D-99A1-47B6-A06F-687825597402}">
      <dsp:nvSpPr>
        <dsp:cNvPr id="0" name=""/>
        <dsp:cNvSpPr/>
      </dsp:nvSpPr>
      <dsp:spPr>
        <a:xfrm>
          <a:off x="3424445" y="2356564"/>
          <a:ext cx="802659" cy="91440"/>
        </a:xfrm>
        <a:custGeom>
          <a:avLst/>
          <a:gdLst/>
          <a:ahLst/>
          <a:cxnLst/>
          <a:rect l="0" t="0" r="0" b="0"/>
          <a:pathLst>
            <a:path>
              <a:moveTo>
                <a:pt x="0" y="45720"/>
              </a:moveTo>
              <a:lnTo>
                <a:pt x="418429" y="45720"/>
              </a:lnTo>
              <a:lnTo>
                <a:pt x="418429" y="49801"/>
              </a:lnTo>
              <a:lnTo>
                <a:pt x="802659" y="49801"/>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04943" y="2398340"/>
        <a:ext cx="41663" cy="7888"/>
      </dsp:txXfrm>
    </dsp:sp>
    <dsp:sp modelId="{B1529E0C-2608-4404-ABE6-5938A35E2F7A}">
      <dsp:nvSpPr>
        <dsp:cNvPr id="0" name=""/>
        <dsp:cNvSpPr/>
      </dsp:nvSpPr>
      <dsp:spPr>
        <a:xfrm>
          <a:off x="0" y="0"/>
          <a:ext cx="3426245" cy="480456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889" tIns="176229" rIns="167889" bIns="176229" numCol="1" spcCol="1270" anchor="t" anchorCtr="0">
          <a:noAutofit/>
        </a:bodyPr>
        <a:lstStyle/>
        <a:p>
          <a:pPr marL="0" lvl="0" indent="0" algn="l" defTabSz="889000">
            <a:lnSpc>
              <a:spcPct val="90000"/>
            </a:lnSpc>
            <a:spcBef>
              <a:spcPct val="0"/>
            </a:spcBef>
            <a:spcAft>
              <a:spcPct val="35000"/>
            </a:spcAft>
            <a:buNone/>
          </a:pPr>
          <a:r>
            <a:rPr lang="en-US" sz="2000" b="1" i="0" kern="1200" dirty="0"/>
            <a:t>Plant:</a:t>
          </a:r>
          <a:endParaRPr lang="en-US" sz="2000" kern="1200" dirty="0"/>
        </a:p>
        <a:p>
          <a:pPr marL="228600" lvl="1" indent="-228600" algn="l" defTabSz="889000">
            <a:lnSpc>
              <a:spcPct val="90000"/>
            </a:lnSpc>
            <a:spcBef>
              <a:spcPct val="0"/>
            </a:spcBef>
            <a:spcAft>
              <a:spcPct val="15000"/>
            </a:spcAft>
            <a:buChar char="•"/>
          </a:pPr>
          <a:r>
            <a:rPr lang="en-US" sz="2000" b="1" i="0" kern="1200" dirty="0"/>
            <a:t>Strength- </a:t>
          </a:r>
          <a:r>
            <a:rPr lang="en-US" sz="2000" b="0" i="0" kern="1200" dirty="0"/>
            <a:t>These members in a team are unorthodox, creative and imaginative and solve complex issues (</a:t>
          </a:r>
          <a:r>
            <a:rPr lang="en-US" sz="2000" b="0" i="0" kern="1200" dirty="0" err="1"/>
            <a:t>Paulamäki</a:t>
          </a:r>
          <a:r>
            <a:rPr lang="en-US" sz="2000" b="0" i="0" kern="1200" dirty="0"/>
            <a:t>, 2018).</a:t>
          </a:r>
          <a:endParaRPr lang="en-US" sz="2000" kern="1200" dirty="0"/>
        </a:p>
        <a:p>
          <a:pPr marL="228600" lvl="1" indent="-228600" algn="l" defTabSz="889000">
            <a:lnSpc>
              <a:spcPct val="90000"/>
            </a:lnSpc>
            <a:spcBef>
              <a:spcPct val="0"/>
            </a:spcBef>
            <a:spcAft>
              <a:spcPct val="15000"/>
            </a:spcAft>
            <a:buChar char="•"/>
          </a:pPr>
          <a:r>
            <a:rPr lang="en-US" sz="2000" b="1" i="0" kern="1200" dirty="0"/>
            <a:t>Weakness- </a:t>
          </a:r>
          <a:r>
            <a:rPr lang="en-US" sz="2000" b="0" i="0" kern="1200" dirty="0"/>
            <a:t>At times these members could be too preoccupied to communicate effectively with others and they ignore incidentals.</a:t>
          </a:r>
          <a:endParaRPr lang="en-US" sz="2000" kern="1200" dirty="0"/>
        </a:p>
      </dsp:txBody>
      <dsp:txXfrm>
        <a:off x="0" y="0"/>
        <a:ext cx="3426245" cy="4804569"/>
      </dsp:txXfrm>
    </dsp:sp>
    <dsp:sp modelId="{EC2866F7-227A-4F09-B343-7E6F723A3635}">
      <dsp:nvSpPr>
        <dsp:cNvPr id="0" name=""/>
        <dsp:cNvSpPr/>
      </dsp:nvSpPr>
      <dsp:spPr>
        <a:xfrm>
          <a:off x="7683950" y="2360646"/>
          <a:ext cx="757436" cy="91440"/>
        </a:xfrm>
        <a:custGeom>
          <a:avLst/>
          <a:gdLst/>
          <a:ahLst/>
          <a:cxnLst/>
          <a:rect l="0" t="0" r="0" b="0"/>
          <a:pathLst>
            <a:path>
              <a:moveTo>
                <a:pt x="0" y="45720"/>
              </a:moveTo>
              <a:lnTo>
                <a:pt x="757436"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042968" y="2402422"/>
        <a:ext cx="39401" cy="7888"/>
      </dsp:txXfrm>
    </dsp:sp>
    <dsp:sp modelId="{8F6C9C3F-AC80-45EC-B467-920399D0FBE9}">
      <dsp:nvSpPr>
        <dsp:cNvPr id="0" name=""/>
        <dsp:cNvSpPr/>
      </dsp:nvSpPr>
      <dsp:spPr>
        <a:xfrm>
          <a:off x="4259505" y="8152"/>
          <a:ext cx="3426245" cy="479642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889" tIns="176229" rIns="167889" bIns="176229" numCol="1" spcCol="1270" anchor="t" anchorCtr="0">
          <a:noAutofit/>
        </a:bodyPr>
        <a:lstStyle/>
        <a:p>
          <a:pPr marL="0" lvl="0" indent="0" algn="l" defTabSz="1066800">
            <a:lnSpc>
              <a:spcPct val="90000"/>
            </a:lnSpc>
            <a:spcBef>
              <a:spcPct val="0"/>
            </a:spcBef>
            <a:spcAft>
              <a:spcPct val="35000"/>
            </a:spcAft>
            <a:buNone/>
          </a:pPr>
          <a:r>
            <a:rPr lang="en-US" sz="2400" b="1" i="0" kern="1200" dirty="0"/>
            <a:t>Evaluator/monitor-</a:t>
          </a:r>
          <a:endParaRPr lang="en-US" sz="2400" kern="1200" dirty="0"/>
        </a:p>
        <a:p>
          <a:pPr marL="228600" lvl="1" indent="-228600" algn="l" defTabSz="1066800">
            <a:lnSpc>
              <a:spcPct val="90000"/>
            </a:lnSpc>
            <a:spcBef>
              <a:spcPct val="0"/>
            </a:spcBef>
            <a:spcAft>
              <a:spcPct val="15000"/>
            </a:spcAft>
            <a:buChar char="•"/>
          </a:pPr>
          <a:r>
            <a:rPr lang="en-US" sz="2400" b="1" i="0" kern="1200" dirty="0"/>
            <a:t>Strength- </a:t>
          </a:r>
          <a:r>
            <a:rPr lang="en-US" sz="2400" b="0" i="0" kern="1200" dirty="0"/>
            <a:t>These members are strategic, discerning and sober and judge all options accurately.</a:t>
          </a:r>
          <a:endParaRPr lang="en-US" sz="2400" kern="1200" dirty="0"/>
        </a:p>
        <a:p>
          <a:pPr marL="228600" lvl="1" indent="-228600" algn="l" defTabSz="1066800">
            <a:lnSpc>
              <a:spcPct val="90000"/>
            </a:lnSpc>
            <a:spcBef>
              <a:spcPct val="0"/>
            </a:spcBef>
            <a:spcAft>
              <a:spcPct val="15000"/>
            </a:spcAft>
            <a:buChar char="•"/>
          </a:pPr>
          <a:r>
            <a:rPr lang="en-US" sz="2400" b="1" i="0" kern="1200" dirty="0"/>
            <a:t>Weakness- </a:t>
          </a:r>
          <a:r>
            <a:rPr lang="en-US" sz="2400" b="0" i="0" kern="1200" dirty="0"/>
            <a:t>These members however lack the ability and drive to motivate others in the team. </a:t>
          </a:r>
          <a:endParaRPr lang="en-US" sz="2400" kern="1200" dirty="0"/>
        </a:p>
      </dsp:txBody>
      <dsp:txXfrm>
        <a:off x="4259505" y="8152"/>
        <a:ext cx="3426245" cy="4796428"/>
      </dsp:txXfrm>
    </dsp:sp>
    <dsp:sp modelId="{7FA68949-AA46-4B4F-AF65-059058B82C72}">
      <dsp:nvSpPr>
        <dsp:cNvPr id="0" name=""/>
        <dsp:cNvSpPr/>
      </dsp:nvSpPr>
      <dsp:spPr>
        <a:xfrm>
          <a:off x="8473787" y="12212"/>
          <a:ext cx="3426245" cy="4788308"/>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889" tIns="176229" rIns="167889" bIns="176229" numCol="1" spcCol="1270" anchor="t" anchorCtr="0">
          <a:noAutofit/>
        </a:bodyPr>
        <a:lstStyle/>
        <a:p>
          <a:pPr marL="0" lvl="0" indent="0" algn="l" defTabSz="1422400">
            <a:lnSpc>
              <a:spcPct val="90000"/>
            </a:lnSpc>
            <a:spcBef>
              <a:spcPct val="0"/>
            </a:spcBef>
            <a:spcAft>
              <a:spcPct val="35000"/>
            </a:spcAft>
            <a:buNone/>
          </a:pPr>
          <a:r>
            <a:rPr lang="en-US" sz="3200" b="1" i="0" kern="1200" dirty="0"/>
            <a:t>Specialist</a:t>
          </a:r>
          <a:endParaRPr lang="en-US" sz="3200" kern="1200" dirty="0"/>
        </a:p>
        <a:p>
          <a:pPr marL="228600" lvl="1" indent="-228600" algn="l" defTabSz="1111250">
            <a:lnSpc>
              <a:spcPct val="90000"/>
            </a:lnSpc>
            <a:spcBef>
              <a:spcPct val="0"/>
            </a:spcBef>
            <a:spcAft>
              <a:spcPct val="15000"/>
            </a:spcAft>
            <a:buChar char="•"/>
          </a:pPr>
          <a:r>
            <a:rPr lang="en-US" sz="2500" b="1" i="0" kern="1200"/>
            <a:t>Strength- </a:t>
          </a:r>
          <a:r>
            <a:rPr lang="en-US" sz="2500" b="0" i="0" kern="1200"/>
            <a:t>These members are single minded, dedicated and self-starting and exhibit strong skills and knowledge (Paulamäki, 2018).</a:t>
          </a:r>
          <a:endParaRPr lang="en-US" sz="2500" kern="1200"/>
        </a:p>
        <a:p>
          <a:pPr marL="228600" lvl="1" indent="-228600" algn="l" defTabSz="1111250">
            <a:lnSpc>
              <a:spcPct val="90000"/>
            </a:lnSpc>
            <a:spcBef>
              <a:spcPct val="0"/>
            </a:spcBef>
            <a:spcAft>
              <a:spcPct val="15000"/>
            </a:spcAft>
            <a:buChar char="•"/>
          </a:pPr>
          <a:r>
            <a:rPr lang="en-US" sz="2500" b="1" i="0" kern="1200"/>
            <a:t>Weakness- </a:t>
          </a:r>
          <a:r>
            <a:rPr lang="en-US" sz="2500" b="0" i="0" kern="1200"/>
            <a:t>They only contribute on a rather narrow front.</a:t>
          </a:r>
          <a:endParaRPr lang="en-US" sz="2500" kern="1200"/>
        </a:p>
      </dsp:txBody>
      <dsp:txXfrm>
        <a:off x="8473787" y="12212"/>
        <a:ext cx="3426245" cy="4788308"/>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1F8A71D-96D5-4DF1-992A-E32CEA351EDD}" type="datetimeFigureOut">
              <a:rPr lang="en-IN" smtClean="0"/>
              <a:t>19-12-2021</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4AFF894-F02A-48AB-95E8-BE38F4772CE3}" type="slidenum">
              <a:rPr lang="en-IN" smtClean="0"/>
              <a:t>‹#›</a:t>
            </a:fld>
            <a:endParaRPr lang="en-IN"/>
          </a:p>
        </p:txBody>
      </p:sp>
    </p:spTree>
    <p:extLst>
      <p:ext uri="{BB962C8B-B14F-4D97-AF65-F5344CB8AC3E}">
        <p14:creationId xmlns:p14="http://schemas.microsoft.com/office/powerpoint/2010/main" val="18588257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i="0" u="none" strike="noStrike" dirty="0" err="1">
                <a:solidFill>
                  <a:srgbClr val="000000"/>
                </a:solidFill>
                <a:effectLst/>
                <a:latin typeface="Arial" panose="020B0604020202020204" pitchFamily="34" charset="0"/>
              </a:rPr>
              <a:t>Delloite</a:t>
            </a:r>
            <a:r>
              <a:rPr lang="en-US" sz="1800" b="0" i="0" u="none" strike="noStrike" dirty="0">
                <a:solidFill>
                  <a:srgbClr val="000000"/>
                </a:solidFill>
                <a:effectLst/>
                <a:latin typeface="Arial" panose="020B0604020202020204" pitchFamily="34" charset="0"/>
              </a:rPr>
              <a:t>, a multinational consultant company in the UK, offers consultant services to different companies looking forward to introducing teamwork to their business. The company states a few qualities related to effective team processes and the ways to become an effective team player. </a:t>
            </a:r>
            <a:r>
              <a:rPr lang="en-US" sz="1200" b="0" i="0" u="none" strike="noStrike" dirty="0">
                <a:effectLst/>
                <a:latin typeface="Arial" panose="020B0604020202020204" pitchFamily="34" charset="0"/>
              </a:rPr>
              <a:t>Group cohesion is believed to be one of the most important characteristics of teamwork besides communication, accountability and commitment. </a:t>
            </a:r>
          </a:p>
          <a:p>
            <a:endParaRPr lang="en-IN" dirty="0"/>
          </a:p>
        </p:txBody>
      </p:sp>
      <p:sp>
        <p:nvSpPr>
          <p:cNvPr id="4" name="Slide Number Placeholder 3"/>
          <p:cNvSpPr>
            <a:spLocks noGrp="1"/>
          </p:cNvSpPr>
          <p:nvPr>
            <p:ph type="sldNum" sz="quarter" idx="5"/>
          </p:nvPr>
        </p:nvSpPr>
        <p:spPr/>
        <p:txBody>
          <a:bodyPr/>
          <a:lstStyle/>
          <a:p>
            <a:fld id="{A4AFF894-F02A-48AB-95E8-BE38F4772CE3}" type="slidenum">
              <a:rPr lang="en-IN" smtClean="0"/>
              <a:t>2</a:t>
            </a:fld>
            <a:endParaRPr lang="en-IN"/>
          </a:p>
        </p:txBody>
      </p:sp>
    </p:spTree>
    <p:extLst>
      <p:ext uri="{BB962C8B-B14F-4D97-AF65-F5344CB8AC3E}">
        <p14:creationId xmlns:p14="http://schemas.microsoft.com/office/powerpoint/2010/main" val="15659520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800" b="0" i="0" u="none" strike="noStrike" dirty="0">
                <a:effectLst/>
                <a:latin typeface="Arial" panose="020B0604020202020204" pitchFamily="34" charset="0"/>
              </a:rPr>
              <a:t>Teamwork is beneficial to a business because it enhances innovation as the team members are able to share their ideas with one another. It increases cooperation among the team members as each of them use their diverse skill set to achieve a common organizational goal (Scott and Queen’s, 2017). </a:t>
            </a:r>
          </a:p>
          <a:p>
            <a:pPr algn="just" rtl="0">
              <a:spcBef>
                <a:spcPts val="0"/>
              </a:spcBef>
              <a:spcAft>
                <a:spcPts val="0"/>
              </a:spcAft>
            </a:pPr>
            <a:r>
              <a:rPr lang="en-US" sz="1800" b="0" i="0" u="none" strike="noStrike" dirty="0">
                <a:solidFill>
                  <a:srgbClr val="000000"/>
                </a:solidFill>
                <a:effectLst/>
                <a:latin typeface="Arial" panose="020B0604020202020204" pitchFamily="34" charset="0"/>
              </a:rPr>
              <a:t>Teamwork is believed to be one of the best ways to engage employees and encourage them to socialize, and communicate openly, which creates a bond between them. </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A4AFF894-F02A-48AB-95E8-BE38F4772CE3}" type="slidenum">
              <a:rPr lang="en-IN" smtClean="0"/>
              <a:t>3</a:t>
            </a:fld>
            <a:endParaRPr lang="en-IN"/>
          </a:p>
        </p:txBody>
      </p:sp>
    </p:spTree>
    <p:extLst>
      <p:ext uri="{BB962C8B-B14F-4D97-AF65-F5344CB8AC3E}">
        <p14:creationId xmlns:p14="http://schemas.microsoft.com/office/powerpoint/2010/main" val="1033235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i="0" u="none" strike="noStrike" dirty="0">
                <a:effectLst/>
                <a:latin typeface="Arial" panose="020B0604020202020204" pitchFamily="34" charset="0"/>
              </a:rPr>
              <a:t>Teamwork is beneficial to an organization as it helps the business to overcome obstacles. The team members are able to propose multiple solutions in order to manage the issue. </a:t>
            </a:r>
            <a:r>
              <a:rPr lang="en-US" sz="1800" b="0" i="0" u="none" strike="noStrike" dirty="0">
                <a:solidFill>
                  <a:srgbClr val="000000"/>
                </a:solidFill>
                <a:effectLst/>
                <a:latin typeface="Arial" panose="020B0604020202020204" pitchFamily="34" charset="0"/>
              </a:rPr>
              <a:t>The service level of a business improves through effective team performance. This improves customer service as the combined effort of a team increases customer experience. </a:t>
            </a:r>
            <a:endParaRPr lang="en-IN" dirty="0"/>
          </a:p>
        </p:txBody>
      </p:sp>
      <p:sp>
        <p:nvSpPr>
          <p:cNvPr id="4" name="Slide Number Placeholder 3"/>
          <p:cNvSpPr>
            <a:spLocks noGrp="1"/>
          </p:cNvSpPr>
          <p:nvPr>
            <p:ph type="sldNum" sz="quarter" idx="5"/>
          </p:nvPr>
        </p:nvSpPr>
        <p:spPr/>
        <p:txBody>
          <a:bodyPr/>
          <a:lstStyle/>
          <a:p>
            <a:fld id="{A4AFF894-F02A-48AB-95E8-BE38F4772CE3}" type="slidenum">
              <a:rPr lang="en-IN" smtClean="0"/>
              <a:t>4</a:t>
            </a:fld>
            <a:endParaRPr lang="en-IN"/>
          </a:p>
        </p:txBody>
      </p:sp>
    </p:spTree>
    <p:extLst>
      <p:ext uri="{BB962C8B-B14F-4D97-AF65-F5344CB8AC3E}">
        <p14:creationId xmlns:p14="http://schemas.microsoft.com/office/powerpoint/2010/main" val="39348475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Arial" panose="020B0604020202020204" pitchFamily="34" charset="0"/>
              </a:rPr>
              <a:t>Teamwork makes an organization more resilient and due to this, the company is able to meet deadlines more effectively. </a:t>
            </a:r>
            <a:endParaRPr lang="en-IN" dirty="0"/>
          </a:p>
        </p:txBody>
      </p:sp>
      <p:sp>
        <p:nvSpPr>
          <p:cNvPr id="4" name="Slide Number Placeholder 3"/>
          <p:cNvSpPr>
            <a:spLocks noGrp="1"/>
          </p:cNvSpPr>
          <p:nvPr>
            <p:ph type="sldNum" sz="quarter" idx="5"/>
          </p:nvPr>
        </p:nvSpPr>
        <p:spPr/>
        <p:txBody>
          <a:bodyPr/>
          <a:lstStyle/>
          <a:p>
            <a:fld id="{A4AFF894-F02A-48AB-95E8-BE38F4772CE3}" type="slidenum">
              <a:rPr lang="en-IN" smtClean="0"/>
              <a:t>5</a:t>
            </a:fld>
            <a:endParaRPr lang="en-IN"/>
          </a:p>
        </p:txBody>
      </p:sp>
    </p:spTree>
    <p:extLst>
      <p:ext uri="{BB962C8B-B14F-4D97-AF65-F5344CB8AC3E}">
        <p14:creationId xmlns:p14="http://schemas.microsoft.com/office/powerpoint/2010/main" val="41894702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spcBef>
                <a:spcPts val="0"/>
              </a:spcBef>
              <a:spcAft>
                <a:spcPts val="0"/>
              </a:spcAft>
              <a:buFont typeface="Arial" panose="020B0604020202020204" pitchFamily="34" charset="0"/>
              <a:buChar char="•"/>
            </a:pPr>
            <a:r>
              <a:rPr lang="en-US" sz="1800" b="1" i="0" u="none" strike="noStrike" dirty="0">
                <a:solidFill>
                  <a:srgbClr val="FFFFFF"/>
                </a:solidFill>
                <a:effectLst/>
                <a:latin typeface="Arial" panose="020B0604020202020204" pitchFamily="34" charset="0"/>
              </a:rPr>
              <a:t>Forming:</a:t>
            </a:r>
            <a:r>
              <a:rPr lang="en-US" sz="1800" b="0" i="0" u="none" strike="noStrike" dirty="0">
                <a:solidFill>
                  <a:srgbClr val="FFFFFF"/>
                </a:solidFill>
                <a:effectLst/>
                <a:latin typeface="Arial" panose="020B0604020202020204" pitchFamily="34" charset="0"/>
              </a:rPr>
              <a:t> This is the first phase where the team is involved in the process of orientation. This is the phase when they get acquainted with one another. This stage is characterized by uncertainty and the team is depended on authority and leadership and needs guidance (uxplanet.org, 2021). </a:t>
            </a:r>
          </a:p>
          <a:p>
            <a:pPr rtl="0" fontAlgn="base">
              <a:spcBef>
                <a:spcPts val="0"/>
              </a:spcBef>
              <a:spcAft>
                <a:spcPts val="0"/>
              </a:spcAft>
              <a:buFont typeface="Arial" panose="020B0604020202020204" pitchFamily="34" charset="0"/>
              <a:buChar char="•"/>
            </a:pPr>
            <a:r>
              <a:rPr lang="en-US" sz="1800" b="1" i="0" u="none" strike="noStrike" dirty="0">
                <a:solidFill>
                  <a:srgbClr val="FFFFFF"/>
                </a:solidFill>
                <a:effectLst/>
                <a:latin typeface="Arial" panose="020B0604020202020204" pitchFamily="34" charset="0"/>
              </a:rPr>
              <a:t>Storming</a:t>
            </a:r>
            <a:r>
              <a:rPr lang="en-US" sz="1800" b="0" i="0" u="none" strike="noStrike" dirty="0">
                <a:solidFill>
                  <a:srgbClr val="FFFFFF"/>
                </a:solidFill>
                <a:effectLst/>
                <a:latin typeface="Arial" panose="020B0604020202020204" pitchFamily="34" charset="0"/>
              </a:rPr>
              <a:t>: This is the second stage of team development. This phase is characterized by competition and conflict among the team members. The team members are unable to agree on a point. </a:t>
            </a:r>
          </a:p>
          <a:p>
            <a:pPr algn="just" rtl="0">
              <a:spcBef>
                <a:spcPts val="0"/>
              </a:spcBef>
              <a:spcAft>
                <a:spcPts val="0"/>
              </a:spcAft>
            </a:pPr>
            <a:endParaRPr lang="en-US" sz="1800" b="0" i="0" u="none" strike="noStrike" dirty="0">
              <a:solidFill>
                <a:srgbClr val="000000"/>
              </a:solidFill>
              <a:effectLst/>
              <a:latin typeface="Arial" panose="020B0604020202020204" pitchFamily="34" charset="0"/>
            </a:endParaRPr>
          </a:p>
          <a:p>
            <a:pPr algn="just" rtl="0">
              <a:spcBef>
                <a:spcPts val="0"/>
              </a:spcBef>
              <a:spcAft>
                <a:spcPts val="0"/>
              </a:spcAft>
            </a:pPr>
            <a:r>
              <a:rPr lang="en-US" sz="1800" b="0" i="0" u="none" strike="noStrike" dirty="0">
                <a:solidFill>
                  <a:srgbClr val="000000"/>
                </a:solidFill>
                <a:effectLst/>
                <a:latin typeface="Arial" panose="020B0604020202020204" pitchFamily="34" charset="0"/>
              </a:rPr>
              <a:t>The first two stages in Tuckman’s team development model are rather confusing. The team members are introduced to one another and they are still focused on their individual goals rather than achieving a common organizational goal.  They are yet to gain the trust of one another. </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A4AFF894-F02A-48AB-95E8-BE38F4772CE3}" type="slidenum">
              <a:rPr lang="en-IN" smtClean="0"/>
              <a:t>6</a:t>
            </a:fld>
            <a:endParaRPr lang="en-IN"/>
          </a:p>
        </p:txBody>
      </p:sp>
    </p:spTree>
    <p:extLst>
      <p:ext uri="{BB962C8B-B14F-4D97-AF65-F5344CB8AC3E}">
        <p14:creationId xmlns:p14="http://schemas.microsoft.com/office/powerpoint/2010/main" val="27294792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spcBef>
                <a:spcPts val="0"/>
              </a:spcBef>
              <a:spcAft>
                <a:spcPts val="0"/>
              </a:spcAft>
              <a:buFont typeface="Arial" panose="020B0604020202020204" pitchFamily="34" charset="0"/>
              <a:buChar char="•"/>
            </a:pPr>
            <a:r>
              <a:rPr lang="en-US" sz="1800" b="1" i="0" u="none" strike="noStrike" dirty="0">
                <a:solidFill>
                  <a:srgbClr val="FFFFFF"/>
                </a:solidFill>
                <a:effectLst/>
                <a:latin typeface="Arial" panose="020B0604020202020204" pitchFamily="34" charset="0"/>
              </a:rPr>
              <a:t>Norming: </a:t>
            </a:r>
            <a:r>
              <a:rPr lang="en-US" sz="1800" b="0" i="0" u="none" strike="noStrike" dirty="0">
                <a:solidFill>
                  <a:srgbClr val="FFFFFF"/>
                </a:solidFill>
                <a:effectLst/>
                <a:latin typeface="Arial" panose="020B0604020202020204" pitchFamily="34" charset="0"/>
              </a:rPr>
              <a:t>This is the third stage of the team development model and the team members are able to manage conflict and begin to establish a bond. They are able to identify their individual roles within the team. </a:t>
            </a:r>
          </a:p>
          <a:p>
            <a:pPr rtl="0" fontAlgn="base">
              <a:spcBef>
                <a:spcPts val="0"/>
              </a:spcBef>
              <a:spcAft>
                <a:spcPts val="0"/>
              </a:spcAft>
              <a:buFont typeface="Arial" panose="020B0604020202020204" pitchFamily="34" charset="0"/>
              <a:buChar char="•"/>
            </a:pPr>
            <a:r>
              <a:rPr lang="en-US" sz="1800" b="1" i="0" u="none" strike="noStrike" dirty="0">
                <a:solidFill>
                  <a:srgbClr val="FFFFFF"/>
                </a:solidFill>
                <a:effectLst/>
                <a:latin typeface="Arial" panose="020B0604020202020204" pitchFamily="34" charset="0"/>
              </a:rPr>
              <a:t>Performing:</a:t>
            </a:r>
            <a:r>
              <a:rPr lang="en-US" sz="1800" b="0" i="0" u="none" strike="noStrike" dirty="0">
                <a:solidFill>
                  <a:srgbClr val="FFFFFF"/>
                </a:solidFill>
                <a:effectLst/>
                <a:latin typeface="Arial" panose="020B0604020202020204" pitchFamily="34" charset="0"/>
              </a:rPr>
              <a:t> The fourth stage is characterized by cooperation and consensus and therefore, the team is more organized, mature and well-functioning (Jones, 2019). The organizational goals and missions are clear to them. </a:t>
            </a:r>
            <a:endParaRPr lang="en-US" sz="1800" b="0" i="0" u="none" strike="noStrike" dirty="0">
              <a:solidFill>
                <a:srgbClr val="000000"/>
              </a:solidFill>
              <a:effectLst/>
              <a:latin typeface="Arial" panose="020B0604020202020204" pitchFamily="34" charset="0"/>
            </a:endParaRPr>
          </a:p>
          <a:p>
            <a:pPr algn="just" rtl="0">
              <a:spcBef>
                <a:spcPts val="0"/>
              </a:spcBef>
              <a:spcAft>
                <a:spcPts val="0"/>
              </a:spcAft>
            </a:pPr>
            <a:r>
              <a:rPr lang="en-US" sz="1800" b="0" i="0" u="none" strike="noStrike" dirty="0">
                <a:solidFill>
                  <a:srgbClr val="000000"/>
                </a:solidFill>
                <a:effectLst/>
                <a:latin typeface="Arial" panose="020B0604020202020204" pitchFamily="34" charset="0"/>
              </a:rPr>
              <a:t>In the third and the fourth stages, the team members begin to establish a bond. They are able to trust one another and focus on resolving conflict. They begin to perform towards the shared organizational goals. In these stages, the members are also able to identify their roles and responsibilities more effectively. </a:t>
            </a:r>
          </a:p>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b="1" i="0" u="none" strike="noStrike" dirty="0">
                <a:solidFill>
                  <a:srgbClr val="FFFFFF"/>
                </a:solidFill>
                <a:effectLst/>
                <a:latin typeface="Arial" panose="020B0604020202020204" pitchFamily="34" charset="0"/>
              </a:rPr>
              <a:t>Adjourning:</a:t>
            </a:r>
            <a:r>
              <a:rPr lang="en-US" sz="1200" b="0" i="0" u="none" strike="noStrike" dirty="0">
                <a:solidFill>
                  <a:srgbClr val="FFFFFF"/>
                </a:solidFill>
                <a:effectLst/>
                <a:latin typeface="Arial" panose="020B0604020202020204" pitchFamily="34" charset="0"/>
              </a:rPr>
              <a:t> This is the final step of Tuckman’s team development model. In this stage, the team members are able to achieve the common organizational goal. The combined effort of the team enables the organization to accomplish a task within the deadline (Jones, 2019). </a:t>
            </a:r>
            <a:endParaRPr lang="en-IN" sz="1200" dirty="0">
              <a:solidFill>
                <a:srgbClr val="FFFFFF"/>
              </a:solidFill>
            </a:endParaRPr>
          </a:p>
          <a:p>
            <a:pPr algn="just" rtl="0">
              <a:spcBef>
                <a:spcPts val="0"/>
              </a:spcBef>
              <a:spcAft>
                <a:spcPts val="0"/>
              </a:spcAft>
            </a:pPr>
            <a:endParaRPr lang="en-US" b="0" dirty="0">
              <a:effectLst/>
            </a:endParaRPr>
          </a:p>
          <a:p>
            <a:pPr algn="just" rtl="0">
              <a:spcBef>
                <a:spcPts val="0"/>
              </a:spcBef>
              <a:spcAft>
                <a:spcPts val="0"/>
              </a:spcAft>
            </a:pPr>
            <a:r>
              <a:rPr lang="en-US" sz="1200" b="0" i="0" u="none" strike="noStrike" dirty="0">
                <a:solidFill>
                  <a:srgbClr val="000000"/>
                </a:solidFill>
                <a:effectLst/>
                <a:latin typeface="Arial" panose="020B0604020202020204" pitchFamily="34" charset="0"/>
              </a:rPr>
              <a:t>In the final stage of Tuckman’s team development model, the team is disbanded. This means they have to part with one another and join another team. </a:t>
            </a:r>
            <a:endParaRPr lang="en-US" b="0" dirty="0">
              <a:effectLst/>
            </a:endParaRPr>
          </a:p>
          <a:p>
            <a:pPr algn="just" rtl="0">
              <a:spcBef>
                <a:spcPts val="0"/>
              </a:spcBef>
              <a:spcAft>
                <a:spcPts val="0"/>
              </a:spcAft>
            </a:pPr>
            <a:r>
              <a:rPr lang="en-US" sz="1200" b="0" i="0" u="none" strike="noStrike" dirty="0">
                <a:solidFill>
                  <a:srgbClr val="000000"/>
                </a:solidFill>
                <a:effectLst/>
                <a:latin typeface="Arial" panose="020B0604020202020204" pitchFamily="34" charset="0"/>
              </a:rPr>
              <a:t>The team development model is significantly important for understanding the ways in which a team is expected to form and perform gradually. As the team members begin to gain the trust of each other, they become less dependent on authority and begin to work more independently. They are able to work towards the shared organizational goals while driving the overall organizational performance. </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A4AFF894-F02A-48AB-95E8-BE38F4772CE3}" type="slidenum">
              <a:rPr lang="en-IN" smtClean="0"/>
              <a:t>7</a:t>
            </a:fld>
            <a:endParaRPr lang="en-IN"/>
          </a:p>
        </p:txBody>
      </p:sp>
    </p:spTree>
    <p:extLst>
      <p:ext uri="{BB962C8B-B14F-4D97-AF65-F5344CB8AC3E}">
        <p14:creationId xmlns:p14="http://schemas.microsoft.com/office/powerpoint/2010/main" val="13589583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Arial" panose="020B0604020202020204" pitchFamily="34" charset="0"/>
              </a:rPr>
              <a:t>This model was developed by Meredith Belbin in the year 198. This model was especially designed to predict and define the potential abilities and success of team members. These three team roles are described as action-oriented roles.</a:t>
            </a:r>
            <a:endParaRPr lang="en-IN" dirty="0"/>
          </a:p>
        </p:txBody>
      </p:sp>
      <p:sp>
        <p:nvSpPr>
          <p:cNvPr id="4" name="Slide Number Placeholder 3"/>
          <p:cNvSpPr>
            <a:spLocks noGrp="1"/>
          </p:cNvSpPr>
          <p:nvPr>
            <p:ph type="sldNum" sz="quarter" idx="5"/>
          </p:nvPr>
        </p:nvSpPr>
        <p:spPr/>
        <p:txBody>
          <a:bodyPr/>
          <a:lstStyle/>
          <a:p>
            <a:fld id="{A4AFF894-F02A-48AB-95E8-BE38F4772CE3}" type="slidenum">
              <a:rPr lang="en-IN" smtClean="0"/>
              <a:t>8</a:t>
            </a:fld>
            <a:endParaRPr lang="en-IN"/>
          </a:p>
        </p:txBody>
      </p:sp>
    </p:spTree>
    <p:extLst>
      <p:ext uri="{BB962C8B-B14F-4D97-AF65-F5344CB8AC3E}">
        <p14:creationId xmlns:p14="http://schemas.microsoft.com/office/powerpoint/2010/main" val="28540006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4AFF894-F02A-48AB-95E8-BE38F4772CE3}" type="slidenum">
              <a:rPr lang="en-IN" smtClean="0"/>
              <a:t>9</a:t>
            </a:fld>
            <a:endParaRPr lang="en-IN"/>
          </a:p>
        </p:txBody>
      </p:sp>
    </p:spTree>
    <p:extLst>
      <p:ext uri="{BB962C8B-B14F-4D97-AF65-F5344CB8AC3E}">
        <p14:creationId xmlns:p14="http://schemas.microsoft.com/office/powerpoint/2010/main" val="39191468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It is important to acknowledge that all the members exhibiting different characteristics are necessary in the team. It cannot be said one is more important than the other. This is because each contributes to teamwork and group projects in a diverse way. </a:t>
            </a:r>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endParaRPr lang="en-GB" dirty="0"/>
          </a:p>
        </p:txBody>
      </p:sp>
      <p:sp>
        <p:nvSpPr>
          <p:cNvPr id="4" name="Slide Number Placeholder 3"/>
          <p:cNvSpPr>
            <a:spLocks noGrp="1"/>
          </p:cNvSpPr>
          <p:nvPr>
            <p:ph type="sldNum" sz="quarter" idx="5"/>
          </p:nvPr>
        </p:nvSpPr>
        <p:spPr/>
        <p:txBody>
          <a:bodyPr/>
          <a:lstStyle/>
          <a:p>
            <a:fld id="{A4AFF894-F02A-48AB-95E8-BE38F4772CE3}" type="slidenum">
              <a:rPr lang="en-IN" smtClean="0"/>
              <a:t>10</a:t>
            </a:fld>
            <a:endParaRPr lang="en-IN"/>
          </a:p>
        </p:txBody>
      </p:sp>
    </p:spTree>
    <p:extLst>
      <p:ext uri="{BB962C8B-B14F-4D97-AF65-F5344CB8AC3E}">
        <p14:creationId xmlns:p14="http://schemas.microsoft.com/office/powerpoint/2010/main" val="21157912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4AFF894-F02A-48AB-95E8-BE38F4772CE3}" type="slidenum">
              <a:rPr lang="en-IN" smtClean="0"/>
              <a:t>11</a:t>
            </a:fld>
            <a:endParaRPr lang="en-IN"/>
          </a:p>
        </p:txBody>
      </p:sp>
    </p:spTree>
    <p:extLst>
      <p:ext uri="{BB962C8B-B14F-4D97-AF65-F5344CB8AC3E}">
        <p14:creationId xmlns:p14="http://schemas.microsoft.com/office/powerpoint/2010/main" val="18044188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spcBef>
                <a:spcPts val="0"/>
              </a:spcBef>
              <a:spcAft>
                <a:spcPts val="0"/>
              </a:spcAft>
              <a:buFont typeface="Arial" panose="020B0604020202020204" pitchFamily="34" charset="0"/>
              <a:buChar char="•"/>
            </a:pPr>
            <a:r>
              <a:rPr lang="en-US" sz="1800" b="0" i="0" u="none" strike="noStrike" dirty="0">
                <a:solidFill>
                  <a:srgbClr val="000000"/>
                </a:solidFill>
                <a:effectLst/>
                <a:latin typeface="Arial" panose="020B0604020202020204" pitchFamily="34" charset="0"/>
              </a:rPr>
              <a:t>The aim of managing conflicts within the workplace is to enhance group outcome and learning, including performance and effectiveness within an organization. Deloitte suggests that conflict resolution should also aim at the termination, elimination and reduction of all types and kinds of conflicts that generally occur in a workplace. Conflict mostly occurs when people are working in a team and due to the incompatibility of thoughts between two or more parties. </a:t>
            </a:r>
            <a:r>
              <a:rPr lang="en-US" sz="1200" b="0" i="0" u="none" strike="noStrike" dirty="0">
                <a:effectLst/>
                <a:latin typeface="Arial" panose="020B0604020202020204" pitchFamily="34" charset="0"/>
              </a:rPr>
              <a:t>Conflict management refers to the process of restricting the negative factors of conflict and encouraging the positive aspects.</a:t>
            </a:r>
          </a:p>
          <a:p>
            <a:pPr rtl="0" fontAlgn="base">
              <a:spcBef>
                <a:spcPts val="0"/>
              </a:spcBef>
              <a:spcAft>
                <a:spcPts val="0"/>
              </a:spcAft>
              <a:buFont typeface="Arial" panose="020B0604020202020204" pitchFamily="34" charset="0"/>
              <a:buChar char="•"/>
            </a:pPr>
            <a:r>
              <a:rPr lang="en-US" sz="1200" b="0" i="0" u="none" strike="noStrike" dirty="0">
                <a:effectLst/>
                <a:latin typeface="Arial" panose="020B0604020202020204" pitchFamily="34" charset="0"/>
              </a:rPr>
              <a:t>It also refers to the strategies that are geared towards the accomplishment of fruitful resolution amongst the people involved in a matter of conflict. </a:t>
            </a:r>
          </a:p>
          <a:p>
            <a:pPr algn="just" rtl="0">
              <a:spcBef>
                <a:spcPts val="0"/>
              </a:spcBef>
              <a:spcAft>
                <a:spcPts val="0"/>
              </a:spcAft>
            </a:pP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A4AFF894-F02A-48AB-95E8-BE38F4772CE3}" type="slidenum">
              <a:rPr lang="en-IN" smtClean="0"/>
              <a:t>12</a:t>
            </a:fld>
            <a:endParaRPr lang="en-IN"/>
          </a:p>
        </p:txBody>
      </p:sp>
    </p:spTree>
    <p:extLst>
      <p:ext uri="{BB962C8B-B14F-4D97-AF65-F5344CB8AC3E}">
        <p14:creationId xmlns:p14="http://schemas.microsoft.com/office/powerpoint/2010/main" val="40248058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800" b="0" i="0" u="none" strike="noStrike" dirty="0">
                <a:effectLst/>
                <a:latin typeface="Arial" panose="020B0604020202020204" pitchFamily="34" charset="0"/>
              </a:rPr>
              <a:t>According to the theorist there are five strategies of conflict management and these are accommodating, avoiding, collaborating, competing and compromising (</a:t>
            </a:r>
            <a:r>
              <a:rPr lang="en-US" sz="1800" b="0" i="0" u="none" strike="noStrike" dirty="0" err="1">
                <a:effectLst/>
                <a:latin typeface="Arial" panose="020B0604020202020204" pitchFamily="34" charset="0"/>
              </a:rPr>
              <a:t>Labrague</a:t>
            </a:r>
            <a:r>
              <a:rPr lang="en-US" sz="1800" b="0" i="0" u="none" strike="noStrike" dirty="0">
                <a:effectLst/>
                <a:latin typeface="Arial" panose="020B0604020202020204" pitchFamily="34" charset="0"/>
              </a:rPr>
              <a:t> and McEnroe–</a:t>
            </a:r>
            <a:r>
              <a:rPr lang="en-US" sz="1800" b="0" i="0" u="none" strike="noStrike" dirty="0" err="1">
                <a:effectLst/>
                <a:latin typeface="Arial" panose="020B0604020202020204" pitchFamily="34" charset="0"/>
              </a:rPr>
              <a:t>Petitte</a:t>
            </a:r>
            <a:r>
              <a:rPr lang="en-US" sz="1800" b="0" i="0" u="none" strike="noStrike" dirty="0">
                <a:effectLst/>
                <a:latin typeface="Arial" panose="020B0604020202020204" pitchFamily="34" charset="0"/>
              </a:rPr>
              <a:t>, 2017).  </a:t>
            </a:r>
            <a:r>
              <a:rPr lang="en-US" sz="1800" b="0" i="0" u="none" strike="noStrike" dirty="0">
                <a:solidFill>
                  <a:srgbClr val="000000"/>
                </a:solidFill>
                <a:effectLst/>
                <a:latin typeface="Arial" panose="020B0604020202020204" pitchFamily="34" charset="0"/>
              </a:rPr>
              <a:t>Each of the strategies identified by the theorist has its own specific benefits and there is no right or wrong style of conflict management. It involves the understanding of how one should respond instinctively to a conflict situation as well as having a thorough understanding of the other styles of management that could be used for approaching a specific scenario. </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A4AFF894-F02A-48AB-95E8-BE38F4772CE3}" type="slidenum">
              <a:rPr lang="en-IN" smtClean="0"/>
              <a:t>13</a:t>
            </a:fld>
            <a:endParaRPr lang="en-IN"/>
          </a:p>
        </p:txBody>
      </p:sp>
    </p:spTree>
    <p:extLst>
      <p:ext uri="{BB962C8B-B14F-4D97-AF65-F5344CB8AC3E}">
        <p14:creationId xmlns:p14="http://schemas.microsoft.com/office/powerpoint/2010/main" val="15376428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fontAlgn="base">
              <a:lnSpc>
                <a:spcPct val="150000"/>
              </a:lnSpc>
              <a:spcBef>
                <a:spcPts val="0"/>
              </a:spcBef>
              <a:spcAft>
                <a:spcPts val="0"/>
              </a:spcAft>
              <a:buFont typeface="Arial" panose="020B0604020202020204" pitchFamily="34" charset="0"/>
              <a:buChar char="•"/>
            </a:pPr>
            <a:r>
              <a:rPr lang="en-US" sz="1800" b="1" i="0" u="none" strike="noStrike" dirty="0">
                <a:solidFill>
                  <a:srgbClr val="000000"/>
                </a:solidFill>
                <a:effectLst/>
                <a:latin typeface="Arial" panose="020B0604020202020204" pitchFamily="34" charset="0"/>
              </a:rPr>
              <a:t>Accommodating- </a:t>
            </a:r>
            <a:r>
              <a:rPr lang="en-US" sz="1800" b="0" i="0" u="none" strike="noStrike" dirty="0">
                <a:solidFill>
                  <a:srgbClr val="000000"/>
                </a:solidFill>
                <a:effectLst/>
                <a:latin typeface="Arial" panose="020B0604020202020204" pitchFamily="34" charset="0"/>
              </a:rPr>
              <a:t>This style of conflict management involves the acceptance of one another’s opinion. </a:t>
            </a:r>
            <a:endParaRPr lang="en-US" sz="1800" b="1" i="0" u="none" strike="noStrike" dirty="0">
              <a:solidFill>
                <a:srgbClr val="000000"/>
              </a:solidFill>
              <a:effectLst/>
              <a:latin typeface="Arial" panose="020B0604020202020204" pitchFamily="34" charset="0"/>
            </a:endParaRPr>
          </a:p>
          <a:p>
            <a:pPr algn="just" rtl="0" fontAlgn="base">
              <a:lnSpc>
                <a:spcPct val="150000"/>
              </a:lnSpc>
              <a:spcBef>
                <a:spcPts val="0"/>
              </a:spcBef>
              <a:spcAft>
                <a:spcPts val="0"/>
              </a:spcAft>
              <a:buFont typeface="Arial" panose="020B0604020202020204" pitchFamily="34" charset="0"/>
              <a:buChar char="•"/>
            </a:pPr>
            <a:r>
              <a:rPr lang="en-US" sz="1800" b="1" i="0" u="none" strike="noStrike" dirty="0">
                <a:solidFill>
                  <a:srgbClr val="000000"/>
                </a:solidFill>
                <a:effectLst/>
                <a:latin typeface="Arial" panose="020B0604020202020204" pitchFamily="34" charset="0"/>
              </a:rPr>
              <a:t>Avoiding- </a:t>
            </a:r>
            <a:r>
              <a:rPr lang="en-US" sz="1800" b="0" i="0" u="none" strike="noStrike" dirty="0">
                <a:solidFill>
                  <a:srgbClr val="000000"/>
                </a:solidFill>
                <a:effectLst/>
                <a:latin typeface="Arial" panose="020B0604020202020204" pitchFamily="34" charset="0"/>
              </a:rPr>
              <a:t>This conflict resolution strategy is employed when the involved parties ignore the conflict thinking the issue will be resolved over time. </a:t>
            </a:r>
            <a:endParaRPr lang="en-US" sz="1800" b="1" i="0" u="none" strike="noStrike" dirty="0">
              <a:solidFill>
                <a:srgbClr val="000000"/>
              </a:solidFill>
              <a:effectLst/>
              <a:latin typeface="Arial" panose="020B0604020202020204" pitchFamily="34" charset="0"/>
            </a:endParaRPr>
          </a:p>
          <a:p>
            <a:pPr algn="just" rtl="0" fontAlgn="base">
              <a:lnSpc>
                <a:spcPct val="150000"/>
              </a:lnSpc>
              <a:spcBef>
                <a:spcPts val="0"/>
              </a:spcBef>
              <a:spcAft>
                <a:spcPts val="0"/>
              </a:spcAft>
              <a:buFont typeface="Arial" panose="020B0604020202020204" pitchFamily="34" charset="0"/>
              <a:buChar char="•"/>
            </a:pPr>
            <a:r>
              <a:rPr lang="en-US" sz="1800" b="1" i="0" u="none" strike="noStrike" dirty="0">
                <a:solidFill>
                  <a:srgbClr val="000000"/>
                </a:solidFill>
                <a:effectLst/>
                <a:latin typeface="Arial" panose="020B0604020202020204" pitchFamily="34" charset="0"/>
              </a:rPr>
              <a:t>Collaborating- </a:t>
            </a:r>
            <a:r>
              <a:rPr lang="en-US" sz="1800" b="0" i="0" u="none" strike="noStrike" dirty="0">
                <a:solidFill>
                  <a:srgbClr val="000000"/>
                </a:solidFill>
                <a:effectLst/>
                <a:latin typeface="Arial" panose="020B0604020202020204" pitchFamily="34" charset="0"/>
              </a:rPr>
              <a:t>When due to the difference in knowledge or ideologies cause a potential rift, the involved parties tend to integrate their ideas to reach a common ground of acceptance. </a:t>
            </a:r>
            <a:endParaRPr lang="en-US" sz="1800" b="1" i="0" u="none" strike="noStrike" dirty="0">
              <a:solidFill>
                <a:srgbClr val="000000"/>
              </a:solidFill>
              <a:effectLst/>
              <a:latin typeface="Arial" panose="020B0604020202020204" pitchFamily="34" charset="0"/>
            </a:endParaRPr>
          </a:p>
          <a:p>
            <a:pPr algn="just" rtl="0" fontAlgn="base">
              <a:lnSpc>
                <a:spcPct val="150000"/>
              </a:lnSpc>
              <a:spcBef>
                <a:spcPts val="0"/>
              </a:spcBef>
              <a:spcAft>
                <a:spcPts val="0"/>
              </a:spcAft>
              <a:buFont typeface="Arial" panose="020B0604020202020204" pitchFamily="34" charset="0"/>
              <a:buChar char="•"/>
            </a:pPr>
            <a:r>
              <a:rPr lang="en-US" sz="1800" b="1" i="0" u="none" strike="noStrike" dirty="0">
                <a:solidFill>
                  <a:srgbClr val="000000"/>
                </a:solidFill>
                <a:effectLst/>
                <a:latin typeface="Arial" panose="020B0604020202020204" pitchFamily="34" charset="0"/>
              </a:rPr>
              <a:t>Competing- </a:t>
            </a:r>
            <a:r>
              <a:rPr lang="en-US" sz="1800" b="0" i="0" u="none" strike="noStrike" dirty="0">
                <a:solidFill>
                  <a:srgbClr val="000000"/>
                </a:solidFill>
                <a:effectLst/>
                <a:latin typeface="Arial" panose="020B0604020202020204" pitchFamily="34" charset="0"/>
              </a:rPr>
              <a:t>This is a kind of resolution in which the assertive member having the spirit to fight wins and the other loses. </a:t>
            </a:r>
            <a:endParaRPr lang="en-US" sz="1800" b="1" i="0" u="none" strike="noStrike" dirty="0">
              <a:solidFill>
                <a:srgbClr val="000000"/>
              </a:solidFill>
              <a:effectLst/>
              <a:latin typeface="Arial" panose="020B0604020202020204" pitchFamily="34" charset="0"/>
            </a:endParaRPr>
          </a:p>
          <a:p>
            <a:pPr algn="just">
              <a:lnSpc>
                <a:spcPct val="150000"/>
              </a:lnSpc>
            </a:pPr>
            <a:r>
              <a:rPr lang="en-US" sz="1800" b="1" i="0" u="none" strike="noStrike" dirty="0">
                <a:solidFill>
                  <a:srgbClr val="000000"/>
                </a:solidFill>
                <a:effectLst/>
                <a:latin typeface="Arial" panose="020B0604020202020204" pitchFamily="34" charset="0"/>
              </a:rPr>
              <a:t>Compromising- </a:t>
            </a:r>
            <a:r>
              <a:rPr lang="en-US" sz="1800" b="0" i="0" u="none" strike="noStrike" dirty="0">
                <a:solidFill>
                  <a:srgbClr val="000000"/>
                </a:solidFill>
                <a:effectLst/>
                <a:latin typeface="Arial" panose="020B0604020202020204" pitchFamily="34" charset="0"/>
              </a:rPr>
              <a:t>The aim of this style is to find an acceptable, mutually and expedient solution that partially serves the interest of both parties.</a:t>
            </a:r>
            <a:endParaRPr lang="en-IN" sz="1800" dirty="0"/>
          </a:p>
          <a:p>
            <a:pPr algn="just" rtl="0">
              <a:spcBef>
                <a:spcPts val="0"/>
              </a:spcBef>
              <a:spcAft>
                <a:spcPts val="0"/>
              </a:spcAft>
            </a:pPr>
            <a:endParaRPr lang="en-US" sz="1800" b="0" i="0" u="none" strike="noStrike" dirty="0">
              <a:solidFill>
                <a:srgbClr val="000000"/>
              </a:solidFill>
              <a:effectLst/>
              <a:latin typeface="Arial" panose="020B0604020202020204" pitchFamily="34" charset="0"/>
            </a:endParaRPr>
          </a:p>
          <a:p>
            <a:pPr algn="just" rtl="0">
              <a:spcBef>
                <a:spcPts val="0"/>
              </a:spcBef>
              <a:spcAft>
                <a:spcPts val="0"/>
              </a:spcAft>
            </a:pPr>
            <a:r>
              <a:rPr lang="en-US" sz="1800" b="0" i="0" u="none" strike="noStrike" dirty="0">
                <a:solidFill>
                  <a:srgbClr val="000000"/>
                </a:solidFill>
                <a:effectLst/>
                <a:latin typeface="Arial" panose="020B0604020202020204" pitchFamily="34" charset="0"/>
              </a:rPr>
              <a:t>It is incredibly necessary to respond to conflict situations by controlling emotions instead of being afraid. It not only improves the corporate culture but also establishes a greater </a:t>
            </a:r>
            <a:r>
              <a:rPr lang="en-US" sz="1800" b="0" i="0" u="none" strike="noStrike" dirty="0" err="1">
                <a:solidFill>
                  <a:srgbClr val="000000"/>
                </a:solidFill>
                <a:effectLst/>
                <a:latin typeface="Arial" panose="020B0604020202020204" pitchFamily="34" charset="0"/>
              </a:rPr>
              <a:t>bottomline</a:t>
            </a:r>
            <a:r>
              <a:rPr lang="en-US" sz="1800" b="0" i="0" u="none" strike="noStrike" dirty="0">
                <a:solidFill>
                  <a:srgbClr val="000000"/>
                </a:solidFill>
                <a:effectLst/>
                <a:latin typeface="Arial" panose="020B0604020202020204" pitchFamily="34" charset="0"/>
              </a:rPr>
              <a:t> (</a:t>
            </a:r>
            <a:r>
              <a:rPr lang="en-US" sz="1800" b="0" i="0" u="none" strike="noStrike" dirty="0" err="1">
                <a:solidFill>
                  <a:srgbClr val="222222"/>
                </a:solidFill>
                <a:effectLst/>
                <a:latin typeface="Arial" panose="020B0604020202020204" pitchFamily="34" charset="0"/>
              </a:rPr>
              <a:t>Piryani</a:t>
            </a:r>
            <a:r>
              <a:rPr lang="en-US" sz="1800" b="0" i="0" u="none" strike="noStrike" dirty="0">
                <a:solidFill>
                  <a:srgbClr val="222222"/>
                </a:solidFill>
                <a:effectLst/>
                <a:latin typeface="Arial" panose="020B0604020202020204" pitchFamily="34" charset="0"/>
              </a:rPr>
              <a:t> and </a:t>
            </a:r>
            <a:r>
              <a:rPr lang="en-US" sz="1800" b="0" i="0" u="none" strike="noStrike" dirty="0" err="1">
                <a:solidFill>
                  <a:srgbClr val="222222"/>
                </a:solidFill>
                <a:effectLst/>
                <a:latin typeface="Arial" panose="020B0604020202020204" pitchFamily="34" charset="0"/>
              </a:rPr>
              <a:t>Piryani</a:t>
            </a:r>
            <a:r>
              <a:rPr lang="en-US" sz="1800" b="0" i="0" u="none" strike="noStrike" dirty="0">
                <a:solidFill>
                  <a:srgbClr val="222222"/>
                </a:solidFill>
                <a:effectLst/>
                <a:latin typeface="Arial" panose="020B0604020202020204" pitchFamily="34" charset="0"/>
              </a:rPr>
              <a:t>, 2018</a:t>
            </a:r>
            <a:r>
              <a:rPr lang="en-US" sz="1800" b="0" i="0" u="none" strike="noStrike" dirty="0">
                <a:solidFill>
                  <a:srgbClr val="000000"/>
                </a:solidFill>
                <a:effectLst/>
                <a:latin typeface="Arial" panose="020B0604020202020204" pitchFamily="34" charset="0"/>
              </a:rPr>
              <a:t>). </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A4AFF894-F02A-48AB-95E8-BE38F4772CE3}" type="slidenum">
              <a:rPr lang="en-IN" smtClean="0"/>
              <a:t>14</a:t>
            </a:fld>
            <a:endParaRPr lang="en-IN"/>
          </a:p>
        </p:txBody>
      </p:sp>
    </p:spTree>
    <p:extLst>
      <p:ext uri="{BB962C8B-B14F-4D97-AF65-F5344CB8AC3E}">
        <p14:creationId xmlns:p14="http://schemas.microsoft.com/office/powerpoint/2010/main" val="14113639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Arial" panose="020B0604020202020204" pitchFamily="34" charset="0"/>
              </a:rPr>
              <a:t>Successful development of a team is achieved when the opinions and interests of all the involved members are identified and recognized. There should not be any conflict of interests and all members should work together to accomplish the common goal. Good teamwork benefits the involved individuals by offering added opportunities and support for development. </a:t>
            </a:r>
            <a:endParaRPr lang="en-IN" dirty="0"/>
          </a:p>
        </p:txBody>
      </p:sp>
      <p:sp>
        <p:nvSpPr>
          <p:cNvPr id="4" name="Slide Number Placeholder 3"/>
          <p:cNvSpPr>
            <a:spLocks noGrp="1"/>
          </p:cNvSpPr>
          <p:nvPr>
            <p:ph type="sldNum" sz="quarter" idx="5"/>
          </p:nvPr>
        </p:nvSpPr>
        <p:spPr/>
        <p:txBody>
          <a:bodyPr/>
          <a:lstStyle/>
          <a:p>
            <a:fld id="{A4AFF894-F02A-48AB-95E8-BE38F4772CE3}" type="slidenum">
              <a:rPr lang="en-IN" smtClean="0"/>
              <a:t>15</a:t>
            </a:fld>
            <a:endParaRPr lang="en-IN"/>
          </a:p>
        </p:txBody>
      </p:sp>
    </p:spTree>
    <p:extLst>
      <p:ext uri="{BB962C8B-B14F-4D97-AF65-F5344CB8AC3E}">
        <p14:creationId xmlns:p14="http://schemas.microsoft.com/office/powerpoint/2010/main" val="71138105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Arial" panose="020B0604020202020204" pitchFamily="34" charset="0"/>
              </a:rPr>
              <a:t>According to </a:t>
            </a:r>
            <a:r>
              <a:rPr lang="en-US" sz="1800" b="0" i="0" u="none" strike="noStrike" dirty="0" err="1">
                <a:solidFill>
                  <a:srgbClr val="000000"/>
                </a:solidFill>
                <a:effectLst/>
                <a:latin typeface="Arial" panose="020B0604020202020204" pitchFamily="34" charset="0"/>
              </a:rPr>
              <a:t>Soni</a:t>
            </a:r>
            <a:r>
              <a:rPr lang="en-US" sz="1800" b="0" i="0" u="none" strike="noStrike" dirty="0">
                <a:solidFill>
                  <a:srgbClr val="000000"/>
                </a:solidFill>
                <a:effectLst/>
                <a:latin typeface="Arial" panose="020B0604020202020204" pitchFamily="34" charset="0"/>
              </a:rPr>
              <a:t> (2020), the development of a successful team depends on a number of factors, the most important of which is having a shared goal. </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A4AFF894-F02A-48AB-95E8-BE38F4772CE3}" type="slidenum">
              <a:rPr lang="en-IN" smtClean="0"/>
              <a:t>16</a:t>
            </a:fld>
            <a:endParaRPr lang="en-IN"/>
          </a:p>
        </p:txBody>
      </p:sp>
    </p:spTree>
    <p:extLst>
      <p:ext uri="{BB962C8B-B14F-4D97-AF65-F5344CB8AC3E}">
        <p14:creationId xmlns:p14="http://schemas.microsoft.com/office/powerpoint/2010/main" val="17360521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Arial" panose="020B0604020202020204" pitchFamily="34" charset="0"/>
              </a:rPr>
              <a:t>Effective and successful team development results in lower rate of turnover and establishes a strong corporate culture. Through the correct strategies of team development the members are granted with the opportunity to build a strong rapport with a common acceptance foundation. Teamwork enables decision-making abilities, problem-solving capabilities and strategizing potentially. </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A4AFF894-F02A-48AB-95E8-BE38F4772CE3}" type="slidenum">
              <a:rPr lang="en-IN" smtClean="0"/>
              <a:t>17</a:t>
            </a:fld>
            <a:endParaRPr lang="en-IN"/>
          </a:p>
        </p:txBody>
      </p:sp>
    </p:spTree>
    <p:extLst>
      <p:ext uri="{BB962C8B-B14F-4D97-AF65-F5344CB8AC3E}">
        <p14:creationId xmlns:p14="http://schemas.microsoft.com/office/powerpoint/2010/main" val="53372878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i="0" u="none" strike="noStrike" dirty="0">
                <a:solidFill>
                  <a:schemeClr val="bg1"/>
                </a:solidFill>
                <a:effectLst/>
                <a:latin typeface="Arial" panose="020B0604020202020204" pitchFamily="34" charset="0"/>
              </a:rPr>
              <a:t>Team development is explained with a range of theories such as Belbin's team role, Tuckman’s team development and </a:t>
            </a:r>
            <a:r>
              <a:rPr lang="en-US" sz="1800" b="0" i="0" u="none" strike="noStrike" dirty="0" err="1">
                <a:solidFill>
                  <a:schemeClr val="bg1"/>
                </a:solidFill>
                <a:effectLst/>
                <a:latin typeface="Arial" panose="020B0604020202020204" pitchFamily="34" charset="0"/>
              </a:rPr>
              <a:t>Kilman’s</a:t>
            </a:r>
            <a:r>
              <a:rPr lang="en-US" sz="1800" b="0" i="0" u="none" strike="noStrike" dirty="0">
                <a:solidFill>
                  <a:schemeClr val="bg1"/>
                </a:solidFill>
                <a:effectLst/>
                <a:latin typeface="Arial" panose="020B0604020202020204" pitchFamily="34" charset="0"/>
              </a:rPr>
              <a:t> model of conflict management.</a:t>
            </a:r>
          </a:p>
          <a:p>
            <a:r>
              <a:rPr lang="en-US" sz="1800" b="0" i="0" u="none" strike="noStrike" dirty="0">
                <a:solidFill>
                  <a:srgbClr val="000000"/>
                </a:solidFill>
                <a:effectLst/>
                <a:latin typeface="Arial" panose="020B0604020202020204" pitchFamily="34" charset="0"/>
              </a:rPr>
              <a:t>Team development is an integral part of management that mitigates conflicts, increases collaboration and encourages communication. It creates an environment in which the diverse ideas and the different mind-sets are encouraged and identified.   </a:t>
            </a:r>
            <a:endParaRPr lang="en-IN" dirty="0"/>
          </a:p>
        </p:txBody>
      </p:sp>
      <p:sp>
        <p:nvSpPr>
          <p:cNvPr id="4" name="Slide Number Placeholder 3"/>
          <p:cNvSpPr>
            <a:spLocks noGrp="1"/>
          </p:cNvSpPr>
          <p:nvPr>
            <p:ph type="sldNum" sz="quarter" idx="5"/>
          </p:nvPr>
        </p:nvSpPr>
        <p:spPr/>
        <p:txBody>
          <a:bodyPr/>
          <a:lstStyle/>
          <a:p>
            <a:fld id="{A4AFF894-F02A-48AB-95E8-BE38F4772CE3}" type="slidenum">
              <a:rPr lang="en-IN" smtClean="0"/>
              <a:t>18</a:t>
            </a:fld>
            <a:endParaRPr lang="en-IN"/>
          </a:p>
        </p:txBody>
      </p:sp>
    </p:spTree>
    <p:extLst>
      <p:ext uri="{BB962C8B-B14F-4D97-AF65-F5344CB8AC3E}">
        <p14:creationId xmlns:p14="http://schemas.microsoft.com/office/powerpoint/2010/main" val="338194297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endParaRPr lang="en-IN" dirty="0"/>
          </a:p>
        </p:txBody>
      </p:sp>
      <p:sp>
        <p:nvSpPr>
          <p:cNvPr id="4" name="Slide Number Placeholder 3"/>
          <p:cNvSpPr>
            <a:spLocks noGrp="1"/>
          </p:cNvSpPr>
          <p:nvPr>
            <p:ph type="sldNum" sz="quarter" idx="5"/>
          </p:nvPr>
        </p:nvSpPr>
        <p:spPr/>
        <p:txBody>
          <a:bodyPr/>
          <a:lstStyle/>
          <a:p>
            <a:fld id="{A4AFF894-F02A-48AB-95E8-BE38F4772CE3}" type="slidenum">
              <a:rPr lang="en-IN" smtClean="0"/>
              <a:t>19</a:t>
            </a:fld>
            <a:endParaRPr lang="en-IN"/>
          </a:p>
        </p:txBody>
      </p:sp>
    </p:spTree>
    <p:extLst>
      <p:ext uri="{BB962C8B-B14F-4D97-AF65-F5344CB8AC3E}">
        <p14:creationId xmlns:p14="http://schemas.microsoft.com/office/powerpoint/2010/main" val="8328990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87A5E-22B4-477B-8D04-DC377520C93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FA67DA4-78B1-4B00-888F-48165215B2E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152B6A7-65EA-4037-88C7-F91ED9CF5160}"/>
              </a:ext>
            </a:extLst>
          </p:cNvPr>
          <p:cNvSpPr>
            <a:spLocks noGrp="1"/>
          </p:cNvSpPr>
          <p:nvPr>
            <p:ph type="dt" sz="half" idx="10"/>
          </p:nvPr>
        </p:nvSpPr>
        <p:spPr/>
        <p:txBody>
          <a:bodyPr/>
          <a:lstStyle/>
          <a:p>
            <a:fld id="{162CF978-7601-42AA-B7B2-9329AA7BD8D3}" type="datetimeFigureOut">
              <a:rPr lang="en-IN" smtClean="0"/>
              <a:t>19-12-2021</a:t>
            </a:fld>
            <a:endParaRPr lang="en-IN"/>
          </a:p>
        </p:txBody>
      </p:sp>
      <p:sp>
        <p:nvSpPr>
          <p:cNvPr id="5" name="Footer Placeholder 4">
            <a:extLst>
              <a:ext uri="{FF2B5EF4-FFF2-40B4-BE49-F238E27FC236}">
                <a16:creationId xmlns:a16="http://schemas.microsoft.com/office/drawing/2014/main" id="{342A8AF5-0653-425D-8064-812023A0A6CF}"/>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ED3A746B-55D2-4C55-8EC6-F7EF1D7AE78F}"/>
              </a:ext>
            </a:extLst>
          </p:cNvPr>
          <p:cNvSpPr>
            <a:spLocks noGrp="1"/>
          </p:cNvSpPr>
          <p:nvPr>
            <p:ph type="sldNum" sz="quarter" idx="12"/>
          </p:nvPr>
        </p:nvSpPr>
        <p:spPr/>
        <p:txBody>
          <a:bodyPr/>
          <a:lstStyle/>
          <a:p>
            <a:fld id="{C3CF96FC-7D8F-4432-9BEC-DFA7B9AA1AD7}" type="slidenum">
              <a:rPr lang="en-IN" smtClean="0"/>
              <a:t>‹#›</a:t>
            </a:fld>
            <a:endParaRPr lang="en-IN"/>
          </a:p>
        </p:txBody>
      </p:sp>
    </p:spTree>
    <p:extLst>
      <p:ext uri="{BB962C8B-B14F-4D97-AF65-F5344CB8AC3E}">
        <p14:creationId xmlns:p14="http://schemas.microsoft.com/office/powerpoint/2010/main" val="30908477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F5FDA-8F38-4940-8F2C-E2338C335A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CB01364-3E9F-4E84-A3CE-EB0161F70E1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BCD209C-D6D3-478D-9AB1-A60F2B40D679}"/>
              </a:ext>
            </a:extLst>
          </p:cNvPr>
          <p:cNvSpPr>
            <a:spLocks noGrp="1"/>
          </p:cNvSpPr>
          <p:nvPr>
            <p:ph type="dt" sz="half" idx="10"/>
          </p:nvPr>
        </p:nvSpPr>
        <p:spPr/>
        <p:txBody>
          <a:bodyPr/>
          <a:lstStyle/>
          <a:p>
            <a:fld id="{162CF978-7601-42AA-B7B2-9329AA7BD8D3}" type="datetimeFigureOut">
              <a:rPr lang="en-IN" smtClean="0"/>
              <a:t>19-12-2021</a:t>
            </a:fld>
            <a:endParaRPr lang="en-IN"/>
          </a:p>
        </p:txBody>
      </p:sp>
      <p:sp>
        <p:nvSpPr>
          <p:cNvPr id="5" name="Footer Placeholder 4">
            <a:extLst>
              <a:ext uri="{FF2B5EF4-FFF2-40B4-BE49-F238E27FC236}">
                <a16:creationId xmlns:a16="http://schemas.microsoft.com/office/drawing/2014/main" id="{8D7FEE5A-C366-40A5-ADE4-903293C275C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29B4F4B0-8CE9-4EDC-B05B-1137E85A511C}"/>
              </a:ext>
            </a:extLst>
          </p:cNvPr>
          <p:cNvSpPr>
            <a:spLocks noGrp="1"/>
          </p:cNvSpPr>
          <p:nvPr>
            <p:ph type="sldNum" sz="quarter" idx="12"/>
          </p:nvPr>
        </p:nvSpPr>
        <p:spPr/>
        <p:txBody>
          <a:bodyPr/>
          <a:lstStyle/>
          <a:p>
            <a:fld id="{C3CF96FC-7D8F-4432-9BEC-DFA7B9AA1AD7}" type="slidenum">
              <a:rPr lang="en-IN" smtClean="0"/>
              <a:t>‹#›</a:t>
            </a:fld>
            <a:endParaRPr lang="en-IN"/>
          </a:p>
        </p:txBody>
      </p:sp>
    </p:spTree>
    <p:extLst>
      <p:ext uri="{BB962C8B-B14F-4D97-AF65-F5344CB8AC3E}">
        <p14:creationId xmlns:p14="http://schemas.microsoft.com/office/powerpoint/2010/main" val="4372972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8F1E7-017B-4E87-96C1-8DFEC8DC49C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87F5158-19BF-4AF2-861F-F8A59886065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62F3501-BC5A-4792-B5A9-632D18A68318}"/>
              </a:ext>
            </a:extLst>
          </p:cNvPr>
          <p:cNvSpPr>
            <a:spLocks noGrp="1"/>
          </p:cNvSpPr>
          <p:nvPr>
            <p:ph type="dt" sz="half" idx="10"/>
          </p:nvPr>
        </p:nvSpPr>
        <p:spPr/>
        <p:txBody>
          <a:bodyPr/>
          <a:lstStyle/>
          <a:p>
            <a:fld id="{162CF978-7601-42AA-B7B2-9329AA7BD8D3}" type="datetimeFigureOut">
              <a:rPr lang="en-IN" smtClean="0"/>
              <a:t>19-12-2021</a:t>
            </a:fld>
            <a:endParaRPr lang="en-IN"/>
          </a:p>
        </p:txBody>
      </p:sp>
      <p:sp>
        <p:nvSpPr>
          <p:cNvPr id="5" name="Footer Placeholder 4">
            <a:extLst>
              <a:ext uri="{FF2B5EF4-FFF2-40B4-BE49-F238E27FC236}">
                <a16:creationId xmlns:a16="http://schemas.microsoft.com/office/drawing/2014/main" id="{5E1378F4-8662-4B25-836B-09B46A388F14}"/>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7CA41D5B-C025-4BF8-B7C5-03774A7B7AA9}"/>
              </a:ext>
            </a:extLst>
          </p:cNvPr>
          <p:cNvSpPr>
            <a:spLocks noGrp="1"/>
          </p:cNvSpPr>
          <p:nvPr>
            <p:ph type="sldNum" sz="quarter" idx="12"/>
          </p:nvPr>
        </p:nvSpPr>
        <p:spPr/>
        <p:txBody>
          <a:bodyPr/>
          <a:lstStyle/>
          <a:p>
            <a:fld id="{C3CF96FC-7D8F-4432-9BEC-DFA7B9AA1AD7}" type="slidenum">
              <a:rPr lang="en-IN" smtClean="0"/>
              <a:t>‹#›</a:t>
            </a:fld>
            <a:endParaRPr lang="en-IN"/>
          </a:p>
        </p:txBody>
      </p:sp>
    </p:spTree>
    <p:extLst>
      <p:ext uri="{BB962C8B-B14F-4D97-AF65-F5344CB8AC3E}">
        <p14:creationId xmlns:p14="http://schemas.microsoft.com/office/powerpoint/2010/main" val="3853140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91780-C8AE-400C-98C1-8C40A0B1873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71C74E1-151C-4BDD-9236-842CE5DB612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72929D0-007B-4A11-BEAD-609855F0C99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DC1D7E4-DE80-44AB-A717-6DC48B3DEBDE}"/>
              </a:ext>
            </a:extLst>
          </p:cNvPr>
          <p:cNvSpPr>
            <a:spLocks noGrp="1"/>
          </p:cNvSpPr>
          <p:nvPr>
            <p:ph type="dt" sz="half" idx="10"/>
          </p:nvPr>
        </p:nvSpPr>
        <p:spPr/>
        <p:txBody>
          <a:bodyPr/>
          <a:lstStyle/>
          <a:p>
            <a:fld id="{162CF978-7601-42AA-B7B2-9329AA7BD8D3}" type="datetimeFigureOut">
              <a:rPr lang="en-IN" smtClean="0"/>
              <a:t>19-12-2021</a:t>
            </a:fld>
            <a:endParaRPr lang="en-IN"/>
          </a:p>
        </p:txBody>
      </p:sp>
      <p:sp>
        <p:nvSpPr>
          <p:cNvPr id="6" name="Footer Placeholder 5">
            <a:extLst>
              <a:ext uri="{FF2B5EF4-FFF2-40B4-BE49-F238E27FC236}">
                <a16:creationId xmlns:a16="http://schemas.microsoft.com/office/drawing/2014/main" id="{8DD3BD7A-792F-4D97-AC93-EE20C593D93C}"/>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3604FAF7-BCE2-4B4D-802A-A24F423AD9CC}"/>
              </a:ext>
            </a:extLst>
          </p:cNvPr>
          <p:cNvSpPr>
            <a:spLocks noGrp="1"/>
          </p:cNvSpPr>
          <p:nvPr>
            <p:ph type="sldNum" sz="quarter" idx="12"/>
          </p:nvPr>
        </p:nvSpPr>
        <p:spPr/>
        <p:txBody>
          <a:bodyPr/>
          <a:lstStyle/>
          <a:p>
            <a:fld id="{C3CF96FC-7D8F-4432-9BEC-DFA7B9AA1AD7}" type="slidenum">
              <a:rPr lang="en-IN" smtClean="0"/>
              <a:t>‹#›</a:t>
            </a:fld>
            <a:endParaRPr lang="en-IN"/>
          </a:p>
        </p:txBody>
      </p:sp>
    </p:spTree>
    <p:extLst>
      <p:ext uri="{BB962C8B-B14F-4D97-AF65-F5344CB8AC3E}">
        <p14:creationId xmlns:p14="http://schemas.microsoft.com/office/powerpoint/2010/main" val="6353430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F823FC-FABC-408D-9EBB-24D494B2C1A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CFE603E-644B-44FF-8AE6-3FD58C7CC1E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73B3197-142E-4241-A8F5-D77BF1D9AB9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C1E0738-0B88-469C-9C7D-8DE71644CA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5719B0C-1448-48DA-9C00-F1392B7CD6A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E8CC02A-E552-4CB2-9250-3D3C8CC83D4E}"/>
              </a:ext>
            </a:extLst>
          </p:cNvPr>
          <p:cNvSpPr>
            <a:spLocks noGrp="1"/>
          </p:cNvSpPr>
          <p:nvPr>
            <p:ph type="dt" sz="half" idx="10"/>
          </p:nvPr>
        </p:nvSpPr>
        <p:spPr/>
        <p:txBody>
          <a:bodyPr/>
          <a:lstStyle/>
          <a:p>
            <a:fld id="{162CF978-7601-42AA-B7B2-9329AA7BD8D3}" type="datetimeFigureOut">
              <a:rPr lang="en-IN" smtClean="0"/>
              <a:t>19-12-2021</a:t>
            </a:fld>
            <a:endParaRPr lang="en-IN"/>
          </a:p>
        </p:txBody>
      </p:sp>
      <p:sp>
        <p:nvSpPr>
          <p:cNvPr id="8" name="Footer Placeholder 7">
            <a:extLst>
              <a:ext uri="{FF2B5EF4-FFF2-40B4-BE49-F238E27FC236}">
                <a16:creationId xmlns:a16="http://schemas.microsoft.com/office/drawing/2014/main" id="{43536D42-0103-4720-ABB3-0DEDE794BB06}"/>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0D783630-E27A-46CE-B503-ED93DB1B95AC}"/>
              </a:ext>
            </a:extLst>
          </p:cNvPr>
          <p:cNvSpPr>
            <a:spLocks noGrp="1"/>
          </p:cNvSpPr>
          <p:nvPr>
            <p:ph type="sldNum" sz="quarter" idx="12"/>
          </p:nvPr>
        </p:nvSpPr>
        <p:spPr/>
        <p:txBody>
          <a:bodyPr/>
          <a:lstStyle/>
          <a:p>
            <a:fld id="{C3CF96FC-7D8F-4432-9BEC-DFA7B9AA1AD7}" type="slidenum">
              <a:rPr lang="en-IN" smtClean="0"/>
              <a:t>‹#›</a:t>
            </a:fld>
            <a:endParaRPr lang="en-IN"/>
          </a:p>
        </p:txBody>
      </p:sp>
    </p:spTree>
    <p:extLst>
      <p:ext uri="{BB962C8B-B14F-4D97-AF65-F5344CB8AC3E}">
        <p14:creationId xmlns:p14="http://schemas.microsoft.com/office/powerpoint/2010/main" val="1471836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0E2D0-DCF9-4377-85B5-E9AE219D541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7CD75A7-04DE-40E7-AD15-DCD7CB8531CC}"/>
              </a:ext>
            </a:extLst>
          </p:cNvPr>
          <p:cNvSpPr>
            <a:spLocks noGrp="1"/>
          </p:cNvSpPr>
          <p:nvPr>
            <p:ph type="dt" sz="half" idx="10"/>
          </p:nvPr>
        </p:nvSpPr>
        <p:spPr/>
        <p:txBody>
          <a:bodyPr/>
          <a:lstStyle/>
          <a:p>
            <a:fld id="{162CF978-7601-42AA-B7B2-9329AA7BD8D3}" type="datetimeFigureOut">
              <a:rPr lang="en-IN" smtClean="0"/>
              <a:t>19-12-2021</a:t>
            </a:fld>
            <a:endParaRPr lang="en-IN"/>
          </a:p>
        </p:txBody>
      </p:sp>
      <p:sp>
        <p:nvSpPr>
          <p:cNvPr id="4" name="Footer Placeholder 3">
            <a:extLst>
              <a:ext uri="{FF2B5EF4-FFF2-40B4-BE49-F238E27FC236}">
                <a16:creationId xmlns:a16="http://schemas.microsoft.com/office/drawing/2014/main" id="{21568479-98B4-43B4-A743-D19852D6E02E}"/>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ACFF920F-A9D7-435F-B699-517C320001E5}"/>
              </a:ext>
            </a:extLst>
          </p:cNvPr>
          <p:cNvSpPr>
            <a:spLocks noGrp="1"/>
          </p:cNvSpPr>
          <p:nvPr>
            <p:ph type="sldNum" sz="quarter" idx="12"/>
          </p:nvPr>
        </p:nvSpPr>
        <p:spPr/>
        <p:txBody>
          <a:bodyPr/>
          <a:lstStyle/>
          <a:p>
            <a:fld id="{C3CF96FC-7D8F-4432-9BEC-DFA7B9AA1AD7}" type="slidenum">
              <a:rPr lang="en-IN" smtClean="0"/>
              <a:t>‹#›</a:t>
            </a:fld>
            <a:endParaRPr lang="en-IN"/>
          </a:p>
        </p:txBody>
      </p:sp>
    </p:spTree>
    <p:extLst>
      <p:ext uri="{BB962C8B-B14F-4D97-AF65-F5344CB8AC3E}">
        <p14:creationId xmlns:p14="http://schemas.microsoft.com/office/powerpoint/2010/main" val="20815266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ACAEF7C-5D62-4C12-84E1-68E6D7B7F165}"/>
              </a:ext>
            </a:extLst>
          </p:cNvPr>
          <p:cNvSpPr>
            <a:spLocks noGrp="1"/>
          </p:cNvSpPr>
          <p:nvPr>
            <p:ph type="dt" sz="half" idx="10"/>
          </p:nvPr>
        </p:nvSpPr>
        <p:spPr/>
        <p:txBody>
          <a:bodyPr/>
          <a:lstStyle/>
          <a:p>
            <a:fld id="{162CF978-7601-42AA-B7B2-9329AA7BD8D3}" type="datetimeFigureOut">
              <a:rPr lang="en-IN" smtClean="0"/>
              <a:t>19-12-2021</a:t>
            </a:fld>
            <a:endParaRPr lang="en-IN"/>
          </a:p>
        </p:txBody>
      </p:sp>
      <p:sp>
        <p:nvSpPr>
          <p:cNvPr id="3" name="Footer Placeholder 2">
            <a:extLst>
              <a:ext uri="{FF2B5EF4-FFF2-40B4-BE49-F238E27FC236}">
                <a16:creationId xmlns:a16="http://schemas.microsoft.com/office/drawing/2014/main" id="{0A4CE067-6699-4EA5-BAE0-38597C7A6B18}"/>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DD5B2A66-B90A-4D1A-B9CE-D450F3926D7E}"/>
              </a:ext>
            </a:extLst>
          </p:cNvPr>
          <p:cNvSpPr>
            <a:spLocks noGrp="1"/>
          </p:cNvSpPr>
          <p:nvPr>
            <p:ph type="sldNum" sz="quarter" idx="12"/>
          </p:nvPr>
        </p:nvSpPr>
        <p:spPr/>
        <p:txBody>
          <a:bodyPr/>
          <a:lstStyle/>
          <a:p>
            <a:fld id="{C3CF96FC-7D8F-4432-9BEC-DFA7B9AA1AD7}" type="slidenum">
              <a:rPr lang="en-IN" smtClean="0"/>
              <a:t>‹#›</a:t>
            </a:fld>
            <a:endParaRPr lang="en-IN"/>
          </a:p>
        </p:txBody>
      </p:sp>
    </p:spTree>
    <p:extLst>
      <p:ext uri="{BB962C8B-B14F-4D97-AF65-F5344CB8AC3E}">
        <p14:creationId xmlns:p14="http://schemas.microsoft.com/office/powerpoint/2010/main" val="20959154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B087E-076C-40F2-9A72-5002435FDB5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4AE2CE4-EF7C-499A-9005-D63C9080909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1C25906-1C56-434B-A9ED-1149FF06B5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F4B368-8155-46E9-8A36-3C4D142394F6}"/>
              </a:ext>
            </a:extLst>
          </p:cNvPr>
          <p:cNvSpPr>
            <a:spLocks noGrp="1"/>
          </p:cNvSpPr>
          <p:nvPr>
            <p:ph type="dt" sz="half" idx="10"/>
          </p:nvPr>
        </p:nvSpPr>
        <p:spPr/>
        <p:txBody>
          <a:bodyPr/>
          <a:lstStyle/>
          <a:p>
            <a:fld id="{162CF978-7601-42AA-B7B2-9329AA7BD8D3}" type="datetimeFigureOut">
              <a:rPr lang="en-IN" smtClean="0"/>
              <a:t>19-12-2021</a:t>
            </a:fld>
            <a:endParaRPr lang="en-IN"/>
          </a:p>
        </p:txBody>
      </p:sp>
      <p:sp>
        <p:nvSpPr>
          <p:cNvPr id="6" name="Footer Placeholder 5">
            <a:extLst>
              <a:ext uri="{FF2B5EF4-FFF2-40B4-BE49-F238E27FC236}">
                <a16:creationId xmlns:a16="http://schemas.microsoft.com/office/drawing/2014/main" id="{DDEB5465-D1D9-4B45-9669-378C90645038}"/>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4D1B4E28-65E2-43A9-8BD4-BAF82B4EE3F7}"/>
              </a:ext>
            </a:extLst>
          </p:cNvPr>
          <p:cNvSpPr>
            <a:spLocks noGrp="1"/>
          </p:cNvSpPr>
          <p:nvPr>
            <p:ph type="sldNum" sz="quarter" idx="12"/>
          </p:nvPr>
        </p:nvSpPr>
        <p:spPr/>
        <p:txBody>
          <a:bodyPr/>
          <a:lstStyle/>
          <a:p>
            <a:fld id="{C3CF96FC-7D8F-4432-9BEC-DFA7B9AA1AD7}" type="slidenum">
              <a:rPr lang="en-IN" smtClean="0"/>
              <a:t>‹#›</a:t>
            </a:fld>
            <a:endParaRPr lang="en-IN"/>
          </a:p>
        </p:txBody>
      </p:sp>
    </p:spTree>
    <p:extLst>
      <p:ext uri="{BB962C8B-B14F-4D97-AF65-F5344CB8AC3E}">
        <p14:creationId xmlns:p14="http://schemas.microsoft.com/office/powerpoint/2010/main" val="15987806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3756A-D872-4366-A52D-FC4CA8B6794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81D6061-EFA3-4CB5-AF4C-FFBA19A4D01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B04F594-C0F5-41D1-A0BA-A7D6D2E4047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2EDDAEE-EFC3-4799-8713-8555C14710FE}"/>
              </a:ext>
            </a:extLst>
          </p:cNvPr>
          <p:cNvSpPr>
            <a:spLocks noGrp="1"/>
          </p:cNvSpPr>
          <p:nvPr>
            <p:ph type="dt" sz="half" idx="10"/>
          </p:nvPr>
        </p:nvSpPr>
        <p:spPr/>
        <p:txBody>
          <a:bodyPr/>
          <a:lstStyle/>
          <a:p>
            <a:fld id="{162CF978-7601-42AA-B7B2-9329AA7BD8D3}" type="datetimeFigureOut">
              <a:rPr lang="en-IN" smtClean="0"/>
              <a:t>19-12-2021</a:t>
            </a:fld>
            <a:endParaRPr lang="en-IN"/>
          </a:p>
        </p:txBody>
      </p:sp>
      <p:sp>
        <p:nvSpPr>
          <p:cNvPr id="6" name="Footer Placeholder 5">
            <a:extLst>
              <a:ext uri="{FF2B5EF4-FFF2-40B4-BE49-F238E27FC236}">
                <a16:creationId xmlns:a16="http://schemas.microsoft.com/office/drawing/2014/main" id="{0790335A-B634-4E93-ABB2-8EBCBE041D15}"/>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6038B0BA-8CAF-4C76-8566-FF5FBADD89A4}"/>
              </a:ext>
            </a:extLst>
          </p:cNvPr>
          <p:cNvSpPr>
            <a:spLocks noGrp="1"/>
          </p:cNvSpPr>
          <p:nvPr>
            <p:ph type="sldNum" sz="quarter" idx="12"/>
          </p:nvPr>
        </p:nvSpPr>
        <p:spPr/>
        <p:txBody>
          <a:bodyPr/>
          <a:lstStyle/>
          <a:p>
            <a:fld id="{C3CF96FC-7D8F-4432-9BEC-DFA7B9AA1AD7}" type="slidenum">
              <a:rPr lang="en-IN" smtClean="0"/>
              <a:t>‹#›</a:t>
            </a:fld>
            <a:endParaRPr lang="en-IN"/>
          </a:p>
        </p:txBody>
      </p:sp>
    </p:spTree>
    <p:extLst>
      <p:ext uri="{BB962C8B-B14F-4D97-AF65-F5344CB8AC3E}">
        <p14:creationId xmlns:p14="http://schemas.microsoft.com/office/powerpoint/2010/main" val="12350789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7AFD9-204B-4CDE-B4D0-D17BBD12DBF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5332BC0-4136-4F20-8E76-081062087C7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F89B8F-80E7-48C0-A8F6-5F9D93BAD798}"/>
              </a:ext>
            </a:extLst>
          </p:cNvPr>
          <p:cNvSpPr>
            <a:spLocks noGrp="1"/>
          </p:cNvSpPr>
          <p:nvPr>
            <p:ph type="dt" sz="half" idx="10"/>
          </p:nvPr>
        </p:nvSpPr>
        <p:spPr/>
        <p:txBody>
          <a:bodyPr/>
          <a:lstStyle/>
          <a:p>
            <a:fld id="{162CF978-7601-42AA-B7B2-9329AA7BD8D3}" type="datetimeFigureOut">
              <a:rPr lang="en-IN" smtClean="0"/>
              <a:t>19-12-2021</a:t>
            </a:fld>
            <a:endParaRPr lang="en-IN"/>
          </a:p>
        </p:txBody>
      </p:sp>
      <p:sp>
        <p:nvSpPr>
          <p:cNvPr id="5" name="Footer Placeholder 4">
            <a:extLst>
              <a:ext uri="{FF2B5EF4-FFF2-40B4-BE49-F238E27FC236}">
                <a16:creationId xmlns:a16="http://schemas.microsoft.com/office/drawing/2014/main" id="{393D087E-3FE8-458F-A35E-5BAF0DB0F03E}"/>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38199980-82D1-446C-93D8-8DFC9305F5A3}"/>
              </a:ext>
            </a:extLst>
          </p:cNvPr>
          <p:cNvSpPr>
            <a:spLocks noGrp="1"/>
          </p:cNvSpPr>
          <p:nvPr>
            <p:ph type="sldNum" sz="quarter" idx="12"/>
          </p:nvPr>
        </p:nvSpPr>
        <p:spPr/>
        <p:txBody>
          <a:bodyPr/>
          <a:lstStyle/>
          <a:p>
            <a:fld id="{C3CF96FC-7D8F-4432-9BEC-DFA7B9AA1AD7}" type="slidenum">
              <a:rPr lang="en-IN" smtClean="0"/>
              <a:t>‹#›</a:t>
            </a:fld>
            <a:endParaRPr lang="en-IN"/>
          </a:p>
        </p:txBody>
      </p:sp>
    </p:spTree>
    <p:extLst>
      <p:ext uri="{BB962C8B-B14F-4D97-AF65-F5344CB8AC3E}">
        <p14:creationId xmlns:p14="http://schemas.microsoft.com/office/powerpoint/2010/main" val="11374901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69A049A-81A7-4B01-8A31-B22A0577811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DC3FAE0-001B-4183-A2DD-1FDDB854C16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230DEC8-4730-489D-8C36-95AA09AAC2C8}"/>
              </a:ext>
            </a:extLst>
          </p:cNvPr>
          <p:cNvSpPr>
            <a:spLocks noGrp="1"/>
          </p:cNvSpPr>
          <p:nvPr>
            <p:ph type="dt" sz="half" idx="10"/>
          </p:nvPr>
        </p:nvSpPr>
        <p:spPr/>
        <p:txBody>
          <a:bodyPr/>
          <a:lstStyle/>
          <a:p>
            <a:fld id="{162CF978-7601-42AA-B7B2-9329AA7BD8D3}" type="datetimeFigureOut">
              <a:rPr lang="en-IN" smtClean="0"/>
              <a:t>19-12-2021</a:t>
            </a:fld>
            <a:endParaRPr lang="en-IN"/>
          </a:p>
        </p:txBody>
      </p:sp>
      <p:sp>
        <p:nvSpPr>
          <p:cNvPr id="5" name="Footer Placeholder 4">
            <a:extLst>
              <a:ext uri="{FF2B5EF4-FFF2-40B4-BE49-F238E27FC236}">
                <a16:creationId xmlns:a16="http://schemas.microsoft.com/office/drawing/2014/main" id="{0A941CE7-D7B8-47BB-9898-841C5C3FDFB5}"/>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8640CD77-E42A-45CB-AE2E-0C4DEDA38114}"/>
              </a:ext>
            </a:extLst>
          </p:cNvPr>
          <p:cNvSpPr>
            <a:spLocks noGrp="1"/>
          </p:cNvSpPr>
          <p:nvPr>
            <p:ph type="sldNum" sz="quarter" idx="12"/>
          </p:nvPr>
        </p:nvSpPr>
        <p:spPr/>
        <p:txBody>
          <a:bodyPr/>
          <a:lstStyle/>
          <a:p>
            <a:fld id="{C3CF96FC-7D8F-4432-9BEC-DFA7B9AA1AD7}" type="slidenum">
              <a:rPr lang="en-IN" smtClean="0"/>
              <a:t>‹#›</a:t>
            </a:fld>
            <a:endParaRPr lang="en-IN"/>
          </a:p>
        </p:txBody>
      </p:sp>
    </p:spTree>
    <p:extLst>
      <p:ext uri="{BB962C8B-B14F-4D97-AF65-F5344CB8AC3E}">
        <p14:creationId xmlns:p14="http://schemas.microsoft.com/office/powerpoint/2010/main" val="4869779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F344CD1-BCAC-4AA9-B7E0-4D30A57D5FD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860945A-8EDA-4686-9597-0A07AD6524E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C61E11-823D-4AA7-8B35-D2EB052497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62CF978-7601-42AA-B7B2-9329AA7BD8D3}" type="datetimeFigureOut">
              <a:rPr lang="en-IN" smtClean="0"/>
              <a:t>19-12-2021</a:t>
            </a:fld>
            <a:endParaRPr lang="en-IN"/>
          </a:p>
        </p:txBody>
      </p:sp>
      <p:sp>
        <p:nvSpPr>
          <p:cNvPr id="5" name="Footer Placeholder 4">
            <a:extLst>
              <a:ext uri="{FF2B5EF4-FFF2-40B4-BE49-F238E27FC236}">
                <a16:creationId xmlns:a16="http://schemas.microsoft.com/office/drawing/2014/main" id="{D6B0F5C0-7055-4633-AF95-AB31C47B3C1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A9384AEB-5C3B-4FB9-A8DF-0A61F3E74F5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3CF96FC-7D8F-4432-9BEC-DFA7B9AA1AD7}" type="slidenum">
              <a:rPr lang="en-IN" smtClean="0"/>
              <a:t>‹#›</a:t>
            </a:fld>
            <a:endParaRPr lang="en-IN"/>
          </a:p>
        </p:txBody>
      </p:sp>
    </p:spTree>
    <p:extLst>
      <p:ext uri="{BB962C8B-B14F-4D97-AF65-F5344CB8AC3E}">
        <p14:creationId xmlns:p14="http://schemas.microsoft.com/office/powerpoint/2010/main" val="181257381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academia.edu/download/60069384/Effect_of_Teamwork__Employee_Empowerment_and_Training_on_Employee_Performance20190721-119894-txjost.pdf"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hyperlink" Target="https://www.researchgate.net/profile/Leodoro-Labrague/publication/319743474_An_integrative_review_on_conflict_management_styles_among_nursing_students_Implications_for_nurse_education/links/5f3a1042458515b729276384/An-integrative-review-on-conflict-management-styles-among-nursing-students-Implications-for-nurse-education.pdf" TargetMode="External"/><Relationship Id="rId5" Type="http://schemas.openxmlformats.org/officeDocument/2006/relationships/hyperlink" Target="http://www.wiete.com.au/journals/GJEE/Publish/vol19no3/11-Kim-MS.pdf" TargetMode="External"/><Relationship Id="rId4" Type="http://schemas.openxmlformats.org/officeDocument/2006/relationships/hyperlink" Target="https://www.researchgate.net/profile/Alex-Jones-20/publication/335176254_THE_TUCKMAN'S_MODEL_IMPLEMENTATION_EFFECT_AND_ANALYSIS_THE_NEW_DEVELOPMENT_OF_JONES_LSI_MODEL_ON_A_SMALL_GROUP/links/5d55427e92851cb74c6cd2df/THE-TUCKMANS-MODEL-IMPLEMENTATION-EFFECT-AND-ANALYSIS-THE-NEW-DEVELOPMENT-OF-JONES-LSI-MODEL-ON-A-SMALL-GROUP.pdf"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nepmed.nhrc.gov.np/index.php/jnhrc/article/download/29/275" TargetMode="External"/><Relationship Id="rId7" Type="http://schemas.openxmlformats.org/officeDocument/2006/relationships/hyperlink" Target="https://uxplanet.org/building-effective-teams-with-design-sprints-819375070168" TargetMode="External"/><Relationship Id="rId2" Type="http://schemas.openxmlformats.org/officeDocument/2006/relationships/hyperlink" Target="https://www.theseus.fi/bitstream/handle/10024/155248/Essi.Paulamaki.BBIBM17A7.final.thesis.pdf?sequence=1" TargetMode="External"/><Relationship Id="rId1" Type="http://schemas.openxmlformats.org/officeDocument/2006/relationships/slideLayout" Target="../slideLayouts/slideLayout2.xml"/><Relationship Id="rId6" Type="http://schemas.openxmlformats.org/officeDocument/2006/relationships/hyperlink" Target="https://www.ifm.eng.cam.ac.uk/research/dmg/tools-and-techniques/belbins-team-roles/" TargetMode="External"/><Relationship Id="rId5" Type="http://schemas.openxmlformats.org/officeDocument/2006/relationships/hyperlink" Target="https://www.researchgate.net/profile/Vishal-Dineshkumar-Soni-2/publication/342571600_Importance_and_Strategic_Planning_of_Team_Management/links/5efbfc78a6fdcc4ca44085b5/Importance-and-Strategic-Planning-of-Team-Management.pdf" TargetMode="External"/><Relationship Id="rId4" Type="http://schemas.openxmlformats.org/officeDocument/2006/relationships/hyperlink" Target="http://irc.queensu.ca/wp-content/uploads/articles/articles_creating-a-collaborative-workplace-amplifying-teamwork-in-your-organization.pdf" TargetMode="External"/></Relationships>
</file>

<file path=ppt/slides/_rels/slide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3" name="Subtitle 2">
            <a:extLst>
              <a:ext uri="{FF2B5EF4-FFF2-40B4-BE49-F238E27FC236}">
                <a16:creationId xmlns:a16="http://schemas.microsoft.com/office/drawing/2014/main" id="{FA2A99AA-2525-4AED-991A-B10A44307CFA}"/>
              </a:ext>
            </a:extLst>
          </p:cNvPr>
          <p:cNvSpPr>
            <a:spLocks noGrp="1"/>
          </p:cNvSpPr>
          <p:nvPr>
            <p:ph type="subTitle" idx="1"/>
          </p:nvPr>
        </p:nvSpPr>
        <p:spPr>
          <a:xfrm>
            <a:off x="4439633" y="4518923"/>
            <a:ext cx="3312734" cy="1141851"/>
          </a:xfrm>
          <a:noFill/>
        </p:spPr>
        <p:txBody>
          <a:bodyPr>
            <a:normAutofit/>
          </a:bodyPr>
          <a:lstStyle/>
          <a:p>
            <a:r>
              <a:rPr lang="en-US" sz="2000" b="1" dirty="0">
                <a:solidFill>
                  <a:srgbClr val="080808"/>
                </a:solidFill>
                <a:latin typeface="Arial" panose="020B0604020202020204" pitchFamily="34" charset="0"/>
                <a:cs typeface="Arial" panose="020B0604020202020204" pitchFamily="34" charset="0"/>
              </a:rPr>
              <a:t>ASSESSMENT 2</a:t>
            </a:r>
            <a:endParaRPr lang="en-IN" sz="2000" b="1" dirty="0">
              <a:solidFill>
                <a:srgbClr val="080808"/>
              </a:solidFill>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715EC2C5-FE05-4843-A0F1-067A94D75CB5}"/>
              </a:ext>
            </a:extLst>
          </p:cNvPr>
          <p:cNvSpPr>
            <a:spLocks noGrp="1"/>
          </p:cNvSpPr>
          <p:nvPr>
            <p:ph type="ctrTitle"/>
          </p:nvPr>
        </p:nvSpPr>
        <p:spPr>
          <a:xfrm>
            <a:off x="3381759" y="595086"/>
            <a:ext cx="6234750" cy="6262914"/>
          </a:xfrm>
          <a:noFill/>
        </p:spPr>
        <p:txBody>
          <a:bodyPr anchor="ctr">
            <a:noAutofit/>
          </a:bodyPr>
          <a:lstStyle/>
          <a:p>
            <a:pPr algn="l">
              <a:spcBef>
                <a:spcPts val="0"/>
              </a:spcBef>
            </a:pPr>
            <a:br>
              <a:rPr lang="en-IN" sz="3200" b="0" dirty="0">
                <a:solidFill>
                  <a:srgbClr val="080808"/>
                </a:solidFill>
                <a:effectLst/>
                <a:latin typeface="Times New Roman" panose="02020603050405020304" pitchFamily="18" charset="0"/>
                <a:cs typeface="Times New Roman" panose="02020603050405020304" pitchFamily="18" charset="0"/>
              </a:rPr>
            </a:br>
            <a:br>
              <a:rPr lang="en-IN" sz="3200" dirty="0">
                <a:solidFill>
                  <a:srgbClr val="080808"/>
                </a:solidFill>
                <a:latin typeface="Times New Roman" panose="02020603050405020304" pitchFamily="18" charset="0"/>
                <a:cs typeface="Times New Roman" panose="02020603050405020304" pitchFamily="18" charset="0"/>
              </a:rPr>
            </a:br>
            <a:r>
              <a:rPr lang="en-IN" sz="3200" b="1" dirty="0">
                <a:solidFill>
                  <a:srgbClr val="080808"/>
                </a:solidFill>
                <a:latin typeface="Times New Roman" panose="02020603050405020304" pitchFamily="18" charset="0"/>
                <a:cs typeface="Times New Roman" panose="02020603050405020304" pitchFamily="18" charset="0"/>
              </a:rPr>
              <a:t>EFFECTIVE TEAMWORK AND COMMUNICATION</a:t>
            </a:r>
            <a:br>
              <a:rPr lang="en-IN" sz="3200" b="1" dirty="0">
                <a:solidFill>
                  <a:srgbClr val="080808"/>
                </a:solidFill>
                <a:latin typeface="Times New Roman" panose="02020603050405020304" pitchFamily="18" charset="0"/>
                <a:cs typeface="Times New Roman" panose="02020603050405020304" pitchFamily="18" charset="0"/>
              </a:rPr>
            </a:br>
            <a:br>
              <a:rPr lang="en-IN" sz="2400" b="0" dirty="0">
                <a:solidFill>
                  <a:srgbClr val="080808"/>
                </a:solidFill>
                <a:effectLst/>
                <a:latin typeface="Times New Roman" panose="02020603050405020304" pitchFamily="18" charset="0"/>
                <a:cs typeface="Times New Roman" panose="02020603050405020304" pitchFamily="18" charset="0"/>
              </a:rPr>
            </a:br>
            <a:r>
              <a:rPr lang="en-IN" sz="2400" b="1" dirty="0">
                <a:solidFill>
                  <a:srgbClr val="080808"/>
                </a:solidFill>
                <a:latin typeface="Arial" panose="020B0604020202020204" pitchFamily="34" charset="0"/>
              </a:rPr>
              <a:t>NAME AND NUMBERS OF THE GROUP MEMBERS:</a:t>
            </a:r>
            <a:br>
              <a:rPr lang="en-IN" sz="2400" b="1" dirty="0">
                <a:solidFill>
                  <a:srgbClr val="080808"/>
                </a:solidFill>
                <a:latin typeface="Arial" panose="020B0604020202020204" pitchFamily="34" charset="0"/>
              </a:rPr>
            </a:br>
            <a:r>
              <a:rPr lang="en-GB" sz="2400" b="1" dirty="0">
                <a:solidFill>
                  <a:prstClr val="black"/>
                </a:solidFill>
                <a:latin typeface="Myriad Pro"/>
                <a:ea typeface="ＭＳ Ｐゴシック" charset="0"/>
              </a:rPr>
              <a:t>1.DHIRENDRA NARAYAN JADHAV (2026171) </a:t>
            </a:r>
            <a:br>
              <a:rPr lang="en-GB" sz="2400" b="1" dirty="0">
                <a:solidFill>
                  <a:prstClr val="black"/>
                </a:solidFill>
                <a:latin typeface="Myriad Pro"/>
                <a:ea typeface="ＭＳ Ｐゴシック" charset="0"/>
              </a:rPr>
            </a:br>
            <a:r>
              <a:rPr lang="en-GB" sz="2400" b="1" dirty="0">
                <a:solidFill>
                  <a:prstClr val="black"/>
                </a:solidFill>
                <a:latin typeface="Myriad Pro"/>
                <a:ea typeface="ＭＳ Ｐゴシック" charset="0"/>
              </a:rPr>
              <a:t>2.FLORENTINA PAVALUSCA (2028438)</a:t>
            </a:r>
            <a:br>
              <a:rPr lang="en-GB" sz="2400" b="1" dirty="0">
                <a:solidFill>
                  <a:prstClr val="black"/>
                </a:solidFill>
                <a:latin typeface="Myriad Pro"/>
                <a:ea typeface="ＭＳ Ｐゴシック" charset="0"/>
              </a:rPr>
            </a:br>
            <a:r>
              <a:rPr lang="en-GB" sz="2400" b="1" dirty="0">
                <a:solidFill>
                  <a:prstClr val="black"/>
                </a:solidFill>
                <a:latin typeface="Myriad Pro"/>
                <a:ea typeface="ＭＳ Ｐゴシック" charset="0"/>
              </a:rPr>
              <a:t>3.</a:t>
            </a:r>
            <a:r>
              <a:rPr lang="it-IT" sz="2400" b="1" dirty="0">
                <a:solidFill>
                  <a:prstClr val="black"/>
                </a:solidFill>
                <a:latin typeface="Myriad Pro"/>
                <a:ea typeface="ＭＳ Ｐゴシック" charset="0"/>
              </a:rPr>
              <a:t>AURELIA-ELENA DICU (2027950) </a:t>
            </a:r>
            <a:br>
              <a:rPr lang="it-IT" sz="2400" b="1" dirty="0">
                <a:solidFill>
                  <a:prstClr val="black"/>
                </a:solidFill>
                <a:latin typeface="Myriad Pro"/>
                <a:ea typeface="ＭＳ Ｐゴシック" charset="0"/>
              </a:rPr>
            </a:br>
            <a:r>
              <a:rPr lang="it-IT" sz="2400" b="1" dirty="0">
                <a:solidFill>
                  <a:prstClr val="black"/>
                </a:solidFill>
                <a:latin typeface="Myriad Pro"/>
                <a:ea typeface="ＭＳ Ｐゴシック" charset="0"/>
              </a:rPr>
              <a:t>4.STAVRI KASARSKI (2022849) </a:t>
            </a:r>
            <a:br>
              <a:rPr lang="it-IT" sz="2400" b="1" dirty="0">
                <a:solidFill>
                  <a:prstClr val="black"/>
                </a:solidFill>
                <a:latin typeface="Myriad Pro"/>
                <a:ea typeface="ＭＳ Ｐゴシック" charset="0"/>
              </a:rPr>
            </a:br>
            <a:r>
              <a:rPr lang="it-IT" sz="2400" b="1" dirty="0">
                <a:solidFill>
                  <a:prstClr val="black"/>
                </a:solidFill>
                <a:latin typeface="Myriad Pro"/>
                <a:ea typeface="ＭＳ Ｐゴシック" charset="0"/>
              </a:rPr>
              <a:t>LECTURER: SAQIB SHAMIM</a:t>
            </a:r>
            <a:br>
              <a:rPr lang="it-IT" sz="2400" b="1" dirty="0">
                <a:solidFill>
                  <a:prstClr val="black"/>
                </a:solidFill>
                <a:latin typeface="Myriad Pro"/>
                <a:ea typeface="ＭＳ Ｐゴシック" charset="0"/>
              </a:rPr>
            </a:br>
            <a:br>
              <a:rPr lang="it-IT" sz="2400" b="1" dirty="0">
                <a:solidFill>
                  <a:prstClr val="black"/>
                </a:solidFill>
                <a:latin typeface="Myriad Pro"/>
                <a:ea typeface="ＭＳ Ｐゴシック" charset="0"/>
              </a:rPr>
            </a:br>
            <a:br>
              <a:rPr lang="it-IT" sz="2400" b="1" dirty="0">
                <a:solidFill>
                  <a:prstClr val="black"/>
                </a:solidFill>
                <a:latin typeface="Myriad Pro"/>
                <a:ea typeface="ＭＳ Ｐゴシック" charset="0"/>
              </a:rPr>
            </a:br>
            <a:br>
              <a:rPr lang="it-IT" sz="2400" b="1" dirty="0">
                <a:solidFill>
                  <a:prstClr val="black"/>
                </a:solidFill>
                <a:latin typeface="Myriad Pro"/>
                <a:ea typeface="ＭＳ Ｐゴシック" charset="0"/>
              </a:rPr>
            </a:br>
            <a:br>
              <a:rPr lang="it-IT" sz="2400" b="1" dirty="0">
                <a:solidFill>
                  <a:prstClr val="black"/>
                </a:solidFill>
                <a:latin typeface="Myriad Pro"/>
                <a:ea typeface="ＭＳ Ｐゴシック" charset="0"/>
              </a:rPr>
            </a:br>
            <a:r>
              <a:rPr lang="it-IT" sz="2400" b="1" dirty="0">
                <a:solidFill>
                  <a:prstClr val="black"/>
                </a:solidFill>
                <a:latin typeface="Myriad Pro"/>
                <a:ea typeface="ＭＳ Ｐゴシック" charset="0"/>
              </a:rPr>
              <a:t>MODULE CODE: BMSW4002_LON</a:t>
            </a:r>
            <a:br>
              <a:rPr lang="it-IT" sz="1800" b="1" dirty="0">
                <a:solidFill>
                  <a:prstClr val="black"/>
                </a:solidFill>
                <a:latin typeface="Myriad Pro"/>
                <a:ea typeface="ＭＳ Ｐゴシック" charset="0"/>
              </a:rPr>
            </a:br>
            <a:br>
              <a:rPr lang="en-IN" sz="3200" b="0" dirty="0">
                <a:solidFill>
                  <a:srgbClr val="080808"/>
                </a:solidFill>
                <a:effectLst/>
                <a:latin typeface="Times New Roman" panose="02020603050405020304" pitchFamily="18" charset="0"/>
                <a:cs typeface="Times New Roman" panose="02020603050405020304" pitchFamily="18" charset="0"/>
              </a:rPr>
            </a:br>
            <a:br>
              <a:rPr lang="en-IN" sz="3200" b="0" dirty="0">
                <a:solidFill>
                  <a:srgbClr val="080808"/>
                </a:solidFill>
                <a:effectLst/>
                <a:latin typeface="Times New Roman" panose="02020603050405020304" pitchFamily="18" charset="0"/>
                <a:cs typeface="Times New Roman" panose="02020603050405020304" pitchFamily="18" charset="0"/>
              </a:rPr>
            </a:br>
            <a:br>
              <a:rPr lang="en-IN" sz="3200" b="0" dirty="0">
                <a:solidFill>
                  <a:srgbClr val="080808"/>
                </a:solidFill>
                <a:effectLst/>
                <a:latin typeface="Times New Roman" panose="02020603050405020304" pitchFamily="18" charset="0"/>
                <a:cs typeface="Times New Roman" panose="02020603050405020304" pitchFamily="18" charset="0"/>
              </a:rPr>
            </a:br>
            <a:br>
              <a:rPr lang="en-IN" sz="3200" dirty="0">
                <a:solidFill>
                  <a:srgbClr val="080808"/>
                </a:solidFill>
                <a:latin typeface="Times New Roman" panose="02020603050405020304" pitchFamily="18" charset="0"/>
                <a:cs typeface="Times New Roman" panose="02020603050405020304" pitchFamily="18" charset="0"/>
              </a:rPr>
            </a:br>
            <a:endParaRPr lang="en-IN" sz="3200" dirty="0">
              <a:solidFill>
                <a:srgbClr val="080808"/>
              </a:solidFill>
              <a:latin typeface="Times New Roman" panose="02020603050405020304" pitchFamily="18" charset="0"/>
              <a:cs typeface="Times New Roman" panose="02020603050405020304" pitchFamily="18" charset="0"/>
            </a:endParaRP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907472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0FC413C-249F-4A5F-9CA5-05D7E8C4BD7E}"/>
              </a:ext>
            </a:extLst>
          </p:cNvPr>
          <p:cNvSpPr>
            <a:spLocks noGrp="1"/>
          </p:cNvSpPr>
          <p:nvPr>
            <p:ph type="title"/>
          </p:nvPr>
        </p:nvSpPr>
        <p:spPr>
          <a:xfrm>
            <a:off x="643467" y="321734"/>
            <a:ext cx="10905066" cy="1135737"/>
          </a:xfrm>
        </p:spPr>
        <p:txBody>
          <a:bodyPr>
            <a:normAutofit/>
          </a:bodyPr>
          <a:lstStyle/>
          <a:p>
            <a:r>
              <a:rPr lang="en-IN" sz="3600" b="1" i="0" u="none" strike="noStrike" dirty="0">
                <a:effectLst/>
                <a:latin typeface="Arial" panose="020B0604020202020204" pitchFamily="34" charset="0"/>
              </a:rPr>
              <a:t>Introduction</a:t>
            </a:r>
            <a:endParaRPr lang="en-IN" sz="3600" dirty="0"/>
          </a:p>
        </p:txBody>
      </p:sp>
      <p:sp>
        <p:nvSpPr>
          <p:cNvPr id="3" name="Content Placeholder 2">
            <a:extLst>
              <a:ext uri="{FF2B5EF4-FFF2-40B4-BE49-F238E27FC236}">
                <a16:creationId xmlns:a16="http://schemas.microsoft.com/office/drawing/2014/main" id="{5A89567E-24D5-4875-BB6C-B000F85A6870}"/>
              </a:ext>
            </a:extLst>
          </p:cNvPr>
          <p:cNvSpPr>
            <a:spLocks noGrp="1"/>
          </p:cNvSpPr>
          <p:nvPr>
            <p:ph idx="1"/>
          </p:nvPr>
        </p:nvSpPr>
        <p:spPr>
          <a:xfrm>
            <a:off x="643469" y="1457472"/>
            <a:ext cx="6618950" cy="5400528"/>
          </a:xfrm>
        </p:spPr>
        <p:txBody>
          <a:bodyPr>
            <a:normAutofit/>
          </a:bodyPr>
          <a:lstStyle/>
          <a:p>
            <a:pPr rtl="0" fontAlgn="base">
              <a:spcBef>
                <a:spcPts val="0"/>
              </a:spcBef>
              <a:spcAft>
                <a:spcPts val="0"/>
              </a:spcAft>
            </a:pPr>
            <a:r>
              <a:rPr lang="en-US" sz="3600" b="0" i="0" u="none" strike="noStrike" dirty="0">
                <a:effectLst/>
                <a:latin typeface="Times New Roman" panose="02020603050405020304" pitchFamily="18" charset="0"/>
                <a:cs typeface="Times New Roman" panose="02020603050405020304" pitchFamily="18" charset="0"/>
              </a:rPr>
              <a:t>refers to the collaborative effort of people in a group to accomplish a task or achieve goal.</a:t>
            </a:r>
          </a:p>
          <a:p>
            <a:pPr rtl="0" fontAlgn="base">
              <a:spcBef>
                <a:spcPts val="0"/>
              </a:spcBef>
              <a:spcAft>
                <a:spcPts val="0"/>
              </a:spcAft>
              <a:buFont typeface="Arial" panose="020B0604020202020204" pitchFamily="34" charset="0"/>
              <a:buChar char="•"/>
            </a:pPr>
            <a:r>
              <a:rPr lang="en-US" sz="3600" dirty="0">
                <a:latin typeface="Times New Roman" panose="02020603050405020304" pitchFamily="18" charset="0"/>
                <a:cs typeface="Times New Roman" panose="02020603050405020304" pitchFamily="18" charset="0"/>
              </a:rPr>
              <a:t>o</a:t>
            </a:r>
            <a:r>
              <a:rPr lang="en-US" sz="3600" b="0" i="0" u="none" strike="noStrike" dirty="0">
                <a:effectLst/>
                <a:latin typeface="Times New Roman" panose="02020603050405020304" pitchFamily="18" charset="0"/>
                <a:cs typeface="Times New Roman" panose="02020603050405020304" pitchFamily="18" charset="0"/>
              </a:rPr>
              <a:t>pen communication is encouraged in a team in order to manage and avoid conflict. </a:t>
            </a:r>
          </a:p>
          <a:p>
            <a:pPr rtl="0" fontAlgn="base">
              <a:spcBef>
                <a:spcPts val="0"/>
              </a:spcBef>
              <a:spcAft>
                <a:spcPts val="0"/>
              </a:spcAft>
              <a:buFont typeface="Arial" panose="020B0604020202020204" pitchFamily="34" charset="0"/>
              <a:buChar char="•"/>
            </a:pPr>
            <a:r>
              <a:rPr lang="en-US" sz="3600" b="0" i="0" u="none" strike="noStrike" dirty="0">
                <a:effectLst/>
                <a:latin typeface="Times New Roman" panose="02020603050405020304" pitchFamily="18" charset="0"/>
                <a:cs typeface="Times New Roman" panose="02020603050405020304" pitchFamily="18" charset="0"/>
              </a:rPr>
              <a:t>team dynamics includes effective coordination among group members to avoid confusion. </a:t>
            </a:r>
          </a:p>
          <a:p>
            <a:endParaRPr lang="en-IN" dirty="0">
              <a:latin typeface="Times New Roman" panose="02020603050405020304" pitchFamily="18" charset="0"/>
              <a:cs typeface="Times New Roman" panose="02020603050405020304" pitchFamily="18" charset="0"/>
            </a:endParaRPr>
          </a:p>
        </p:txBody>
      </p:sp>
      <p:grpSp>
        <p:nvGrpSpPr>
          <p:cNvPr id="16" name="Group 15">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7" name="Isosceles Triangle 16">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9" name="Picture 8">
            <a:extLst>
              <a:ext uri="{FF2B5EF4-FFF2-40B4-BE49-F238E27FC236}">
                <a16:creationId xmlns:a16="http://schemas.microsoft.com/office/drawing/2014/main" id="{D76EC5EC-C233-4B15-B1DB-8C9D2A861455}"/>
              </a:ext>
            </a:extLst>
          </p:cNvPr>
          <p:cNvPicPr>
            <a:picLocks noChangeAspect="1"/>
          </p:cNvPicPr>
          <p:nvPr/>
        </p:nvPicPr>
        <p:blipFill>
          <a:blip r:embed="rId3"/>
          <a:stretch>
            <a:fillRect/>
          </a:stretch>
        </p:blipFill>
        <p:spPr>
          <a:xfrm>
            <a:off x="7262420" y="1670241"/>
            <a:ext cx="4654246" cy="3783193"/>
          </a:xfrm>
          <a:prstGeom prst="rect">
            <a:avLst/>
          </a:prstGeom>
        </p:spPr>
      </p:pic>
      <p:grpSp>
        <p:nvGrpSpPr>
          <p:cNvPr id="20" name="Group 19">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21" name="Rectangle 20">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Isosceles Triangle 21">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40366430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B7F39A-3E3C-4D95-9E85-AF990E1A3191}"/>
              </a:ext>
            </a:extLst>
          </p:cNvPr>
          <p:cNvSpPr>
            <a:spLocks noGrp="1"/>
          </p:cNvSpPr>
          <p:nvPr>
            <p:ph type="title"/>
          </p:nvPr>
        </p:nvSpPr>
        <p:spPr>
          <a:xfrm>
            <a:off x="481013" y="3752849"/>
            <a:ext cx="3290887" cy="2452687"/>
          </a:xfrm>
        </p:spPr>
        <p:txBody>
          <a:bodyPr anchor="ctr">
            <a:normAutofit/>
          </a:bodyPr>
          <a:lstStyle/>
          <a:p>
            <a:r>
              <a:rPr lang="en-IN" sz="3600" b="1" i="0" u="none" strike="noStrike" dirty="0">
                <a:effectLst/>
                <a:latin typeface="Arial" panose="020B0604020202020204" pitchFamily="34" charset="0"/>
              </a:rPr>
              <a:t>Benefits of teamwork</a:t>
            </a:r>
            <a:endParaRPr lang="en-IN" sz="3600" dirty="0"/>
          </a:p>
        </p:txBody>
      </p:sp>
      <p:pic>
        <p:nvPicPr>
          <p:cNvPr id="4" name="Picture 3">
            <a:extLst>
              <a:ext uri="{FF2B5EF4-FFF2-40B4-BE49-F238E27FC236}">
                <a16:creationId xmlns:a16="http://schemas.microsoft.com/office/drawing/2014/main" id="{8FAB97EB-AF27-4B49-B814-A9C62CE783F6}"/>
              </a:ext>
            </a:extLst>
          </p:cNvPr>
          <p:cNvPicPr>
            <a:picLocks noChangeAspect="1"/>
          </p:cNvPicPr>
          <p:nvPr/>
        </p:nvPicPr>
        <p:blipFill rotWithShape="1">
          <a:blip r:embed="rId3"/>
          <a:srcRect t="1734" b="41379"/>
          <a:stretch/>
        </p:blipFill>
        <p:spPr>
          <a:xfrm>
            <a:off x="20" y="11"/>
            <a:ext cx="12191980" cy="3105140"/>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E35A13FC-D828-4C4B-9087-C8ED9AC6D8F0}"/>
              </a:ext>
            </a:extLst>
          </p:cNvPr>
          <p:cNvSpPr>
            <a:spLocks noGrp="1"/>
          </p:cNvSpPr>
          <p:nvPr>
            <p:ph idx="1"/>
          </p:nvPr>
        </p:nvSpPr>
        <p:spPr>
          <a:xfrm>
            <a:off x="3771900" y="3222171"/>
            <a:ext cx="7937495" cy="3497943"/>
          </a:xfrm>
        </p:spPr>
        <p:txBody>
          <a:bodyPr anchor="ctr">
            <a:normAutofit fontScale="62500" lnSpcReduction="20000"/>
          </a:bodyPr>
          <a:lstStyle/>
          <a:p>
            <a:pPr rtl="0" fontAlgn="base">
              <a:spcBef>
                <a:spcPts val="0"/>
              </a:spcBef>
              <a:spcAft>
                <a:spcPts val="0"/>
              </a:spcAft>
              <a:buFont typeface="Arial" panose="020B0604020202020204" pitchFamily="34" charset="0"/>
              <a:buChar char="•"/>
            </a:pPr>
            <a:r>
              <a:rPr lang="en-US" sz="6400" b="0" i="0" u="none" strike="noStrike" dirty="0">
                <a:effectLst/>
                <a:latin typeface="Times New Roman" panose="02020603050405020304" pitchFamily="18" charset="0"/>
                <a:cs typeface="Times New Roman" panose="02020603050405020304" pitchFamily="18" charset="0"/>
              </a:rPr>
              <a:t>Teamwork is beneficial to an organization as it improves productivity by increasing engagement and motivating people to work towards a common goal. </a:t>
            </a:r>
          </a:p>
          <a:p>
            <a:pPr rtl="0" fontAlgn="base">
              <a:spcBef>
                <a:spcPts val="0"/>
              </a:spcBef>
              <a:spcAft>
                <a:spcPts val="0"/>
              </a:spcAft>
              <a:buFont typeface="Arial" panose="020B0604020202020204" pitchFamily="34" charset="0"/>
              <a:buChar char="•"/>
            </a:pPr>
            <a:r>
              <a:rPr lang="en-US" sz="6400" b="0" i="0" u="none" strike="noStrike" dirty="0">
                <a:effectLst/>
                <a:latin typeface="Times New Roman" panose="02020603050405020304" pitchFamily="18" charset="0"/>
                <a:cs typeface="Times New Roman" panose="02020603050405020304" pitchFamily="18" charset="0"/>
              </a:rPr>
              <a:t>Teamwork is important in  an organization for greater synergy.</a:t>
            </a:r>
          </a:p>
          <a:p>
            <a:endParaRPr lang="en-IN"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854651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D32C4-545E-463F-BE02-15AE5FE80E58}"/>
              </a:ext>
            </a:extLst>
          </p:cNvPr>
          <p:cNvSpPr>
            <a:spLocks noGrp="1"/>
          </p:cNvSpPr>
          <p:nvPr>
            <p:ph type="title"/>
          </p:nvPr>
        </p:nvSpPr>
        <p:spPr>
          <a:xfrm>
            <a:off x="5987588" y="266297"/>
            <a:ext cx="5314536" cy="1325563"/>
          </a:xfrm>
        </p:spPr>
        <p:txBody>
          <a:bodyPr>
            <a:normAutofit/>
          </a:bodyPr>
          <a:lstStyle/>
          <a:p>
            <a:r>
              <a:rPr lang="en-IN" b="1" i="0" u="none" strike="noStrike" dirty="0">
                <a:effectLst/>
                <a:latin typeface="Arial" panose="020B0604020202020204" pitchFamily="34" charset="0"/>
              </a:rPr>
              <a:t>Benefits of teamwork</a:t>
            </a:r>
            <a:endParaRPr lang="en-IN" dirty="0"/>
          </a:p>
        </p:txBody>
      </p:sp>
      <p:sp>
        <p:nvSpPr>
          <p:cNvPr id="9"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71B9AFA4-EE2F-440B-BA12-3B02895D6277}"/>
              </a:ext>
            </a:extLst>
          </p:cNvPr>
          <p:cNvPicPr>
            <a:picLocks noChangeAspect="1"/>
          </p:cNvPicPr>
          <p:nvPr/>
        </p:nvPicPr>
        <p:blipFill rotWithShape="1">
          <a:blip r:embed="rId3"/>
          <a:srcRect l="2581" r="1187"/>
          <a:stretch/>
        </p:blipFill>
        <p:spPr>
          <a:xfrm>
            <a:off x="2" y="-2"/>
            <a:ext cx="5441859"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p:spPr>
      </p:pic>
      <p:sp>
        <p:nvSpPr>
          <p:cNvPr id="3" name="Content Placeholder 2">
            <a:extLst>
              <a:ext uri="{FF2B5EF4-FFF2-40B4-BE49-F238E27FC236}">
                <a16:creationId xmlns:a16="http://schemas.microsoft.com/office/drawing/2014/main" id="{B204D756-126F-44B2-B23A-2E12A7559F14}"/>
              </a:ext>
            </a:extLst>
          </p:cNvPr>
          <p:cNvSpPr>
            <a:spLocks noGrp="1"/>
          </p:cNvSpPr>
          <p:nvPr>
            <p:ph idx="1"/>
          </p:nvPr>
        </p:nvSpPr>
        <p:spPr>
          <a:xfrm>
            <a:off x="6025473" y="1741040"/>
            <a:ext cx="5314543" cy="3375920"/>
          </a:xfrm>
        </p:spPr>
        <p:txBody>
          <a:bodyPr anchor="t">
            <a:noAutofit/>
          </a:bodyPr>
          <a:lstStyle/>
          <a:p>
            <a:pPr rtl="0" fontAlgn="base">
              <a:spcBef>
                <a:spcPts val="0"/>
              </a:spcBef>
              <a:spcAft>
                <a:spcPts val="0"/>
              </a:spcAft>
              <a:buFont typeface="Arial" panose="020B0604020202020204" pitchFamily="34" charset="0"/>
              <a:buChar char="•"/>
            </a:pPr>
            <a:r>
              <a:rPr lang="en-US" sz="3200" b="0" i="0" u="none" strike="noStrike" dirty="0">
                <a:effectLst/>
                <a:latin typeface="Times New Roman" panose="02020603050405020304" pitchFamily="18" charset="0"/>
                <a:cs typeface="Times New Roman" panose="02020603050405020304" pitchFamily="18" charset="0"/>
              </a:rPr>
              <a:t>Teamwork is essential for increasing flexibility. </a:t>
            </a:r>
          </a:p>
          <a:p>
            <a:pPr rtl="0" fontAlgn="base">
              <a:spcBef>
                <a:spcPts val="0"/>
              </a:spcBef>
              <a:spcAft>
                <a:spcPts val="0"/>
              </a:spcAft>
              <a:buFont typeface="Arial" panose="020B0604020202020204" pitchFamily="34" charset="0"/>
              <a:buChar char="•"/>
            </a:pPr>
            <a:r>
              <a:rPr lang="en-US" sz="3200" b="0" i="0" u="none" strike="noStrike" dirty="0">
                <a:effectLst/>
                <a:latin typeface="Times New Roman" panose="02020603050405020304" pitchFamily="18" charset="0"/>
                <a:cs typeface="Times New Roman" panose="02020603050405020304" pitchFamily="18" charset="0"/>
              </a:rPr>
              <a:t>This is important for creating an adaptive team that is ready for any challenges at all. </a:t>
            </a:r>
          </a:p>
          <a:p>
            <a:pPr rtl="0" fontAlgn="base">
              <a:spcBef>
                <a:spcPts val="0"/>
              </a:spcBef>
              <a:spcAft>
                <a:spcPts val="0"/>
              </a:spcAft>
              <a:buFont typeface="Arial" panose="020B0604020202020204" pitchFamily="34" charset="0"/>
              <a:buChar char="•"/>
            </a:pPr>
            <a:r>
              <a:rPr lang="en-US" sz="3200" b="0" i="0" u="none" strike="noStrike" dirty="0">
                <a:effectLst/>
                <a:latin typeface="Times New Roman" panose="02020603050405020304" pitchFamily="18" charset="0"/>
                <a:cs typeface="Times New Roman" panose="02020603050405020304" pitchFamily="18" charset="0"/>
              </a:rPr>
              <a:t>Each team member is aware of their individual roles and responsibilities and is able to support the team  (Scott and Queen’s, 2017). </a:t>
            </a:r>
          </a:p>
        </p:txBody>
      </p:sp>
    </p:spTree>
    <p:extLst>
      <p:ext uri="{BB962C8B-B14F-4D97-AF65-F5344CB8AC3E}">
        <p14:creationId xmlns:p14="http://schemas.microsoft.com/office/powerpoint/2010/main" val="714645505"/>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DC7D7A-AAE9-413E-A5DC-D96319FB62A6}"/>
              </a:ext>
            </a:extLst>
          </p:cNvPr>
          <p:cNvSpPr>
            <a:spLocks noGrp="1"/>
          </p:cNvSpPr>
          <p:nvPr>
            <p:ph type="title"/>
          </p:nvPr>
        </p:nvSpPr>
        <p:spPr>
          <a:xfrm>
            <a:off x="6448815" y="211016"/>
            <a:ext cx="5259707" cy="1325563"/>
          </a:xfrm>
        </p:spPr>
        <p:txBody>
          <a:bodyPr>
            <a:normAutofit/>
          </a:bodyPr>
          <a:lstStyle/>
          <a:p>
            <a:r>
              <a:rPr lang="en-IN" b="1" i="0" u="none" strike="noStrike" dirty="0">
                <a:effectLst/>
                <a:latin typeface="Arial" panose="020B0604020202020204" pitchFamily="34" charset="0"/>
              </a:rPr>
              <a:t>Benefits of teamwork</a:t>
            </a:r>
            <a:endParaRPr lang="en-IN" dirty="0"/>
          </a:p>
        </p:txBody>
      </p:sp>
      <p:sp>
        <p:nvSpPr>
          <p:cNvPr id="1038" name="Freeform: Shape 80">
            <a:extLst>
              <a:ext uri="{FF2B5EF4-FFF2-40B4-BE49-F238E27FC236}">
                <a16:creationId xmlns:a16="http://schemas.microsoft.com/office/drawing/2014/main" id="{357DD0D3-F869-46D0-944C-6EC60E19E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36816"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1036" name="Picture 12" descr="Download Team Work Download Png HQ PNG Image | FreePNGImg">
            <a:extLst>
              <a:ext uri="{FF2B5EF4-FFF2-40B4-BE49-F238E27FC236}">
                <a16:creationId xmlns:a16="http://schemas.microsoft.com/office/drawing/2014/main" id="{37D9059F-F3AB-45FD-A28B-8F633214D1F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501" r="9080" b="1"/>
          <a:stretch/>
        </p:blipFill>
        <p:spPr bwMode="auto">
          <a:xfrm>
            <a:off x="1" y="2"/>
            <a:ext cx="586372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AD3BFE7-6A33-44ED-B9A2-6D27DF301DB9}"/>
              </a:ext>
            </a:extLst>
          </p:cNvPr>
          <p:cNvSpPr>
            <a:spLocks noGrp="1"/>
          </p:cNvSpPr>
          <p:nvPr>
            <p:ph idx="1"/>
          </p:nvPr>
        </p:nvSpPr>
        <p:spPr>
          <a:xfrm>
            <a:off x="5486400" y="1662069"/>
            <a:ext cx="6516914" cy="4984915"/>
          </a:xfrm>
        </p:spPr>
        <p:txBody>
          <a:bodyPr anchor="t">
            <a:normAutofit fontScale="77500" lnSpcReduction="20000"/>
          </a:bodyPr>
          <a:lstStyle/>
          <a:p>
            <a:pPr rtl="0" fontAlgn="base">
              <a:spcBef>
                <a:spcPts val="0"/>
              </a:spcBef>
              <a:spcAft>
                <a:spcPts val="0"/>
              </a:spcAft>
            </a:pPr>
            <a:r>
              <a:rPr lang="en-US" sz="4600" b="0" i="0" u="none" strike="noStrike" dirty="0">
                <a:effectLst/>
                <a:latin typeface="Times New Roman" panose="02020603050405020304" pitchFamily="18" charset="0"/>
                <a:cs typeface="Times New Roman" panose="02020603050405020304" pitchFamily="18" charset="0"/>
              </a:rPr>
              <a:t>is beneficial to a business </a:t>
            </a:r>
            <a:endParaRPr lang="en-US" sz="4600" dirty="0">
              <a:latin typeface="Times New Roman" panose="02020603050405020304" pitchFamily="18" charset="0"/>
              <a:cs typeface="Times New Roman" panose="02020603050405020304" pitchFamily="18" charset="0"/>
            </a:endParaRPr>
          </a:p>
          <a:p>
            <a:pPr rtl="0" fontAlgn="base">
              <a:spcBef>
                <a:spcPts val="0"/>
              </a:spcBef>
              <a:spcAft>
                <a:spcPts val="0"/>
              </a:spcAft>
            </a:pPr>
            <a:r>
              <a:rPr lang="en-US" sz="4600" b="0" i="0" u="none" strike="noStrike" dirty="0">
                <a:effectLst/>
                <a:latin typeface="Times New Roman" panose="02020603050405020304" pitchFamily="18" charset="0"/>
                <a:cs typeface="Times New Roman" panose="02020603050405020304" pitchFamily="18" charset="0"/>
              </a:rPr>
              <a:t>it promotes a healthy working environment and reduces stress. </a:t>
            </a:r>
          </a:p>
          <a:p>
            <a:pPr rtl="0" fontAlgn="base">
              <a:spcBef>
                <a:spcPts val="0"/>
              </a:spcBef>
              <a:spcAft>
                <a:spcPts val="0"/>
              </a:spcAft>
            </a:pPr>
            <a:r>
              <a:rPr lang="en-US" sz="4600" dirty="0">
                <a:latin typeface="Times New Roman" panose="02020603050405020304" pitchFamily="18" charset="0"/>
                <a:cs typeface="Times New Roman" panose="02020603050405020304" pitchFamily="18" charset="0"/>
              </a:rPr>
              <a:t>Team members</a:t>
            </a:r>
            <a:r>
              <a:rPr lang="en-US" sz="4600" b="0" i="0" u="none" strike="noStrike" dirty="0">
                <a:effectLst/>
                <a:latin typeface="Times New Roman" panose="02020603050405020304" pitchFamily="18" charset="0"/>
                <a:cs typeface="Times New Roman" panose="02020603050405020304" pitchFamily="18" charset="0"/>
              </a:rPr>
              <a:t> are able to engage in communication beyond work </a:t>
            </a:r>
          </a:p>
          <a:p>
            <a:pPr rtl="0" fontAlgn="base">
              <a:spcBef>
                <a:spcPts val="0"/>
              </a:spcBef>
              <a:spcAft>
                <a:spcPts val="0"/>
              </a:spcAft>
              <a:buFont typeface="Arial" panose="020B0604020202020204" pitchFamily="34" charset="0"/>
              <a:buChar char="•"/>
            </a:pPr>
            <a:r>
              <a:rPr lang="en-US" sz="4600" b="0" i="0" u="none" strike="noStrike" dirty="0">
                <a:effectLst/>
                <a:latin typeface="Times New Roman" panose="02020603050405020304" pitchFamily="18" charset="0"/>
                <a:cs typeface="Times New Roman" panose="02020603050405020304" pitchFamily="18" charset="0"/>
              </a:rPr>
              <a:t>creates growth opportunities for individual members  (Ahmad and Manzoor, 2017). </a:t>
            </a:r>
          </a:p>
          <a:p>
            <a:pPr rtl="0" fontAlgn="base">
              <a:spcBef>
                <a:spcPts val="0"/>
              </a:spcBef>
              <a:spcAft>
                <a:spcPts val="0"/>
              </a:spcAft>
              <a:buFont typeface="Arial" panose="020B0604020202020204" pitchFamily="34" charset="0"/>
              <a:buChar char="•"/>
            </a:pPr>
            <a:r>
              <a:rPr lang="en-US" sz="4600" b="0" i="0" u="none" strike="noStrike" dirty="0">
                <a:effectLst/>
                <a:latin typeface="Times New Roman" panose="02020603050405020304" pitchFamily="18" charset="0"/>
                <a:cs typeface="Times New Roman" panose="02020603050405020304" pitchFamily="18" charset="0"/>
              </a:rPr>
              <a:t>promotes diversity as well in terms of ethnicity, experience, skills, knowledge, expertise </a:t>
            </a:r>
          </a:p>
          <a:p>
            <a:endParaRPr lang="en-IN"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63807299"/>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F67028-F397-4C9D-99F5-FF621AAC5155}"/>
              </a:ext>
            </a:extLst>
          </p:cNvPr>
          <p:cNvSpPr>
            <a:spLocks noGrp="1"/>
          </p:cNvSpPr>
          <p:nvPr>
            <p:ph type="title"/>
          </p:nvPr>
        </p:nvSpPr>
        <p:spPr>
          <a:xfrm>
            <a:off x="323088" y="1576903"/>
            <a:ext cx="3773714" cy="2832364"/>
          </a:xfrm>
        </p:spPr>
        <p:txBody>
          <a:bodyPr vert="horz" lIns="91440" tIns="45720" rIns="91440" bIns="45720" rtlCol="0" anchor="b">
            <a:normAutofit/>
          </a:bodyPr>
          <a:lstStyle/>
          <a:p>
            <a:r>
              <a:rPr lang="en-US" sz="5100" b="1" i="0" u="none" strike="noStrike" kern="1200" dirty="0">
                <a:solidFill>
                  <a:schemeClr val="tx1"/>
                </a:solidFill>
                <a:effectLst/>
                <a:latin typeface="+mj-lt"/>
                <a:ea typeface="+mj-ea"/>
                <a:cs typeface="+mj-cs"/>
              </a:rPr>
              <a:t>Stages of team development</a:t>
            </a:r>
            <a:endParaRPr lang="en-US" sz="5100" kern="1200" dirty="0">
              <a:solidFill>
                <a:schemeClr val="tx1"/>
              </a:solidFill>
              <a:latin typeface="+mj-lt"/>
              <a:ea typeface="+mj-ea"/>
              <a:cs typeface="+mj-cs"/>
            </a:endParaRPr>
          </a:p>
        </p:txBody>
      </p:sp>
      <p:sp>
        <p:nvSpPr>
          <p:cNvPr id="18"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36AF9966-08E7-417D-A2AE-C73B65263A6F}"/>
              </a:ext>
            </a:extLst>
          </p:cNvPr>
          <p:cNvPicPr>
            <a:picLocks noGrp="1" noChangeAspect="1"/>
          </p:cNvPicPr>
          <p:nvPr>
            <p:ph idx="1"/>
          </p:nvPr>
        </p:nvPicPr>
        <p:blipFill rotWithShape="1">
          <a:blip r:embed="rId3"/>
          <a:srcRect r="2692" b="-3"/>
          <a:stretch/>
        </p:blipFill>
        <p:spPr>
          <a:xfrm>
            <a:off x="3970943" y="0"/>
            <a:ext cx="8221057" cy="6858000"/>
          </a:xfrm>
          <a:prstGeom prst="rect">
            <a:avLst/>
          </a:prstGeom>
        </p:spPr>
      </p:pic>
    </p:spTree>
    <p:extLst>
      <p:ext uri="{BB962C8B-B14F-4D97-AF65-F5344CB8AC3E}">
        <p14:creationId xmlns:p14="http://schemas.microsoft.com/office/powerpoint/2010/main" val="6268210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4B990F8-E4F9-4B99-B71A-A2A08D874701}"/>
              </a:ext>
            </a:extLst>
          </p:cNvPr>
          <p:cNvPicPr>
            <a:picLocks noChangeAspect="1"/>
          </p:cNvPicPr>
          <p:nvPr/>
        </p:nvPicPr>
        <p:blipFill rotWithShape="1">
          <a:blip r:embed="rId3"/>
          <a:srcRect l="1773" r="682" b="-2"/>
          <a:stretch/>
        </p:blipFill>
        <p:spPr>
          <a:xfrm>
            <a:off x="0" y="365125"/>
            <a:ext cx="12192000" cy="6492875"/>
          </a:xfrm>
          <a:prstGeom prst="rect">
            <a:avLst/>
          </a:prstGeom>
        </p:spPr>
      </p:pic>
      <p:sp>
        <p:nvSpPr>
          <p:cNvPr id="3" name="Content Placeholder 2">
            <a:extLst>
              <a:ext uri="{FF2B5EF4-FFF2-40B4-BE49-F238E27FC236}">
                <a16:creationId xmlns:a16="http://schemas.microsoft.com/office/drawing/2014/main" id="{CE653B1C-BBDB-4C8F-8E4A-EAF01A4376A7}"/>
              </a:ext>
            </a:extLst>
          </p:cNvPr>
          <p:cNvSpPr>
            <a:spLocks noGrp="1"/>
          </p:cNvSpPr>
          <p:nvPr>
            <p:ph idx="1"/>
          </p:nvPr>
        </p:nvSpPr>
        <p:spPr>
          <a:xfrm flipV="1">
            <a:off x="10072914" y="2450592"/>
            <a:ext cx="2119086" cy="45719"/>
          </a:xfrm>
        </p:spPr>
        <p:txBody>
          <a:bodyPr anchor="ctr">
            <a:normAutofit fontScale="25000" lnSpcReduction="20000"/>
          </a:bodyPr>
          <a:lstStyle/>
          <a:p>
            <a:pPr marL="0" indent="0">
              <a:buNone/>
            </a:pPr>
            <a:endParaRPr lang="en-IN" sz="2200" dirty="0">
              <a:latin typeface="Times New Roman" panose="02020603050405020304" pitchFamily="18" charset="0"/>
              <a:cs typeface="Times New Roman" panose="02020603050405020304" pitchFamily="18" charset="0"/>
            </a:endParaRPr>
          </a:p>
        </p:txBody>
      </p:sp>
      <p:sp>
        <p:nvSpPr>
          <p:cNvPr id="6" name="Title 5">
            <a:extLst>
              <a:ext uri="{FF2B5EF4-FFF2-40B4-BE49-F238E27FC236}">
                <a16:creationId xmlns:a16="http://schemas.microsoft.com/office/drawing/2014/main" id="{C0EA72BE-0FD0-453B-801A-51A428EC9C3B}"/>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36066006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DFDA7FC-0517-428C-92E2-DB744E673846}"/>
              </a:ext>
            </a:extLst>
          </p:cNvPr>
          <p:cNvSpPr>
            <a:spLocks noGrp="1"/>
          </p:cNvSpPr>
          <p:nvPr>
            <p:ph type="title"/>
          </p:nvPr>
        </p:nvSpPr>
        <p:spPr>
          <a:xfrm>
            <a:off x="327349" y="78277"/>
            <a:ext cx="10905066" cy="1135737"/>
          </a:xfrm>
        </p:spPr>
        <p:txBody>
          <a:bodyPr>
            <a:normAutofit/>
          </a:bodyPr>
          <a:lstStyle/>
          <a:p>
            <a:r>
              <a:rPr lang="en-IN" sz="3600" b="1" i="0" u="none" strike="noStrike" dirty="0">
                <a:effectLst/>
                <a:latin typeface="Arial" panose="020B0604020202020204" pitchFamily="34" charset="0"/>
              </a:rPr>
              <a:t>Team roles</a:t>
            </a:r>
            <a:endParaRPr lang="en-IN" sz="3600" dirty="0"/>
          </a:p>
        </p:txBody>
      </p:sp>
      <p:sp>
        <p:nvSpPr>
          <p:cNvPr id="3" name="Content Placeholder 2">
            <a:extLst>
              <a:ext uri="{FF2B5EF4-FFF2-40B4-BE49-F238E27FC236}">
                <a16:creationId xmlns:a16="http://schemas.microsoft.com/office/drawing/2014/main" id="{3C6FE8EE-F51B-4CAE-89CA-B2D4291F2C79}"/>
              </a:ext>
            </a:extLst>
          </p:cNvPr>
          <p:cNvSpPr>
            <a:spLocks noGrp="1"/>
          </p:cNvSpPr>
          <p:nvPr>
            <p:ph idx="1"/>
          </p:nvPr>
        </p:nvSpPr>
        <p:spPr>
          <a:xfrm>
            <a:off x="101600" y="1153247"/>
            <a:ext cx="5137065" cy="5465830"/>
          </a:xfrm>
        </p:spPr>
        <p:txBody>
          <a:bodyPr>
            <a:normAutofit/>
          </a:bodyPr>
          <a:lstStyle/>
          <a:p>
            <a:pPr marL="0" indent="0" rtl="0" fontAlgn="base">
              <a:spcBef>
                <a:spcPts val="0"/>
              </a:spcBef>
              <a:spcAft>
                <a:spcPts val="0"/>
              </a:spcAft>
              <a:buNone/>
            </a:pPr>
            <a:r>
              <a:rPr lang="en-US" sz="3200" b="1" i="0" u="none" strike="noStrike" dirty="0">
                <a:effectLst/>
                <a:latin typeface="Times New Roman" panose="02020603050405020304" pitchFamily="18" charset="0"/>
                <a:cs typeface="Times New Roman" panose="02020603050405020304" pitchFamily="18" charset="0"/>
              </a:rPr>
              <a:t>Shaper: </a:t>
            </a:r>
          </a:p>
          <a:p>
            <a:pPr marL="457200" rtl="0" fontAlgn="base">
              <a:spcBef>
                <a:spcPts val="0"/>
              </a:spcBef>
              <a:spcAft>
                <a:spcPts val="0"/>
              </a:spcAft>
              <a:buFont typeface="Arial" panose="020B0604020202020204" pitchFamily="34" charset="0"/>
              <a:buChar char="•"/>
            </a:pPr>
            <a:r>
              <a:rPr lang="en-US" sz="3200" b="1" i="0" u="none" strike="noStrike" dirty="0">
                <a:effectLst/>
                <a:latin typeface="Times New Roman" panose="02020603050405020304" pitchFamily="18" charset="0"/>
                <a:cs typeface="Times New Roman" panose="02020603050405020304" pitchFamily="18" charset="0"/>
              </a:rPr>
              <a:t>Strength:</a:t>
            </a:r>
            <a:r>
              <a:rPr lang="en-US" sz="3200" b="0" i="0" u="none" strike="noStrike" dirty="0">
                <a:effectLst/>
                <a:latin typeface="Times New Roman" panose="02020603050405020304" pitchFamily="18" charset="0"/>
                <a:cs typeface="Times New Roman" panose="02020603050405020304" pitchFamily="18" charset="0"/>
              </a:rPr>
              <a:t> These team members are challenging, thrive on pressure, and are dynamic. They are able to overcome challenges effectively. </a:t>
            </a:r>
          </a:p>
          <a:p>
            <a:pPr marL="457200" rtl="0" fontAlgn="base">
              <a:spcBef>
                <a:spcPts val="0"/>
              </a:spcBef>
              <a:spcAft>
                <a:spcPts val="0"/>
              </a:spcAft>
              <a:buFont typeface="Arial" panose="020B0604020202020204" pitchFamily="34" charset="0"/>
              <a:buChar char="•"/>
            </a:pPr>
            <a:r>
              <a:rPr lang="en-US" sz="3200" b="1" i="0" u="none" strike="noStrike" dirty="0">
                <a:effectLst/>
                <a:latin typeface="Times New Roman" panose="02020603050405020304" pitchFamily="18" charset="0"/>
                <a:cs typeface="Times New Roman" panose="02020603050405020304" pitchFamily="18" charset="0"/>
              </a:rPr>
              <a:t>Weakness:</a:t>
            </a:r>
            <a:r>
              <a:rPr lang="en-US" sz="3200" b="0" i="0" u="none" strike="noStrike" dirty="0">
                <a:effectLst/>
                <a:latin typeface="Times New Roman" panose="02020603050405020304" pitchFamily="18" charset="0"/>
                <a:cs typeface="Times New Roman" panose="02020603050405020304" pitchFamily="18" charset="0"/>
              </a:rPr>
              <a:t>  They are known for offending the feelings of other team members (ifm.eng.cam.ac.uk, 2021). </a:t>
            </a:r>
          </a:p>
          <a:p>
            <a:pPr marL="0" indent="0" rtl="0" fontAlgn="base">
              <a:spcBef>
                <a:spcPts val="0"/>
              </a:spcBef>
              <a:spcAft>
                <a:spcPts val="0"/>
              </a:spcAft>
              <a:buNone/>
            </a:pPr>
            <a:endParaRPr lang="en-US" sz="1800" b="1" i="0" u="none" strike="noStrike" dirty="0">
              <a:effectLst/>
              <a:latin typeface="Times New Roman" panose="02020603050405020304" pitchFamily="18" charset="0"/>
              <a:cs typeface="Times New Roman" panose="02020603050405020304" pitchFamily="18" charset="0"/>
            </a:endParaRPr>
          </a:p>
          <a:p>
            <a:endParaRPr lang="en-IN" sz="1800" dirty="0">
              <a:latin typeface="Times New Roman" panose="02020603050405020304" pitchFamily="18" charset="0"/>
              <a:cs typeface="Times New Roman" panose="02020603050405020304" pitchFamily="18" charset="0"/>
            </a:endParaRPr>
          </a:p>
        </p:txBody>
      </p:sp>
      <p:grpSp>
        <p:nvGrpSpPr>
          <p:cNvPr id="11" name="Group 10">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2" name="Isosceles Triangle 11">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a:extLst>
              <a:ext uri="{FF2B5EF4-FFF2-40B4-BE49-F238E27FC236}">
                <a16:creationId xmlns:a16="http://schemas.microsoft.com/office/drawing/2014/main" id="{AA6AD4EB-1777-4862-9B42-6C6F8542775A}"/>
              </a:ext>
            </a:extLst>
          </p:cNvPr>
          <p:cNvPicPr>
            <a:picLocks noChangeAspect="1"/>
          </p:cNvPicPr>
          <p:nvPr/>
        </p:nvPicPr>
        <p:blipFill>
          <a:blip r:embed="rId3"/>
          <a:stretch>
            <a:fillRect/>
          </a:stretch>
        </p:blipFill>
        <p:spPr>
          <a:xfrm>
            <a:off x="5238665" y="972864"/>
            <a:ext cx="6851735" cy="5646213"/>
          </a:xfrm>
          <a:prstGeom prst="rect">
            <a:avLst/>
          </a:prstGeom>
        </p:spPr>
      </p:pic>
      <p:grpSp>
        <p:nvGrpSpPr>
          <p:cNvPr id="15" name="Group 14">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6" name="Rectangle 15">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Isosceles Triangle 16">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6270332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03BDEE-F0EF-48E6-A3FA-A7DDDB96537B}"/>
              </a:ext>
            </a:extLst>
          </p:cNvPr>
          <p:cNvSpPr>
            <a:spLocks noGrp="1"/>
          </p:cNvSpPr>
          <p:nvPr>
            <p:ph type="title"/>
          </p:nvPr>
        </p:nvSpPr>
        <p:spPr>
          <a:xfrm rot="10800000" flipV="1">
            <a:off x="8462703" y="982464"/>
            <a:ext cx="3091607" cy="68593"/>
          </a:xfrm>
        </p:spPr>
        <p:txBody>
          <a:bodyPr anchor="b">
            <a:normAutofit fontScale="90000"/>
          </a:bodyPr>
          <a:lstStyle/>
          <a:p>
            <a:endParaRPr lang="en-GB" sz="4000" dirty="0"/>
          </a:p>
        </p:txBody>
      </p:sp>
      <p:pic>
        <p:nvPicPr>
          <p:cNvPr id="4" name="Picture 3">
            <a:extLst>
              <a:ext uri="{FF2B5EF4-FFF2-40B4-BE49-F238E27FC236}">
                <a16:creationId xmlns:a16="http://schemas.microsoft.com/office/drawing/2014/main" id="{8F91FA80-F2D3-429A-AA1D-23FA17BD2AD0}"/>
              </a:ext>
            </a:extLst>
          </p:cNvPr>
          <p:cNvPicPr>
            <a:picLocks noChangeAspect="1"/>
          </p:cNvPicPr>
          <p:nvPr/>
        </p:nvPicPr>
        <p:blipFill rotWithShape="1">
          <a:blip r:embed="rId3"/>
          <a:srcRect r="5022"/>
          <a:stretch/>
        </p:blipFill>
        <p:spPr>
          <a:xfrm>
            <a:off x="20" y="431"/>
            <a:ext cx="8115280" cy="6408311"/>
          </a:xfrm>
          <a:prstGeom prst="rect">
            <a:avLst/>
          </a:prstGeom>
        </p:spPr>
      </p:pic>
      <p:sp>
        <p:nvSpPr>
          <p:cNvPr id="3" name="Content Placeholder 2">
            <a:extLst>
              <a:ext uri="{FF2B5EF4-FFF2-40B4-BE49-F238E27FC236}">
                <a16:creationId xmlns:a16="http://schemas.microsoft.com/office/drawing/2014/main" id="{D2DCD123-E6DB-4321-AFF6-51FBBC2E5127}"/>
              </a:ext>
            </a:extLst>
          </p:cNvPr>
          <p:cNvSpPr>
            <a:spLocks noGrp="1"/>
          </p:cNvSpPr>
          <p:nvPr>
            <p:ph idx="1"/>
          </p:nvPr>
        </p:nvSpPr>
        <p:spPr>
          <a:xfrm>
            <a:off x="8115296" y="1364343"/>
            <a:ext cx="3786417" cy="4594330"/>
          </a:xfrm>
        </p:spPr>
        <p:txBody>
          <a:bodyPr>
            <a:normAutofit/>
          </a:bodyPr>
          <a:lstStyle/>
          <a:p>
            <a:pPr marL="0" marR="0" lvl="0" indent="0" defTabSz="914400" rtl="0" eaLnBrk="1" fontAlgn="base" latinLnBrk="0" hangingPunct="1">
              <a:spcBef>
                <a:spcPts val="0"/>
              </a:spcBef>
              <a:spcAft>
                <a:spcPts val="0"/>
              </a:spcAft>
              <a:buClrTx/>
              <a:buSzTx/>
              <a:buFont typeface="Arial" panose="020B0604020202020204" pitchFamily="34" charset="0"/>
              <a:buNone/>
              <a:tabLst/>
              <a:defRPr/>
            </a:pPr>
            <a:r>
              <a:rPr kumimoji="0" lang="en-US" b="1"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Implementer:</a:t>
            </a:r>
          </a:p>
          <a:p>
            <a:pPr marL="457200" marR="0" lvl="0" indent="-228600" defTabSz="914400" rtl="0" eaLnBrk="1" fontAlgn="base" latinLnBrk="0" hangingPunct="1">
              <a:spcBef>
                <a:spcPts val="0"/>
              </a:spcBef>
              <a:spcAft>
                <a:spcPts val="0"/>
              </a:spcAft>
              <a:buClrTx/>
              <a:buSzTx/>
              <a:buFont typeface="Arial" panose="020B0604020202020204" pitchFamily="34" charset="0"/>
              <a:buChar char="•"/>
              <a:tabLst/>
              <a:defRPr/>
            </a:pPr>
            <a:r>
              <a:rPr kumimoji="0" lang="en-US" b="1"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Strength: </a:t>
            </a:r>
            <a:r>
              <a:rPr kumimoji="0" lang="en-US" b="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These team members are disciplined, reliable, conservative. These people are able to transform their ideas into actions. </a:t>
            </a:r>
            <a:endParaRPr kumimoji="0" lang="en-US" b="1"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endParaRPr>
          </a:p>
          <a:p>
            <a:pPr marL="457200" marR="0" lvl="0" indent="-228600" defTabSz="914400" rtl="0" eaLnBrk="1" fontAlgn="base" latinLnBrk="0" hangingPunct="1">
              <a:spcBef>
                <a:spcPts val="0"/>
              </a:spcBef>
              <a:spcAft>
                <a:spcPts val="0"/>
              </a:spcAft>
              <a:buClrTx/>
              <a:buSzTx/>
              <a:buFont typeface="Arial" panose="020B0604020202020204" pitchFamily="34" charset="0"/>
              <a:buChar char="•"/>
              <a:tabLst/>
              <a:defRPr/>
            </a:pPr>
            <a:r>
              <a:rPr kumimoji="0" lang="en-US" b="1"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Weakness: </a:t>
            </a:r>
            <a:r>
              <a:rPr kumimoji="0" lang="en-US" b="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These team members are flexible in nature. </a:t>
            </a:r>
            <a:endParaRPr kumimoji="0" lang="en-US" b="1"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endParaRPr>
          </a:p>
          <a:p>
            <a:endParaRPr lang="en-GB" sz="2000" dirty="0"/>
          </a:p>
        </p:txBody>
      </p:sp>
      <p:sp>
        <p:nvSpPr>
          <p:cNvPr id="22" name="Rectangle 21">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833461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0" name="!!BGRectangle">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602181-57E7-400A-98E6-03170D7A72D0}"/>
              </a:ext>
            </a:extLst>
          </p:cNvPr>
          <p:cNvSpPr>
            <a:spLocks noGrp="1"/>
          </p:cNvSpPr>
          <p:nvPr>
            <p:ph type="title"/>
          </p:nvPr>
        </p:nvSpPr>
        <p:spPr>
          <a:xfrm>
            <a:off x="6688182" y="932961"/>
            <a:ext cx="4887685" cy="199153"/>
          </a:xfrm>
        </p:spPr>
        <p:txBody>
          <a:bodyPr vert="horz" lIns="91440" tIns="45720" rIns="91440" bIns="45720" rtlCol="0" anchor="b">
            <a:normAutofit fontScale="90000"/>
          </a:bodyPr>
          <a:lstStyle/>
          <a:p>
            <a:endParaRPr lang="en-US" sz="4000" dirty="0"/>
          </a:p>
        </p:txBody>
      </p:sp>
      <p:pic>
        <p:nvPicPr>
          <p:cNvPr id="5" name="Picture Placeholder 4">
            <a:extLst>
              <a:ext uri="{FF2B5EF4-FFF2-40B4-BE49-F238E27FC236}">
                <a16:creationId xmlns:a16="http://schemas.microsoft.com/office/drawing/2014/main" id="{D27338DB-61C5-4CCC-A89C-1629451241B7}"/>
              </a:ext>
            </a:extLst>
          </p:cNvPr>
          <p:cNvPicPr>
            <a:picLocks noGrp="1" noChangeAspect="1"/>
          </p:cNvPicPr>
          <p:nvPr>
            <p:ph type="pic" idx="1"/>
          </p:nvPr>
        </p:nvPicPr>
        <p:blipFill rotWithShape="1">
          <a:blip r:embed="rId3"/>
          <a:srcRect t="12767" r="-1" b="12766"/>
          <a:stretch/>
        </p:blipFill>
        <p:spPr>
          <a:xfrm>
            <a:off x="391903" y="573678"/>
            <a:ext cx="5103206" cy="5710645"/>
          </a:xfrm>
          <a:prstGeom prst="rect">
            <a:avLst/>
          </a:prstGeom>
        </p:spPr>
      </p:pic>
      <p:sp>
        <p:nvSpPr>
          <p:cNvPr id="12" name="!!Line">
            <a:extLst>
              <a:ext uri="{FF2B5EF4-FFF2-40B4-BE49-F238E27FC236}">
                <a16:creationId xmlns:a16="http://schemas.microsoft.com/office/drawing/2014/main" id="{0AF80B57-54E2-4D01-8731-3F38B0C56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08192" y="1417320"/>
            <a:ext cx="9144" cy="40233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B5691DA7-A68B-4A9C-9055-6BC8E3B82AF8}"/>
              </a:ext>
            </a:extLst>
          </p:cNvPr>
          <p:cNvSpPr>
            <a:spLocks noGrp="1"/>
          </p:cNvSpPr>
          <p:nvPr>
            <p:ph type="body" sz="half" idx="2"/>
          </p:nvPr>
        </p:nvSpPr>
        <p:spPr>
          <a:xfrm>
            <a:off x="6250288" y="1132115"/>
            <a:ext cx="5738512" cy="4972594"/>
          </a:xfrm>
        </p:spPr>
        <p:txBody>
          <a:bodyPr vert="horz" lIns="91440" tIns="45720" rIns="91440" bIns="45720" rtlCol="0" anchor="t">
            <a:normAutofit fontScale="85000" lnSpcReduction="10000"/>
          </a:bodyPr>
          <a:lstStyle/>
          <a:p>
            <a:pPr marL="0" marR="0" lvl="0" indent="0" algn="l" defTabSz="914400" rtl="0" eaLnBrk="1" fontAlgn="base" latinLnBrk="0" hangingPunct="1">
              <a:lnSpc>
                <a:spcPct val="90000"/>
              </a:lnSpc>
              <a:spcBef>
                <a:spcPts val="0"/>
              </a:spcBef>
              <a:spcAft>
                <a:spcPts val="0"/>
              </a:spcAft>
              <a:buClrTx/>
              <a:buSzTx/>
              <a:buFont typeface="Arial" panose="020B0604020202020204" pitchFamily="34" charset="0"/>
              <a:buNone/>
              <a:tabLst/>
              <a:defRPr/>
            </a:pPr>
            <a:endParaRPr kumimoji="0" lang="en-US" sz="4400" b="1"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base" latinLnBrk="0" hangingPunct="1">
              <a:lnSpc>
                <a:spcPct val="90000"/>
              </a:lnSpc>
              <a:spcBef>
                <a:spcPts val="0"/>
              </a:spcBef>
              <a:spcAft>
                <a:spcPts val="0"/>
              </a:spcAft>
              <a:buClrTx/>
              <a:buSzTx/>
              <a:buFont typeface="Arial" panose="020B0604020202020204" pitchFamily="34" charset="0"/>
              <a:buNone/>
              <a:tabLst/>
              <a:defRPr/>
            </a:pPr>
            <a:r>
              <a:rPr kumimoji="0" lang="en-US" sz="4400" b="1"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Finisher:</a:t>
            </a:r>
          </a:p>
          <a:p>
            <a:pPr marL="457200" marR="0" lvl="0" indent="-228600" algn="l" defTabSz="914400" rtl="0" eaLnBrk="1" fontAlgn="base" latinLnBrk="0" hangingPunct="1">
              <a:lnSpc>
                <a:spcPct val="90000"/>
              </a:lnSpc>
              <a:spcBef>
                <a:spcPts val="0"/>
              </a:spcBef>
              <a:spcAft>
                <a:spcPts val="0"/>
              </a:spcAft>
              <a:buClrTx/>
              <a:buSzTx/>
              <a:buFont typeface="Arial" panose="020B0604020202020204" pitchFamily="34" charset="0"/>
              <a:buChar char="•"/>
              <a:tabLst/>
              <a:defRPr/>
            </a:pPr>
            <a:r>
              <a:rPr kumimoji="0" lang="en-US" sz="4400" b="1"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Strength: </a:t>
            </a:r>
            <a:r>
              <a:rPr kumimoji="0" lang="en-US" sz="4400" b="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These team members are able to resolve errors and identify mistakes. They are able to deliver a project on time. </a:t>
            </a:r>
            <a:endParaRPr kumimoji="0" lang="en-US" sz="4400" b="1"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endParaRPr>
          </a:p>
          <a:p>
            <a:pPr marL="457200" marR="0" lvl="0" indent="-228600" algn="l" defTabSz="914400" rtl="0" eaLnBrk="1" fontAlgn="base" latinLnBrk="0" hangingPunct="1">
              <a:lnSpc>
                <a:spcPct val="90000"/>
              </a:lnSpc>
              <a:spcBef>
                <a:spcPts val="0"/>
              </a:spcBef>
              <a:spcAft>
                <a:spcPts val="0"/>
              </a:spcAft>
              <a:buClrTx/>
              <a:buSzTx/>
              <a:buFont typeface="Arial" panose="020B0604020202020204" pitchFamily="34" charset="0"/>
              <a:buChar char="•"/>
              <a:tabLst/>
              <a:defRPr/>
            </a:pPr>
            <a:r>
              <a:rPr kumimoji="0" lang="en-US" sz="4400" b="1"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Weakness: </a:t>
            </a:r>
            <a:r>
              <a:rPr kumimoji="0" lang="en-US" sz="4400" b="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They are unable to delegate a task in an effective manner. </a:t>
            </a:r>
            <a:endParaRPr kumimoji="0" lang="en-US" sz="4400" b="1"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endParaRPr>
          </a:p>
          <a:p>
            <a:pPr indent="-228600">
              <a:buFont typeface="Arial" panose="020B0604020202020204" pitchFamily="34" charset="0"/>
              <a:buChar char="•"/>
            </a:pPr>
            <a:endParaRPr lang="en-US" sz="2000" dirty="0"/>
          </a:p>
        </p:txBody>
      </p:sp>
    </p:spTree>
    <p:extLst>
      <p:ext uri="{BB962C8B-B14F-4D97-AF65-F5344CB8AC3E}">
        <p14:creationId xmlns:p14="http://schemas.microsoft.com/office/powerpoint/2010/main" val="5202174"/>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DF2AA3E-C714-4E8D-9F46-9E6FFF7FBA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3308" y="338328"/>
            <a:ext cx="11438793" cy="1577725"/>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AD8E453-6E88-4E03-8A72-0BC0828C4547}"/>
              </a:ext>
            </a:extLst>
          </p:cNvPr>
          <p:cNvSpPr>
            <a:spLocks noGrp="1"/>
          </p:cNvSpPr>
          <p:nvPr>
            <p:ph type="title"/>
          </p:nvPr>
        </p:nvSpPr>
        <p:spPr>
          <a:xfrm>
            <a:off x="838200" y="467542"/>
            <a:ext cx="10515600" cy="1085488"/>
          </a:xfrm>
        </p:spPr>
        <p:txBody>
          <a:bodyPr>
            <a:normAutofit/>
          </a:bodyPr>
          <a:lstStyle/>
          <a:p>
            <a:endParaRPr lang="en-GB" dirty="0">
              <a:solidFill>
                <a:schemeClr val="bg1"/>
              </a:solidFill>
            </a:endParaRPr>
          </a:p>
        </p:txBody>
      </p:sp>
      <p:graphicFrame>
        <p:nvGraphicFramePr>
          <p:cNvPr id="5" name="Content Placeholder 2">
            <a:extLst>
              <a:ext uri="{FF2B5EF4-FFF2-40B4-BE49-F238E27FC236}">
                <a16:creationId xmlns:a16="http://schemas.microsoft.com/office/drawing/2014/main" id="{E6A173B7-C58F-40E5-B7D5-C8D0897D6156}"/>
              </a:ext>
            </a:extLst>
          </p:cNvPr>
          <p:cNvGraphicFramePr>
            <a:graphicFrameLocks noGrp="1"/>
          </p:cNvGraphicFramePr>
          <p:nvPr>
            <p:ph idx="1"/>
            <p:extLst>
              <p:ext uri="{D42A27DB-BD31-4B8C-83A1-F6EECF244321}">
                <p14:modId xmlns:p14="http://schemas.microsoft.com/office/powerpoint/2010/main" val="933155849"/>
              </p:ext>
            </p:extLst>
          </p:nvPr>
        </p:nvGraphicFramePr>
        <p:xfrm>
          <a:off x="1" y="2045266"/>
          <a:ext cx="11945256" cy="48127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942127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9">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eople in clothing&#10;&#10;Description automatically generated with low confidence">
            <a:extLst>
              <a:ext uri="{FF2B5EF4-FFF2-40B4-BE49-F238E27FC236}">
                <a16:creationId xmlns:a16="http://schemas.microsoft.com/office/drawing/2014/main" id="{8742D062-84F9-4813-9F7C-E953A18C821D}"/>
              </a:ext>
            </a:extLst>
          </p:cNvPr>
          <p:cNvPicPr>
            <a:picLocks noChangeAspect="1"/>
          </p:cNvPicPr>
          <p:nvPr/>
        </p:nvPicPr>
        <p:blipFill rotWithShape="1">
          <a:blip r:embed="rId3"/>
          <a:srcRect r="-2" b="18151"/>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4" name="Picture 3">
            <a:extLst>
              <a:ext uri="{FF2B5EF4-FFF2-40B4-BE49-F238E27FC236}">
                <a16:creationId xmlns:a16="http://schemas.microsoft.com/office/drawing/2014/main" id="{BE0EE3CC-361C-4359-BE2D-90991F266BBF}"/>
              </a:ext>
            </a:extLst>
          </p:cNvPr>
          <p:cNvPicPr>
            <a:picLocks noChangeAspect="1"/>
          </p:cNvPicPr>
          <p:nvPr/>
        </p:nvPicPr>
        <p:blipFill rotWithShape="1">
          <a:blip r:embed="rId4"/>
          <a:srcRect t="2743" r="-2" b="11997"/>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17" name="Freeform: Shape 11">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Freeform: Shape 13">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9BE22F1B-A56C-49AB-93F6-A525D742DF90}"/>
              </a:ext>
            </a:extLst>
          </p:cNvPr>
          <p:cNvSpPr>
            <a:spLocks noGrp="1"/>
          </p:cNvSpPr>
          <p:nvPr>
            <p:ph type="title"/>
          </p:nvPr>
        </p:nvSpPr>
        <p:spPr>
          <a:xfrm>
            <a:off x="448056" y="859536"/>
            <a:ext cx="4832802" cy="1243584"/>
          </a:xfrm>
        </p:spPr>
        <p:txBody>
          <a:bodyPr>
            <a:normAutofit/>
          </a:bodyPr>
          <a:lstStyle/>
          <a:p>
            <a:r>
              <a:rPr lang="en-IN" sz="3400" b="1" i="0" u="none" strike="noStrike">
                <a:effectLst/>
                <a:latin typeface="Arial" panose="020B0604020202020204" pitchFamily="34" charset="0"/>
              </a:rPr>
              <a:t>Conflict management</a:t>
            </a:r>
            <a:endParaRPr lang="en-IN" sz="3400"/>
          </a:p>
        </p:txBody>
      </p:sp>
      <p:sp>
        <p:nvSpPr>
          <p:cNvPr id="16" name="Rectangle 15">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8" name="Rectangle 17">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8240E6A5-E028-4071-9875-9A023B5BE7F8}"/>
              </a:ext>
            </a:extLst>
          </p:cNvPr>
          <p:cNvSpPr>
            <a:spLocks noGrp="1"/>
          </p:cNvSpPr>
          <p:nvPr>
            <p:ph idx="1"/>
          </p:nvPr>
        </p:nvSpPr>
        <p:spPr>
          <a:xfrm>
            <a:off x="448056" y="2512611"/>
            <a:ext cx="4832803" cy="3664351"/>
          </a:xfrm>
        </p:spPr>
        <p:txBody>
          <a:bodyPr>
            <a:normAutofit/>
          </a:bodyPr>
          <a:lstStyle/>
          <a:p>
            <a:pPr rtl="0" fontAlgn="base">
              <a:spcBef>
                <a:spcPts val="0"/>
              </a:spcBef>
              <a:spcAft>
                <a:spcPts val="0"/>
              </a:spcAft>
              <a:buFont typeface="Arial" panose="020B0604020202020204" pitchFamily="34" charset="0"/>
              <a:buChar char="•"/>
            </a:pPr>
            <a:r>
              <a:rPr lang="en-US" b="0" i="0" u="none" strike="noStrike" dirty="0">
                <a:effectLst/>
                <a:latin typeface="Times New Roman" panose="02020603050405020304" pitchFamily="18" charset="0"/>
                <a:cs typeface="Times New Roman" panose="02020603050405020304" pitchFamily="18" charset="0"/>
              </a:rPr>
              <a:t>Conflict in most cases results from workplace incivility (</a:t>
            </a:r>
            <a:r>
              <a:rPr lang="en-US" b="0" i="0" u="none" strike="noStrike" dirty="0" err="1">
                <a:effectLst/>
                <a:latin typeface="Times New Roman" panose="02020603050405020304" pitchFamily="18" charset="0"/>
                <a:cs typeface="Times New Roman" panose="02020603050405020304" pitchFamily="18" charset="0"/>
              </a:rPr>
              <a:t>Piryani</a:t>
            </a:r>
            <a:r>
              <a:rPr lang="en-US" b="0" i="0" u="none" strike="noStrike" dirty="0">
                <a:effectLst/>
                <a:latin typeface="Times New Roman" panose="02020603050405020304" pitchFamily="18" charset="0"/>
                <a:cs typeface="Times New Roman" panose="02020603050405020304" pitchFamily="18" charset="0"/>
              </a:rPr>
              <a:t> and </a:t>
            </a:r>
            <a:r>
              <a:rPr lang="en-US" b="0" i="0" u="none" strike="noStrike" dirty="0" err="1">
                <a:effectLst/>
                <a:latin typeface="Times New Roman" panose="02020603050405020304" pitchFamily="18" charset="0"/>
                <a:cs typeface="Times New Roman" panose="02020603050405020304" pitchFamily="18" charset="0"/>
              </a:rPr>
              <a:t>Piryani</a:t>
            </a:r>
            <a:r>
              <a:rPr lang="en-US" b="0" i="0" u="none" strike="noStrike" dirty="0">
                <a:effectLst/>
                <a:latin typeface="Times New Roman" panose="02020603050405020304" pitchFamily="18" charset="0"/>
                <a:cs typeface="Times New Roman" panose="02020603050405020304" pitchFamily="18" charset="0"/>
              </a:rPr>
              <a:t>, 2018).</a:t>
            </a:r>
          </a:p>
          <a:p>
            <a:pPr rtl="0" fontAlgn="base">
              <a:spcBef>
                <a:spcPts val="0"/>
              </a:spcBef>
              <a:spcAft>
                <a:spcPts val="0"/>
              </a:spcAft>
              <a:buFont typeface="Arial" panose="020B0604020202020204" pitchFamily="34" charset="0"/>
              <a:buChar char="•"/>
            </a:pPr>
            <a:r>
              <a:rPr lang="en-US" b="0" i="0" u="none" strike="noStrike" dirty="0">
                <a:effectLst/>
                <a:latin typeface="Times New Roman" panose="02020603050405020304" pitchFamily="18" charset="0"/>
                <a:cs typeface="Times New Roman" panose="02020603050405020304" pitchFamily="18" charset="0"/>
              </a:rPr>
              <a:t>There are many approaches that are used for managing conflicts in the workplace.</a:t>
            </a:r>
          </a:p>
          <a:p>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52005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7AD5C0-8D3F-4A59-8505-BC999A7CFD62}"/>
              </a:ext>
            </a:extLst>
          </p:cNvPr>
          <p:cNvSpPr>
            <a:spLocks noGrp="1"/>
          </p:cNvSpPr>
          <p:nvPr>
            <p:ph type="title"/>
          </p:nvPr>
        </p:nvSpPr>
        <p:spPr>
          <a:xfrm>
            <a:off x="793662" y="386930"/>
            <a:ext cx="10066122" cy="1298448"/>
          </a:xfrm>
        </p:spPr>
        <p:txBody>
          <a:bodyPr anchor="b">
            <a:normAutofit/>
          </a:bodyPr>
          <a:lstStyle/>
          <a:p>
            <a:r>
              <a:rPr lang="en-IN" sz="4800" b="1" i="0" u="none" strike="noStrike">
                <a:effectLst/>
                <a:latin typeface="Arial" panose="020B0604020202020204" pitchFamily="34" charset="0"/>
              </a:rPr>
              <a:t>Conflict management</a:t>
            </a:r>
            <a:endParaRPr lang="en-IN" sz="4800"/>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19FB179-8F21-4FEA-A743-2071D6A86902}"/>
              </a:ext>
            </a:extLst>
          </p:cNvPr>
          <p:cNvSpPr>
            <a:spLocks noGrp="1"/>
          </p:cNvSpPr>
          <p:nvPr>
            <p:ph idx="1"/>
          </p:nvPr>
        </p:nvSpPr>
        <p:spPr>
          <a:xfrm>
            <a:off x="793661" y="2599509"/>
            <a:ext cx="4530898" cy="3639450"/>
          </a:xfrm>
        </p:spPr>
        <p:txBody>
          <a:bodyPr anchor="ctr">
            <a:normAutofit/>
          </a:bodyPr>
          <a:lstStyle/>
          <a:p>
            <a:pPr rtl="0" fontAlgn="base">
              <a:spcBef>
                <a:spcPts val="0"/>
              </a:spcBef>
              <a:spcAft>
                <a:spcPts val="0"/>
              </a:spcAft>
              <a:buFont typeface="Arial" panose="020B0604020202020204" pitchFamily="34" charset="0"/>
              <a:buChar char="•"/>
            </a:pPr>
            <a:r>
              <a:rPr lang="en-US" sz="2400" b="0" i="0" u="none" strike="noStrike" dirty="0">
                <a:effectLst/>
                <a:latin typeface="Times New Roman" panose="02020603050405020304" pitchFamily="18" charset="0"/>
                <a:cs typeface="Times New Roman" panose="02020603050405020304" pitchFamily="18" charset="0"/>
              </a:rPr>
              <a:t>The stages of conflict management can be explained by using Thomas </a:t>
            </a:r>
            <a:r>
              <a:rPr lang="en-US" sz="2400" b="0" i="0" u="none" strike="noStrike" dirty="0" err="1">
                <a:effectLst/>
                <a:latin typeface="Times New Roman" panose="02020603050405020304" pitchFamily="18" charset="0"/>
                <a:cs typeface="Times New Roman" panose="02020603050405020304" pitchFamily="18" charset="0"/>
              </a:rPr>
              <a:t>Kilman’s</a:t>
            </a:r>
            <a:r>
              <a:rPr lang="en-US" sz="2400" b="0" i="0" u="none" strike="noStrike" dirty="0">
                <a:effectLst/>
                <a:latin typeface="Times New Roman" panose="02020603050405020304" pitchFamily="18" charset="0"/>
                <a:cs typeface="Times New Roman" panose="02020603050405020304" pitchFamily="18" charset="0"/>
              </a:rPr>
              <a:t> model of conflict management.</a:t>
            </a:r>
          </a:p>
          <a:p>
            <a:pPr rtl="0" fontAlgn="base">
              <a:spcBef>
                <a:spcPts val="0"/>
              </a:spcBef>
              <a:spcAft>
                <a:spcPts val="0"/>
              </a:spcAft>
              <a:buFont typeface="Arial" panose="020B0604020202020204" pitchFamily="34" charset="0"/>
              <a:buChar char="•"/>
            </a:pPr>
            <a:r>
              <a:rPr lang="en-US" sz="2400" b="0" i="0" u="none" strike="noStrike" dirty="0">
                <a:effectLst/>
                <a:latin typeface="Times New Roman" panose="02020603050405020304" pitchFamily="18" charset="0"/>
                <a:cs typeface="Times New Roman" panose="02020603050405020304" pitchFamily="18" charset="0"/>
              </a:rPr>
              <a:t>This model is used by human resources professionals for managing and resolving conflicts in the workplace. </a:t>
            </a:r>
          </a:p>
          <a:p>
            <a:pPr rtl="0" fontAlgn="base">
              <a:spcBef>
                <a:spcPts val="0"/>
              </a:spcBef>
              <a:spcAft>
                <a:spcPts val="0"/>
              </a:spcAft>
              <a:buFont typeface="Arial" panose="020B0604020202020204" pitchFamily="34" charset="0"/>
              <a:buChar char="•"/>
            </a:pPr>
            <a:r>
              <a:rPr lang="en-US" sz="2400" b="0" i="0" u="none" strike="noStrike" dirty="0">
                <a:effectLst/>
                <a:latin typeface="Times New Roman" panose="02020603050405020304" pitchFamily="18" charset="0"/>
                <a:cs typeface="Times New Roman" panose="02020603050405020304" pitchFamily="18" charset="0"/>
              </a:rPr>
              <a:t>One must know how and when to use each strategy.</a:t>
            </a:r>
          </a:p>
          <a:p>
            <a:endParaRPr lang="en-IN" sz="24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D2E74CA5-8ED7-499C-8858-9CAF9B3DCB31}"/>
              </a:ext>
            </a:extLst>
          </p:cNvPr>
          <p:cNvPicPr>
            <a:picLocks noChangeAspect="1"/>
          </p:cNvPicPr>
          <p:nvPr/>
        </p:nvPicPr>
        <p:blipFill>
          <a:blip r:embed="rId3"/>
          <a:stretch>
            <a:fillRect/>
          </a:stretch>
        </p:blipFill>
        <p:spPr>
          <a:xfrm>
            <a:off x="5911532" y="2622472"/>
            <a:ext cx="5150277" cy="3437809"/>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364310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9D40BC-D764-437F-9BDE-8188D6F60FDD}"/>
              </a:ext>
            </a:extLst>
          </p:cNvPr>
          <p:cNvSpPr>
            <a:spLocks noGrp="1"/>
          </p:cNvSpPr>
          <p:nvPr>
            <p:ph type="title"/>
          </p:nvPr>
        </p:nvSpPr>
        <p:spPr>
          <a:xfrm>
            <a:off x="648929" y="629266"/>
            <a:ext cx="3505495" cy="1622321"/>
          </a:xfrm>
        </p:spPr>
        <p:txBody>
          <a:bodyPr>
            <a:normAutofit/>
          </a:bodyPr>
          <a:lstStyle/>
          <a:p>
            <a:r>
              <a:rPr lang="en-IN" sz="4100" b="1" i="0" u="none" strike="noStrike">
                <a:effectLst/>
                <a:latin typeface="Arial" panose="020B0604020202020204" pitchFamily="34" charset="0"/>
              </a:rPr>
              <a:t>Conflict management</a:t>
            </a:r>
            <a:endParaRPr lang="en-IN" sz="4100"/>
          </a:p>
        </p:txBody>
      </p:sp>
      <p:sp>
        <p:nvSpPr>
          <p:cNvPr id="3" name="Content Placeholder 2">
            <a:extLst>
              <a:ext uri="{FF2B5EF4-FFF2-40B4-BE49-F238E27FC236}">
                <a16:creationId xmlns:a16="http://schemas.microsoft.com/office/drawing/2014/main" id="{2DB8D8DB-7C40-4E6F-BE58-8EA5A643B99D}"/>
              </a:ext>
            </a:extLst>
          </p:cNvPr>
          <p:cNvSpPr>
            <a:spLocks noGrp="1"/>
          </p:cNvSpPr>
          <p:nvPr>
            <p:ph idx="1"/>
          </p:nvPr>
        </p:nvSpPr>
        <p:spPr>
          <a:xfrm>
            <a:off x="648931" y="2438400"/>
            <a:ext cx="3505494" cy="3785419"/>
          </a:xfrm>
        </p:spPr>
        <p:txBody>
          <a:bodyPr>
            <a:normAutofit/>
          </a:bodyPr>
          <a:lstStyle/>
          <a:p>
            <a:pPr rtl="0" fontAlgn="base">
              <a:spcBef>
                <a:spcPts val="0"/>
              </a:spcBef>
              <a:spcAft>
                <a:spcPts val="600"/>
              </a:spcAft>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Accommodating</a:t>
            </a:r>
          </a:p>
          <a:p>
            <a:pPr rtl="0" fontAlgn="base">
              <a:spcBef>
                <a:spcPts val="0"/>
              </a:spcBef>
              <a:spcAft>
                <a:spcPts val="600"/>
              </a:spcAft>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Avoiding</a:t>
            </a:r>
          </a:p>
          <a:p>
            <a:pPr rtl="0" fontAlgn="base">
              <a:spcBef>
                <a:spcPts val="0"/>
              </a:spcBef>
              <a:spcAft>
                <a:spcPts val="600"/>
              </a:spcAft>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Collaborating</a:t>
            </a:r>
          </a:p>
          <a:p>
            <a:pPr rtl="0" fontAlgn="base">
              <a:spcBef>
                <a:spcPts val="0"/>
              </a:spcBef>
              <a:spcAft>
                <a:spcPts val="600"/>
              </a:spcAft>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Competing</a:t>
            </a:r>
          </a:p>
          <a:p>
            <a:pPr rtl="0" fontAlgn="base">
              <a:spcBef>
                <a:spcPts val="0"/>
              </a:spcBef>
              <a:spcAft>
                <a:spcPts val="600"/>
              </a:spcAft>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Compromising</a:t>
            </a:r>
          </a:p>
        </p:txBody>
      </p:sp>
      <p:sp>
        <p:nvSpPr>
          <p:cNvPr id="9" name="Rectangle 8">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5599309-014A-4310-BD26-D556ACCC7ACB}"/>
              </a:ext>
            </a:extLst>
          </p:cNvPr>
          <p:cNvPicPr>
            <a:picLocks noChangeAspect="1"/>
          </p:cNvPicPr>
          <p:nvPr/>
        </p:nvPicPr>
        <p:blipFill>
          <a:blip r:embed="rId3"/>
          <a:stretch>
            <a:fillRect/>
          </a:stretch>
        </p:blipFill>
        <p:spPr>
          <a:xfrm>
            <a:off x="4639055" y="0"/>
            <a:ext cx="7552944" cy="6858000"/>
          </a:xfrm>
          <a:prstGeom prst="rect">
            <a:avLst/>
          </a:prstGeom>
          <a:effectLst/>
        </p:spPr>
      </p:pic>
    </p:spTree>
    <p:extLst>
      <p:ext uri="{BB962C8B-B14F-4D97-AF65-F5344CB8AC3E}">
        <p14:creationId xmlns:p14="http://schemas.microsoft.com/office/powerpoint/2010/main" val="1355295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D6345D-622C-4303-ACDD-F59066B8BAE0}"/>
              </a:ext>
            </a:extLst>
          </p:cNvPr>
          <p:cNvSpPr>
            <a:spLocks noGrp="1"/>
          </p:cNvSpPr>
          <p:nvPr>
            <p:ph type="title"/>
          </p:nvPr>
        </p:nvSpPr>
        <p:spPr>
          <a:xfrm>
            <a:off x="572493" y="238539"/>
            <a:ext cx="11018520" cy="1434415"/>
          </a:xfrm>
        </p:spPr>
        <p:txBody>
          <a:bodyPr anchor="b">
            <a:normAutofit/>
          </a:bodyPr>
          <a:lstStyle/>
          <a:p>
            <a:r>
              <a:rPr lang="en-IN" sz="5400" b="1" i="0" u="none" strike="noStrike">
                <a:effectLst/>
                <a:latin typeface="Arial" panose="020B0604020202020204" pitchFamily="34" charset="0"/>
              </a:rPr>
              <a:t>Successful development of team</a:t>
            </a:r>
            <a:endParaRPr lang="en-IN" sz="5400"/>
          </a:p>
        </p:txBody>
      </p:sp>
      <p:sp>
        <p:nvSpPr>
          <p:cNvPr id="7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A1A2144-1FBD-4605-897B-76209E001B8D}"/>
              </a:ext>
            </a:extLst>
          </p:cNvPr>
          <p:cNvSpPr>
            <a:spLocks noGrp="1"/>
          </p:cNvSpPr>
          <p:nvPr>
            <p:ph idx="1"/>
          </p:nvPr>
        </p:nvSpPr>
        <p:spPr>
          <a:xfrm>
            <a:off x="572492" y="2071315"/>
            <a:ext cx="6813045" cy="4548145"/>
          </a:xfrm>
        </p:spPr>
        <p:txBody>
          <a:bodyPr anchor="t">
            <a:normAutofit/>
          </a:bodyPr>
          <a:lstStyle/>
          <a:p>
            <a:pPr marL="0" indent="0" rtl="0" fontAlgn="base">
              <a:spcBef>
                <a:spcPts val="0"/>
              </a:spcBef>
              <a:spcAft>
                <a:spcPts val="0"/>
              </a:spcAft>
              <a:buNone/>
            </a:pPr>
            <a:endParaRPr lang="en-US" b="0" i="0" u="none" strike="noStrike" dirty="0">
              <a:effectLst/>
              <a:latin typeface="Times New Roman" panose="02020603050405020304" pitchFamily="18" charset="0"/>
              <a:cs typeface="Times New Roman" panose="02020603050405020304" pitchFamily="18" charset="0"/>
            </a:endParaRPr>
          </a:p>
          <a:p>
            <a:pPr rtl="0" fontAlgn="base">
              <a:spcBef>
                <a:spcPts val="0"/>
              </a:spcBef>
              <a:spcAft>
                <a:spcPts val="0"/>
              </a:spcAft>
              <a:buFont typeface="Arial" panose="020B0604020202020204" pitchFamily="34" charset="0"/>
              <a:buChar char="•"/>
            </a:pPr>
            <a:r>
              <a:rPr lang="en-US" b="1" i="0" u="none" strike="noStrike" dirty="0">
                <a:effectLst/>
                <a:latin typeface="Times New Roman" panose="02020603050405020304" pitchFamily="18" charset="0"/>
                <a:cs typeface="Times New Roman" panose="02020603050405020304" pitchFamily="18" charset="0"/>
              </a:rPr>
              <a:t>Goal-oriented mindset: </a:t>
            </a:r>
            <a:r>
              <a:rPr lang="en-US" b="0" i="0" u="none" strike="noStrike" dirty="0">
                <a:effectLst/>
                <a:latin typeface="Times New Roman" panose="02020603050405020304" pitchFamily="18" charset="0"/>
                <a:cs typeface="Times New Roman" panose="02020603050405020304" pitchFamily="18" charset="0"/>
              </a:rPr>
              <a:t>Successful teams implement, track and set goals and objectives together </a:t>
            </a:r>
            <a:endParaRPr lang="en-US" b="1" i="0" u="none" strike="noStrike" dirty="0">
              <a:effectLst/>
              <a:latin typeface="Times New Roman" panose="02020603050405020304" pitchFamily="18" charset="0"/>
              <a:cs typeface="Times New Roman" panose="02020603050405020304" pitchFamily="18" charset="0"/>
            </a:endParaRPr>
          </a:p>
          <a:p>
            <a:pPr rtl="0" fontAlgn="base">
              <a:spcBef>
                <a:spcPts val="0"/>
              </a:spcBef>
              <a:spcAft>
                <a:spcPts val="0"/>
              </a:spcAft>
              <a:buFont typeface="Arial" panose="020B0604020202020204" pitchFamily="34" charset="0"/>
              <a:buChar char="•"/>
            </a:pPr>
            <a:r>
              <a:rPr lang="en-US" b="1" i="0" u="none" strike="noStrike" dirty="0">
                <a:effectLst/>
                <a:latin typeface="Times New Roman" panose="02020603050405020304" pitchFamily="18" charset="0"/>
                <a:cs typeface="Times New Roman" panose="02020603050405020304" pitchFamily="18" charset="0"/>
              </a:rPr>
              <a:t>Commitment to job roles: </a:t>
            </a:r>
            <a:r>
              <a:rPr lang="en-US" b="0" i="0" u="none" strike="noStrike" dirty="0">
                <a:effectLst/>
                <a:latin typeface="Times New Roman" panose="02020603050405020304" pitchFamily="18" charset="0"/>
                <a:cs typeface="Times New Roman" panose="02020603050405020304" pitchFamily="18" charset="0"/>
              </a:rPr>
              <a:t>The individuals in the team are encouraged to take up responsibilities </a:t>
            </a:r>
            <a:endParaRPr lang="en-US" b="1" i="0" u="none" strike="noStrike" dirty="0">
              <a:effectLst/>
              <a:latin typeface="Times New Roman" panose="02020603050405020304" pitchFamily="18" charset="0"/>
              <a:cs typeface="Times New Roman" panose="02020603050405020304" pitchFamily="18" charset="0"/>
            </a:endParaRPr>
          </a:p>
          <a:p>
            <a:endParaRPr lang="en-IN" dirty="0">
              <a:latin typeface="Times New Roman" panose="02020603050405020304" pitchFamily="18" charset="0"/>
              <a:cs typeface="Times New Roman" panose="02020603050405020304" pitchFamily="18" charset="0"/>
            </a:endParaRPr>
          </a:p>
        </p:txBody>
      </p:sp>
      <p:pic>
        <p:nvPicPr>
          <p:cNvPr id="4102" name="Picture 6" descr="Team Work Free Png Image PNG Image">
            <a:extLst>
              <a:ext uri="{FF2B5EF4-FFF2-40B4-BE49-F238E27FC236}">
                <a16:creationId xmlns:a16="http://schemas.microsoft.com/office/drawing/2014/main" id="{0FF1FC1D-10BA-4871-A2DC-3E1DAB31EE2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035" r="3" b="3"/>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79726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9" name="Rectangle 9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502D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D3595E6-B6CC-4EF6-8CE6-C0F2946789AB}"/>
              </a:ext>
            </a:extLst>
          </p:cNvPr>
          <p:cNvSpPr>
            <a:spLocks noGrp="1"/>
          </p:cNvSpPr>
          <p:nvPr>
            <p:ph type="title"/>
          </p:nvPr>
        </p:nvSpPr>
        <p:spPr>
          <a:xfrm>
            <a:off x="524256" y="516804"/>
            <a:ext cx="6594189" cy="1625210"/>
          </a:xfrm>
        </p:spPr>
        <p:txBody>
          <a:bodyPr>
            <a:normAutofit/>
          </a:bodyPr>
          <a:lstStyle/>
          <a:p>
            <a:r>
              <a:rPr lang="en-IN" b="1" i="0" u="none" strike="noStrike">
                <a:solidFill>
                  <a:srgbClr val="FFFFFF"/>
                </a:solidFill>
                <a:effectLst/>
                <a:latin typeface="Arial" panose="020B0604020202020204" pitchFamily="34" charset="0"/>
              </a:rPr>
              <a:t>Successful development of team</a:t>
            </a:r>
            <a:endParaRPr lang="en-IN">
              <a:solidFill>
                <a:srgbClr val="FFFFFF"/>
              </a:solidFill>
            </a:endParaRPr>
          </a:p>
        </p:txBody>
      </p:sp>
      <p:sp>
        <p:nvSpPr>
          <p:cNvPr id="101" name="Rectangle 100">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2432305"/>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50" name="Picture 30" descr="Team Work Png Pic PNG Image">
            <a:extLst>
              <a:ext uri="{FF2B5EF4-FFF2-40B4-BE49-F238E27FC236}">
                <a16:creationId xmlns:a16="http://schemas.microsoft.com/office/drawing/2014/main" id="{05F82EFE-541D-4E2D-9DA5-C382B04FFA4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66744" y="2666030"/>
            <a:ext cx="6579910" cy="3635400"/>
          </a:xfrm>
          <a:prstGeom prst="rect">
            <a:avLst/>
          </a:prstGeom>
          <a:noFill/>
          <a:extLst>
            <a:ext uri="{909E8E84-426E-40DD-AFC4-6F175D3DCCD1}">
              <a14:hiddenFill xmlns:a14="http://schemas.microsoft.com/office/drawing/2010/main">
                <a:solidFill>
                  <a:srgbClr val="FFFFFF"/>
                </a:solidFill>
              </a14:hiddenFill>
            </a:ext>
          </a:extLst>
        </p:spPr>
      </p:pic>
      <p:sp>
        <p:nvSpPr>
          <p:cNvPr id="103" name="Rectangle 10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E298A8D-CD88-4CC4-97C1-64FE363AC101}"/>
              </a:ext>
            </a:extLst>
          </p:cNvPr>
          <p:cNvSpPr>
            <a:spLocks noGrp="1"/>
          </p:cNvSpPr>
          <p:nvPr>
            <p:ph idx="1"/>
          </p:nvPr>
        </p:nvSpPr>
        <p:spPr>
          <a:xfrm>
            <a:off x="7582563" y="320623"/>
            <a:ext cx="4280253" cy="6214534"/>
          </a:xfrm>
        </p:spPr>
        <p:txBody>
          <a:bodyPr anchor="ctr">
            <a:normAutofit/>
          </a:bodyPr>
          <a:lstStyle/>
          <a:p>
            <a:pPr rtl="0" fontAlgn="base">
              <a:spcBef>
                <a:spcPts val="0"/>
              </a:spcBef>
              <a:spcAft>
                <a:spcPts val="0"/>
              </a:spcAft>
              <a:buFont typeface="Arial" panose="020B0604020202020204" pitchFamily="34" charset="0"/>
              <a:buChar char="•"/>
            </a:pPr>
            <a:r>
              <a:rPr lang="en-US" sz="4800" b="1" i="0" u="none" strike="noStrike" dirty="0">
                <a:solidFill>
                  <a:srgbClr val="FFFFFF"/>
                </a:solidFill>
                <a:effectLst/>
                <a:latin typeface="Times New Roman" panose="02020603050405020304" pitchFamily="18" charset="0"/>
                <a:cs typeface="Times New Roman" panose="02020603050405020304" pitchFamily="18" charset="0"/>
              </a:rPr>
              <a:t>Open to development and learning</a:t>
            </a:r>
          </a:p>
          <a:p>
            <a:pPr rtl="0" fontAlgn="base">
              <a:spcBef>
                <a:spcPts val="0"/>
              </a:spcBef>
              <a:spcAft>
                <a:spcPts val="0"/>
              </a:spcAft>
              <a:buFont typeface="Arial" panose="020B0604020202020204" pitchFamily="34" charset="0"/>
              <a:buChar char="•"/>
            </a:pPr>
            <a:r>
              <a:rPr lang="en-US" sz="4800" b="1" i="0" u="none" strike="noStrike" dirty="0">
                <a:solidFill>
                  <a:srgbClr val="FFFFFF"/>
                </a:solidFill>
                <a:effectLst/>
                <a:latin typeface="Times New Roman" panose="02020603050405020304" pitchFamily="18" charset="0"/>
                <a:cs typeface="Times New Roman" panose="02020603050405020304" pitchFamily="18" charset="0"/>
              </a:rPr>
              <a:t>Diverse experiences and perspectives</a:t>
            </a:r>
          </a:p>
          <a:p>
            <a:pPr rtl="0" fontAlgn="base">
              <a:spcBef>
                <a:spcPts val="0"/>
              </a:spcBef>
              <a:spcAft>
                <a:spcPts val="0"/>
              </a:spcAft>
              <a:buFont typeface="Arial" panose="020B0604020202020204" pitchFamily="34" charset="0"/>
              <a:buChar char="•"/>
            </a:pPr>
            <a:r>
              <a:rPr lang="en-US" sz="4800" b="1" i="0" u="none" strike="noStrike" dirty="0">
                <a:solidFill>
                  <a:srgbClr val="FFFFFF"/>
                </a:solidFill>
                <a:effectLst/>
                <a:latin typeface="Times New Roman" panose="02020603050405020304" pitchFamily="18" charset="0"/>
                <a:cs typeface="Times New Roman" panose="02020603050405020304" pitchFamily="18" charset="0"/>
              </a:rPr>
              <a:t>Shared culture</a:t>
            </a:r>
          </a:p>
          <a:p>
            <a:endParaRPr lang="en-IN" sz="2000" dirty="0">
              <a:solidFill>
                <a:srgbClr val="FFFFFF"/>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100686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id="{25FCE169-4276-4005-8C82-CCC9C80C4F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461736"/>
            <a:ext cx="6675119" cy="1866293"/>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A77700-F530-47D1-8384-448D4398F27B}"/>
              </a:ext>
            </a:extLst>
          </p:cNvPr>
          <p:cNvSpPr>
            <a:spLocks noGrp="1"/>
          </p:cNvSpPr>
          <p:nvPr>
            <p:ph type="title"/>
          </p:nvPr>
        </p:nvSpPr>
        <p:spPr>
          <a:xfrm>
            <a:off x="730155" y="730155"/>
            <a:ext cx="6090743" cy="1422871"/>
          </a:xfrm>
        </p:spPr>
        <p:txBody>
          <a:bodyPr>
            <a:normAutofit/>
          </a:bodyPr>
          <a:lstStyle/>
          <a:p>
            <a:r>
              <a:rPr lang="en-IN" b="1" i="0" u="none" strike="noStrike">
                <a:solidFill>
                  <a:srgbClr val="FFFFFF"/>
                </a:solidFill>
                <a:effectLst/>
                <a:latin typeface="Arial" panose="020B0604020202020204" pitchFamily="34" charset="0"/>
              </a:rPr>
              <a:t>Successful development of team</a:t>
            </a:r>
            <a:endParaRPr lang="en-IN">
              <a:solidFill>
                <a:srgbClr val="FFFFFF"/>
              </a:solidFill>
            </a:endParaRPr>
          </a:p>
        </p:txBody>
      </p:sp>
      <p:sp>
        <p:nvSpPr>
          <p:cNvPr id="137" name="Rectangle 136">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9951" y="467575"/>
            <a:ext cx="2148840" cy="1877811"/>
          </a:xfrm>
          <a:prstGeom prst="rect">
            <a:avLst/>
          </a:prstGeom>
          <a:solidFill>
            <a:schemeClr val="accent1"/>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39" name="Rectangle 138">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990" y="471340"/>
            <a:ext cx="2148840" cy="1856689"/>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1" name="Rectangle 140">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76301"/>
            <a:ext cx="6675119" cy="3922777"/>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lumMod val="85000"/>
                </a:prstClr>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B4DA170-9DA9-413D-A5DE-90BB6C1127EA}"/>
              </a:ext>
            </a:extLst>
          </p:cNvPr>
          <p:cNvSpPr>
            <a:spLocks noGrp="1"/>
          </p:cNvSpPr>
          <p:nvPr>
            <p:ph idx="1"/>
          </p:nvPr>
        </p:nvSpPr>
        <p:spPr>
          <a:xfrm>
            <a:off x="786384" y="2717021"/>
            <a:ext cx="6034514" cy="3410824"/>
          </a:xfrm>
        </p:spPr>
        <p:txBody>
          <a:bodyPr anchor="ctr">
            <a:normAutofit/>
          </a:bodyPr>
          <a:lstStyle/>
          <a:p>
            <a:pPr rtl="0" fontAlgn="base">
              <a:spcBef>
                <a:spcPts val="0"/>
              </a:spcBef>
              <a:spcAft>
                <a:spcPts val="0"/>
              </a:spcAft>
              <a:buFont typeface="Arial" panose="020B0604020202020204" pitchFamily="34" charset="0"/>
              <a:buChar char="•"/>
            </a:pPr>
            <a:r>
              <a:rPr lang="en-US" sz="4800" b="1" i="0" u="none" strike="noStrike" dirty="0">
                <a:effectLst/>
                <a:latin typeface="Arial" panose="020B0604020202020204" pitchFamily="34" charset="0"/>
              </a:rPr>
              <a:t>Accountability and responsibility</a:t>
            </a:r>
          </a:p>
          <a:p>
            <a:pPr rtl="0" fontAlgn="base">
              <a:spcBef>
                <a:spcPts val="0"/>
              </a:spcBef>
              <a:spcAft>
                <a:spcPts val="0"/>
              </a:spcAft>
              <a:buFont typeface="Arial" panose="020B0604020202020204" pitchFamily="34" charset="0"/>
              <a:buChar char="•"/>
            </a:pPr>
            <a:r>
              <a:rPr lang="en-US" sz="4800" b="1" i="0" u="none" strike="noStrike" dirty="0">
                <a:effectLst/>
                <a:latin typeface="Arial" panose="020B0604020202020204" pitchFamily="34" charset="0"/>
              </a:rPr>
              <a:t>Communication</a:t>
            </a:r>
          </a:p>
          <a:p>
            <a:pPr rtl="0" fontAlgn="base">
              <a:spcBef>
                <a:spcPts val="0"/>
              </a:spcBef>
              <a:spcAft>
                <a:spcPts val="0"/>
              </a:spcAft>
              <a:buFont typeface="Arial" panose="020B0604020202020204" pitchFamily="34" charset="0"/>
              <a:buChar char="•"/>
            </a:pPr>
            <a:r>
              <a:rPr lang="en-US" sz="4800" b="1" i="0" u="none" strike="noStrike" dirty="0">
                <a:effectLst/>
                <a:latin typeface="Arial" panose="020B0604020202020204" pitchFamily="34" charset="0"/>
              </a:rPr>
              <a:t>Leadership</a:t>
            </a:r>
          </a:p>
          <a:p>
            <a:endParaRPr lang="en-IN" sz="2000" dirty="0"/>
          </a:p>
        </p:txBody>
      </p:sp>
      <p:sp>
        <p:nvSpPr>
          <p:cNvPr id="143" name="Rectangle 142">
            <a:extLst>
              <a:ext uri="{FF2B5EF4-FFF2-40B4-BE49-F238E27FC236}">
                <a16:creationId xmlns:a16="http://schemas.microsoft.com/office/drawing/2014/main" id="{01955DCA-E99D-4678-99DB-8075105C1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9951" y="2480956"/>
            <a:ext cx="4453128" cy="3922776"/>
          </a:xfrm>
          <a:prstGeom prst="rect">
            <a:avLst/>
          </a:prstGeom>
          <a:solidFill>
            <a:srgbClr val="7F7F7F">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6146" name="Picture 2" descr="Team Work PNG Image">
            <a:extLst>
              <a:ext uri="{FF2B5EF4-FFF2-40B4-BE49-F238E27FC236}">
                <a16:creationId xmlns:a16="http://schemas.microsoft.com/office/drawing/2014/main" id="{5067CC8A-2EA8-454D-8536-DA189D89539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760011" y="2697448"/>
            <a:ext cx="3493008" cy="34930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70146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2DD5E267-EB6F-47DF-ABEF-2C1BED44DA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2" name="Color Cover">
              <a:extLst>
                <a:ext uri="{FF2B5EF4-FFF2-40B4-BE49-F238E27FC236}">
                  <a16:creationId xmlns:a16="http://schemas.microsoft.com/office/drawing/2014/main" id="{4BA86AA3-0623-4268-861E-ADA01A7C07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Color Cover">
              <a:extLst>
                <a:ext uri="{FF2B5EF4-FFF2-40B4-BE49-F238E27FC236}">
                  <a16:creationId xmlns:a16="http://schemas.microsoft.com/office/drawing/2014/main" id="{72692EF2-4C1F-4ED7-9C00-6CF92783E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5" name="Group 14">
            <a:extLst>
              <a:ext uri="{FF2B5EF4-FFF2-40B4-BE49-F238E27FC236}">
                <a16:creationId xmlns:a16="http://schemas.microsoft.com/office/drawing/2014/main" id="{66828D02-A05D-412B-9F20-B68E970B9F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6" name="Color">
              <a:extLst>
                <a:ext uri="{FF2B5EF4-FFF2-40B4-BE49-F238E27FC236}">
                  <a16:creationId xmlns:a16="http://schemas.microsoft.com/office/drawing/2014/main" id="{A1A8E50E-11DE-480E-A93B-F503760BC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Color">
              <a:extLst>
                <a:ext uri="{FF2B5EF4-FFF2-40B4-BE49-F238E27FC236}">
                  <a16:creationId xmlns:a16="http://schemas.microsoft.com/office/drawing/2014/main" id="{D2E2EE99-89A4-435B-B61A-3C8B5B2B2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a:extLst>
              <a:ext uri="{FF2B5EF4-FFF2-40B4-BE49-F238E27FC236}">
                <a16:creationId xmlns:a16="http://schemas.microsoft.com/office/drawing/2014/main" id="{6571AE50-5A84-47FF-B630-9F6FEFE13F13}"/>
              </a:ext>
            </a:extLst>
          </p:cNvPr>
          <p:cNvPicPr>
            <a:picLocks noChangeAspect="1"/>
          </p:cNvPicPr>
          <p:nvPr/>
        </p:nvPicPr>
        <p:blipFill>
          <a:blip r:embed="rId3"/>
          <a:stretch>
            <a:fillRect/>
          </a:stretch>
        </p:blipFill>
        <p:spPr>
          <a:xfrm>
            <a:off x="6677026" y="1862883"/>
            <a:ext cx="4571936" cy="3108916"/>
          </a:xfrm>
          <a:prstGeom prst="rect">
            <a:avLst/>
          </a:prstGeom>
        </p:spPr>
      </p:pic>
      <p:grpSp>
        <p:nvGrpSpPr>
          <p:cNvPr id="19" name="Group 18">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0" name="Freeform: Shape 19">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9626291A-45DD-4831-B157-6DCAD0343D02}"/>
              </a:ext>
            </a:extLst>
          </p:cNvPr>
          <p:cNvSpPr>
            <a:spLocks noGrp="1"/>
          </p:cNvSpPr>
          <p:nvPr>
            <p:ph type="title"/>
          </p:nvPr>
        </p:nvSpPr>
        <p:spPr>
          <a:xfrm>
            <a:off x="1424942" y="598259"/>
            <a:ext cx="5501548" cy="980141"/>
          </a:xfrm>
        </p:spPr>
        <p:txBody>
          <a:bodyPr anchor="b">
            <a:normAutofit/>
          </a:bodyPr>
          <a:lstStyle/>
          <a:p>
            <a:r>
              <a:rPr lang="en-IN" sz="4800" b="1" i="0" u="none" strike="noStrike" dirty="0">
                <a:solidFill>
                  <a:schemeClr val="bg1"/>
                </a:solidFill>
                <a:effectLst/>
                <a:latin typeface="Arial" panose="020B0604020202020204" pitchFamily="34" charset="0"/>
              </a:rPr>
              <a:t>Conclusion</a:t>
            </a:r>
            <a:endParaRPr lang="en-IN" sz="4800" dirty="0">
              <a:solidFill>
                <a:schemeClr val="bg1"/>
              </a:solidFill>
            </a:endParaRPr>
          </a:p>
        </p:txBody>
      </p:sp>
      <p:sp>
        <p:nvSpPr>
          <p:cNvPr id="3" name="Content Placeholder 2">
            <a:extLst>
              <a:ext uri="{FF2B5EF4-FFF2-40B4-BE49-F238E27FC236}">
                <a16:creationId xmlns:a16="http://schemas.microsoft.com/office/drawing/2014/main" id="{C716A872-F6E7-4BC7-B34D-420878AE615D}"/>
              </a:ext>
            </a:extLst>
          </p:cNvPr>
          <p:cNvSpPr>
            <a:spLocks noGrp="1"/>
          </p:cNvSpPr>
          <p:nvPr>
            <p:ph idx="1"/>
          </p:nvPr>
        </p:nvSpPr>
        <p:spPr>
          <a:xfrm>
            <a:off x="652333" y="1862883"/>
            <a:ext cx="5864200" cy="4396858"/>
          </a:xfrm>
        </p:spPr>
        <p:txBody>
          <a:bodyPr anchor="t">
            <a:normAutofit fontScale="32500" lnSpcReduction="20000"/>
          </a:bodyPr>
          <a:lstStyle/>
          <a:p>
            <a:pPr rtl="0" fontAlgn="base">
              <a:spcBef>
                <a:spcPts val="0"/>
              </a:spcBef>
              <a:spcAft>
                <a:spcPts val="0"/>
              </a:spcAft>
              <a:buFont typeface="Arial" panose="020B0604020202020204" pitchFamily="34" charset="0"/>
              <a:buChar char="•"/>
            </a:pPr>
            <a:r>
              <a:rPr lang="en-US" sz="11100" b="0" i="0" u="none" strike="noStrike" dirty="0">
                <a:solidFill>
                  <a:schemeClr val="bg1"/>
                </a:solidFill>
                <a:effectLst/>
                <a:latin typeface="Arial" panose="020B0604020202020204" pitchFamily="34" charset="0"/>
              </a:rPr>
              <a:t>Deloitte suggests to organizations that they should encourage teamwork for enhancing the overall organizational performance.</a:t>
            </a:r>
          </a:p>
          <a:p>
            <a:pPr rtl="0" fontAlgn="base">
              <a:spcBef>
                <a:spcPts val="0"/>
              </a:spcBef>
              <a:spcAft>
                <a:spcPts val="0"/>
              </a:spcAft>
              <a:buFont typeface="Arial" panose="020B0604020202020204" pitchFamily="34" charset="0"/>
              <a:buChar char="•"/>
            </a:pPr>
            <a:endParaRPr lang="en-US" sz="11100" b="0" i="0" u="none" strike="noStrike" dirty="0">
              <a:solidFill>
                <a:schemeClr val="bg1"/>
              </a:solidFill>
              <a:effectLst/>
              <a:latin typeface="Arial" panose="020B0604020202020204" pitchFamily="34" charset="0"/>
            </a:endParaRPr>
          </a:p>
          <a:p>
            <a:pPr rtl="0" fontAlgn="base">
              <a:spcBef>
                <a:spcPts val="0"/>
              </a:spcBef>
              <a:spcAft>
                <a:spcPts val="0"/>
              </a:spcAft>
              <a:buFont typeface="Arial" panose="020B0604020202020204" pitchFamily="34" charset="0"/>
              <a:buChar char="•"/>
            </a:pPr>
            <a:r>
              <a:rPr lang="en-US" sz="11100" b="0" i="0" u="none" strike="noStrike" dirty="0">
                <a:solidFill>
                  <a:schemeClr val="bg1"/>
                </a:solidFill>
                <a:effectLst/>
                <a:latin typeface="Arial" panose="020B0604020202020204" pitchFamily="34" charset="0"/>
              </a:rPr>
              <a:t>Good teamwork fosters a positive workplace culture and enables members to share insights and ideas.</a:t>
            </a:r>
          </a:p>
          <a:p>
            <a:endParaRPr lang="en-IN" sz="1800" dirty="0">
              <a:solidFill>
                <a:schemeClr val="bg1"/>
              </a:solidFill>
            </a:endParaRPr>
          </a:p>
        </p:txBody>
      </p:sp>
    </p:spTree>
    <p:extLst>
      <p:ext uri="{BB962C8B-B14F-4D97-AF65-F5344CB8AC3E}">
        <p14:creationId xmlns:p14="http://schemas.microsoft.com/office/powerpoint/2010/main" val="1579266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5E187-F89B-41B8-9389-419A4C57BB45}"/>
              </a:ext>
            </a:extLst>
          </p:cNvPr>
          <p:cNvSpPr>
            <a:spLocks noGrp="1"/>
          </p:cNvSpPr>
          <p:nvPr>
            <p:ph type="title"/>
          </p:nvPr>
        </p:nvSpPr>
        <p:spPr>
          <a:xfrm>
            <a:off x="838200" y="0"/>
            <a:ext cx="10515600" cy="1009651"/>
          </a:xfrm>
        </p:spPr>
        <p:txBody>
          <a:bodyPr>
            <a:normAutofit/>
          </a:bodyPr>
          <a:lstStyle/>
          <a:p>
            <a:pPr algn="ctr"/>
            <a:r>
              <a:rPr lang="en-IN" sz="3200" b="1" i="0" u="none" strike="noStrike" dirty="0">
                <a:solidFill>
                  <a:srgbClr val="000000"/>
                </a:solidFill>
                <a:effectLst/>
                <a:latin typeface="Arial" panose="020B0604020202020204" pitchFamily="34" charset="0"/>
              </a:rPr>
              <a:t>Reference list</a:t>
            </a:r>
            <a:endParaRPr lang="en-IN" sz="3200" dirty="0"/>
          </a:p>
        </p:txBody>
      </p:sp>
      <p:sp>
        <p:nvSpPr>
          <p:cNvPr id="3" name="Content Placeholder 2">
            <a:extLst>
              <a:ext uri="{FF2B5EF4-FFF2-40B4-BE49-F238E27FC236}">
                <a16:creationId xmlns:a16="http://schemas.microsoft.com/office/drawing/2014/main" id="{1F0AEA20-B1BF-4160-B5F6-DCB7B1A55C91}"/>
              </a:ext>
            </a:extLst>
          </p:cNvPr>
          <p:cNvSpPr>
            <a:spLocks noGrp="1"/>
          </p:cNvSpPr>
          <p:nvPr>
            <p:ph idx="1"/>
          </p:nvPr>
        </p:nvSpPr>
        <p:spPr>
          <a:xfrm>
            <a:off x="0" y="737053"/>
            <a:ext cx="10515600" cy="4351338"/>
          </a:xfrm>
        </p:spPr>
        <p:txBody>
          <a:bodyPr>
            <a:noAutofit/>
          </a:bodyPr>
          <a:lstStyle/>
          <a:p>
            <a:pPr marL="0" indent="0" algn="just" rtl="0">
              <a:spcBef>
                <a:spcPts val="1200"/>
              </a:spcBef>
              <a:spcAft>
                <a:spcPts val="1200"/>
              </a:spcAft>
              <a:buNone/>
            </a:pPr>
            <a:r>
              <a:rPr lang="en-US" sz="1600" b="1" i="0" u="none" strike="noStrike" dirty="0">
                <a:solidFill>
                  <a:srgbClr val="000000"/>
                </a:solidFill>
                <a:effectLst/>
                <a:latin typeface="Arial" panose="020B0604020202020204" pitchFamily="34" charset="0"/>
              </a:rPr>
              <a:t>Journals</a:t>
            </a:r>
            <a:endParaRPr lang="en-US" sz="1600" b="0" dirty="0">
              <a:effectLst/>
            </a:endParaRPr>
          </a:p>
          <a:p>
            <a:pPr algn="just" rtl="0">
              <a:spcBef>
                <a:spcPts val="1200"/>
              </a:spcBef>
              <a:spcAft>
                <a:spcPts val="1200"/>
              </a:spcAft>
            </a:pPr>
            <a:r>
              <a:rPr lang="en-US" sz="1600" b="0" i="0" u="none" strike="noStrike" dirty="0">
                <a:solidFill>
                  <a:srgbClr val="222222"/>
                </a:solidFill>
                <a:effectLst/>
                <a:latin typeface="Arial" panose="020B0604020202020204" pitchFamily="34" charset="0"/>
              </a:rPr>
              <a:t>Ahmad, I. and Manzoor, S.R., 2017. Effect of teamwork, employee empowerment and training on employee performance. </a:t>
            </a:r>
            <a:r>
              <a:rPr lang="en-US" sz="1600" b="0" i="1" u="none" strike="noStrike" dirty="0">
                <a:solidFill>
                  <a:srgbClr val="000000"/>
                </a:solidFill>
                <a:effectLst/>
                <a:latin typeface="Arial" panose="020B0604020202020204" pitchFamily="34" charset="0"/>
              </a:rPr>
              <a:t>International Journal of Academic Research in Business and Social Sciences</a:t>
            </a:r>
            <a:r>
              <a:rPr lang="en-US" sz="1600" b="0" i="0" u="none" strike="noStrike" dirty="0">
                <a:solidFill>
                  <a:srgbClr val="000000"/>
                </a:solidFill>
                <a:effectLst/>
                <a:latin typeface="Arial" panose="020B0604020202020204" pitchFamily="34" charset="0"/>
              </a:rPr>
              <a:t>, </a:t>
            </a:r>
            <a:r>
              <a:rPr lang="en-US" sz="1600" b="0" i="1" u="none" strike="noStrike" dirty="0">
                <a:solidFill>
                  <a:srgbClr val="000000"/>
                </a:solidFill>
                <a:effectLst/>
                <a:latin typeface="Arial" panose="020B0604020202020204" pitchFamily="34" charset="0"/>
              </a:rPr>
              <a:t>7</a:t>
            </a:r>
            <a:r>
              <a:rPr lang="en-US" sz="1600" b="0" i="0" u="none" strike="noStrike" dirty="0">
                <a:solidFill>
                  <a:srgbClr val="000000"/>
                </a:solidFill>
                <a:effectLst/>
                <a:latin typeface="Arial" panose="020B0604020202020204" pitchFamily="34" charset="0"/>
              </a:rPr>
              <a:t>(11), pp.380-394. Available at:</a:t>
            </a:r>
            <a:r>
              <a:rPr lang="en-US" sz="1600" b="0" i="0" u="none" strike="noStrike" dirty="0">
                <a:solidFill>
                  <a:srgbClr val="1155CC"/>
                </a:solidFill>
                <a:effectLst/>
                <a:latin typeface="Arial" panose="020B0604020202020204" pitchFamily="34" charset="0"/>
                <a:hlinkClick r:id="rId3"/>
              </a:rPr>
              <a:t> </a:t>
            </a:r>
            <a:r>
              <a:rPr lang="en-US" sz="1600" b="0" i="0" u="sng" strike="noStrike" dirty="0">
                <a:solidFill>
                  <a:srgbClr val="1155CC"/>
                </a:solidFill>
                <a:effectLst/>
                <a:latin typeface="Arial" panose="020B0604020202020204" pitchFamily="34" charset="0"/>
                <a:hlinkClick r:id="rId3"/>
              </a:rPr>
              <a:t>https://www.academia.edu/download/60069384/Effect_of_Teamwork__Employee_Empowerment_and_Training_on_Employee_Performance20190721-119894-txjost.pdf</a:t>
            </a:r>
            <a:endParaRPr lang="en-US" sz="1600" dirty="0"/>
          </a:p>
          <a:p>
            <a:pPr algn="just" rtl="0">
              <a:spcBef>
                <a:spcPts val="1200"/>
              </a:spcBef>
              <a:spcAft>
                <a:spcPts val="1200"/>
              </a:spcAft>
            </a:pPr>
            <a:r>
              <a:rPr lang="en-US" sz="1600" b="0" i="0" u="none" strike="noStrike" dirty="0">
                <a:solidFill>
                  <a:srgbClr val="222222"/>
                </a:solidFill>
                <a:effectLst/>
                <a:latin typeface="Arial" panose="020B0604020202020204" pitchFamily="34" charset="0"/>
              </a:rPr>
              <a:t>Jones, D., 2019. The Tuckman’s Model Implementation, Effect, and Analysis &amp; the New Development of Jones LSI Model on a Small Group. </a:t>
            </a:r>
            <a:r>
              <a:rPr lang="en-US" sz="1600" b="0" i="1" u="none" strike="noStrike" dirty="0">
                <a:solidFill>
                  <a:srgbClr val="000000"/>
                </a:solidFill>
                <a:effectLst/>
                <a:latin typeface="Arial" panose="020B0604020202020204" pitchFamily="34" charset="0"/>
              </a:rPr>
              <a:t>Journal of Management</a:t>
            </a:r>
            <a:r>
              <a:rPr lang="en-US" sz="1600" b="0" i="0" u="none" strike="noStrike" dirty="0">
                <a:solidFill>
                  <a:srgbClr val="000000"/>
                </a:solidFill>
                <a:effectLst/>
                <a:latin typeface="Arial" panose="020B0604020202020204" pitchFamily="34" charset="0"/>
              </a:rPr>
              <a:t>, </a:t>
            </a:r>
            <a:r>
              <a:rPr lang="en-US" sz="1600" b="0" i="1" u="none" strike="noStrike" dirty="0">
                <a:solidFill>
                  <a:srgbClr val="000000"/>
                </a:solidFill>
                <a:effectLst/>
                <a:latin typeface="Arial" panose="020B0604020202020204" pitchFamily="34" charset="0"/>
              </a:rPr>
              <a:t>6</a:t>
            </a:r>
            <a:r>
              <a:rPr lang="en-US" sz="1600" b="0" i="0" u="none" strike="noStrike" dirty="0">
                <a:solidFill>
                  <a:srgbClr val="000000"/>
                </a:solidFill>
                <a:effectLst/>
                <a:latin typeface="Arial" panose="020B0604020202020204" pitchFamily="34" charset="0"/>
              </a:rPr>
              <a:t>(4). Available at:</a:t>
            </a:r>
            <a:r>
              <a:rPr lang="en-US" sz="1600" b="0" i="0" u="none" strike="noStrike" dirty="0">
                <a:solidFill>
                  <a:srgbClr val="1155CC"/>
                </a:solidFill>
                <a:effectLst/>
                <a:latin typeface="Arial" panose="020B0604020202020204" pitchFamily="34" charset="0"/>
                <a:hlinkClick r:id="rId4"/>
              </a:rPr>
              <a:t> </a:t>
            </a:r>
            <a:r>
              <a:rPr lang="en-US" sz="1600" b="0" i="0" u="sng" strike="noStrike" dirty="0">
                <a:solidFill>
                  <a:srgbClr val="1155CC"/>
                </a:solidFill>
                <a:effectLst/>
                <a:latin typeface="Arial" panose="020B0604020202020204" pitchFamily="34" charset="0"/>
                <a:hlinkClick r:id="rId4"/>
              </a:rPr>
              <a:t>https://www.researchgate.net/profile/Alex-Jones-20/publication/335176254_THE_TUCKMAN'S_MODEL_IMPLEMENTATION_EFFECT_AND_ANALYSIS_THE_NEW_DEVELOPMENT_OF_JONES_LSI_MODEL_ON_A_SMALL_GROUP/links/5d55427e92851cb74c6cd2df/THE-TUCKMANS-MODEL-IMPLEMENTATION-EFFECT-AND-ANALYSIS-THE-NEW-DEVELOPMENT-OF-JONES-LSI-MODEL-ON-A-SMALL-GROUP.pdf</a:t>
            </a:r>
            <a:endParaRPr lang="en-US" sz="1600" b="0" dirty="0">
              <a:effectLst/>
            </a:endParaRPr>
          </a:p>
          <a:p>
            <a:pPr algn="just" rtl="0">
              <a:spcBef>
                <a:spcPts val="1200"/>
              </a:spcBef>
              <a:spcAft>
                <a:spcPts val="1200"/>
              </a:spcAft>
            </a:pPr>
            <a:r>
              <a:rPr lang="en-US" sz="1600" b="0" i="0" u="none" strike="noStrike" dirty="0">
                <a:solidFill>
                  <a:srgbClr val="222222"/>
                </a:solidFill>
                <a:effectLst/>
                <a:latin typeface="Arial" panose="020B0604020202020204" pitchFamily="34" charset="0"/>
              </a:rPr>
              <a:t>Kim, M.S., 2017. A team building algorithm based on successful record for capstone course. </a:t>
            </a:r>
            <a:r>
              <a:rPr lang="en-US" sz="1600" b="0" i="1" u="none" strike="noStrike" dirty="0">
                <a:solidFill>
                  <a:srgbClr val="000000"/>
                </a:solidFill>
                <a:effectLst/>
                <a:latin typeface="Arial" panose="020B0604020202020204" pitchFamily="34" charset="0"/>
              </a:rPr>
              <a:t>Global Journal of Engineering Education</a:t>
            </a:r>
            <a:r>
              <a:rPr lang="en-US" sz="1600" b="0" i="0" u="none" strike="noStrike" dirty="0">
                <a:solidFill>
                  <a:srgbClr val="000000"/>
                </a:solidFill>
                <a:effectLst/>
                <a:latin typeface="Arial" panose="020B0604020202020204" pitchFamily="34" charset="0"/>
              </a:rPr>
              <a:t>, </a:t>
            </a:r>
            <a:r>
              <a:rPr lang="en-US" sz="1600" b="0" i="1" u="none" strike="noStrike" dirty="0">
                <a:solidFill>
                  <a:srgbClr val="000000"/>
                </a:solidFill>
                <a:effectLst/>
                <a:latin typeface="Arial" panose="020B0604020202020204" pitchFamily="34" charset="0"/>
              </a:rPr>
              <a:t>19</a:t>
            </a:r>
            <a:r>
              <a:rPr lang="en-US" sz="1600" b="0" i="0" u="none" strike="noStrike" dirty="0">
                <a:solidFill>
                  <a:srgbClr val="000000"/>
                </a:solidFill>
                <a:effectLst/>
                <a:latin typeface="Arial" panose="020B0604020202020204" pitchFamily="34" charset="0"/>
              </a:rPr>
              <a:t>(3), pp.243-248. Available at:</a:t>
            </a:r>
            <a:r>
              <a:rPr lang="en-US" sz="1600" b="0" i="0" u="none" strike="noStrike" dirty="0">
                <a:solidFill>
                  <a:srgbClr val="1155CC"/>
                </a:solidFill>
                <a:effectLst/>
                <a:latin typeface="Arial" panose="020B0604020202020204" pitchFamily="34" charset="0"/>
                <a:hlinkClick r:id="rId5"/>
              </a:rPr>
              <a:t> </a:t>
            </a:r>
            <a:r>
              <a:rPr lang="en-US" sz="1600" b="0" i="0" u="sng" strike="noStrike" dirty="0">
                <a:solidFill>
                  <a:srgbClr val="1155CC"/>
                </a:solidFill>
                <a:effectLst/>
                <a:latin typeface="Arial" panose="020B0604020202020204" pitchFamily="34" charset="0"/>
                <a:hlinkClick r:id="rId5"/>
              </a:rPr>
              <a:t>http://www.wiete.com.au/journals/GJEE/Publish/vol19no3/11-Kim-MS.pdf</a:t>
            </a:r>
            <a:endParaRPr lang="en-US" sz="1600" b="0" dirty="0">
              <a:effectLst/>
            </a:endParaRPr>
          </a:p>
          <a:p>
            <a:pPr algn="just" rtl="0">
              <a:spcBef>
                <a:spcPts val="1200"/>
              </a:spcBef>
              <a:spcAft>
                <a:spcPts val="1200"/>
              </a:spcAft>
            </a:pPr>
            <a:r>
              <a:rPr lang="en-US" sz="1600" b="0" i="0" u="none" strike="noStrike" dirty="0" err="1">
                <a:solidFill>
                  <a:srgbClr val="222222"/>
                </a:solidFill>
                <a:effectLst/>
                <a:latin typeface="Arial" panose="020B0604020202020204" pitchFamily="34" charset="0"/>
              </a:rPr>
              <a:t>Labrague</a:t>
            </a:r>
            <a:r>
              <a:rPr lang="en-US" sz="1600" b="0" i="0" u="none" strike="noStrike" dirty="0">
                <a:solidFill>
                  <a:srgbClr val="222222"/>
                </a:solidFill>
                <a:effectLst/>
                <a:latin typeface="Arial" panose="020B0604020202020204" pitchFamily="34" charset="0"/>
              </a:rPr>
              <a:t>, L.J. and McEnroe–</a:t>
            </a:r>
            <a:r>
              <a:rPr lang="en-US" sz="1600" b="0" i="0" u="none" strike="noStrike" dirty="0" err="1">
                <a:solidFill>
                  <a:srgbClr val="222222"/>
                </a:solidFill>
                <a:effectLst/>
                <a:latin typeface="Arial" panose="020B0604020202020204" pitchFamily="34" charset="0"/>
              </a:rPr>
              <a:t>Petitte</a:t>
            </a:r>
            <a:r>
              <a:rPr lang="en-US" sz="1600" b="0" i="0" u="none" strike="noStrike" dirty="0">
                <a:solidFill>
                  <a:srgbClr val="222222"/>
                </a:solidFill>
                <a:effectLst/>
                <a:latin typeface="Arial" panose="020B0604020202020204" pitchFamily="34" charset="0"/>
              </a:rPr>
              <a:t>, D.M., 2017. An integrative review on conflict management styles among nursing students: Implications for nurse education. </a:t>
            </a:r>
            <a:r>
              <a:rPr lang="en-US" sz="1600" b="0" i="1" u="none" strike="noStrike" dirty="0">
                <a:solidFill>
                  <a:srgbClr val="000000"/>
                </a:solidFill>
                <a:effectLst/>
                <a:latin typeface="Arial" panose="020B0604020202020204" pitchFamily="34" charset="0"/>
              </a:rPr>
              <a:t>Nurse education today</a:t>
            </a:r>
            <a:r>
              <a:rPr lang="en-US" sz="1600" b="0" i="0" u="none" strike="noStrike" dirty="0">
                <a:solidFill>
                  <a:srgbClr val="000000"/>
                </a:solidFill>
                <a:effectLst/>
                <a:latin typeface="Arial" panose="020B0604020202020204" pitchFamily="34" charset="0"/>
              </a:rPr>
              <a:t>, </a:t>
            </a:r>
            <a:r>
              <a:rPr lang="en-US" sz="1600" b="0" i="1" u="none" strike="noStrike" dirty="0">
                <a:solidFill>
                  <a:srgbClr val="000000"/>
                </a:solidFill>
                <a:effectLst/>
                <a:latin typeface="Arial" panose="020B0604020202020204" pitchFamily="34" charset="0"/>
              </a:rPr>
              <a:t>59</a:t>
            </a:r>
            <a:r>
              <a:rPr lang="en-US" sz="1600" b="0" i="0" u="none" strike="noStrike" dirty="0">
                <a:solidFill>
                  <a:srgbClr val="000000"/>
                </a:solidFill>
                <a:effectLst/>
                <a:latin typeface="Arial" panose="020B0604020202020204" pitchFamily="34" charset="0"/>
              </a:rPr>
              <a:t>, pp.45-52. Available at:</a:t>
            </a:r>
            <a:r>
              <a:rPr lang="en-US" sz="1600" b="0" i="0" u="none" strike="noStrike" dirty="0">
                <a:solidFill>
                  <a:srgbClr val="1155CC"/>
                </a:solidFill>
                <a:effectLst/>
                <a:latin typeface="Arial" panose="020B0604020202020204" pitchFamily="34" charset="0"/>
                <a:hlinkClick r:id="rId6"/>
              </a:rPr>
              <a:t> </a:t>
            </a:r>
            <a:r>
              <a:rPr lang="en-US" sz="1600" b="0" i="0" u="sng" strike="noStrike" dirty="0">
                <a:solidFill>
                  <a:srgbClr val="1155CC"/>
                </a:solidFill>
                <a:effectLst/>
                <a:latin typeface="Arial" panose="020B0604020202020204" pitchFamily="34" charset="0"/>
                <a:hlinkClick r:id="rId6"/>
              </a:rPr>
              <a:t>https://www.researchgate.net/profile/Leodoro-Labrague/publication/319743474_An_integrative_review_on_conflict_management_styles_among_nursing_students_Implications_for_nurse_education/links/5f3a1042458515b729276384/An-integrative-review-on-conflict-management-styles-among-nursing-students-Implications-for-nurse-education.pdf</a:t>
            </a:r>
            <a:endParaRPr lang="en-US" sz="1600" b="0" dirty="0">
              <a:effectLst/>
            </a:endParaRPr>
          </a:p>
          <a:p>
            <a:pPr marL="0" indent="0">
              <a:buNone/>
            </a:pPr>
            <a:br>
              <a:rPr lang="en-US" sz="1100" dirty="0"/>
            </a:br>
            <a:endParaRPr lang="en-IN" sz="1100" dirty="0"/>
          </a:p>
        </p:txBody>
      </p:sp>
    </p:spTree>
    <p:extLst>
      <p:ext uri="{BB962C8B-B14F-4D97-AF65-F5344CB8AC3E}">
        <p14:creationId xmlns:p14="http://schemas.microsoft.com/office/powerpoint/2010/main" val="8957314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6E021-65A8-4FE0-8561-1A009EAE5F51}"/>
              </a:ext>
            </a:extLst>
          </p:cNvPr>
          <p:cNvSpPr>
            <a:spLocks noGrp="1"/>
          </p:cNvSpPr>
          <p:nvPr>
            <p:ph type="title"/>
          </p:nvPr>
        </p:nvSpPr>
        <p:spPr>
          <a:xfrm>
            <a:off x="838200" y="129495"/>
            <a:ext cx="10515600" cy="551542"/>
          </a:xfrm>
        </p:spPr>
        <p:txBody>
          <a:bodyPr>
            <a:normAutofit/>
          </a:bodyPr>
          <a:lstStyle/>
          <a:p>
            <a:pPr algn="ctr"/>
            <a:r>
              <a:rPr lang="en-IN" sz="3200" b="1" i="0" u="none" strike="noStrike" dirty="0">
                <a:solidFill>
                  <a:srgbClr val="000000"/>
                </a:solidFill>
                <a:effectLst/>
                <a:latin typeface="Arial" panose="020B0604020202020204" pitchFamily="34" charset="0"/>
              </a:rPr>
              <a:t>Reference list</a:t>
            </a:r>
            <a:endParaRPr lang="en-IN" sz="3200" dirty="0"/>
          </a:p>
        </p:txBody>
      </p:sp>
      <p:sp>
        <p:nvSpPr>
          <p:cNvPr id="3" name="Content Placeholder 2">
            <a:extLst>
              <a:ext uri="{FF2B5EF4-FFF2-40B4-BE49-F238E27FC236}">
                <a16:creationId xmlns:a16="http://schemas.microsoft.com/office/drawing/2014/main" id="{30EB2612-056B-4098-BDBA-C412FD3C60D1}"/>
              </a:ext>
            </a:extLst>
          </p:cNvPr>
          <p:cNvSpPr>
            <a:spLocks noGrp="1"/>
          </p:cNvSpPr>
          <p:nvPr>
            <p:ph idx="1"/>
          </p:nvPr>
        </p:nvSpPr>
        <p:spPr>
          <a:xfrm>
            <a:off x="0" y="1253331"/>
            <a:ext cx="11988800" cy="5475174"/>
          </a:xfrm>
        </p:spPr>
        <p:txBody>
          <a:bodyPr>
            <a:normAutofit fontScale="47500" lnSpcReduction="20000"/>
          </a:bodyPr>
          <a:lstStyle/>
          <a:p>
            <a:pPr algn="just" rtl="0">
              <a:spcBef>
                <a:spcPts val="1200"/>
              </a:spcBef>
              <a:spcAft>
                <a:spcPts val="1200"/>
              </a:spcAft>
            </a:pPr>
            <a:r>
              <a:rPr lang="en-US" sz="3800" b="0" i="0" u="none" strike="noStrike" dirty="0" err="1">
                <a:solidFill>
                  <a:srgbClr val="222222"/>
                </a:solidFill>
                <a:effectLst/>
                <a:latin typeface="Arial" panose="020B0604020202020204" pitchFamily="34" charset="0"/>
              </a:rPr>
              <a:t>Paulamäki</a:t>
            </a:r>
            <a:r>
              <a:rPr lang="en-US" sz="3800" b="0" i="0" u="none" strike="noStrike" dirty="0">
                <a:solidFill>
                  <a:srgbClr val="222222"/>
                </a:solidFill>
                <a:effectLst/>
                <a:latin typeface="Arial" panose="020B0604020202020204" pitchFamily="34" charset="0"/>
              </a:rPr>
              <a:t>, E., 2018. Valued Manager Through Belbin Team Roles.</a:t>
            </a:r>
            <a:r>
              <a:rPr lang="en-US" sz="3800" b="0" i="0" u="none" strike="noStrike" dirty="0">
                <a:solidFill>
                  <a:srgbClr val="000000"/>
                </a:solidFill>
                <a:effectLst/>
                <a:latin typeface="Arial" panose="020B0604020202020204" pitchFamily="34" charset="0"/>
              </a:rPr>
              <a:t> Available at:</a:t>
            </a:r>
            <a:r>
              <a:rPr lang="en-US" sz="3800" b="0" i="0" u="none" strike="noStrike" dirty="0">
                <a:solidFill>
                  <a:srgbClr val="1155CC"/>
                </a:solidFill>
                <a:effectLst/>
                <a:latin typeface="Arial" panose="020B0604020202020204" pitchFamily="34" charset="0"/>
                <a:hlinkClick r:id="rId2"/>
              </a:rPr>
              <a:t> </a:t>
            </a:r>
            <a:r>
              <a:rPr lang="en-US" sz="3800" b="0" i="0" u="sng" strike="noStrike" dirty="0">
                <a:solidFill>
                  <a:srgbClr val="1155CC"/>
                </a:solidFill>
                <a:effectLst/>
                <a:latin typeface="Arial" panose="020B0604020202020204" pitchFamily="34" charset="0"/>
                <a:hlinkClick r:id="rId2"/>
              </a:rPr>
              <a:t>https://www.theseus.fi/bitstream/handle/10024/155248/Essi.Paulamaki.BBIBM17A7.final.thesis.pdf?sequence=1</a:t>
            </a:r>
            <a:endParaRPr lang="en-US" sz="3800" b="0" dirty="0">
              <a:effectLst/>
            </a:endParaRPr>
          </a:p>
          <a:p>
            <a:pPr algn="just" rtl="0">
              <a:spcBef>
                <a:spcPts val="1200"/>
              </a:spcBef>
              <a:spcAft>
                <a:spcPts val="1200"/>
              </a:spcAft>
            </a:pPr>
            <a:r>
              <a:rPr lang="en-US" sz="3800" b="0" i="0" u="none" strike="noStrike" dirty="0" err="1">
                <a:solidFill>
                  <a:srgbClr val="222222"/>
                </a:solidFill>
                <a:effectLst/>
                <a:latin typeface="Arial" panose="020B0604020202020204" pitchFamily="34" charset="0"/>
              </a:rPr>
              <a:t>Piryani</a:t>
            </a:r>
            <a:r>
              <a:rPr lang="en-US" sz="3800" b="0" i="0" u="none" strike="noStrike" dirty="0">
                <a:solidFill>
                  <a:srgbClr val="222222"/>
                </a:solidFill>
                <a:effectLst/>
                <a:latin typeface="Arial" panose="020B0604020202020204" pitchFamily="34" charset="0"/>
              </a:rPr>
              <a:t>, R.M. and </a:t>
            </a:r>
            <a:r>
              <a:rPr lang="en-US" sz="3800" b="0" i="0" u="none" strike="noStrike" dirty="0" err="1">
                <a:solidFill>
                  <a:srgbClr val="222222"/>
                </a:solidFill>
                <a:effectLst/>
                <a:latin typeface="Arial" panose="020B0604020202020204" pitchFamily="34" charset="0"/>
              </a:rPr>
              <a:t>Piryani</a:t>
            </a:r>
            <a:r>
              <a:rPr lang="en-US" sz="3800" b="0" i="0" u="none" strike="noStrike" dirty="0">
                <a:solidFill>
                  <a:srgbClr val="222222"/>
                </a:solidFill>
                <a:effectLst/>
                <a:latin typeface="Arial" panose="020B0604020202020204" pitchFamily="34" charset="0"/>
              </a:rPr>
              <a:t>, S., 2018. Conflict management in healthcare. </a:t>
            </a:r>
            <a:r>
              <a:rPr lang="en-US" sz="3800" b="0" i="1" u="none" strike="noStrike" dirty="0">
                <a:solidFill>
                  <a:srgbClr val="000000"/>
                </a:solidFill>
                <a:effectLst/>
                <a:latin typeface="Arial" panose="020B0604020202020204" pitchFamily="34" charset="0"/>
              </a:rPr>
              <a:t>Journal of Nepal Health Research Council</a:t>
            </a:r>
            <a:r>
              <a:rPr lang="en-US" sz="3800" b="0" i="0" u="none" strike="noStrike" dirty="0">
                <a:solidFill>
                  <a:srgbClr val="000000"/>
                </a:solidFill>
                <a:effectLst/>
                <a:latin typeface="Arial" panose="020B0604020202020204" pitchFamily="34" charset="0"/>
              </a:rPr>
              <a:t>, </a:t>
            </a:r>
            <a:r>
              <a:rPr lang="en-US" sz="3800" b="0" i="1" u="none" strike="noStrike" dirty="0">
                <a:solidFill>
                  <a:srgbClr val="000000"/>
                </a:solidFill>
                <a:effectLst/>
                <a:latin typeface="Arial" panose="020B0604020202020204" pitchFamily="34" charset="0"/>
              </a:rPr>
              <a:t>16</a:t>
            </a:r>
            <a:r>
              <a:rPr lang="en-US" sz="3800" b="0" i="0" u="none" strike="noStrike" dirty="0">
                <a:solidFill>
                  <a:srgbClr val="000000"/>
                </a:solidFill>
                <a:effectLst/>
                <a:latin typeface="Arial" panose="020B0604020202020204" pitchFamily="34" charset="0"/>
              </a:rPr>
              <a:t>(41), pp.481-482. Available at:</a:t>
            </a:r>
            <a:r>
              <a:rPr lang="en-US" sz="3800" b="0" i="0" u="none" strike="noStrike" dirty="0">
                <a:solidFill>
                  <a:srgbClr val="1155CC"/>
                </a:solidFill>
                <a:effectLst/>
                <a:latin typeface="Arial" panose="020B0604020202020204" pitchFamily="34" charset="0"/>
                <a:hlinkClick r:id="rId3"/>
              </a:rPr>
              <a:t> </a:t>
            </a:r>
            <a:r>
              <a:rPr lang="en-US" sz="3800" b="0" i="0" u="sng" strike="noStrike" dirty="0">
                <a:solidFill>
                  <a:srgbClr val="1155CC"/>
                </a:solidFill>
                <a:effectLst/>
                <a:latin typeface="Arial" panose="020B0604020202020204" pitchFamily="34" charset="0"/>
                <a:hlinkClick r:id="rId3"/>
              </a:rPr>
              <a:t>http://nepmed.nhrc.gov.np/index.php/jnhrc/article/download/29/275</a:t>
            </a:r>
            <a:endParaRPr lang="en-US" sz="3800" b="0" dirty="0">
              <a:effectLst/>
            </a:endParaRPr>
          </a:p>
          <a:p>
            <a:pPr algn="just" rtl="0">
              <a:spcBef>
                <a:spcPts val="1200"/>
              </a:spcBef>
              <a:spcAft>
                <a:spcPts val="1200"/>
              </a:spcAft>
            </a:pPr>
            <a:r>
              <a:rPr lang="en-US" sz="3800" b="0" i="0" u="none" strike="noStrike" dirty="0">
                <a:solidFill>
                  <a:srgbClr val="222222"/>
                </a:solidFill>
                <a:effectLst/>
                <a:latin typeface="Arial" panose="020B0604020202020204" pitchFamily="34" charset="0"/>
              </a:rPr>
              <a:t>Scott, B.B. and Queen’s, I.R.C., 2017. Creating a collaborative workplace: Amplifying teamwork in your organization. </a:t>
            </a:r>
            <a:r>
              <a:rPr lang="en-US" sz="3800" b="0" i="1" u="none" strike="noStrike" dirty="0">
                <a:solidFill>
                  <a:srgbClr val="000000"/>
                </a:solidFill>
                <a:effectLst/>
                <a:latin typeface="Arial" panose="020B0604020202020204" pitchFamily="34" charset="0"/>
              </a:rPr>
              <a:t>Queen’s University IRC</a:t>
            </a:r>
            <a:r>
              <a:rPr lang="en-US" sz="3800" b="0" i="0" u="none" strike="noStrike" dirty="0">
                <a:solidFill>
                  <a:srgbClr val="000000"/>
                </a:solidFill>
                <a:effectLst/>
                <a:latin typeface="Arial" panose="020B0604020202020204" pitchFamily="34" charset="0"/>
              </a:rPr>
              <a:t>, pp.1-9. Available at:</a:t>
            </a:r>
            <a:r>
              <a:rPr lang="en-US" sz="3800" b="0" i="0" u="none" strike="noStrike" dirty="0">
                <a:solidFill>
                  <a:srgbClr val="1155CC"/>
                </a:solidFill>
                <a:effectLst/>
                <a:latin typeface="Arial" panose="020B0604020202020204" pitchFamily="34" charset="0"/>
                <a:hlinkClick r:id="rId4"/>
              </a:rPr>
              <a:t> </a:t>
            </a:r>
            <a:r>
              <a:rPr lang="en-US" sz="3800" b="0" i="0" u="sng" strike="noStrike" dirty="0">
                <a:solidFill>
                  <a:srgbClr val="1155CC"/>
                </a:solidFill>
                <a:effectLst/>
                <a:latin typeface="Arial" panose="020B0604020202020204" pitchFamily="34" charset="0"/>
                <a:hlinkClick r:id="rId4"/>
              </a:rPr>
              <a:t>http://irc.queensu.ca/wp-content/uploads/articles/articles_creating-a-collaborative-workplace-amplifying-teamwork-in-your-organization.pdf</a:t>
            </a:r>
            <a:endParaRPr lang="en-US" sz="3800" b="0" dirty="0">
              <a:effectLst/>
            </a:endParaRPr>
          </a:p>
          <a:p>
            <a:pPr algn="just" rtl="0">
              <a:spcBef>
                <a:spcPts val="1200"/>
              </a:spcBef>
              <a:spcAft>
                <a:spcPts val="1200"/>
              </a:spcAft>
            </a:pPr>
            <a:r>
              <a:rPr lang="en-US" sz="3800" b="0" i="0" u="none" strike="noStrike" dirty="0" err="1">
                <a:solidFill>
                  <a:srgbClr val="222222"/>
                </a:solidFill>
                <a:effectLst/>
                <a:latin typeface="Arial" panose="020B0604020202020204" pitchFamily="34" charset="0"/>
              </a:rPr>
              <a:t>Soni</a:t>
            </a:r>
            <a:r>
              <a:rPr lang="en-US" sz="3800" b="0" i="0" u="none" strike="noStrike" dirty="0">
                <a:solidFill>
                  <a:srgbClr val="222222"/>
                </a:solidFill>
                <a:effectLst/>
                <a:latin typeface="Arial" panose="020B0604020202020204" pitchFamily="34" charset="0"/>
              </a:rPr>
              <a:t>, V.D., 2020. Importance and Strategic Planning of Team Management. </a:t>
            </a:r>
            <a:r>
              <a:rPr lang="en-US" sz="3800" b="0" i="1" u="none" strike="noStrike" dirty="0">
                <a:solidFill>
                  <a:srgbClr val="000000"/>
                </a:solidFill>
                <a:effectLst/>
                <a:latin typeface="Arial" panose="020B0604020202020204" pitchFamily="34" charset="0"/>
              </a:rPr>
              <a:t>International Journal of Innovative Research in Technology</a:t>
            </a:r>
            <a:r>
              <a:rPr lang="en-US" sz="3800" b="0" i="0" u="none" strike="noStrike" dirty="0">
                <a:solidFill>
                  <a:srgbClr val="000000"/>
                </a:solidFill>
                <a:effectLst/>
                <a:latin typeface="Arial" panose="020B0604020202020204" pitchFamily="34" charset="0"/>
              </a:rPr>
              <a:t>, </a:t>
            </a:r>
            <a:r>
              <a:rPr lang="en-US" sz="3800" b="0" i="1" u="none" strike="noStrike" dirty="0">
                <a:solidFill>
                  <a:srgbClr val="000000"/>
                </a:solidFill>
                <a:effectLst/>
                <a:latin typeface="Arial" panose="020B0604020202020204" pitchFamily="34" charset="0"/>
              </a:rPr>
              <a:t>7</a:t>
            </a:r>
            <a:r>
              <a:rPr lang="en-US" sz="3800" b="0" i="0" u="none" strike="noStrike" dirty="0">
                <a:solidFill>
                  <a:srgbClr val="000000"/>
                </a:solidFill>
                <a:effectLst/>
                <a:latin typeface="Arial" panose="020B0604020202020204" pitchFamily="34" charset="0"/>
              </a:rPr>
              <a:t>(2), pp.47-50. Available at:</a:t>
            </a:r>
            <a:r>
              <a:rPr lang="en-US" sz="3800" b="0" i="0" u="none" strike="noStrike" dirty="0">
                <a:solidFill>
                  <a:srgbClr val="1155CC"/>
                </a:solidFill>
                <a:effectLst/>
                <a:latin typeface="Arial" panose="020B0604020202020204" pitchFamily="34" charset="0"/>
                <a:hlinkClick r:id="rId5"/>
              </a:rPr>
              <a:t> </a:t>
            </a:r>
            <a:r>
              <a:rPr lang="en-US" sz="3800" b="0" i="0" u="sng" strike="noStrike" dirty="0">
                <a:solidFill>
                  <a:srgbClr val="1155CC"/>
                </a:solidFill>
                <a:effectLst/>
                <a:latin typeface="Arial" panose="020B0604020202020204" pitchFamily="34" charset="0"/>
                <a:hlinkClick r:id="rId5"/>
              </a:rPr>
              <a:t>https://www.researchgate.net/profile/Vishal-Dineshkumar-Soni-2/publication/342571600_Importance_and_Strategic_Planning_of_Team_Management/links/5efbfc78a6fdcc4ca44085b5/Importance-and-Strategic-Planning-of-Team-Management.pdf</a:t>
            </a:r>
            <a:endParaRPr lang="en-US" sz="3800" b="0" dirty="0">
              <a:effectLst/>
            </a:endParaRPr>
          </a:p>
          <a:p>
            <a:pPr marL="0" indent="0" algn="just" rtl="0">
              <a:spcBef>
                <a:spcPts val="1200"/>
              </a:spcBef>
              <a:spcAft>
                <a:spcPts val="1200"/>
              </a:spcAft>
              <a:buNone/>
            </a:pPr>
            <a:r>
              <a:rPr lang="en-US" sz="3800" b="1" i="0" u="none" strike="noStrike" dirty="0">
                <a:solidFill>
                  <a:srgbClr val="000000"/>
                </a:solidFill>
                <a:effectLst/>
                <a:latin typeface="Arial" panose="020B0604020202020204" pitchFamily="34" charset="0"/>
              </a:rPr>
              <a:t>Websites</a:t>
            </a:r>
            <a:endParaRPr lang="en-US" sz="3800" b="0" dirty="0">
              <a:effectLst/>
            </a:endParaRPr>
          </a:p>
          <a:p>
            <a:pPr algn="just" rtl="0">
              <a:spcBef>
                <a:spcPts val="1200"/>
              </a:spcBef>
              <a:spcAft>
                <a:spcPts val="1200"/>
              </a:spcAft>
            </a:pPr>
            <a:r>
              <a:rPr lang="en-US" sz="3800" b="0" i="0" u="none" strike="noStrike" dirty="0">
                <a:solidFill>
                  <a:srgbClr val="000000"/>
                </a:solidFill>
                <a:effectLst/>
                <a:latin typeface="Arial" panose="020B0604020202020204" pitchFamily="34" charset="0"/>
              </a:rPr>
              <a:t>ifm.eng.cam.ac.uk 2021, </a:t>
            </a:r>
            <a:r>
              <a:rPr lang="en-US" sz="3800" b="0" i="1" u="none" strike="noStrike" dirty="0">
                <a:solidFill>
                  <a:srgbClr val="000000"/>
                </a:solidFill>
                <a:effectLst/>
                <a:latin typeface="Arial" panose="020B0604020202020204" pitchFamily="34" charset="0"/>
              </a:rPr>
              <a:t>Belbin Team Roles</a:t>
            </a:r>
            <a:r>
              <a:rPr lang="en-US" sz="3800" b="0" i="0" u="none" strike="noStrike" dirty="0">
                <a:solidFill>
                  <a:srgbClr val="000000"/>
                </a:solidFill>
                <a:effectLst/>
                <a:latin typeface="Arial" panose="020B0604020202020204" pitchFamily="34" charset="0"/>
              </a:rPr>
              <a:t>, available at:</a:t>
            </a:r>
            <a:r>
              <a:rPr lang="en-US" sz="3800" b="0" i="0" u="none" strike="noStrike" dirty="0">
                <a:solidFill>
                  <a:srgbClr val="1155CC"/>
                </a:solidFill>
                <a:effectLst/>
                <a:latin typeface="Arial" panose="020B0604020202020204" pitchFamily="34" charset="0"/>
                <a:hlinkClick r:id="rId6"/>
              </a:rPr>
              <a:t> </a:t>
            </a:r>
            <a:r>
              <a:rPr lang="en-US" sz="3800" b="0" i="0" u="sng" strike="noStrike" dirty="0">
                <a:solidFill>
                  <a:srgbClr val="1155CC"/>
                </a:solidFill>
                <a:effectLst/>
                <a:latin typeface="Arial" panose="020B0604020202020204" pitchFamily="34" charset="0"/>
                <a:hlinkClick r:id="rId6"/>
              </a:rPr>
              <a:t>https://www.ifm.eng.cam.ac.uk/research/dmg/tools-and-techniques/belbins-team-roles/</a:t>
            </a:r>
            <a:r>
              <a:rPr lang="en-US" sz="3800" b="0" i="0" u="none" strike="noStrike" dirty="0">
                <a:solidFill>
                  <a:srgbClr val="000000"/>
                </a:solidFill>
                <a:effectLst/>
                <a:latin typeface="Arial" panose="020B0604020202020204" pitchFamily="34" charset="0"/>
              </a:rPr>
              <a:t> [Accessed on: 30.11.2021]</a:t>
            </a:r>
            <a:endParaRPr lang="en-US" sz="3800" b="0" dirty="0">
              <a:effectLst/>
            </a:endParaRPr>
          </a:p>
          <a:p>
            <a:pPr algn="just" rtl="0">
              <a:spcBef>
                <a:spcPts val="1200"/>
              </a:spcBef>
              <a:spcAft>
                <a:spcPts val="1200"/>
              </a:spcAft>
            </a:pPr>
            <a:r>
              <a:rPr lang="en-US" sz="3800" b="0" i="0" u="none" strike="noStrike" dirty="0">
                <a:solidFill>
                  <a:srgbClr val="000000"/>
                </a:solidFill>
                <a:effectLst/>
                <a:latin typeface="Arial" panose="020B0604020202020204" pitchFamily="34" charset="0"/>
              </a:rPr>
              <a:t>uxplanet.org 2021, </a:t>
            </a:r>
            <a:r>
              <a:rPr lang="en-US" sz="3800" b="0" i="1" u="none" strike="noStrike" dirty="0">
                <a:solidFill>
                  <a:srgbClr val="000000"/>
                </a:solidFill>
                <a:effectLst/>
                <a:latin typeface="Arial" panose="020B0604020202020204" pitchFamily="34" charset="0"/>
              </a:rPr>
              <a:t>Tuckman Team Development,</a:t>
            </a:r>
            <a:r>
              <a:rPr lang="en-US" sz="3800" b="0" i="0" u="none" strike="noStrike" dirty="0">
                <a:solidFill>
                  <a:srgbClr val="000000"/>
                </a:solidFill>
                <a:effectLst/>
                <a:latin typeface="Arial" panose="020B0604020202020204" pitchFamily="34" charset="0"/>
              </a:rPr>
              <a:t> available at:</a:t>
            </a:r>
            <a:r>
              <a:rPr lang="en-US" sz="3800" b="0" i="0" u="none" strike="noStrike" dirty="0">
                <a:solidFill>
                  <a:srgbClr val="1155CC"/>
                </a:solidFill>
                <a:effectLst/>
                <a:latin typeface="Arial" panose="020B0604020202020204" pitchFamily="34" charset="0"/>
                <a:hlinkClick r:id="rId7"/>
              </a:rPr>
              <a:t> </a:t>
            </a:r>
            <a:r>
              <a:rPr lang="en-US" sz="3800" b="0" i="0" u="sng" strike="noStrike" dirty="0">
                <a:solidFill>
                  <a:srgbClr val="1155CC"/>
                </a:solidFill>
                <a:effectLst/>
                <a:latin typeface="Arial" panose="020B0604020202020204" pitchFamily="34" charset="0"/>
                <a:hlinkClick r:id="rId7"/>
              </a:rPr>
              <a:t>https://uxplanet.org/building-effective-teams-with-design-sprints-819375070168</a:t>
            </a:r>
            <a:r>
              <a:rPr lang="en-US" sz="3800" b="0" i="0" u="none" strike="noStrike" dirty="0">
                <a:solidFill>
                  <a:srgbClr val="000000"/>
                </a:solidFill>
                <a:effectLst/>
                <a:latin typeface="Arial" panose="020B0604020202020204" pitchFamily="34" charset="0"/>
              </a:rPr>
              <a:t> [Accessed on: 30.11.2021] </a:t>
            </a:r>
            <a:endParaRPr lang="en-US" sz="3800" b="0" dirty="0">
              <a:effectLst/>
            </a:endParaRPr>
          </a:p>
          <a:p>
            <a:endParaRPr lang="en-IN" dirty="0"/>
          </a:p>
        </p:txBody>
      </p:sp>
    </p:spTree>
    <p:extLst>
      <p:ext uri="{BB962C8B-B14F-4D97-AF65-F5344CB8AC3E}">
        <p14:creationId xmlns:p14="http://schemas.microsoft.com/office/powerpoint/2010/main" val="28834391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Thank You Picture PNG Image">
            <a:extLst>
              <a:ext uri="{FF2B5EF4-FFF2-40B4-BE49-F238E27FC236}">
                <a16:creationId xmlns:a16="http://schemas.microsoft.com/office/drawing/2014/main" id="{0EF991D0-1EFF-4AFB-9CCF-BA723D5527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1999" cy="69375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43436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2641</Words>
  <Application>Microsoft Office PowerPoint</Application>
  <PresentationFormat>Widescreen</PresentationFormat>
  <Paragraphs>145</Paragraphs>
  <Slides>21</Slides>
  <Notes>18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Calibri</vt:lpstr>
      <vt:lpstr>Calibri Light</vt:lpstr>
      <vt:lpstr>Myriad Pro</vt:lpstr>
      <vt:lpstr>Times New Roman</vt:lpstr>
      <vt:lpstr>Office Theme</vt:lpstr>
      <vt:lpstr>  EFFECTIVE TEAMWORK AND COMMUNICATION  NAME AND NUMBERS OF THE GROUP MEMBERS: 1.DHIRENDRA NARAYAN JADHAV (2026171)  2.FLORENTINA PAVALUSCA (2028438) 3.AURELIA-ELENA DICU (2027950)  4.STAVRI KASARSKI (2022849)  LECTURER: SAQIB SHAMIM     MODULE CODE: BMSW4002_LON     </vt:lpstr>
      <vt:lpstr>Introduction</vt:lpstr>
      <vt:lpstr>Benefits of teamwork</vt:lpstr>
      <vt:lpstr>Benefits of teamwork</vt:lpstr>
      <vt:lpstr>Benefits of teamwork</vt:lpstr>
      <vt:lpstr>Stages of team development</vt:lpstr>
      <vt:lpstr>PowerPoint Presentation</vt:lpstr>
      <vt:lpstr>Team roles</vt:lpstr>
      <vt:lpstr>PowerPoint Presentation</vt:lpstr>
      <vt:lpstr>PowerPoint Presentation</vt:lpstr>
      <vt:lpstr>PowerPoint Presentation</vt:lpstr>
      <vt:lpstr>Conflict management</vt:lpstr>
      <vt:lpstr>Conflict management</vt:lpstr>
      <vt:lpstr>Conflict management</vt:lpstr>
      <vt:lpstr>Successful development of team</vt:lpstr>
      <vt:lpstr>Successful development of team</vt:lpstr>
      <vt:lpstr>Successful development of team</vt:lpstr>
      <vt:lpstr>Conclusion</vt:lpstr>
      <vt:lpstr>Reference list</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EFFECTIVE TEAMWORK AND COMMUNICATION  NAME AND NUMBERS OF THE GROUP MEMBERS: 1.DHIRENDRA NARAYAN JADHAV (2026171)  2.FLORENTINA PAVALUSCA (2028438) 3.AURELIA-ELENA DICU (2027950)  4.STAVRI KASARSKI (2022849)  LECTURER: SAQIB SHAMIM     MODULE CODE: BMSW4002_LON     </dc:title>
  <dc:creator>Manju Sivas</dc:creator>
  <cp:lastModifiedBy>SIVAS, Arulpirakasam (BARTS HEALTH NHS TRUST)</cp:lastModifiedBy>
  <cp:revision>1</cp:revision>
  <dcterms:modified xsi:type="dcterms:W3CDTF">2021-12-19T17:22:55Z</dcterms:modified>
</cp:coreProperties>
</file>