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B21BF4F-D2BE-115F-749C-85CB851EAC50}" v="283" dt="2026-05-20T10:36:50.499"/>
    <p1510:client id="{7010A87B-524E-2122-335B-F9F4A3933605}" v="185" dt="2026-05-19T14:31:17.5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inomso Nwagboso" userId="S::c.nwagboso@uwtsd.ac.uk::bbd2a928-fa98-4c02-bd50-8ce51b56f131" providerId="AD" clId="Web-{7010A87B-524E-2122-335B-F9F4A3933605}"/>
    <pc:docChg chg="modSld">
      <pc:chgData name="Chinomso Nwagboso" userId="S::c.nwagboso@uwtsd.ac.uk::bbd2a928-fa98-4c02-bd50-8ce51b56f131" providerId="AD" clId="Web-{7010A87B-524E-2122-335B-F9F4A3933605}" dt="2026-05-19T14:31:17.586" v="130" actId="20577"/>
      <pc:docMkLst>
        <pc:docMk/>
      </pc:docMkLst>
      <pc:sldChg chg="delSp modSp">
        <pc:chgData name="Chinomso Nwagboso" userId="S::c.nwagboso@uwtsd.ac.uk::bbd2a928-fa98-4c02-bd50-8ce51b56f131" providerId="AD" clId="Web-{7010A87B-524E-2122-335B-F9F4A3933605}" dt="2026-05-19T14:25:11.531" v="43"/>
        <pc:sldMkLst>
          <pc:docMk/>
          <pc:sldMk cId="0" sldId="257"/>
        </pc:sldMkLst>
        <pc:spChg chg="mod">
          <ac:chgData name="Chinomso Nwagboso" userId="S::c.nwagboso@uwtsd.ac.uk::bbd2a928-fa98-4c02-bd50-8ce51b56f131" providerId="AD" clId="Web-{7010A87B-524E-2122-335B-F9F4A3933605}" dt="2026-05-19T14:25:11.531" v="43"/>
          <ac:spMkLst>
            <pc:docMk/>
            <pc:sldMk cId="0" sldId="257"/>
            <ac:spMk id="5" creationId="{00000000-0000-0000-0000-000000000000}"/>
          </ac:spMkLst>
        </pc:spChg>
        <pc:spChg chg="del">
          <ac:chgData name="Chinomso Nwagboso" userId="S::c.nwagboso@uwtsd.ac.uk::bbd2a928-fa98-4c02-bd50-8ce51b56f131" providerId="AD" clId="Web-{7010A87B-524E-2122-335B-F9F4A3933605}" dt="2026-05-19T14:24:52.109" v="35"/>
          <ac:spMkLst>
            <pc:docMk/>
            <pc:sldMk cId="0" sldId="257"/>
            <ac:spMk id="7" creationId="{00000000-0000-0000-0000-000000000000}"/>
          </ac:spMkLst>
        </pc:spChg>
      </pc:sldChg>
      <pc:sldChg chg="delSp modSp">
        <pc:chgData name="Chinomso Nwagboso" userId="S::c.nwagboso@uwtsd.ac.uk::bbd2a928-fa98-4c02-bd50-8ce51b56f131" providerId="AD" clId="Web-{7010A87B-524E-2122-335B-F9F4A3933605}" dt="2026-05-19T14:25:54.813" v="58"/>
        <pc:sldMkLst>
          <pc:docMk/>
          <pc:sldMk cId="0" sldId="258"/>
        </pc:sldMkLst>
        <pc:spChg chg="mod">
          <ac:chgData name="Chinomso Nwagboso" userId="S::c.nwagboso@uwtsd.ac.uk::bbd2a928-fa98-4c02-bd50-8ce51b56f131" providerId="AD" clId="Web-{7010A87B-524E-2122-335B-F9F4A3933605}" dt="2026-05-19T14:25:37.485" v="53" actId="20577"/>
          <ac:spMkLst>
            <pc:docMk/>
            <pc:sldMk cId="0" sldId="258"/>
            <ac:spMk id="2" creationId="{00000000-0000-0000-0000-000000000000}"/>
          </ac:spMkLst>
        </pc:spChg>
        <pc:spChg chg="mod">
          <ac:chgData name="Chinomso Nwagboso" userId="S::c.nwagboso@uwtsd.ac.uk::bbd2a928-fa98-4c02-bd50-8ce51b56f131" providerId="AD" clId="Web-{7010A87B-524E-2122-335B-F9F4A3933605}" dt="2026-05-19T14:25:54.813" v="58"/>
          <ac:spMkLst>
            <pc:docMk/>
            <pc:sldMk cId="0" sldId="258"/>
            <ac:spMk id="5" creationId="{00000000-0000-0000-0000-000000000000}"/>
          </ac:spMkLst>
        </pc:spChg>
        <pc:spChg chg="del">
          <ac:chgData name="Chinomso Nwagboso" userId="S::c.nwagboso@uwtsd.ac.uk::bbd2a928-fa98-4c02-bd50-8ce51b56f131" providerId="AD" clId="Web-{7010A87B-524E-2122-335B-F9F4A3933605}" dt="2026-05-19T14:25:45.829" v="54"/>
          <ac:spMkLst>
            <pc:docMk/>
            <pc:sldMk cId="0" sldId="258"/>
            <ac:spMk id="7" creationId="{00000000-0000-0000-0000-000000000000}"/>
          </ac:spMkLst>
        </pc:spChg>
      </pc:sldChg>
      <pc:sldChg chg="modSp">
        <pc:chgData name="Chinomso Nwagboso" userId="S::c.nwagboso@uwtsd.ac.uk::bbd2a928-fa98-4c02-bd50-8ce51b56f131" providerId="AD" clId="Web-{7010A87B-524E-2122-335B-F9F4A3933605}" dt="2026-05-19T14:28:29.629" v="79"/>
        <pc:sldMkLst>
          <pc:docMk/>
          <pc:sldMk cId="0" sldId="263"/>
        </pc:sldMkLst>
        <pc:spChg chg="mod">
          <ac:chgData name="Chinomso Nwagboso" userId="S::c.nwagboso@uwtsd.ac.uk::bbd2a928-fa98-4c02-bd50-8ce51b56f131" providerId="AD" clId="Web-{7010A87B-524E-2122-335B-F9F4A3933605}" dt="2026-05-19T14:28:29.629" v="79"/>
          <ac:spMkLst>
            <pc:docMk/>
            <pc:sldMk cId="0" sldId="263"/>
            <ac:spMk id="6" creationId="{00000000-0000-0000-0000-000000000000}"/>
          </ac:spMkLst>
        </pc:spChg>
      </pc:sldChg>
      <pc:sldChg chg="modSp">
        <pc:chgData name="Chinomso Nwagboso" userId="S::c.nwagboso@uwtsd.ac.uk::bbd2a928-fa98-4c02-bd50-8ce51b56f131" providerId="AD" clId="Web-{7010A87B-524E-2122-335B-F9F4A3933605}" dt="2026-05-19T14:30:24.444" v="121"/>
        <pc:sldMkLst>
          <pc:docMk/>
          <pc:sldMk cId="0" sldId="270"/>
        </pc:sldMkLst>
        <pc:graphicFrameChg chg="mod modGraphic">
          <ac:chgData name="Chinomso Nwagboso" userId="S::c.nwagboso@uwtsd.ac.uk::bbd2a928-fa98-4c02-bd50-8ce51b56f131" providerId="AD" clId="Web-{7010A87B-524E-2122-335B-F9F4A3933605}" dt="2026-05-19T14:30:24.444" v="121"/>
          <ac:graphicFrameMkLst>
            <pc:docMk/>
            <pc:sldMk cId="0" sldId="270"/>
            <ac:graphicFrameMk id="16" creationId="{00000000-0000-0000-0000-000000000000}"/>
          </ac:graphicFrameMkLst>
        </pc:graphicFrameChg>
      </pc:sldChg>
      <pc:sldChg chg="modSp">
        <pc:chgData name="Chinomso Nwagboso" userId="S::c.nwagboso@uwtsd.ac.uk::bbd2a928-fa98-4c02-bd50-8ce51b56f131" providerId="AD" clId="Web-{7010A87B-524E-2122-335B-F9F4A3933605}" dt="2026-05-19T14:30:54.273" v="123" actId="20577"/>
        <pc:sldMkLst>
          <pc:docMk/>
          <pc:sldMk cId="0" sldId="271"/>
        </pc:sldMkLst>
        <pc:spChg chg="mod">
          <ac:chgData name="Chinomso Nwagboso" userId="S::c.nwagboso@uwtsd.ac.uk::bbd2a928-fa98-4c02-bd50-8ce51b56f131" providerId="AD" clId="Web-{7010A87B-524E-2122-335B-F9F4A3933605}" dt="2026-05-19T14:30:54.273" v="123" actId="20577"/>
          <ac:spMkLst>
            <pc:docMk/>
            <pc:sldMk cId="0" sldId="271"/>
            <ac:spMk id="4" creationId="{00000000-0000-0000-0000-000000000000}"/>
          </ac:spMkLst>
        </pc:spChg>
      </pc:sldChg>
      <pc:sldChg chg="modSp">
        <pc:chgData name="Chinomso Nwagboso" userId="S::c.nwagboso@uwtsd.ac.uk::bbd2a928-fa98-4c02-bd50-8ce51b56f131" providerId="AD" clId="Web-{7010A87B-524E-2122-335B-F9F4A3933605}" dt="2026-05-19T14:31:17.586" v="130" actId="20577"/>
        <pc:sldMkLst>
          <pc:docMk/>
          <pc:sldMk cId="0" sldId="272"/>
        </pc:sldMkLst>
        <pc:spChg chg="mod">
          <ac:chgData name="Chinomso Nwagboso" userId="S::c.nwagboso@uwtsd.ac.uk::bbd2a928-fa98-4c02-bd50-8ce51b56f131" providerId="AD" clId="Web-{7010A87B-524E-2122-335B-F9F4A3933605}" dt="2026-05-19T14:31:17.586" v="130" actId="20577"/>
          <ac:spMkLst>
            <pc:docMk/>
            <pc:sldMk cId="0" sldId="272"/>
            <ac:spMk id="5" creationId="{00000000-0000-0000-0000-000000000000}"/>
          </ac:spMkLst>
        </pc:spChg>
      </pc:sldChg>
    </pc:docChg>
  </pc:docChgLst>
  <pc:docChgLst>
    <pc:chgData name="Chinomso Nwagboso" userId="S::c.nwagboso@uwtsd.ac.uk::bbd2a928-fa98-4c02-bd50-8ce51b56f131" providerId="AD" clId="Web-{6B21BF4F-D2BE-115F-749C-85CB851EAC50}"/>
    <pc:docChg chg="modSld">
      <pc:chgData name="Chinomso Nwagboso" userId="S::c.nwagboso@uwtsd.ac.uk::bbd2a928-fa98-4c02-bd50-8ce51b56f131" providerId="AD" clId="Web-{6B21BF4F-D2BE-115F-749C-85CB851EAC50}" dt="2026-05-20T10:36:50.499" v="146" actId="20577"/>
      <pc:docMkLst>
        <pc:docMk/>
      </pc:docMkLst>
      <pc:sldChg chg="modSp">
        <pc:chgData name="Chinomso Nwagboso" userId="S::c.nwagboso@uwtsd.ac.uk::bbd2a928-fa98-4c02-bd50-8ce51b56f131" providerId="AD" clId="Web-{6B21BF4F-D2BE-115F-749C-85CB851EAC50}" dt="2026-05-20T10:36:50.499" v="146" actId="20577"/>
        <pc:sldMkLst>
          <pc:docMk/>
          <pc:sldMk cId="0" sldId="272"/>
        </pc:sldMkLst>
        <pc:spChg chg="mod">
          <ac:chgData name="Chinomso Nwagboso" userId="S::c.nwagboso@uwtsd.ac.uk::bbd2a928-fa98-4c02-bd50-8ce51b56f131" providerId="AD" clId="Web-{6B21BF4F-D2BE-115F-749C-85CB851EAC50}" dt="2026-05-20T10:36:50.499" v="146" actId="20577"/>
          <ac:spMkLst>
            <pc:docMk/>
            <pc:sldMk cId="0" sldId="272"/>
            <ac:spMk id="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111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11188"/>
          </a:xfrm>
          <a:prstGeom prst="rect">
            <a:avLst/>
          </a:prstGeom>
        </p:spPr>
        <p:txBody>
          <a:bodyPr vert="horz" lIns="91440" tIns="45720" rIns="91440" bIns="45720" rtlCol="0"/>
          <a:lstStyle>
            <a:lvl1pPr algn="r">
              <a:defRPr sz="1200"/>
            </a:lvl1pPr>
          </a:lstStyle>
          <a:p>
            <a:fld id="{272540C9-2A6B-44C3-91FD-A400045D7DD0}" type="datetimeFigureOut">
              <a:t>5/20/2026</a:t>
            </a:fld>
            <a:endParaRPr lang="en-GB"/>
          </a:p>
        </p:txBody>
      </p:sp>
      <p:sp>
        <p:nvSpPr>
          <p:cNvPr id="4" name="Slide Image Placeholder 3"/>
          <p:cNvSpPr>
            <a:spLocks noGrp="1" noRot="1" noChangeAspect="1"/>
          </p:cNvSpPr>
          <p:nvPr>
            <p:ph type="sldImg" idx="2"/>
          </p:nvPr>
        </p:nvSpPr>
        <p:spPr>
          <a:xfrm>
            <a:off x="-228600" y="1524000"/>
            <a:ext cx="7315200" cy="41148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67400"/>
            <a:ext cx="5486400" cy="48006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11580813"/>
            <a:ext cx="2971800" cy="6111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580813"/>
            <a:ext cx="2971800" cy="611187"/>
          </a:xfrm>
          <a:prstGeom prst="rect">
            <a:avLst/>
          </a:prstGeom>
        </p:spPr>
        <p:txBody>
          <a:bodyPr vert="horz" lIns="91440" tIns="45720" rIns="91440" bIns="45720" rtlCol="0" anchor="b"/>
          <a:lstStyle>
            <a:lvl1pPr algn="r">
              <a:defRPr sz="1200"/>
            </a:lvl1pPr>
          </a:lstStyle>
          <a:p>
            <a:fld id="{A7691A0A-D3CB-4793-8557-E2B8FE2ADCB6}" type="slidenum">
              <a:t>‹#›</a:t>
            </a:fld>
            <a:endParaRPr lang="en-GB"/>
          </a:p>
        </p:txBody>
      </p:sp>
    </p:spTree>
    <p:extLst>
      <p:ext uri="{BB962C8B-B14F-4D97-AF65-F5344CB8AC3E}">
        <p14:creationId xmlns:p14="http://schemas.microsoft.com/office/powerpoint/2010/main" val="41561004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Shape 0"/>
          <p:cNvSpPr/>
          <p:nvPr/>
        </p:nvSpPr>
        <p:spPr>
          <a:xfrm>
            <a:off x="3840480" y="1417320"/>
            <a:ext cx="7863840" cy="640080"/>
          </a:xfrm>
          <a:prstGeom prst="roundRect">
            <a:avLst>
              <a:gd name="adj" fmla="val 11429"/>
            </a:avLst>
          </a:prstGeom>
          <a:solidFill>
            <a:srgbClr val="FFFFFF">
              <a:alpha val="92000"/>
            </a:srgbClr>
          </a:solidFill>
          <a:ln w="12700">
            <a:solidFill>
              <a:srgbClr val="FFFFFF"/>
            </a:solidFill>
            <a:prstDash val="solid"/>
          </a:ln>
        </p:spPr>
      </p:sp>
      <p:sp>
        <p:nvSpPr>
          <p:cNvPr id="3" name="Text 1"/>
          <p:cNvSpPr/>
          <p:nvPr/>
        </p:nvSpPr>
        <p:spPr>
          <a:xfrm>
            <a:off x="3840480" y="1417320"/>
            <a:ext cx="7863840" cy="640080"/>
          </a:xfrm>
          <a:prstGeom prst="rect">
            <a:avLst/>
          </a:prstGeom>
          <a:noFill/>
          <a:ln/>
        </p:spPr>
        <p:txBody>
          <a:bodyPr wrap="square" lIns="0" tIns="0" rIns="0" bIns="0" rtlCol="0" anchor="ctr"/>
          <a:lstStyle/>
          <a:p>
            <a:pPr marL="0" indent="0" algn="ctr">
              <a:buNone/>
            </a:pPr>
            <a:r>
              <a:rPr lang="en-US" sz="1800" b="1">
                <a:solidFill>
                  <a:srgbClr val="1F3864"/>
                </a:solidFill>
                <a:latin typeface="Calibri" pitchFamily="34" charset="0"/>
                <a:ea typeface="Calibri" pitchFamily="34" charset="-122"/>
                <a:cs typeface="Calibri" pitchFamily="34" charset="-120"/>
              </a:rPr>
              <a:t>BA (Hons) Leadership and Management Skills for the Workplace</a:t>
            </a:r>
            <a:endParaRPr lang="en-US" sz="1800"/>
          </a:p>
        </p:txBody>
      </p:sp>
      <p:sp>
        <p:nvSpPr>
          <p:cNvPr id="4" name="Text 2"/>
          <p:cNvSpPr/>
          <p:nvPr/>
        </p:nvSpPr>
        <p:spPr>
          <a:xfrm>
            <a:off x="3840480" y="2331720"/>
            <a:ext cx="7863840" cy="548640"/>
          </a:xfrm>
          <a:prstGeom prst="rect">
            <a:avLst/>
          </a:prstGeom>
          <a:noFill/>
          <a:ln/>
        </p:spPr>
        <p:txBody>
          <a:bodyPr wrap="square" lIns="0" tIns="0" rIns="0" bIns="0" rtlCol="0" anchor="ctr"/>
          <a:lstStyle/>
          <a:p>
            <a:pPr marL="0" indent="0" algn="ctr">
              <a:buNone/>
            </a:pPr>
            <a:r>
              <a:rPr lang="en-US" sz="3600" b="1" kern="0" spc="400">
                <a:solidFill>
                  <a:srgbClr val="FFFFFF"/>
                </a:solidFill>
                <a:latin typeface="Calibri" pitchFamily="34" charset="0"/>
                <a:ea typeface="Calibri" pitchFamily="34" charset="-122"/>
                <a:cs typeface="Calibri" pitchFamily="34" charset="-120"/>
              </a:rPr>
              <a:t>LCLM 5004</a:t>
            </a:r>
            <a:endParaRPr lang="en-US" sz="3600"/>
          </a:p>
        </p:txBody>
      </p:sp>
      <p:sp>
        <p:nvSpPr>
          <p:cNvPr id="5" name="Text 3"/>
          <p:cNvSpPr/>
          <p:nvPr/>
        </p:nvSpPr>
        <p:spPr>
          <a:xfrm>
            <a:off x="3840480" y="2880360"/>
            <a:ext cx="7863840" cy="502920"/>
          </a:xfrm>
          <a:prstGeom prst="rect">
            <a:avLst/>
          </a:prstGeom>
          <a:noFill/>
          <a:ln/>
        </p:spPr>
        <p:txBody>
          <a:bodyPr wrap="square" lIns="0" tIns="0" rIns="0" bIns="0" rtlCol="0" anchor="ctr"/>
          <a:lstStyle/>
          <a:p>
            <a:pPr marL="0" indent="0" algn="ctr">
              <a:buNone/>
            </a:pPr>
            <a:r>
              <a:rPr lang="en-US" sz="2200">
                <a:solidFill>
                  <a:srgbClr val="FFFFFF"/>
                </a:solidFill>
                <a:latin typeface="Calibri" pitchFamily="34" charset="0"/>
                <a:ea typeface="Calibri" pitchFamily="34" charset="-122"/>
                <a:cs typeface="Calibri" pitchFamily="34" charset="-120"/>
              </a:rPr>
              <a:t>Managing Business Information</a:t>
            </a:r>
            <a:endParaRPr lang="en-US" sz="2200"/>
          </a:p>
        </p:txBody>
      </p:sp>
      <p:sp>
        <p:nvSpPr>
          <p:cNvPr id="6" name="Text 4"/>
          <p:cNvSpPr/>
          <p:nvPr/>
        </p:nvSpPr>
        <p:spPr>
          <a:xfrm>
            <a:off x="3840480" y="3611880"/>
            <a:ext cx="7863840" cy="640080"/>
          </a:xfrm>
          <a:prstGeom prst="rect">
            <a:avLst/>
          </a:prstGeom>
          <a:noFill/>
          <a:ln/>
        </p:spPr>
        <p:txBody>
          <a:bodyPr wrap="square" lIns="0" tIns="0" rIns="0" bIns="0" rtlCol="0" anchor="ctr"/>
          <a:lstStyle/>
          <a:p>
            <a:pPr marL="0" indent="0" algn="ctr">
              <a:buNone/>
            </a:pPr>
            <a:r>
              <a:rPr lang="en-US" sz="2600" b="1" i="1">
                <a:solidFill>
                  <a:srgbClr val="FFFFFF"/>
                </a:solidFill>
                <a:latin typeface="Calibri" pitchFamily="34" charset="0"/>
                <a:ea typeface="Calibri" pitchFamily="34" charset="-122"/>
                <a:cs typeface="Calibri" pitchFamily="34" charset="-120"/>
              </a:rPr>
              <a:t>Week 2: Information Systems and Technologies</a:t>
            </a:r>
            <a:endParaRPr lang="en-US" sz="2600"/>
          </a:p>
        </p:txBody>
      </p:sp>
      <p:sp>
        <p:nvSpPr>
          <p:cNvPr id="7" name="Text 5"/>
          <p:cNvSpPr/>
          <p:nvPr/>
        </p:nvSpPr>
        <p:spPr>
          <a:xfrm>
            <a:off x="3840480" y="4800600"/>
            <a:ext cx="7863840" cy="365760"/>
          </a:xfrm>
          <a:prstGeom prst="rect">
            <a:avLst/>
          </a:prstGeom>
          <a:noFill/>
          <a:ln/>
        </p:spPr>
        <p:txBody>
          <a:bodyPr wrap="square" lIns="0" tIns="0" rIns="0" bIns="0" rtlCol="0" anchor="ctr"/>
          <a:lstStyle/>
          <a:p>
            <a:pPr marL="0" indent="0" algn="ctr">
              <a:buNone/>
            </a:pPr>
            <a:r>
              <a:rPr lang="en-US" sz="1500" i="1">
                <a:solidFill>
                  <a:srgbClr val="FFFFFF"/>
                </a:solidFill>
                <a:latin typeface="Calibri" pitchFamily="34" charset="0"/>
                <a:ea typeface="Calibri" pitchFamily="34" charset="-122"/>
                <a:cs typeface="Calibri" pitchFamily="34" charset="-120"/>
              </a:rPr>
              <a:t>Dr Oluwaseun (Olu) Adegbite   |   Dr Chinomso Nwagboso</a:t>
            </a:r>
            <a:endParaRPr lang="en-US" sz="1500"/>
          </a:p>
        </p:txBody>
      </p:sp>
      <p:sp>
        <p:nvSpPr>
          <p:cNvPr id="8" name="Text 6"/>
          <p:cNvSpPr/>
          <p:nvPr/>
        </p:nvSpPr>
        <p:spPr>
          <a:xfrm>
            <a:off x="3840480" y="5166360"/>
            <a:ext cx="7863840" cy="320040"/>
          </a:xfrm>
          <a:prstGeom prst="rect">
            <a:avLst/>
          </a:prstGeom>
          <a:noFill/>
          <a:ln/>
        </p:spPr>
        <p:txBody>
          <a:bodyPr wrap="square" lIns="0" tIns="0" rIns="0" bIns="0" rtlCol="0" anchor="ctr"/>
          <a:lstStyle/>
          <a:p>
            <a:pPr marL="0" indent="0" algn="ctr">
              <a:buNone/>
            </a:pPr>
            <a:r>
              <a:rPr lang="en-US" sz="1300">
                <a:solidFill>
                  <a:srgbClr val="FFFFFF"/>
                </a:solidFill>
                <a:latin typeface="Calibri" pitchFamily="34" charset="0"/>
                <a:ea typeface="Calibri" pitchFamily="34" charset="-122"/>
                <a:cs typeface="Calibri" pitchFamily="34" charset="-120"/>
              </a:rPr>
              <a:t>Jan – Mar 2026</a:t>
            </a:r>
            <a:endParaRPr lang="en-US" sz="13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11480"/>
            <a:ext cx="11277295" cy="777240"/>
          </a:xfrm>
          <a:prstGeom prst="rect">
            <a:avLst/>
          </a:prstGeom>
          <a:noFill/>
          <a:ln/>
        </p:spPr>
        <p:txBody>
          <a:bodyPr wrap="square" lIns="0" tIns="0" rIns="0" bIns="0" rtlCol="0" anchor="ctr"/>
          <a:lstStyle/>
          <a:p>
            <a:pPr marL="0" indent="0" algn="ctr">
              <a:buNone/>
            </a:pPr>
            <a:r>
              <a:rPr lang="en-US" sz="3000" b="1">
                <a:solidFill>
                  <a:srgbClr val="1F3864"/>
                </a:solidFill>
                <a:latin typeface="Calibri" pitchFamily="34" charset="0"/>
                <a:ea typeface="Calibri" pitchFamily="34" charset="-122"/>
                <a:cs typeface="Calibri" pitchFamily="34" charset="-120"/>
              </a:rPr>
              <a:t>Session Plan – Week 2</a:t>
            </a:r>
            <a:endParaRPr lang="en-US" sz="3000"/>
          </a:p>
        </p:txBody>
      </p:sp>
      <p:sp>
        <p:nvSpPr>
          <p:cNvPr id="3" name="Shape 1"/>
          <p:cNvSpPr/>
          <p:nvPr/>
        </p:nvSpPr>
        <p:spPr>
          <a:xfrm>
            <a:off x="5080891" y="1234440"/>
            <a:ext cx="2029913" cy="45720"/>
          </a:xfrm>
          <a:prstGeom prst="rect">
            <a:avLst/>
          </a:prstGeom>
          <a:solidFill>
            <a:srgbClr val="2E9CCA"/>
          </a:solidFill>
          <a:ln w="12700">
            <a:solidFill>
              <a:srgbClr val="2E9CCA"/>
            </a:solidFill>
            <a:prstDash val="solid"/>
          </a:ln>
        </p:spPr>
      </p:sp>
      <p:sp>
        <p:nvSpPr>
          <p:cNvPr id="4" name="Text 2"/>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2 / 20</a:t>
            </a:r>
            <a:endParaRPr lang="en-US" sz="1000"/>
          </a:p>
        </p:txBody>
      </p:sp>
      <p:sp>
        <p:nvSpPr>
          <p:cNvPr id="5" name="Text 3"/>
          <p:cNvSpPr/>
          <p:nvPr/>
        </p:nvSpPr>
        <p:spPr>
          <a:xfrm>
            <a:off x="640080" y="1417320"/>
            <a:ext cx="10911535" cy="3457357"/>
          </a:xfrm>
          <a:prstGeom prst="rect">
            <a:avLst/>
          </a:prstGeom>
          <a:noFill/>
          <a:ln/>
        </p:spPr>
        <p:txBody>
          <a:bodyPr wrap="square" lIns="0" tIns="0" rIns="0" bIns="0" rtlCol="0" anchor="t">
            <a:spAutoFit/>
          </a:bodyPr>
          <a:lstStyle/>
          <a:p>
            <a:pPr>
              <a:spcAft>
                <a:spcPts val="400"/>
              </a:spcAft>
            </a:pPr>
            <a:r>
              <a:rPr lang="en-US" sz="2800" b="1">
                <a:solidFill>
                  <a:srgbClr val="1F3864"/>
                </a:solidFill>
              </a:rPr>
              <a:t>Today's structure </a:t>
            </a:r>
            <a:endParaRPr lang="en-US" sz="2800">
              <a:solidFill>
                <a:srgbClr val="000000"/>
              </a:solidFill>
            </a:endParaRPr>
          </a:p>
          <a:p>
            <a:pPr marL="342900" indent="-342900">
              <a:spcAft>
                <a:spcPts val="800"/>
              </a:spcAft>
              <a:buSzPct val="100000"/>
              <a:buChar char="●"/>
            </a:pPr>
            <a:r>
              <a:rPr lang="en-US" sz="2400">
                <a:solidFill>
                  <a:srgbClr val="1F1F1F"/>
                </a:solidFill>
              </a:rPr>
              <a:t>Recap of Week 1 key concepts </a:t>
            </a:r>
            <a:endParaRPr lang="en-US" sz="2800">
              <a:ea typeface="Calibri" panose="020F0502020204030204"/>
              <a:cs typeface="Calibri" panose="020F0502020204030204"/>
            </a:endParaRPr>
          </a:p>
          <a:p>
            <a:pPr marL="342900" indent="-342900">
              <a:spcAft>
                <a:spcPts val="800"/>
              </a:spcAft>
              <a:buSzPct val="100000"/>
              <a:buChar char="●"/>
            </a:pPr>
            <a:r>
              <a:rPr lang="en-US" sz="2400">
                <a:solidFill>
                  <a:srgbClr val="1F1F1F"/>
                </a:solidFill>
              </a:rPr>
              <a:t>Session 1: Types of IS and their </a:t>
            </a:r>
            <a:r>
              <a:rPr lang="en-US" sz="2400" err="1">
                <a:solidFill>
                  <a:srgbClr val="1F1F1F"/>
                </a:solidFill>
              </a:rPr>
              <a:t>organisational</a:t>
            </a:r>
            <a:r>
              <a:rPr lang="en-US" sz="2400">
                <a:solidFill>
                  <a:srgbClr val="1F1F1F"/>
                </a:solidFill>
              </a:rPr>
              <a:t> roles</a:t>
            </a:r>
            <a:endParaRPr lang="en-US" sz="2800">
              <a:ea typeface="Calibri" panose="020F0502020204030204"/>
              <a:cs typeface="Calibri" panose="020F0502020204030204"/>
            </a:endParaRPr>
          </a:p>
          <a:p>
            <a:pPr marL="685800" lvl="1" indent="-342900">
              <a:spcAft>
                <a:spcPts val="400"/>
              </a:spcAft>
              <a:buSzPct val="100000"/>
              <a:buChar char="◦"/>
            </a:pPr>
            <a:r>
              <a:rPr lang="en-US" sz="2000">
                <a:solidFill>
                  <a:srgbClr val="595959"/>
                </a:solidFill>
              </a:rPr>
              <a:t>Activity 1: IS classification challenge </a:t>
            </a:r>
            <a:endParaRPr lang="en-US" sz="2800">
              <a:ea typeface="Calibri" panose="020F0502020204030204"/>
              <a:cs typeface="Calibri" panose="020F0502020204030204"/>
            </a:endParaRPr>
          </a:p>
          <a:p>
            <a:pPr marL="342900" indent="-342900">
              <a:spcAft>
                <a:spcPts val="800"/>
              </a:spcAft>
              <a:buSzPct val="100000"/>
              <a:buChar char="●"/>
            </a:pPr>
            <a:r>
              <a:rPr lang="en-US" sz="2400">
                <a:solidFill>
                  <a:srgbClr val="1F1F1F"/>
                </a:solidFill>
              </a:rPr>
              <a:t>BREAK </a:t>
            </a:r>
            <a:endParaRPr lang="en-US" sz="2800">
              <a:ea typeface="Calibri" panose="020F0502020204030204"/>
              <a:cs typeface="Calibri" panose="020F0502020204030204"/>
            </a:endParaRPr>
          </a:p>
          <a:p>
            <a:pPr marL="342900" indent="-342900">
              <a:spcAft>
                <a:spcPts val="800"/>
              </a:spcAft>
              <a:buSzPct val="100000"/>
              <a:buChar char="●"/>
            </a:pPr>
            <a:r>
              <a:rPr lang="en-US" sz="2400">
                <a:solidFill>
                  <a:srgbClr val="1F1F1F"/>
                </a:solidFill>
              </a:rPr>
              <a:t>Session 2: Enterprise systems – ERP, CRM, SCM </a:t>
            </a:r>
            <a:endParaRPr lang="en-US" sz="2800"/>
          </a:p>
          <a:p>
            <a:pPr marL="685800" lvl="1" indent="-342900">
              <a:spcAft>
                <a:spcPts val="400"/>
              </a:spcAft>
              <a:buSzPct val="100000"/>
              <a:buChar char="◦"/>
            </a:pPr>
            <a:r>
              <a:rPr lang="en-US" sz="2000">
                <a:solidFill>
                  <a:srgbClr val="595959"/>
                </a:solidFill>
              </a:rPr>
              <a:t>Activity 2: ERP implementation critique </a:t>
            </a:r>
            <a:endParaRPr lang="en-US" sz="2800">
              <a:ea typeface="Calibri" panose="020F0502020204030204"/>
              <a:cs typeface="Calibri" panose="020F0502020204030204"/>
            </a:endParaRPr>
          </a:p>
          <a:p>
            <a:pPr marL="342900" indent="-342900">
              <a:spcAft>
                <a:spcPts val="800"/>
              </a:spcAft>
              <a:buSzPct val="100000"/>
              <a:buChar char="●"/>
            </a:pPr>
            <a:r>
              <a:rPr lang="en-US" sz="2400">
                <a:solidFill>
                  <a:srgbClr val="1F1F1F"/>
                </a:solidFill>
              </a:rPr>
              <a:t>C2 tutorial touchpoint, summary and next week </a:t>
            </a:r>
            <a:endParaRPr lang="en-US" sz="2800">
              <a:ea typeface="Calibri" panose="020F0502020204030204"/>
              <a:cs typeface="Calibri" panose="020F0502020204030204"/>
            </a:endParaRPr>
          </a:p>
        </p:txBody>
      </p:sp>
      <p:sp>
        <p:nvSpPr>
          <p:cNvPr id="6" name="Shape 4"/>
          <p:cNvSpPr/>
          <p:nvPr/>
        </p:nvSpPr>
        <p:spPr>
          <a:xfrm>
            <a:off x="640080" y="5074920"/>
            <a:ext cx="10911535" cy="411480"/>
          </a:xfrm>
          <a:prstGeom prst="rect">
            <a:avLst/>
          </a:prstGeom>
          <a:solidFill>
            <a:srgbClr val="F2F8FB"/>
          </a:solidFill>
          <a:ln w="12700">
            <a:solidFill>
              <a:srgbClr val="2E9CCA"/>
            </a:solidFill>
            <a:prstDash val="solid"/>
          </a:ln>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11480"/>
            <a:ext cx="11277295" cy="777240"/>
          </a:xfrm>
          <a:prstGeom prst="rect">
            <a:avLst/>
          </a:prstGeom>
          <a:noFill/>
          <a:ln/>
        </p:spPr>
        <p:txBody>
          <a:bodyPr wrap="square" lIns="0" tIns="0" rIns="0" bIns="0" rtlCol="0" anchor="ctr"/>
          <a:lstStyle/>
          <a:p>
            <a:pPr algn="ctr"/>
            <a:r>
              <a:rPr lang="en-US" sz="3000" b="1">
                <a:solidFill>
                  <a:srgbClr val="1F3864"/>
                </a:solidFill>
                <a:latin typeface="Calibri"/>
                <a:ea typeface="Calibri"/>
                <a:cs typeface="Calibri"/>
              </a:rPr>
              <a:t>Starter Activity</a:t>
            </a:r>
            <a:endParaRPr lang="en-US" sz="3000" b="1">
              <a:solidFill>
                <a:srgbClr val="1F3864"/>
              </a:solidFill>
              <a:ea typeface="Calibri"/>
              <a:cs typeface="Calibri"/>
            </a:endParaRPr>
          </a:p>
        </p:txBody>
      </p:sp>
      <p:sp>
        <p:nvSpPr>
          <p:cNvPr id="3" name="Shape 1"/>
          <p:cNvSpPr/>
          <p:nvPr/>
        </p:nvSpPr>
        <p:spPr>
          <a:xfrm>
            <a:off x="5080891" y="1234440"/>
            <a:ext cx="2029913" cy="45720"/>
          </a:xfrm>
          <a:prstGeom prst="rect">
            <a:avLst/>
          </a:prstGeom>
          <a:solidFill>
            <a:srgbClr val="2E9CCA"/>
          </a:solidFill>
          <a:ln w="12700">
            <a:solidFill>
              <a:srgbClr val="2E9CCA"/>
            </a:solidFill>
            <a:prstDash val="solid"/>
          </a:ln>
        </p:spPr>
      </p:sp>
      <p:sp>
        <p:nvSpPr>
          <p:cNvPr id="4" name="Text 2"/>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3 / 20</a:t>
            </a:r>
            <a:endParaRPr lang="en-US" sz="1000"/>
          </a:p>
        </p:txBody>
      </p:sp>
      <p:sp>
        <p:nvSpPr>
          <p:cNvPr id="5" name="Text 3"/>
          <p:cNvSpPr/>
          <p:nvPr/>
        </p:nvSpPr>
        <p:spPr>
          <a:xfrm>
            <a:off x="640080" y="1417320"/>
            <a:ext cx="10911535" cy="2780248"/>
          </a:xfrm>
          <a:prstGeom prst="rect">
            <a:avLst/>
          </a:prstGeom>
          <a:noFill/>
          <a:ln/>
        </p:spPr>
        <p:txBody>
          <a:bodyPr wrap="square" lIns="0" tIns="0" rIns="0" bIns="0" rtlCol="0" anchor="t">
            <a:spAutoFit/>
          </a:bodyPr>
          <a:lstStyle/>
          <a:p>
            <a:pPr marL="0" indent="0">
              <a:spcAft>
                <a:spcPts val="400"/>
              </a:spcAft>
              <a:buNone/>
            </a:pPr>
            <a:r>
              <a:rPr lang="en-US" sz="3600" b="1">
                <a:solidFill>
                  <a:srgbClr val="1F3864"/>
                </a:solidFill>
              </a:rPr>
              <a:t>Five questions to warm us up</a:t>
            </a:r>
            <a:endParaRPr lang="en-US" sz="3600"/>
          </a:p>
          <a:p>
            <a:pPr marL="342900" indent="-342900">
              <a:spcAft>
                <a:spcPts val="800"/>
              </a:spcAft>
              <a:buSzPct val="100000"/>
              <a:buChar char="●"/>
            </a:pPr>
            <a:r>
              <a:rPr lang="en-US" sz="3200">
                <a:solidFill>
                  <a:srgbClr val="1F1F1F"/>
                </a:solidFill>
              </a:rPr>
              <a:t>What is the difference between data, information and knowledge?</a:t>
            </a:r>
            <a:endParaRPr lang="en-US" sz="3600"/>
          </a:p>
          <a:p>
            <a:pPr marL="342900" indent="-342900">
              <a:spcAft>
                <a:spcPts val="800"/>
              </a:spcAft>
              <a:buSzPct val="100000"/>
              <a:buChar char="●"/>
            </a:pPr>
            <a:r>
              <a:rPr lang="en-US" sz="3200">
                <a:solidFill>
                  <a:srgbClr val="1F1F1F"/>
                </a:solidFill>
              </a:rPr>
              <a:t>Name THREE components of an information system</a:t>
            </a:r>
            <a:endParaRPr lang="en-US" sz="3600"/>
          </a:p>
          <a:p>
            <a:pPr marL="342900" indent="-342900">
              <a:spcAft>
                <a:spcPts val="800"/>
              </a:spcAft>
              <a:buSzPct val="100000"/>
              <a:buChar char="●"/>
            </a:pPr>
            <a:r>
              <a:rPr lang="en-US" sz="3200">
                <a:solidFill>
                  <a:srgbClr val="1F1F1F"/>
                </a:solidFill>
              </a:rPr>
              <a:t>What is the most common reason IS implementations fail?</a:t>
            </a:r>
            <a:endParaRPr lang="en-US" sz="3600"/>
          </a:p>
        </p:txBody>
      </p:sp>
      <p:sp>
        <p:nvSpPr>
          <p:cNvPr id="6" name="Shape 4"/>
          <p:cNvSpPr/>
          <p:nvPr/>
        </p:nvSpPr>
        <p:spPr>
          <a:xfrm>
            <a:off x="640080" y="5074920"/>
            <a:ext cx="10911535" cy="411480"/>
          </a:xfrm>
          <a:prstGeom prst="rect">
            <a:avLst/>
          </a:prstGeom>
          <a:solidFill>
            <a:srgbClr val="F2F8FB"/>
          </a:solidFill>
          <a:ln w="12700">
            <a:solidFill>
              <a:srgbClr val="2E9CCA"/>
            </a:solidFill>
            <a:prstDash val="solid"/>
          </a:ln>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4 / 20</a:t>
            </a:r>
            <a:endParaRPr lang="en-US" sz="1000"/>
          </a:p>
        </p:txBody>
      </p:sp>
      <p:sp>
        <p:nvSpPr>
          <p:cNvPr id="3" name="Shape 1"/>
          <p:cNvSpPr/>
          <p:nvPr/>
        </p:nvSpPr>
        <p:spPr>
          <a:xfrm>
            <a:off x="914400" y="2377440"/>
            <a:ext cx="164592" cy="1828800"/>
          </a:xfrm>
          <a:prstGeom prst="rect">
            <a:avLst/>
          </a:prstGeom>
          <a:solidFill>
            <a:srgbClr val="2E9CCA"/>
          </a:solidFill>
          <a:ln w="12700">
            <a:solidFill>
              <a:srgbClr val="2E9CCA"/>
            </a:solidFill>
            <a:prstDash val="solid"/>
          </a:ln>
        </p:spPr>
      </p:sp>
      <p:sp>
        <p:nvSpPr>
          <p:cNvPr id="4" name="Text 2"/>
          <p:cNvSpPr/>
          <p:nvPr/>
        </p:nvSpPr>
        <p:spPr>
          <a:xfrm>
            <a:off x="1280160" y="2377440"/>
            <a:ext cx="9631375" cy="548640"/>
          </a:xfrm>
          <a:prstGeom prst="rect">
            <a:avLst/>
          </a:prstGeom>
          <a:noFill/>
          <a:ln/>
        </p:spPr>
        <p:txBody>
          <a:bodyPr wrap="square" lIns="0" tIns="0" rIns="0" bIns="0" rtlCol="0" anchor="ctr"/>
          <a:lstStyle/>
          <a:p>
            <a:pPr marL="0" indent="0" algn="l">
              <a:buNone/>
            </a:pPr>
            <a:r>
              <a:rPr lang="en-US" sz="1800" i="1">
                <a:solidFill>
                  <a:srgbClr val="1F7A9C"/>
                </a:solidFill>
                <a:latin typeface="Calibri" pitchFamily="34" charset="0"/>
                <a:ea typeface="Calibri" pitchFamily="34" charset="-122"/>
                <a:cs typeface="Calibri" pitchFamily="34" charset="-120"/>
              </a:rPr>
              <a:t>Session 1</a:t>
            </a:r>
            <a:endParaRPr lang="en-US" sz="1800"/>
          </a:p>
        </p:txBody>
      </p:sp>
      <p:sp>
        <p:nvSpPr>
          <p:cNvPr id="5" name="Text 3"/>
          <p:cNvSpPr/>
          <p:nvPr/>
        </p:nvSpPr>
        <p:spPr>
          <a:xfrm>
            <a:off x="1280160" y="2926080"/>
            <a:ext cx="9631375" cy="1463040"/>
          </a:xfrm>
          <a:prstGeom prst="rect">
            <a:avLst/>
          </a:prstGeom>
          <a:noFill/>
          <a:ln/>
        </p:spPr>
        <p:txBody>
          <a:bodyPr wrap="square" lIns="0" tIns="0" rIns="0" bIns="0" rtlCol="0" anchor="t"/>
          <a:lstStyle/>
          <a:p>
            <a:pPr marL="0" indent="0" algn="l">
              <a:buNone/>
            </a:pPr>
            <a:r>
              <a:rPr lang="en-US" sz="3800" b="1">
                <a:solidFill>
                  <a:srgbClr val="1F3864"/>
                </a:solidFill>
                <a:latin typeface="Calibri" pitchFamily="34" charset="0"/>
                <a:ea typeface="Calibri" pitchFamily="34" charset="-122"/>
                <a:cs typeface="Calibri" pitchFamily="34" charset="-120"/>
              </a:rPr>
              <a:t>IS Types and Their Organisational Roles</a:t>
            </a:r>
            <a:endParaRPr lang="en-US" sz="3800"/>
          </a:p>
        </p:txBody>
      </p:sp>
      <p:sp>
        <p:nvSpPr>
          <p:cNvPr id="6" name="Text 4"/>
          <p:cNvSpPr/>
          <p:nvPr/>
        </p:nvSpPr>
        <p:spPr>
          <a:xfrm>
            <a:off x="1280160" y="4297680"/>
            <a:ext cx="9631375" cy="640080"/>
          </a:xfrm>
          <a:prstGeom prst="rect">
            <a:avLst/>
          </a:prstGeom>
          <a:noFill/>
          <a:ln/>
        </p:spPr>
        <p:txBody>
          <a:bodyPr wrap="square" lIns="0" tIns="0" rIns="0" bIns="0" rtlCol="0" anchor="t"/>
          <a:lstStyle/>
          <a:p>
            <a:pPr marL="0" indent="0" algn="l">
              <a:buNone/>
            </a:pPr>
            <a:r>
              <a:rPr lang="en-US" sz="1600" i="1">
                <a:solidFill>
                  <a:srgbClr val="595959"/>
                </a:solidFill>
                <a:latin typeface="Calibri" pitchFamily="34" charset="0"/>
                <a:ea typeface="Calibri" pitchFamily="34" charset="-122"/>
                <a:cs typeface="Calibri" pitchFamily="34" charset="-120"/>
              </a:rPr>
              <a:t>From operational transactions to executive decision support.</a:t>
            </a:r>
            <a:endParaRPr lang="en-US" sz="16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11480"/>
            <a:ext cx="11277295" cy="777240"/>
          </a:xfrm>
          <a:prstGeom prst="rect">
            <a:avLst/>
          </a:prstGeom>
          <a:noFill/>
          <a:ln/>
        </p:spPr>
        <p:txBody>
          <a:bodyPr wrap="square" lIns="0" tIns="0" rIns="0" bIns="0" rtlCol="0" anchor="ctr"/>
          <a:lstStyle/>
          <a:p>
            <a:pPr marL="0" indent="0" algn="ctr">
              <a:buNone/>
            </a:pPr>
            <a:r>
              <a:rPr lang="en-US" sz="3000" b="1">
                <a:solidFill>
                  <a:srgbClr val="1F3864"/>
                </a:solidFill>
                <a:latin typeface="Calibri" pitchFamily="34" charset="0"/>
                <a:ea typeface="Calibri" pitchFamily="34" charset="-122"/>
                <a:cs typeface="Calibri" pitchFamily="34" charset="-120"/>
              </a:rPr>
              <a:t>A Framework for Understanding IS Types</a:t>
            </a:r>
            <a:endParaRPr lang="en-US" sz="3000"/>
          </a:p>
        </p:txBody>
      </p:sp>
      <p:sp>
        <p:nvSpPr>
          <p:cNvPr id="3" name="Shape 1"/>
          <p:cNvSpPr/>
          <p:nvPr/>
        </p:nvSpPr>
        <p:spPr>
          <a:xfrm>
            <a:off x="5080891" y="1234440"/>
            <a:ext cx="2029913" cy="45720"/>
          </a:xfrm>
          <a:prstGeom prst="rect">
            <a:avLst/>
          </a:prstGeom>
          <a:solidFill>
            <a:srgbClr val="2E9CCA"/>
          </a:solidFill>
          <a:ln w="12700">
            <a:solidFill>
              <a:srgbClr val="2E9CCA"/>
            </a:solidFill>
            <a:prstDash val="solid"/>
          </a:ln>
        </p:spPr>
      </p:sp>
      <p:sp>
        <p:nvSpPr>
          <p:cNvPr id="4" name="Text 2"/>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5 / 20</a:t>
            </a:r>
            <a:endParaRPr lang="en-US" sz="1000"/>
          </a:p>
        </p:txBody>
      </p:sp>
      <p:sp>
        <p:nvSpPr>
          <p:cNvPr id="5" name="Text 3"/>
          <p:cNvSpPr/>
          <p:nvPr/>
        </p:nvSpPr>
        <p:spPr>
          <a:xfrm>
            <a:off x="640080" y="1417320"/>
            <a:ext cx="10911535" cy="3520440"/>
          </a:xfrm>
          <a:prstGeom prst="rect">
            <a:avLst/>
          </a:prstGeom>
          <a:noFill/>
          <a:ln/>
        </p:spPr>
        <p:txBody>
          <a:bodyPr wrap="square" lIns="0" tIns="0" rIns="0" bIns="0" rtlCol="0" anchor="t">
            <a:spAutoFit/>
          </a:bodyPr>
          <a:lstStyle/>
          <a:p>
            <a:pPr marL="0" indent="0">
              <a:spcAft>
                <a:spcPts val="800"/>
              </a:spcAft>
              <a:buNone/>
            </a:pPr>
            <a:r>
              <a:rPr lang="en-US" sz="1800" b="1">
                <a:solidFill>
                  <a:srgbClr val="1F3864"/>
                </a:solidFill>
              </a:rPr>
              <a:t>IS can be classified by the organisational level they serve:</a:t>
            </a:r>
            <a:endParaRPr lang="en-US" sz="1800"/>
          </a:p>
          <a:p>
            <a:pPr marL="342900" indent="-342900">
              <a:spcAft>
                <a:spcPts val="800"/>
              </a:spcAft>
              <a:buSzPct val="100000"/>
              <a:buChar char="●"/>
            </a:pPr>
            <a:r>
              <a:rPr lang="en-US" sz="1800">
                <a:solidFill>
                  <a:srgbClr val="1F1F1F"/>
                </a:solidFill>
              </a:rPr>
              <a:t>Operational level: Transaction Processing Systems (TPS)</a:t>
            </a:r>
            <a:endParaRPr lang="en-US" sz="1800"/>
          </a:p>
          <a:p>
            <a:pPr marL="342900" indent="-342900">
              <a:spcAft>
                <a:spcPts val="800"/>
              </a:spcAft>
              <a:buSzPct val="100000"/>
              <a:buChar char="●"/>
            </a:pPr>
            <a:r>
              <a:rPr lang="en-US" sz="1800">
                <a:solidFill>
                  <a:srgbClr val="1F1F1F"/>
                </a:solidFill>
              </a:rPr>
              <a:t>Management level: Management Information Systems (MIS)</a:t>
            </a:r>
            <a:endParaRPr lang="en-US" sz="1800"/>
          </a:p>
          <a:p>
            <a:pPr marL="342900" indent="-342900">
              <a:spcAft>
                <a:spcPts val="800"/>
              </a:spcAft>
              <a:buSzPct val="100000"/>
              <a:buChar char="●"/>
            </a:pPr>
            <a:r>
              <a:rPr lang="en-US" sz="1800">
                <a:solidFill>
                  <a:srgbClr val="1F1F1F"/>
                </a:solidFill>
              </a:rPr>
              <a:t>Decision-support level: Decision Support Systems (DSS)</a:t>
            </a:r>
            <a:endParaRPr lang="en-US" sz="1800"/>
          </a:p>
          <a:p>
            <a:pPr marL="342900" indent="-342900">
              <a:spcAft>
                <a:spcPts val="800"/>
              </a:spcAft>
              <a:buSzPct val="100000"/>
              <a:buChar char="●"/>
            </a:pPr>
            <a:r>
              <a:rPr lang="en-US" sz="1800">
                <a:solidFill>
                  <a:srgbClr val="1F1F1F"/>
                </a:solidFill>
              </a:rPr>
              <a:t>Strategic level: Executive Support Systems (ESS)</a:t>
            </a:r>
            <a:endParaRPr lang="en-US" sz="1800"/>
          </a:p>
          <a:p>
            <a:pPr marL="0" indent="0">
              <a:spcBef>
                <a:spcPts val="600"/>
              </a:spcBef>
              <a:spcAft>
                <a:spcPts val="800"/>
              </a:spcAft>
              <a:buNone/>
            </a:pPr>
            <a:r>
              <a:rPr lang="en-US" sz="1800" b="1">
                <a:solidFill>
                  <a:srgbClr val="1F3864"/>
                </a:solidFill>
              </a:rPr>
              <a:t>IS can also be classified by function:</a:t>
            </a:r>
            <a:endParaRPr lang="en-US" sz="1800"/>
          </a:p>
          <a:p>
            <a:pPr marL="342900" indent="-342900">
              <a:spcAft>
                <a:spcPts val="800"/>
              </a:spcAft>
              <a:buSzPct val="100000"/>
              <a:buChar char="●"/>
            </a:pPr>
            <a:r>
              <a:rPr lang="en-US" sz="1800">
                <a:solidFill>
                  <a:srgbClr val="1F1F1F"/>
                </a:solidFill>
              </a:rPr>
              <a:t>Sales and Marketing | Manufacturing and Production | Finance and Accounting | HR</a:t>
            </a:r>
            <a:endParaRPr lang="en-US" sz="1800"/>
          </a:p>
          <a:p>
            <a:pPr marL="0" indent="0">
              <a:spcBef>
                <a:spcPts val="600"/>
              </a:spcBef>
              <a:spcAft>
                <a:spcPts val="800"/>
              </a:spcAft>
              <a:buNone/>
            </a:pPr>
            <a:r>
              <a:rPr lang="en-US" sz="1800" i="1">
                <a:solidFill>
                  <a:srgbClr val="595959"/>
                </a:solidFill>
              </a:rPr>
              <a:t>Modern enterprise systems (ERP, CRM, SCM) integrate across all levels and functions.</a:t>
            </a:r>
            <a:endParaRPr lang="en-US" sz="1800"/>
          </a:p>
        </p:txBody>
      </p:sp>
      <p:sp>
        <p:nvSpPr>
          <p:cNvPr id="6" name="Shape 4"/>
          <p:cNvSpPr/>
          <p:nvPr/>
        </p:nvSpPr>
        <p:spPr>
          <a:xfrm>
            <a:off x="640080" y="5074920"/>
            <a:ext cx="10911535" cy="411480"/>
          </a:xfrm>
          <a:prstGeom prst="rect">
            <a:avLst/>
          </a:prstGeom>
          <a:solidFill>
            <a:srgbClr val="F2F8FB"/>
          </a:solidFill>
          <a:ln w="12700">
            <a:solidFill>
              <a:srgbClr val="2E9CCA"/>
            </a:solidFill>
            <a:prstDash val="solid"/>
          </a:ln>
        </p:spPr>
      </p:sp>
      <p:sp>
        <p:nvSpPr>
          <p:cNvPr id="7" name="Text 5"/>
          <p:cNvSpPr/>
          <p:nvPr/>
        </p:nvSpPr>
        <p:spPr>
          <a:xfrm>
            <a:off x="777240" y="5074920"/>
            <a:ext cx="10637215" cy="411480"/>
          </a:xfrm>
          <a:prstGeom prst="rect">
            <a:avLst/>
          </a:prstGeom>
          <a:noFill/>
          <a:ln/>
        </p:spPr>
        <p:txBody>
          <a:bodyPr wrap="square" lIns="0" tIns="0" rIns="0" bIns="0" rtlCol="0" anchor="ctr"/>
          <a:lstStyle/>
          <a:p>
            <a:pPr marL="0" indent="0" algn="l">
              <a:buNone/>
            </a:pPr>
            <a:r>
              <a:rPr lang="en-US" sz="1300" i="1">
                <a:solidFill>
                  <a:srgbClr val="0E2A4A"/>
                </a:solidFill>
                <a:latin typeface="Calibri" pitchFamily="34" charset="0"/>
                <a:ea typeface="Calibri" pitchFamily="34" charset="-122"/>
                <a:cs typeface="Calibri" pitchFamily="34" charset="-120"/>
              </a:rPr>
              <a:t>Key insight: no single IS serves all purposes – knowing which system fits which problem is a core management skill.</a:t>
            </a:r>
            <a:endParaRPr lang="en-US" sz="13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11480"/>
            <a:ext cx="11277295" cy="777240"/>
          </a:xfrm>
          <a:prstGeom prst="rect">
            <a:avLst/>
          </a:prstGeom>
          <a:noFill/>
          <a:ln/>
        </p:spPr>
        <p:txBody>
          <a:bodyPr wrap="square" lIns="0" tIns="0" rIns="0" bIns="0" rtlCol="0" anchor="ctr"/>
          <a:lstStyle/>
          <a:p>
            <a:pPr marL="0" indent="0" algn="ctr">
              <a:buNone/>
            </a:pPr>
            <a:r>
              <a:rPr lang="en-US" sz="3000" b="1">
                <a:solidFill>
                  <a:srgbClr val="1F3864"/>
                </a:solidFill>
                <a:latin typeface="Calibri" pitchFamily="34" charset="0"/>
                <a:ea typeface="Calibri" pitchFamily="34" charset="-122"/>
                <a:cs typeface="Calibri" pitchFamily="34" charset="-120"/>
              </a:rPr>
              <a:t>TPS and MIS – The Foundation Layer</a:t>
            </a:r>
            <a:endParaRPr lang="en-US" sz="3000"/>
          </a:p>
        </p:txBody>
      </p:sp>
      <p:sp>
        <p:nvSpPr>
          <p:cNvPr id="3" name="Shape 1"/>
          <p:cNvSpPr/>
          <p:nvPr/>
        </p:nvSpPr>
        <p:spPr>
          <a:xfrm>
            <a:off x="5080891" y="1234440"/>
            <a:ext cx="2029913" cy="45720"/>
          </a:xfrm>
          <a:prstGeom prst="rect">
            <a:avLst/>
          </a:prstGeom>
          <a:solidFill>
            <a:srgbClr val="2E9CCA"/>
          </a:solidFill>
          <a:ln w="12700">
            <a:solidFill>
              <a:srgbClr val="2E9CCA"/>
            </a:solidFill>
            <a:prstDash val="solid"/>
          </a:ln>
        </p:spPr>
      </p:sp>
      <p:sp>
        <p:nvSpPr>
          <p:cNvPr id="4" name="Text 2"/>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6 / 20</a:t>
            </a:r>
            <a:endParaRPr lang="en-US" sz="1000"/>
          </a:p>
        </p:txBody>
      </p:sp>
      <p:sp>
        <p:nvSpPr>
          <p:cNvPr id="5" name="Shape 3"/>
          <p:cNvSpPr/>
          <p:nvPr/>
        </p:nvSpPr>
        <p:spPr>
          <a:xfrm>
            <a:off x="640080" y="1463040"/>
            <a:ext cx="5318608" cy="457200"/>
          </a:xfrm>
          <a:prstGeom prst="rect">
            <a:avLst/>
          </a:prstGeom>
          <a:solidFill>
            <a:srgbClr val="1F3864"/>
          </a:solidFill>
          <a:ln w="12700">
            <a:solidFill>
              <a:srgbClr val="1F3864"/>
            </a:solidFill>
            <a:prstDash val="solid"/>
          </a:ln>
        </p:spPr>
      </p:sp>
      <p:sp>
        <p:nvSpPr>
          <p:cNvPr id="6" name="Text 4"/>
          <p:cNvSpPr/>
          <p:nvPr/>
        </p:nvSpPr>
        <p:spPr>
          <a:xfrm>
            <a:off x="640080" y="1463040"/>
            <a:ext cx="5318608" cy="457200"/>
          </a:xfrm>
          <a:prstGeom prst="rect">
            <a:avLst/>
          </a:prstGeom>
          <a:noFill/>
          <a:ln/>
        </p:spPr>
        <p:txBody>
          <a:bodyPr wrap="square" lIns="0" tIns="0" rIns="0" bIns="0" rtlCol="0" anchor="ctr"/>
          <a:lstStyle/>
          <a:p>
            <a:pPr marL="0" indent="0" algn="ctr">
              <a:buNone/>
            </a:pPr>
            <a:r>
              <a:rPr lang="en-US" sz="1600" b="1">
                <a:solidFill>
                  <a:srgbClr val="FFFFFF"/>
                </a:solidFill>
                <a:latin typeface="Calibri" pitchFamily="34" charset="0"/>
                <a:ea typeface="Calibri" pitchFamily="34" charset="-122"/>
                <a:cs typeface="Calibri" pitchFamily="34" charset="-120"/>
              </a:rPr>
              <a:t>Transaction Processing Systems (TPS)</a:t>
            </a:r>
            <a:endParaRPr lang="en-US" sz="1600"/>
          </a:p>
        </p:txBody>
      </p:sp>
      <p:sp>
        <p:nvSpPr>
          <p:cNvPr id="7" name="Shape 5"/>
          <p:cNvSpPr/>
          <p:nvPr/>
        </p:nvSpPr>
        <p:spPr>
          <a:xfrm>
            <a:off x="6233008" y="1463040"/>
            <a:ext cx="5318608" cy="457200"/>
          </a:xfrm>
          <a:prstGeom prst="rect">
            <a:avLst/>
          </a:prstGeom>
          <a:solidFill>
            <a:srgbClr val="2E9CCA"/>
          </a:solidFill>
          <a:ln w="12700">
            <a:solidFill>
              <a:srgbClr val="2E9CCA"/>
            </a:solidFill>
            <a:prstDash val="solid"/>
          </a:ln>
        </p:spPr>
      </p:sp>
      <p:sp>
        <p:nvSpPr>
          <p:cNvPr id="8" name="Text 6"/>
          <p:cNvSpPr/>
          <p:nvPr/>
        </p:nvSpPr>
        <p:spPr>
          <a:xfrm>
            <a:off x="6233008" y="1463040"/>
            <a:ext cx="5318608" cy="457200"/>
          </a:xfrm>
          <a:prstGeom prst="rect">
            <a:avLst/>
          </a:prstGeom>
          <a:noFill/>
          <a:ln/>
        </p:spPr>
        <p:txBody>
          <a:bodyPr wrap="square" lIns="0" tIns="0" rIns="0" bIns="0" rtlCol="0" anchor="ctr"/>
          <a:lstStyle/>
          <a:p>
            <a:pPr marL="0" indent="0" algn="ctr">
              <a:buNone/>
            </a:pPr>
            <a:r>
              <a:rPr lang="en-US" sz="1600" b="1">
                <a:solidFill>
                  <a:srgbClr val="FFFFFF"/>
                </a:solidFill>
                <a:latin typeface="Calibri" pitchFamily="34" charset="0"/>
                <a:ea typeface="Calibri" pitchFamily="34" charset="-122"/>
                <a:cs typeface="Calibri" pitchFamily="34" charset="-120"/>
              </a:rPr>
              <a:t>Management Information Systems (MIS)</a:t>
            </a:r>
            <a:endParaRPr lang="en-US" sz="1600"/>
          </a:p>
        </p:txBody>
      </p:sp>
      <p:sp>
        <p:nvSpPr>
          <p:cNvPr id="9" name="Shape 7"/>
          <p:cNvSpPr/>
          <p:nvPr/>
        </p:nvSpPr>
        <p:spPr>
          <a:xfrm>
            <a:off x="640080" y="1920240"/>
            <a:ext cx="5318608" cy="3520440"/>
          </a:xfrm>
          <a:prstGeom prst="rect">
            <a:avLst/>
          </a:prstGeom>
          <a:solidFill>
            <a:srgbClr val="F2F8FB"/>
          </a:solidFill>
          <a:ln w="6350">
            <a:solidFill>
              <a:srgbClr val="BFBFBF"/>
            </a:solidFill>
            <a:prstDash val="solid"/>
          </a:ln>
        </p:spPr>
      </p:sp>
      <p:sp>
        <p:nvSpPr>
          <p:cNvPr id="10" name="Text 8"/>
          <p:cNvSpPr/>
          <p:nvPr/>
        </p:nvSpPr>
        <p:spPr>
          <a:xfrm>
            <a:off x="804672" y="2029968"/>
            <a:ext cx="4989424" cy="3337560"/>
          </a:xfrm>
          <a:prstGeom prst="rect">
            <a:avLst/>
          </a:prstGeom>
          <a:noFill/>
          <a:ln/>
        </p:spPr>
        <p:txBody>
          <a:bodyPr wrap="square" lIns="0" tIns="0" rIns="0" bIns="0" rtlCol="0" anchor="t">
            <a:spAutoFit/>
          </a:bodyPr>
          <a:lstStyle/>
          <a:p>
            <a:pPr marL="0" indent="0">
              <a:spcAft>
                <a:spcPts val="600"/>
              </a:spcAft>
              <a:buNone/>
            </a:pPr>
            <a:r>
              <a:rPr lang="en-US" sz="1400" i="1">
                <a:solidFill>
                  <a:srgbClr val="595959"/>
                </a:solidFill>
              </a:rPr>
              <a:t>Record and process routine daily transactions</a:t>
            </a:r>
            <a:endParaRPr lang="en-US" sz="1400"/>
          </a:p>
          <a:p>
            <a:pPr marL="0" indent="0">
              <a:spcBef>
                <a:spcPts val="600"/>
              </a:spcBef>
              <a:spcAft>
                <a:spcPts val="300"/>
              </a:spcAft>
              <a:buNone/>
            </a:pPr>
            <a:r>
              <a:rPr lang="en-US" sz="1600" b="1">
                <a:solidFill>
                  <a:srgbClr val="1F3864"/>
                </a:solidFill>
              </a:rPr>
              <a:t>Examples</a:t>
            </a:r>
            <a:endParaRPr lang="en-US" sz="1400"/>
          </a:p>
          <a:p>
            <a:pPr marL="342900" indent="-342900">
              <a:spcAft>
                <a:spcPts val="600"/>
              </a:spcAft>
              <a:buSzPct val="100000"/>
              <a:buChar char="●"/>
            </a:pPr>
            <a:r>
              <a:rPr lang="en-US" sz="1500">
                <a:solidFill>
                  <a:srgbClr val="1F1F1F"/>
                </a:solidFill>
              </a:rPr>
              <a:t>Point-of-sale, payroll, order processing, booking systems</a:t>
            </a:r>
            <a:endParaRPr lang="en-US" sz="1400"/>
          </a:p>
          <a:p>
            <a:pPr marL="0" indent="0">
              <a:spcBef>
                <a:spcPts val="600"/>
              </a:spcBef>
              <a:spcAft>
                <a:spcPts val="300"/>
              </a:spcAft>
              <a:buNone/>
            </a:pPr>
            <a:r>
              <a:rPr lang="en-US" sz="1600" b="1">
                <a:solidFill>
                  <a:srgbClr val="1F3864"/>
                </a:solidFill>
              </a:rPr>
              <a:t>Characteristics</a:t>
            </a:r>
            <a:endParaRPr lang="en-US" sz="1400"/>
          </a:p>
          <a:p>
            <a:pPr marL="342900" indent="-342900">
              <a:spcAft>
                <a:spcPts val="600"/>
              </a:spcAft>
              <a:buSzPct val="100000"/>
              <a:buChar char="●"/>
            </a:pPr>
            <a:r>
              <a:rPr lang="en-US" sz="1500">
                <a:solidFill>
                  <a:srgbClr val="1F1F1F"/>
                </a:solidFill>
              </a:rPr>
              <a:t>High volume, repetitive, structured</a:t>
            </a:r>
            <a:endParaRPr lang="en-US" sz="1400"/>
          </a:p>
          <a:p>
            <a:pPr marL="342900" indent="-342900">
              <a:spcAft>
                <a:spcPts val="600"/>
              </a:spcAft>
              <a:buSzPct val="100000"/>
              <a:buChar char="●"/>
            </a:pPr>
            <a:r>
              <a:rPr lang="en-US" sz="1500">
                <a:solidFill>
                  <a:srgbClr val="1F1F1F"/>
                </a:solidFill>
              </a:rPr>
              <a:t>Speed and accuracy are critical</a:t>
            </a:r>
            <a:endParaRPr lang="en-US" sz="1400"/>
          </a:p>
          <a:p>
            <a:pPr marL="342900" indent="-342900">
              <a:spcAft>
                <a:spcPts val="600"/>
              </a:spcAft>
              <a:buSzPct val="100000"/>
              <a:buChar char="●"/>
            </a:pPr>
            <a:r>
              <a:rPr lang="en-US" sz="1500">
                <a:solidFill>
                  <a:srgbClr val="1F1F1F"/>
                </a:solidFill>
              </a:rPr>
              <a:t>Failure is immediately visible (e.g. ATM goes down)</a:t>
            </a:r>
            <a:endParaRPr lang="en-US" sz="1400"/>
          </a:p>
          <a:p>
            <a:pPr marL="0" indent="0">
              <a:spcAft>
                <a:spcPts val="600"/>
              </a:spcAft>
              <a:buNone/>
            </a:pPr>
            <a:r>
              <a:rPr lang="en-US" sz="1400" i="1">
                <a:solidFill>
                  <a:srgbClr val="595959"/>
                </a:solidFill>
              </a:rPr>
              <a:t>Risk: Kalori Ltd. lacks even reliable TPS for inventory.</a:t>
            </a:r>
            <a:endParaRPr lang="en-US" sz="1400"/>
          </a:p>
        </p:txBody>
      </p:sp>
      <p:sp>
        <p:nvSpPr>
          <p:cNvPr id="11" name="Shape 9"/>
          <p:cNvSpPr/>
          <p:nvPr/>
        </p:nvSpPr>
        <p:spPr>
          <a:xfrm>
            <a:off x="6233008" y="1920240"/>
            <a:ext cx="5318608" cy="3520440"/>
          </a:xfrm>
          <a:prstGeom prst="rect">
            <a:avLst/>
          </a:prstGeom>
          <a:solidFill>
            <a:srgbClr val="F5F5F5"/>
          </a:solidFill>
          <a:ln w="6350">
            <a:solidFill>
              <a:srgbClr val="BFBFBF"/>
            </a:solidFill>
            <a:prstDash val="solid"/>
          </a:ln>
        </p:spPr>
      </p:sp>
      <p:sp>
        <p:nvSpPr>
          <p:cNvPr id="12" name="Text 10"/>
          <p:cNvSpPr/>
          <p:nvPr/>
        </p:nvSpPr>
        <p:spPr>
          <a:xfrm>
            <a:off x="6397600" y="2029968"/>
            <a:ext cx="4989424" cy="3337560"/>
          </a:xfrm>
          <a:prstGeom prst="rect">
            <a:avLst/>
          </a:prstGeom>
          <a:noFill/>
          <a:ln/>
        </p:spPr>
        <p:txBody>
          <a:bodyPr wrap="square" lIns="0" tIns="0" rIns="0" bIns="0" rtlCol="0" anchor="t">
            <a:spAutoFit/>
          </a:bodyPr>
          <a:lstStyle/>
          <a:p>
            <a:pPr marL="0" indent="0">
              <a:spcAft>
                <a:spcPts val="600"/>
              </a:spcAft>
              <a:buNone/>
            </a:pPr>
            <a:r>
              <a:rPr lang="en-US" sz="1400" i="1">
                <a:solidFill>
                  <a:srgbClr val="595959"/>
                </a:solidFill>
              </a:rPr>
              <a:t>Summarise TPS data into reports for middle managers</a:t>
            </a:r>
            <a:endParaRPr lang="en-US" sz="1400"/>
          </a:p>
          <a:p>
            <a:pPr marL="0" indent="0">
              <a:spcBef>
                <a:spcPts val="600"/>
              </a:spcBef>
              <a:spcAft>
                <a:spcPts val="300"/>
              </a:spcAft>
              <a:buNone/>
            </a:pPr>
            <a:r>
              <a:rPr lang="en-US" sz="1600" b="1">
                <a:solidFill>
                  <a:srgbClr val="1F3864"/>
                </a:solidFill>
              </a:rPr>
              <a:t>Examples</a:t>
            </a:r>
            <a:endParaRPr lang="en-US" sz="1400"/>
          </a:p>
          <a:p>
            <a:pPr marL="342900" indent="-342900">
              <a:spcAft>
                <a:spcPts val="600"/>
              </a:spcAft>
              <a:buSzPct val="100000"/>
              <a:buChar char="●"/>
            </a:pPr>
            <a:r>
              <a:rPr lang="en-US" sz="1500">
                <a:solidFill>
                  <a:srgbClr val="1F1F1F"/>
                </a:solidFill>
              </a:rPr>
              <a:t>Monthly sales reports, budget vs actuals, stock-level dashboards</a:t>
            </a:r>
            <a:endParaRPr lang="en-US" sz="1400"/>
          </a:p>
          <a:p>
            <a:pPr marL="0" indent="0">
              <a:spcBef>
                <a:spcPts val="600"/>
              </a:spcBef>
              <a:spcAft>
                <a:spcPts val="300"/>
              </a:spcAft>
              <a:buNone/>
            </a:pPr>
            <a:r>
              <a:rPr lang="en-US" sz="1600" b="1">
                <a:solidFill>
                  <a:srgbClr val="1F3864"/>
                </a:solidFill>
              </a:rPr>
              <a:t>Characteristics</a:t>
            </a:r>
            <a:endParaRPr lang="en-US" sz="1400"/>
          </a:p>
          <a:p>
            <a:pPr marL="342900" indent="-342900">
              <a:spcAft>
                <a:spcPts val="600"/>
              </a:spcAft>
              <a:buSzPct val="100000"/>
              <a:buChar char="●"/>
            </a:pPr>
            <a:r>
              <a:rPr lang="en-US" sz="1500">
                <a:solidFill>
                  <a:srgbClr val="1F1F1F"/>
                </a:solidFill>
              </a:rPr>
              <a:t>Structured, routine reporting</a:t>
            </a:r>
            <a:endParaRPr lang="en-US" sz="1400"/>
          </a:p>
          <a:p>
            <a:pPr marL="342900" indent="-342900">
              <a:spcAft>
                <a:spcPts val="600"/>
              </a:spcAft>
              <a:buSzPct val="100000"/>
              <a:buChar char="●"/>
            </a:pPr>
            <a:r>
              <a:rPr lang="en-US" sz="1500">
                <a:solidFill>
                  <a:srgbClr val="1F1F1F"/>
                </a:solidFill>
              </a:rPr>
              <a:t>Historical data, not real-time</a:t>
            </a:r>
            <a:endParaRPr lang="en-US" sz="1400"/>
          </a:p>
          <a:p>
            <a:pPr marL="342900" indent="-342900">
              <a:spcAft>
                <a:spcPts val="600"/>
              </a:spcAft>
              <a:buSzPct val="100000"/>
              <a:buChar char="●"/>
            </a:pPr>
            <a:r>
              <a:rPr lang="en-US" sz="1500">
                <a:solidFill>
                  <a:srgbClr val="1F1F1F"/>
                </a:solidFill>
              </a:rPr>
              <a:t>Answers "what happened?" – not "why?" or "what next?"</a:t>
            </a:r>
            <a:endParaRPr lang="en-US" sz="1400"/>
          </a:p>
          <a:p>
            <a:pPr marL="0" indent="0">
              <a:spcAft>
                <a:spcPts val="600"/>
              </a:spcAft>
              <a:buNone/>
            </a:pPr>
            <a:r>
              <a:rPr lang="en-US" sz="1400" i="1">
                <a:solidFill>
                  <a:srgbClr val="595959"/>
                </a:solidFill>
              </a:rPr>
              <a:t>Limitation: MIS can tell managers sales fell – not why, or what to do.</a:t>
            </a:r>
            <a:endParaRPr lang="en-US" sz="14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11480"/>
            <a:ext cx="11277295" cy="777240"/>
          </a:xfrm>
          <a:prstGeom prst="rect">
            <a:avLst/>
          </a:prstGeom>
          <a:noFill/>
          <a:ln/>
        </p:spPr>
        <p:txBody>
          <a:bodyPr wrap="square" lIns="0" tIns="0" rIns="0" bIns="0" rtlCol="0" anchor="ctr"/>
          <a:lstStyle/>
          <a:p>
            <a:pPr marL="0" indent="0" algn="ctr">
              <a:buNone/>
            </a:pPr>
            <a:r>
              <a:rPr lang="en-US" sz="3000" b="1">
                <a:solidFill>
                  <a:srgbClr val="1F3864"/>
                </a:solidFill>
                <a:latin typeface="Calibri" pitchFamily="34" charset="0"/>
                <a:ea typeface="Calibri" pitchFamily="34" charset="-122"/>
                <a:cs typeface="Calibri" pitchFamily="34" charset="-120"/>
              </a:rPr>
              <a:t>DSS and ESS – Higher-Order Decision Support</a:t>
            </a:r>
            <a:endParaRPr lang="en-US" sz="3000"/>
          </a:p>
        </p:txBody>
      </p:sp>
      <p:sp>
        <p:nvSpPr>
          <p:cNvPr id="3" name="Shape 1"/>
          <p:cNvSpPr/>
          <p:nvPr/>
        </p:nvSpPr>
        <p:spPr>
          <a:xfrm>
            <a:off x="5080891" y="1234440"/>
            <a:ext cx="2029913" cy="45720"/>
          </a:xfrm>
          <a:prstGeom prst="rect">
            <a:avLst/>
          </a:prstGeom>
          <a:solidFill>
            <a:srgbClr val="2E9CCA"/>
          </a:solidFill>
          <a:ln w="12700">
            <a:solidFill>
              <a:srgbClr val="2E9CCA"/>
            </a:solidFill>
            <a:prstDash val="solid"/>
          </a:ln>
        </p:spPr>
      </p:sp>
      <p:sp>
        <p:nvSpPr>
          <p:cNvPr id="4" name="Text 2"/>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7 / 20</a:t>
            </a:r>
            <a:endParaRPr lang="en-US" sz="1000"/>
          </a:p>
        </p:txBody>
      </p:sp>
      <p:sp>
        <p:nvSpPr>
          <p:cNvPr id="5" name="Shape 3"/>
          <p:cNvSpPr/>
          <p:nvPr/>
        </p:nvSpPr>
        <p:spPr>
          <a:xfrm>
            <a:off x="640080" y="1463040"/>
            <a:ext cx="5318608" cy="457200"/>
          </a:xfrm>
          <a:prstGeom prst="rect">
            <a:avLst/>
          </a:prstGeom>
          <a:solidFill>
            <a:srgbClr val="1F3864"/>
          </a:solidFill>
          <a:ln w="12700">
            <a:solidFill>
              <a:srgbClr val="1F3864"/>
            </a:solidFill>
            <a:prstDash val="solid"/>
          </a:ln>
        </p:spPr>
      </p:sp>
      <p:sp>
        <p:nvSpPr>
          <p:cNvPr id="6" name="Text 4"/>
          <p:cNvSpPr/>
          <p:nvPr/>
        </p:nvSpPr>
        <p:spPr>
          <a:xfrm>
            <a:off x="640080" y="1463040"/>
            <a:ext cx="5318608" cy="457200"/>
          </a:xfrm>
          <a:prstGeom prst="rect">
            <a:avLst/>
          </a:prstGeom>
          <a:noFill/>
          <a:ln/>
        </p:spPr>
        <p:txBody>
          <a:bodyPr wrap="square" lIns="0" tIns="0" rIns="0" bIns="0" rtlCol="0" anchor="ctr"/>
          <a:lstStyle/>
          <a:p>
            <a:pPr marL="0" indent="0" algn="ctr">
              <a:buNone/>
            </a:pPr>
            <a:r>
              <a:rPr lang="en-US" sz="1600" b="1">
                <a:solidFill>
                  <a:srgbClr val="FFFFFF"/>
                </a:solidFill>
                <a:latin typeface="Calibri" pitchFamily="34" charset="0"/>
                <a:ea typeface="Calibri" pitchFamily="34" charset="-122"/>
                <a:cs typeface="Calibri" pitchFamily="34" charset="-120"/>
              </a:rPr>
              <a:t>Decision Support Systems (DSS)</a:t>
            </a:r>
            <a:endParaRPr lang="en-US" sz="1600"/>
          </a:p>
        </p:txBody>
      </p:sp>
      <p:sp>
        <p:nvSpPr>
          <p:cNvPr id="7" name="Shape 5"/>
          <p:cNvSpPr/>
          <p:nvPr/>
        </p:nvSpPr>
        <p:spPr>
          <a:xfrm>
            <a:off x="6233008" y="1463040"/>
            <a:ext cx="5318608" cy="457200"/>
          </a:xfrm>
          <a:prstGeom prst="rect">
            <a:avLst/>
          </a:prstGeom>
          <a:solidFill>
            <a:srgbClr val="2E9CCA"/>
          </a:solidFill>
          <a:ln w="12700">
            <a:solidFill>
              <a:srgbClr val="2E9CCA"/>
            </a:solidFill>
            <a:prstDash val="solid"/>
          </a:ln>
        </p:spPr>
      </p:sp>
      <p:sp>
        <p:nvSpPr>
          <p:cNvPr id="8" name="Text 6"/>
          <p:cNvSpPr/>
          <p:nvPr/>
        </p:nvSpPr>
        <p:spPr>
          <a:xfrm>
            <a:off x="6233008" y="1463040"/>
            <a:ext cx="5318608" cy="457200"/>
          </a:xfrm>
          <a:prstGeom prst="rect">
            <a:avLst/>
          </a:prstGeom>
          <a:noFill/>
          <a:ln/>
        </p:spPr>
        <p:txBody>
          <a:bodyPr wrap="square" lIns="0" tIns="0" rIns="0" bIns="0" rtlCol="0" anchor="ctr"/>
          <a:lstStyle/>
          <a:p>
            <a:pPr marL="0" indent="0" algn="ctr">
              <a:buNone/>
            </a:pPr>
            <a:r>
              <a:rPr lang="en-US" sz="1600" b="1">
                <a:solidFill>
                  <a:srgbClr val="FFFFFF"/>
                </a:solidFill>
                <a:latin typeface="Calibri" pitchFamily="34" charset="0"/>
                <a:ea typeface="Calibri" pitchFamily="34" charset="-122"/>
                <a:cs typeface="Calibri" pitchFamily="34" charset="-120"/>
              </a:rPr>
              <a:t>Executive Support Systems (ESS)</a:t>
            </a:r>
            <a:endParaRPr lang="en-US" sz="1600"/>
          </a:p>
        </p:txBody>
      </p:sp>
      <p:sp>
        <p:nvSpPr>
          <p:cNvPr id="9" name="Shape 7"/>
          <p:cNvSpPr/>
          <p:nvPr/>
        </p:nvSpPr>
        <p:spPr>
          <a:xfrm>
            <a:off x="640080" y="1920240"/>
            <a:ext cx="5318608" cy="3520440"/>
          </a:xfrm>
          <a:prstGeom prst="rect">
            <a:avLst/>
          </a:prstGeom>
          <a:solidFill>
            <a:srgbClr val="F2F8FB"/>
          </a:solidFill>
          <a:ln w="6350">
            <a:solidFill>
              <a:srgbClr val="BFBFBF"/>
            </a:solidFill>
            <a:prstDash val="solid"/>
          </a:ln>
        </p:spPr>
      </p:sp>
      <p:sp>
        <p:nvSpPr>
          <p:cNvPr id="10" name="Text 8"/>
          <p:cNvSpPr/>
          <p:nvPr/>
        </p:nvSpPr>
        <p:spPr>
          <a:xfrm>
            <a:off x="804672" y="2029968"/>
            <a:ext cx="4989424" cy="3337560"/>
          </a:xfrm>
          <a:prstGeom prst="rect">
            <a:avLst/>
          </a:prstGeom>
          <a:noFill/>
          <a:ln/>
        </p:spPr>
        <p:txBody>
          <a:bodyPr wrap="square" lIns="0" tIns="0" rIns="0" bIns="0" rtlCol="0" anchor="t">
            <a:spAutoFit/>
          </a:bodyPr>
          <a:lstStyle/>
          <a:p>
            <a:pPr marL="0" indent="0">
              <a:spcAft>
                <a:spcPts val="600"/>
              </a:spcAft>
              <a:buNone/>
            </a:pPr>
            <a:r>
              <a:rPr lang="en-US" sz="1400" i="1">
                <a:solidFill>
                  <a:srgbClr val="595959"/>
                </a:solidFill>
              </a:rPr>
              <a:t>Support semi-structured, non-routine decisions</a:t>
            </a:r>
            <a:endParaRPr lang="en-US" sz="1400"/>
          </a:p>
          <a:p>
            <a:pPr marL="0" indent="0">
              <a:spcBef>
                <a:spcPts val="600"/>
              </a:spcBef>
              <a:spcAft>
                <a:spcPts val="300"/>
              </a:spcAft>
              <a:buNone/>
            </a:pPr>
            <a:r>
              <a:rPr lang="en-US" sz="1600" b="1">
                <a:solidFill>
                  <a:srgbClr val="1F3864"/>
                </a:solidFill>
              </a:rPr>
              <a:t>Examples</a:t>
            </a:r>
            <a:endParaRPr lang="en-US" sz="1400"/>
          </a:p>
          <a:p>
            <a:pPr marL="342900" indent="-342900">
              <a:spcAft>
                <a:spcPts val="600"/>
              </a:spcAft>
              <a:buSzPct val="100000"/>
              <a:buChar char="●"/>
            </a:pPr>
            <a:r>
              <a:rPr lang="en-US" sz="1500">
                <a:solidFill>
                  <a:srgbClr val="1F1F1F"/>
                </a:solidFill>
              </a:rPr>
              <a:t>Financial modelling, demand forecasting, scenario planning</a:t>
            </a:r>
            <a:endParaRPr lang="en-US" sz="1400"/>
          </a:p>
          <a:p>
            <a:pPr marL="0" indent="0">
              <a:spcBef>
                <a:spcPts val="600"/>
              </a:spcBef>
              <a:spcAft>
                <a:spcPts val="300"/>
              </a:spcAft>
              <a:buNone/>
            </a:pPr>
            <a:r>
              <a:rPr lang="en-US" sz="1600" b="1">
                <a:solidFill>
                  <a:srgbClr val="1F3864"/>
                </a:solidFill>
              </a:rPr>
              <a:t>Characteristics</a:t>
            </a:r>
            <a:endParaRPr lang="en-US" sz="1400"/>
          </a:p>
          <a:p>
            <a:pPr marL="342900" indent="-342900">
              <a:spcAft>
                <a:spcPts val="600"/>
              </a:spcAft>
              <a:buSzPct val="100000"/>
              <a:buChar char="●"/>
            </a:pPr>
            <a:r>
              <a:rPr lang="en-US" sz="1500">
                <a:solidFill>
                  <a:srgbClr val="1F1F1F"/>
                </a:solidFill>
              </a:rPr>
              <a:t>Analytical tools: "what if?" modelling</a:t>
            </a:r>
            <a:endParaRPr lang="en-US" sz="1400"/>
          </a:p>
          <a:p>
            <a:pPr marL="342900" indent="-342900">
              <a:spcAft>
                <a:spcPts val="600"/>
              </a:spcAft>
              <a:buSzPct val="100000"/>
              <a:buChar char="●"/>
            </a:pPr>
            <a:r>
              <a:rPr lang="en-US" sz="1500">
                <a:solidFill>
                  <a:srgbClr val="1F1F1F"/>
                </a:solidFill>
              </a:rPr>
              <a:t>Combines internal data with external data</a:t>
            </a:r>
            <a:endParaRPr lang="en-US" sz="1400"/>
          </a:p>
          <a:p>
            <a:pPr marL="342900" indent="-342900">
              <a:spcAft>
                <a:spcPts val="600"/>
              </a:spcAft>
              <a:buSzPct val="100000"/>
              <a:buChar char="●"/>
            </a:pPr>
            <a:r>
              <a:rPr lang="en-US" sz="1500">
                <a:solidFill>
                  <a:srgbClr val="1F1F1F"/>
                </a:solidFill>
              </a:rPr>
              <a:t>Used by analysts and middle/senior managers</a:t>
            </a:r>
            <a:endParaRPr lang="en-US" sz="1400"/>
          </a:p>
          <a:p>
            <a:pPr marL="0" indent="0">
              <a:spcAft>
                <a:spcPts val="600"/>
              </a:spcAft>
              <a:buNone/>
            </a:pPr>
            <a:r>
              <a:rPr lang="en-US" sz="1400" i="1">
                <a:solidFill>
                  <a:srgbClr val="595959"/>
                </a:solidFill>
              </a:rPr>
              <a:t>Example: should Kalori Ltd. open a 31st store? A DSS models the financials.</a:t>
            </a:r>
            <a:endParaRPr lang="en-US" sz="1400"/>
          </a:p>
        </p:txBody>
      </p:sp>
      <p:sp>
        <p:nvSpPr>
          <p:cNvPr id="11" name="Shape 9"/>
          <p:cNvSpPr/>
          <p:nvPr/>
        </p:nvSpPr>
        <p:spPr>
          <a:xfrm>
            <a:off x="6233008" y="1920240"/>
            <a:ext cx="5318608" cy="3520440"/>
          </a:xfrm>
          <a:prstGeom prst="rect">
            <a:avLst/>
          </a:prstGeom>
          <a:solidFill>
            <a:srgbClr val="F5F5F5"/>
          </a:solidFill>
          <a:ln w="6350">
            <a:solidFill>
              <a:srgbClr val="BFBFBF"/>
            </a:solidFill>
            <a:prstDash val="solid"/>
          </a:ln>
        </p:spPr>
      </p:sp>
      <p:sp>
        <p:nvSpPr>
          <p:cNvPr id="12" name="Text 10"/>
          <p:cNvSpPr/>
          <p:nvPr/>
        </p:nvSpPr>
        <p:spPr>
          <a:xfrm>
            <a:off x="6397600" y="2029968"/>
            <a:ext cx="4989424" cy="3337560"/>
          </a:xfrm>
          <a:prstGeom prst="rect">
            <a:avLst/>
          </a:prstGeom>
          <a:noFill/>
          <a:ln/>
        </p:spPr>
        <p:txBody>
          <a:bodyPr wrap="square" lIns="0" tIns="0" rIns="0" bIns="0" rtlCol="0" anchor="t">
            <a:spAutoFit/>
          </a:bodyPr>
          <a:lstStyle/>
          <a:p>
            <a:pPr marL="0" indent="0">
              <a:spcAft>
                <a:spcPts val="600"/>
              </a:spcAft>
              <a:buNone/>
            </a:pPr>
            <a:r>
              <a:rPr lang="en-US" sz="1400" i="1">
                <a:solidFill>
                  <a:srgbClr val="595959"/>
                </a:solidFill>
              </a:rPr>
              <a:t>Support long-term, unstructured strategic decisions</a:t>
            </a:r>
            <a:endParaRPr lang="en-US" sz="1400"/>
          </a:p>
          <a:p>
            <a:pPr marL="0" indent="0">
              <a:spcBef>
                <a:spcPts val="600"/>
              </a:spcBef>
              <a:spcAft>
                <a:spcPts val="300"/>
              </a:spcAft>
              <a:buNone/>
            </a:pPr>
            <a:r>
              <a:rPr lang="en-US" sz="1600" b="1">
                <a:solidFill>
                  <a:srgbClr val="1F3864"/>
                </a:solidFill>
              </a:rPr>
              <a:t>Examples</a:t>
            </a:r>
            <a:endParaRPr lang="en-US" sz="1400"/>
          </a:p>
          <a:p>
            <a:pPr marL="342900" indent="-342900">
              <a:spcAft>
                <a:spcPts val="600"/>
              </a:spcAft>
              <a:buSzPct val="100000"/>
              <a:buChar char="●"/>
            </a:pPr>
            <a:r>
              <a:rPr lang="en-US" sz="1500">
                <a:solidFill>
                  <a:srgbClr val="1F1F1F"/>
                </a:solidFill>
              </a:rPr>
              <a:t>Competitor dashboards, market trend visualisations, KPI scorecards</a:t>
            </a:r>
            <a:endParaRPr lang="en-US" sz="1400"/>
          </a:p>
          <a:p>
            <a:pPr marL="0" indent="0">
              <a:spcBef>
                <a:spcPts val="600"/>
              </a:spcBef>
              <a:spcAft>
                <a:spcPts val="300"/>
              </a:spcAft>
              <a:buNone/>
            </a:pPr>
            <a:r>
              <a:rPr lang="en-US" sz="1600" b="1">
                <a:solidFill>
                  <a:srgbClr val="1F3864"/>
                </a:solidFill>
              </a:rPr>
              <a:t>Characteristics</a:t>
            </a:r>
            <a:endParaRPr lang="en-US" sz="1400"/>
          </a:p>
          <a:p>
            <a:pPr marL="342900" indent="-342900">
              <a:spcAft>
                <a:spcPts val="600"/>
              </a:spcAft>
              <a:buSzPct val="100000"/>
              <a:buChar char="●"/>
            </a:pPr>
            <a:r>
              <a:rPr lang="en-US" sz="1500">
                <a:solidFill>
                  <a:srgbClr val="1F1F1F"/>
                </a:solidFill>
              </a:rPr>
              <a:t>High-level aggregated data</a:t>
            </a:r>
            <a:endParaRPr lang="en-US" sz="1400"/>
          </a:p>
          <a:p>
            <a:pPr marL="342900" indent="-342900">
              <a:spcAft>
                <a:spcPts val="600"/>
              </a:spcAft>
              <a:buSzPct val="100000"/>
              <a:buChar char="●"/>
            </a:pPr>
            <a:r>
              <a:rPr lang="en-US" sz="1500">
                <a:solidFill>
                  <a:srgbClr val="1F1F1F"/>
                </a:solidFill>
              </a:rPr>
              <a:t>Real-time feeds from multiple sources</a:t>
            </a:r>
            <a:endParaRPr lang="en-US" sz="1400"/>
          </a:p>
          <a:p>
            <a:pPr marL="342900" indent="-342900">
              <a:spcAft>
                <a:spcPts val="600"/>
              </a:spcAft>
              <a:buSzPct val="100000"/>
              <a:buChar char="●"/>
            </a:pPr>
            <a:r>
              <a:rPr lang="en-US" sz="1500">
                <a:solidFill>
                  <a:srgbClr val="1F1F1F"/>
                </a:solidFill>
              </a:rPr>
              <a:t>Used by C-suite and board</a:t>
            </a:r>
            <a:endParaRPr lang="en-US" sz="1400"/>
          </a:p>
          <a:p>
            <a:pPr marL="0" indent="0">
              <a:spcAft>
                <a:spcPts val="600"/>
              </a:spcAft>
              <a:buNone/>
            </a:pPr>
            <a:r>
              <a:rPr lang="en-US" sz="1400" i="1">
                <a:solidFill>
                  <a:srgbClr val="595959"/>
                </a:solidFill>
              </a:rPr>
              <a:t>Gorry and Morton (1971): match IS type to decision structure.</a:t>
            </a:r>
            <a:endParaRPr lang="en-US" sz="14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8 / 20</a:t>
            </a:r>
            <a:endParaRPr lang="en-US" sz="1000"/>
          </a:p>
        </p:txBody>
      </p:sp>
      <p:sp>
        <p:nvSpPr>
          <p:cNvPr id="3" name="Shape 1"/>
          <p:cNvSpPr/>
          <p:nvPr/>
        </p:nvSpPr>
        <p:spPr>
          <a:xfrm>
            <a:off x="457200" y="411480"/>
            <a:ext cx="11277295" cy="685800"/>
          </a:xfrm>
          <a:prstGeom prst="rect">
            <a:avLst/>
          </a:prstGeom>
          <a:solidFill>
            <a:srgbClr val="FDB813"/>
          </a:solidFill>
          <a:ln w="12700">
            <a:solidFill>
              <a:srgbClr val="FDB813"/>
            </a:solidFill>
            <a:prstDash val="solid"/>
          </a:ln>
        </p:spPr>
      </p:sp>
      <p:sp>
        <p:nvSpPr>
          <p:cNvPr id="4" name="Text 2"/>
          <p:cNvSpPr/>
          <p:nvPr/>
        </p:nvSpPr>
        <p:spPr>
          <a:xfrm>
            <a:off x="457200" y="411480"/>
            <a:ext cx="11277295" cy="685800"/>
          </a:xfrm>
          <a:prstGeom prst="rect">
            <a:avLst/>
          </a:prstGeom>
          <a:noFill/>
          <a:ln/>
        </p:spPr>
        <p:txBody>
          <a:bodyPr wrap="square" lIns="0" tIns="0" rIns="0" bIns="0" rtlCol="0" anchor="ctr"/>
          <a:lstStyle/>
          <a:p>
            <a:pPr marL="0" indent="0" algn="ctr">
              <a:buNone/>
            </a:pPr>
            <a:r>
              <a:rPr lang="en-US" sz="2200" b="1">
                <a:solidFill>
                  <a:srgbClr val="0E2A4A"/>
                </a:solidFill>
                <a:latin typeface="Calibri" pitchFamily="34" charset="0"/>
                <a:ea typeface="Calibri" pitchFamily="34" charset="-122"/>
                <a:cs typeface="Calibri" pitchFamily="34" charset="-120"/>
              </a:rPr>
              <a:t>ACTIVITY  •  Activity 1 – IS Classification Challenge (15 minutes)</a:t>
            </a:r>
            <a:endParaRPr lang="en-US" sz="2200"/>
          </a:p>
        </p:txBody>
      </p:sp>
      <p:sp>
        <p:nvSpPr>
          <p:cNvPr id="5" name="Shape 3"/>
          <p:cNvSpPr/>
          <p:nvPr/>
        </p:nvSpPr>
        <p:spPr>
          <a:xfrm>
            <a:off x="457200" y="1280160"/>
            <a:ext cx="11277295" cy="4160520"/>
          </a:xfrm>
          <a:prstGeom prst="rect">
            <a:avLst/>
          </a:prstGeom>
          <a:solidFill>
            <a:srgbClr val="FFF7E6"/>
          </a:solidFill>
          <a:ln w="12700">
            <a:solidFill>
              <a:srgbClr val="FDB813"/>
            </a:solidFill>
            <a:prstDash val="solid"/>
          </a:ln>
        </p:spPr>
      </p:sp>
      <p:sp>
        <p:nvSpPr>
          <p:cNvPr id="6" name="Text 4"/>
          <p:cNvSpPr/>
          <p:nvPr/>
        </p:nvSpPr>
        <p:spPr>
          <a:xfrm>
            <a:off x="777240" y="1417320"/>
            <a:ext cx="10637215" cy="4067780"/>
          </a:xfrm>
          <a:prstGeom prst="rect">
            <a:avLst/>
          </a:prstGeom>
          <a:noFill/>
          <a:ln/>
        </p:spPr>
        <p:txBody>
          <a:bodyPr wrap="square" lIns="0" tIns="0" rIns="0" bIns="0" rtlCol="0" anchor="t">
            <a:spAutoFit/>
          </a:bodyPr>
          <a:lstStyle/>
          <a:p>
            <a:pPr marL="0" indent="0">
              <a:spcAft>
                <a:spcPts val="600"/>
              </a:spcAft>
              <a:buNone/>
            </a:pPr>
            <a:r>
              <a:rPr lang="en-US" sz="1900" b="1">
                <a:solidFill>
                  <a:srgbClr val="0E2A4A"/>
                </a:solidFill>
              </a:rPr>
              <a:t>Brief</a:t>
            </a:r>
            <a:endParaRPr lang="en-US" sz="1900"/>
          </a:p>
          <a:p>
            <a:pPr>
              <a:spcAft>
                <a:spcPts val="800"/>
              </a:spcAft>
            </a:pPr>
            <a:r>
              <a:rPr lang="en-US" sz="1700">
                <a:solidFill>
                  <a:srgbClr val="1F1F1F"/>
                </a:solidFill>
              </a:rPr>
              <a:t>Below are six business scenarios. For each one, Identify the IS type that best fits (TPS, MIS, DSS or ESS). Justify your choice with one sentence referencing the decision structure. Which scenarios could be served by more than one IS type? Why?</a:t>
            </a:r>
          </a:p>
          <a:p>
            <a:pPr marL="0" indent="0">
              <a:spcBef>
                <a:spcPts val="800"/>
              </a:spcBef>
              <a:spcAft>
                <a:spcPts val="600"/>
              </a:spcAft>
              <a:buNone/>
            </a:pPr>
            <a:r>
              <a:rPr lang="en-US" sz="1900" b="1">
                <a:solidFill>
                  <a:srgbClr val="0E2A4A"/>
                </a:solidFill>
              </a:rPr>
              <a:t>Scenarios</a:t>
            </a:r>
            <a:endParaRPr lang="en-US" sz="1900"/>
          </a:p>
          <a:p>
            <a:pPr marL="342900" indent="-342900">
              <a:spcAft>
                <a:spcPts val="600"/>
              </a:spcAft>
              <a:buSzPct val="100000"/>
              <a:buFont typeface="+mj-lt"/>
              <a:buAutoNum type="arabicPeriod"/>
            </a:pPr>
            <a:r>
              <a:rPr lang="en-US" sz="1700">
                <a:solidFill>
                  <a:srgbClr val="1F1F1F"/>
                </a:solidFill>
              </a:rPr>
              <a:t>A retail manager checks last week's sales by product category</a:t>
            </a:r>
            <a:endParaRPr lang="en-US" sz="1900"/>
          </a:p>
          <a:p>
            <a:pPr marL="342900" indent="-342900">
              <a:spcAft>
                <a:spcPts val="600"/>
              </a:spcAft>
              <a:buSzPct val="100000"/>
              <a:buFont typeface="+mj-lt"/>
              <a:buAutoNum type="arabicPeriod"/>
            </a:pPr>
            <a:r>
              <a:rPr lang="en-US" sz="1700">
                <a:solidFill>
                  <a:srgbClr val="1F1F1F"/>
                </a:solidFill>
              </a:rPr>
              <a:t>A board director reviews real-time market share vs competitors</a:t>
            </a:r>
            <a:endParaRPr lang="en-US" sz="1900"/>
          </a:p>
          <a:p>
            <a:pPr marL="342900" indent="-342900">
              <a:spcAft>
                <a:spcPts val="600"/>
              </a:spcAft>
              <a:buSzPct val="100000"/>
              <a:buFont typeface="+mj-lt"/>
              <a:buAutoNum type="arabicPeriod"/>
            </a:pPr>
            <a:r>
              <a:rPr lang="en-US" sz="1700">
                <a:solidFill>
                  <a:srgbClr val="1F1F1F"/>
                </a:solidFill>
              </a:rPr>
              <a:t>A checkout system records each product sold and updates stock automatically</a:t>
            </a:r>
            <a:endParaRPr lang="en-US" sz="1900"/>
          </a:p>
          <a:p>
            <a:pPr marL="342900" indent="-342900">
              <a:spcAft>
                <a:spcPts val="600"/>
              </a:spcAft>
              <a:buSzPct val="100000"/>
              <a:buFont typeface="+mj-lt"/>
              <a:buAutoNum type="arabicPeriod"/>
            </a:pPr>
            <a:r>
              <a:rPr lang="en-US" sz="1700">
                <a:solidFill>
                  <a:srgbClr val="1F1F1F"/>
                </a:solidFill>
              </a:rPr>
              <a:t>An analyst models three pricing scenarios for the new product line</a:t>
            </a:r>
            <a:endParaRPr lang="en-US" sz="1900"/>
          </a:p>
          <a:p>
            <a:pPr marL="342900" indent="-342900">
              <a:spcAft>
                <a:spcPts val="600"/>
              </a:spcAft>
              <a:buSzPct val="100000"/>
              <a:buFont typeface="+mj-lt"/>
              <a:buAutoNum type="arabicPeriod"/>
            </a:pPr>
            <a:r>
              <a:rPr lang="en-US" sz="1700">
                <a:solidFill>
                  <a:srgbClr val="1F1F1F"/>
                </a:solidFill>
              </a:rPr>
              <a:t>HR generates a monthly report of staff turnover by department</a:t>
            </a:r>
            <a:endParaRPr lang="en-US" sz="1900"/>
          </a:p>
          <a:p>
            <a:pPr marL="342900" indent="-342900">
              <a:spcAft>
                <a:spcPts val="600"/>
              </a:spcAft>
              <a:buSzPct val="100000"/>
              <a:buFont typeface="+mj-lt"/>
              <a:buAutoNum type="arabicPeriod"/>
            </a:pPr>
            <a:r>
              <a:rPr lang="en-US" sz="1700">
                <a:solidFill>
                  <a:srgbClr val="1F1F1F"/>
                </a:solidFill>
              </a:rPr>
              <a:t>The CEO asks: "Should we enter the European market in 2026?"</a:t>
            </a:r>
            <a:endParaRPr lang="en-US" sz="1900"/>
          </a:p>
          <a:p>
            <a:pPr marL="0" indent="0">
              <a:spcBef>
                <a:spcPts val="600"/>
              </a:spcBef>
              <a:spcAft>
                <a:spcPts val="400"/>
              </a:spcAft>
              <a:buNone/>
            </a:pPr>
            <a:endParaRPr lang="en-US" sz="1500" i="1">
              <a:solidFill>
                <a:srgbClr val="595959"/>
              </a:solidFill>
              <a:ea typeface="Calibri"/>
              <a:cs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9 / 20</a:t>
            </a:r>
            <a:endParaRPr lang="en-US" sz="1000"/>
          </a:p>
        </p:txBody>
      </p:sp>
      <p:sp>
        <p:nvSpPr>
          <p:cNvPr id="3" name="Shape 1"/>
          <p:cNvSpPr/>
          <p:nvPr/>
        </p:nvSpPr>
        <p:spPr>
          <a:xfrm>
            <a:off x="1371600" y="1645920"/>
            <a:ext cx="9448495" cy="3291840"/>
          </a:xfrm>
          <a:prstGeom prst="rect">
            <a:avLst/>
          </a:prstGeom>
          <a:solidFill>
            <a:srgbClr val="2E9CCA"/>
          </a:solidFill>
          <a:ln w="12700">
            <a:solidFill>
              <a:srgbClr val="2E9CCA"/>
            </a:solidFill>
            <a:prstDash val="solid"/>
          </a:ln>
        </p:spPr>
      </p:sp>
      <p:sp>
        <p:nvSpPr>
          <p:cNvPr id="4" name="Text 2"/>
          <p:cNvSpPr/>
          <p:nvPr/>
        </p:nvSpPr>
        <p:spPr>
          <a:xfrm>
            <a:off x="1371600" y="1828800"/>
            <a:ext cx="9448495" cy="914400"/>
          </a:xfrm>
          <a:prstGeom prst="rect">
            <a:avLst/>
          </a:prstGeom>
          <a:noFill/>
          <a:ln/>
        </p:spPr>
        <p:txBody>
          <a:bodyPr wrap="square" lIns="0" tIns="0" rIns="0" bIns="0" rtlCol="0" anchor="ctr"/>
          <a:lstStyle/>
          <a:p>
            <a:pPr marL="0" indent="0" algn="ctr">
              <a:buNone/>
            </a:pPr>
            <a:r>
              <a:rPr lang="en-US" sz="6000">
                <a:solidFill>
                  <a:srgbClr val="FFFFFF"/>
                </a:solidFill>
              </a:rPr>
              <a:t>☕</a:t>
            </a:r>
            <a:endParaRPr lang="en-US" sz="6000"/>
          </a:p>
        </p:txBody>
      </p:sp>
      <p:sp>
        <p:nvSpPr>
          <p:cNvPr id="5" name="Text 3"/>
          <p:cNvSpPr/>
          <p:nvPr/>
        </p:nvSpPr>
        <p:spPr>
          <a:xfrm>
            <a:off x="1371600" y="2743200"/>
            <a:ext cx="9448495" cy="731520"/>
          </a:xfrm>
          <a:prstGeom prst="rect">
            <a:avLst/>
          </a:prstGeom>
          <a:noFill/>
          <a:ln/>
        </p:spPr>
        <p:txBody>
          <a:bodyPr wrap="square" lIns="0" tIns="0" rIns="0" bIns="0" rtlCol="0" anchor="ctr"/>
          <a:lstStyle/>
          <a:p>
            <a:pPr marL="0" indent="0" algn="ctr">
              <a:buNone/>
            </a:pPr>
            <a:r>
              <a:rPr lang="en-US" sz="4200" b="1">
                <a:solidFill>
                  <a:srgbClr val="FFFFFF"/>
                </a:solidFill>
                <a:latin typeface="Calibri" pitchFamily="34" charset="0"/>
                <a:ea typeface="Calibri" pitchFamily="34" charset="-122"/>
                <a:cs typeface="Calibri" pitchFamily="34" charset="-120"/>
              </a:rPr>
              <a:t>Break Time</a:t>
            </a:r>
            <a:endParaRPr lang="en-US" sz="4200"/>
          </a:p>
        </p:txBody>
      </p:sp>
      <p:sp>
        <p:nvSpPr>
          <p:cNvPr id="6" name="Text 4"/>
          <p:cNvSpPr/>
          <p:nvPr/>
        </p:nvSpPr>
        <p:spPr>
          <a:xfrm>
            <a:off x="1371600" y="3520440"/>
            <a:ext cx="9448495" cy="457200"/>
          </a:xfrm>
          <a:prstGeom prst="rect">
            <a:avLst/>
          </a:prstGeom>
          <a:noFill/>
          <a:ln/>
        </p:spPr>
        <p:txBody>
          <a:bodyPr wrap="square" lIns="0" tIns="0" rIns="0" bIns="0" rtlCol="0" anchor="ctr"/>
          <a:lstStyle/>
          <a:p>
            <a:pPr marL="0" indent="0" algn="ctr">
              <a:buNone/>
            </a:pPr>
            <a:r>
              <a:rPr lang="en-US" sz="1800" i="1">
                <a:solidFill>
                  <a:srgbClr val="FFFFFF"/>
                </a:solidFill>
                <a:latin typeface="Calibri" pitchFamily="34" charset="0"/>
                <a:ea typeface="Calibri" pitchFamily="34" charset="-122"/>
                <a:cs typeface="Calibri" pitchFamily="34" charset="-120"/>
              </a:rPr>
              <a:t>30 Minutes</a:t>
            </a:r>
            <a:endParaRPr lang="en-US" sz="1800"/>
          </a:p>
        </p:txBody>
      </p:sp>
      <p:sp>
        <p:nvSpPr>
          <p:cNvPr id="7" name="Text 5"/>
          <p:cNvSpPr/>
          <p:nvPr/>
        </p:nvSpPr>
        <p:spPr>
          <a:xfrm>
            <a:off x="1371600" y="4069080"/>
            <a:ext cx="9448495" cy="640080"/>
          </a:xfrm>
          <a:prstGeom prst="rect">
            <a:avLst/>
          </a:prstGeom>
          <a:noFill/>
          <a:ln/>
        </p:spPr>
        <p:txBody>
          <a:bodyPr wrap="square" lIns="0" tIns="0" rIns="0" bIns="0" rtlCol="0" anchor="ctr"/>
          <a:lstStyle/>
          <a:p>
            <a:pPr marL="0" indent="0" algn="ctr">
              <a:buNone/>
            </a:pPr>
            <a:r>
              <a:rPr lang="en-US" sz="1500">
                <a:solidFill>
                  <a:srgbClr val="FFFFFF"/>
                </a:solidFill>
                <a:latin typeface="Calibri" pitchFamily="34" charset="0"/>
                <a:ea typeface="Calibri" pitchFamily="34" charset="-122"/>
                <a:cs typeface="Calibri" pitchFamily="34" charset="-120"/>
              </a:rPr>
              <a:t>Session 2 begins with enterprise systems: ERP, CRM and SCM.</a:t>
            </a:r>
            <a:endParaRPr lang="en-US" sz="15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10 / 20</a:t>
            </a:r>
            <a:endParaRPr lang="en-US" sz="1000"/>
          </a:p>
        </p:txBody>
      </p:sp>
      <p:sp>
        <p:nvSpPr>
          <p:cNvPr id="3" name="Shape 1"/>
          <p:cNvSpPr/>
          <p:nvPr/>
        </p:nvSpPr>
        <p:spPr>
          <a:xfrm>
            <a:off x="914400" y="2377440"/>
            <a:ext cx="164592" cy="1828800"/>
          </a:xfrm>
          <a:prstGeom prst="rect">
            <a:avLst/>
          </a:prstGeom>
          <a:solidFill>
            <a:srgbClr val="2E9CCA"/>
          </a:solidFill>
          <a:ln w="12700">
            <a:solidFill>
              <a:srgbClr val="2E9CCA"/>
            </a:solidFill>
            <a:prstDash val="solid"/>
          </a:ln>
        </p:spPr>
      </p:sp>
      <p:sp>
        <p:nvSpPr>
          <p:cNvPr id="4" name="Text 2"/>
          <p:cNvSpPr/>
          <p:nvPr/>
        </p:nvSpPr>
        <p:spPr>
          <a:xfrm>
            <a:off x="1280160" y="2377440"/>
            <a:ext cx="9631375" cy="548640"/>
          </a:xfrm>
          <a:prstGeom prst="rect">
            <a:avLst/>
          </a:prstGeom>
          <a:noFill/>
          <a:ln/>
        </p:spPr>
        <p:txBody>
          <a:bodyPr wrap="square" lIns="0" tIns="0" rIns="0" bIns="0" rtlCol="0" anchor="ctr"/>
          <a:lstStyle/>
          <a:p>
            <a:pPr marL="0" indent="0" algn="l">
              <a:buNone/>
            </a:pPr>
            <a:r>
              <a:rPr lang="en-US" sz="1800" i="1">
                <a:solidFill>
                  <a:srgbClr val="1F7A9C"/>
                </a:solidFill>
                <a:latin typeface="Calibri" pitchFamily="34" charset="0"/>
                <a:ea typeface="Calibri" pitchFamily="34" charset="-122"/>
                <a:cs typeface="Calibri" pitchFamily="34" charset="-120"/>
              </a:rPr>
              <a:t>Session 2</a:t>
            </a:r>
            <a:endParaRPr lang="en-US" sz="1800"/>
          </a:p>
        </p:txBody>
      </p:sp>
      <p:sp>
        <p:nvSpPr>
          <p:cNvPr id="5" name="Text 3"/>
          <p:cNvSpPr/>
          <p:nvPr/>
        </p:nvSpPr>
        <p:spPr>
          <a:xfrm>
            <a:off x="1280160" y="2926080"/>
            <a:ext cx="9631375" cy="1463040"/>
          </a:xfrm>
          <a:prstGeom prst="rect">
            <a:avLst/>
          </a:prstGeom>
          <a:noFill/>
          <a:ln/>
        </p:spPr>
        <p:txBody>
          <a:bodyPr wrap="square" lIns="0" tIns="0" rIns="0" bIns="0" rtlCol="0" anchor="t"/>
          <a:lstStyle/>
          <a:p>
            <a:pPr marL="0" indent="0" algn="l">
              <a:buNone/>
            </a:pPr>
            <a:r>
              <a:rPr lang="en-US" sz="3800" b="1">
                <a:solidFill>
                  <a:srgbClr val="1F3864"/>
                </a:solidFill>
                <a:latin typeface="Calibri" pitchFamily="34" charset="0"/>
                <a:ea typeface="Calibri" pitchFamily="34" charset="-122"/>
                <a:cs typeface="Calibri" pitchFamily="34" charset="-120"/>
              </a:rPr>
              <a:t>Enterprise Systems: ERP, CRM and SCM</a:t>
            </a:r>
            <a:endParaRPr lang="en-US" sz="3800"/>
          </a:p>
        </p:txBody>
      </p:sp>
      <p:sp>
        <p:nvSpPr>
          <p:cNvPr id="6" name="Text 4"/>
          <p:cNvSpPr/>
          <p:nvPr/>
        </p:nvSpPr>
        <p:spPr>
          <a:xfrm>
            <a:off x="1280160" y="4297680"/>
            <a:ext cx="9631375" cy="640080"/>
          </a:xfrm>
          <a:prstGeom prst="rect">
            <a:avLst/>
          </a:prstGeom>
          <a:noFill/>
          <a:ln/>
        </p:spPr>
        <p:txBody>
          <a:bodyPr wrap="square" lIns="0" tIns="0" rIns="0" bIns="0" rtlCol="0" anchor="t"/>
          <a:lstStyle/>
          <a:p>
            <a:pPr marL="0" indent="0" algn="l">
              <a:buNone/>
            </a:pPr>
            <a:r>
              <a:rPr lang="en-US" sz="1600" i="1">
                <a:solidFill>
                  <a:srgbClr val="595959"/>
                </a:solidFill>
                <a:latin typeface="Calibri" pitchFamily="34" charset="0"/>
                <a:ea typeface="Calibri" pitchFamily="34" charset="-122"/>
                <a:cs typeface="Calibri" pitchFamily="34" charset="-120"/>
              </a:rPr>
              <a:t>Integrating processes and data across the whole organisation.</a:t>
            </a:r>
            <a:endParaRPr lang="en-US" sz="16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11480"/>
            <a:ext cx="11277295" cy="777240"/>
          </a:xfrm>
          <a:prstGeom prst="rect">
            <a:avLst/>
          </a:prstGeom>
          <a:noFill/>
          <a:ln/>
        </p:spPr>
        <p:txBody>
          <a:bodyPr wrap="square" lIns="0" tIns="0" rIns="0" bIns="0" rtlCol="0" anchor="ctr"/>
          <a:lstStyle/>
          <a:p>
            <a:pPr marL="0" indent="0" algn="ctr">
              <a:buNone/>
            </a:pPr>
            <a:r>
              <a:rPr lang="en-US" sz="3000" b="1">
                <a:solidFill>
                  <a:srgbClr val="1F3864"/>
                </a:solidFill>
                <a:latin typeface="Calibri" pitchFamily="34" charset="0"/>
                <a:ea typeface="Calibri" pitchFamily="34" charset="-122"/>
                <a:cs typeface="Calibri" pitchFamily="34" charset="-120"/>
              </a:rPr>
              <a:t>What Are Enterprise Systems?</a:t>
            </a:r>
            <a:endParaRPr lang="en-US" sz="3000"/>
          </a:p>
        </p:txBody>
      </p:sp>
      <p:sp>
        <p:nvSpPr>
          <p:cNvPr id="3" name="Shape 1"/>
          <p:cNvSpPr/>
          <p:nvPr/>
        </p:nvSpPr>
        <p:spPr>
          <a:xfrm>
            <a:off x="5080891" y="1234440"/>
            <a:ext cx="2029913" cy="45720"/>
          </a:xfrm>
          <a:prstGeom prst="rect">
            <a:avLst/>
          </a:prstGeom>
          <a:solidFill>
            <a:srgbClr val="2E9CCA"/>
          </a:solidFill>
          <a:ln w="12700">
            <a:solidFill>
              <a:srgbClr val="2E9CCA"/>
            </a:solidFill>
            <a:prstDash val="solid"/>
          </a:ln>
        </p:spPr>
      </p:sp>
      <p:sp>
        <p:nvSpPr>
          <p:cNvPr id="4" name="Text 2"/>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11 / 20</a:t>
            </a:r>
            <a:endParaRPr lang="en-US" sz="1000"/>
          </a:p>
        </p:txBody>
      </p:sp>
      <p:sp>
        <p:nvSpPr>
          <p:cNvPr id="5" name="Text 3"/>
          <p:cNvSpPr/>
          <p:nvPr/>
        </p:nvSpPr>
        <p:spPr>
          <a:xfrm>
            <a:off x="640080" y="1417320"/>
            <a:ext cx="10911535" cy="3520440"/>
          </a:xfrm>
          <a:prstGeom prst="rect">
            <a:avLst/>
          </a:prstGeom>
          <a:noFill/>
          <a:ln/>
        </p:spPr>
        <p:txBody>
          <a:bodyPr wrap="square" lIns="0" tIns="0" rIns="0" bIns="0" rtlCol="0" anchor="t">
            <a:spAutoFit/>
          </a:bodyPr>
          <a:lstStyle/>
          <a:p>
            <a:pPr marL="0" indent="0">
              <a:spcAft>
                <a:spcPts val="600"/>
              </a:spcAft>
              <a:buNone/>
            </a:pPr>
            <a:r>
              <a:rPr lang="en-US" sz="1800" b="1">
                <a:solidFill>
                  <a:srgbClr val="1F3864"/>
                </a:solidFill>
              </a:rPr>
              <a:t>Enterprise systems integrate business processes and data across the whole organisation into a single unified platform.</a:t>
            </a:r>
            <a:endParaRPr lang="en-US" sz="1800"/>
          </a:p>
          <a:p>
            <a:pPr marL="0" indent="0">
              <a:spcAft>
                <a:spcPts val="600"/>
              </a:spcAft>
              <a:buNone/>
            </a:pPr>
            <a:r>
              <a:rPr lang="en-US" sz="1800" i="1">
                <a:solidFill>
                  <a:srgbClr val="595959"/>
                </a:solidFill>
              </a:rPr>
              <a:t>Before enterprise systems: each department had separate, incompatible systems (sound familiar? → Kalori Ltd.).</a:t>
            </a:r>
            <a:endParaRPr lang="en-US" sz="1800"/>
          </a:p>
          <a:p>
            <a:pPr marL="0" indent="0">
              <a:spcBef>
                <a:spcPts val="600"/>
              </a:spcBef>
              <a:spcAft>
                <a:spcPts val="400"/>
              </a:spcAft>
              <a:buNone/>
            </a:pPr>
            <a:r>
              <a:rPr lang="en-US" sz="2000" b="1">
                <a:solidFill>
                  <a:srgbClr val="1F3864"/>
                </a:solidFill>
              </a:rPr>
              <a:t>Three major types</a:t>
            </a:r>
            <a:endParaRPr lang="en-US" sz="1800"/>
          </a:p>
          <a:p>
            <a:pPr marL="342900" indent="-342900">
              <a:spcAft>
                <a:spcPts val="800"/>
              </a:spcAft>
              <a:buSzPct val="100000"/>
              <a:buChar char="●"/>
            </a:pPr>
            <a:r>
              <a:rPr lang="en-US" sz="1800">
                <a:solidFill>
                  <a:srgbClr val="1F1F1F"/>
                </a:solidFill>
              </a:rPr>
              <a:t>Enterprise Resource Planning (ERP): integrates finance, HR, operations, supply chain</a:t>
            </a:r>
            <a:endParaRPr lang="en-US" sz="1800"/>
          </a:p>
          <a:p>
            <a:pPr marL="342900" indent="-342900">
              <a:spcAft>
                <a:spcPts val="800"/>
              </a:spcAft>
              <a:buSzPct val="100000"/>
              <a:buChar char="●"/>
            </a:pPr>
            <a:r>
              <a:rPr lang="en-US" sz="1800">
                <a:solidFill>
                  <a:srgbClr val="1F1F1F"/>
                </a:solidFill>
              </a:rPr>
              <a:t>Customer Relationship Management (CRM): manages all customer-facing interactions</a:t>
            </a:r>
            <a:endParaRPr lang="en-US" sz="1800"/>
          </a:p>
          <a:p>
            <a:pPr marL="342900" indent="-342900">
              <a:spcAft>
                <a:spcPts val="800"/>
              </a:spcAft>
              <a:buSzPct val="100000"/>
              <a:buChar char="●"/>
            </a:pPr>
            <a:r>
              <a:rPr lang="en-US" sz="1800">
                <a:solidFill>
                  <a:srgbClr val="1F1F1F"/>
                </a:solidFill>
              </a:rPr>
              <a:t>Supply Chain Management (SCM): coordinates suppliers, logistics, inventory</a:t>
            </a:r>
            <a:endParaRPr lang="en-US" sz="1800"/>
          </a:p>
          <a:p>
            <a:pPr marL="0" indent="0">
              <a:spcBef>
                <a:spcPts val="600"/>
              </a:spcBef>
              <a:spcAft>
                <a:spcPts val="800"/>
              </a:spcAft>
              <a:buNone/>
            </a:pPr>
            <a:r>
              <a:rPr lang="en-US" sz="1800" i="1">
                <a:solidFill>
                  <a:srgbClr val="595959"/>
                </a:solidFill>
              </a:rPr>
              <a:t>Davenport (1998): ERP "imposes its own logic on a company's strategy, culture and organisation."</a:t>
            </a:r>
            <a:endParaRPr lang="en-US" sz="1800"/>
          </a:p>
        </p:txBody>
      </p:sp>
      <p:sp>
        <p:nvSpPr>
          <p:cNvPr id="6" name="Shape 4"/>
          <p:cNvSpPr/>
          <p:nvPr/>
        </p:nvSpPr>
        <p:spPr>
          <a:xfrm>
            <a:off x="640080" y="5074920"/>
            <a:ext cx="10911535" cy="411480"/>
          </a:xfrm>
          <a:prstGeom prst="rect">
            <a:avLst/>
          </a:prstGeom>
          <a:solidFill>
            <a:srgbClr val="F2F8FB"/>
          </a:solidFill>
          <a:ln w="12700">
            <a:solidFill>
              <a:srgbClr val="2E9CCA"/>
            </a:solidFill>
            <a:prstDash val="solid"/>
          </a:ln>
        </p:spPr>
      </p:sp>
      <p:sp>
        <p:nvSpPr>
          <p:cNvPr id="7" name="Text 5"/>
          <p:cNvSpPr/>
          <p:nvPr/>
        </p:nvSpPr>
        <p:spPr>
          <a:xfrm>
            <a:off x="777240" y="5074920"/>
            <a:ext cx="10637215" cy="411480"/>
          </a:xfrm>
          <a:prstGeom prst="rect">
            <a:avLst/>
          </a:prstGeom>
          <a:noFill/>
          <a:ln/>
        </p:spPr>
        <p:txBody>
          <a:bodyPr wrap="square" lIns="0" tIns="0" rIns="0" bIns="0" rtlCol="0" anchor="ctr"/>
          <a:lstStyle/>
          <a:p>
            <a:pPr marL="0" indent="0" algn="l">
              <a:buNone/>
            </a:pPr>
            <a:r>
              <a:rPr lang="en-US" sz="1300" i="1">
                <a:solidFill>
                  <a:srgbClr val="0E2A4A"/>
                </a:solidFill>
                <a:latin typeface="Calibri" pitchFamily="34" charset="0"/>
                <a:ea typeface="Calibri" pitchFamily="34" charset="-122"/>
                <a:cs typeface="Calibri" pitchFamily="34" charset="-120"/>
              </a:rPr>
              <a:t>Critical thinking required: enterprise systems are powerful but impose organisational change – adoption is not neutral.</a:t>
            </a:r>
            <a:endParaRPr lang="en-US" sz="13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11480"/>
            <a:ext cx="11277295" cy="777240"/>
          </a:xfrm>
          <a:prstGeom prst="rect">
            <a:avLst/>
          </a:prstGeom>
          <a:noFill/>
          <a:ln/>
        </p:spPr>
        <p:txBody>
          <a:bodyPr wrap="square" lIns="0" tIns="0" rIns="0" bIns="0" rtlCol="0" anchor="ctr"/>
          <a:lstStyle/>
          <a:p>
            <a:pPr marL="0" indent="0" algn="ctr">
              <a:buNone/>
            </a:pPr>
            <a:r>
              <a:rPr lang="en-US" sz="3000" b="1">
                <a:solidFill>
                  <a:srgbClr val="1F3864"/>
                </a:solidFill>
                <a:latin typeface="Calibri" pitchFamily="34" charset="0"/>
                <a:ea typeface="Calibri" pitchFamily="34" charset="-122"/>
                <a:cs typeface="Calibri" pitchFamily="34" charset="-120"/>
              </a:rPr>
              <a:t>ERP Systems – Deep Dive</a:t>
            </a:r>
            <a:endParaRPr lang="en-US" sz="3000"/>
          </a:p>
        </p:txBody>
      </p:sp>
      <p:sp>
        <p:nvSpPr>
          <p:cNvPr id="3" name="Shape 1"/>
          <p:cNvSpPr/>
          <p:nvPr/>
        </p:nvSpPr>
        <p:spPr>
          <a:xfrm>
            <a:off x="5080891" y="1234440"/>
            <a:ext cx="2029913" cy="45720"/>
          </a:xfrm>
          <a:prstGeom prst="rect">
            <a:avLst/>
          </a:prstGeom>
          <a:solidFill>
            <a:srgbClr val="2E9CCA"/>
          </a:solidFill>
          <a:ln w="12700">
            <a:solidFill>
              <a:srgbClr val="2E9CCA"/>
            </a:solidFill>
            <a:prstDash val="solid"/>
          </a:ln>
        </p:spPr>
      </p:sp>
      <p:sp>
        <p:nvSpPr>
          <p:cNvPr id="4" name="Text 2"/>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12 / 20</a:t>
            </a:r>
            <a:endParaRPr lang="en-US" sz="1000"/>
          </a:p>
        </p:txBody>
      </p:sp>
      <p:sp>
        <p:nvSpPr>
          <p:cNvPr id="5" name="Text 3"/>
          <p:cNvSpPr/>
          <p:nvPr/>
        </p:nvSpPr>
        <p:spPr>
          <a:xfrm>
            <a:off x="640080" y="1417320"/>
            <a:ext cx="10911535" cy="4023360"/>
          </a:xfrm>
          <a:prstGeom prst="rect">
            <a:avLst/>
          </a:prstGeom>
          <a:noFill/>
          <a:ln/>
        </p:spPr>
        <p:txBody>
          <a:bodyPr wrap="square" lIns="0" tIns="0" rIns="0" bIns="0" rtlCol="0" anchor="t">
            <a:spAutoFit/>
          </a:bodyPr>
          <a:lstStyle/>
          <a:p>
            <a:pPr marL="0" indent="0">
              <a:spcAft>
                <a:spcPts val="800"/>
              </a:spcAft>
              <a:buNone/>
            </a:pPr>
            <a:r>
              <a:rPr lang="en-US" sz="1800" b="1">
                <a:solidFill>
                  <a:srgbClr val="1F3864"/>
                </a:solidFill>
              </a:rPr>
              <a:t>What ERP does</a:t>
            </a:r>
            <a:endParaRPr lang="en-US" sz="1800"/>
          </a:p>
          <a:p>
            <a:pPr marL="342900" indent="-342900">
              <a:spcAft>
                <a:spcPts val="800"/>
              </a:spcAft>
              <a:buSzPct val="100000"/>
              <a:buChar char="●"/>
            </a:pPr>
            <a:r>
              <a:rPr lang="en-US" sz="1800">
                <a:solidFill>
                  <a:srgbClr val="1F1F1F"/>
                </a:solidFill>
              </a:rPr>
              <a:t>Single database for all business functions</a:t>
            </a:r>
            <a:endParaRPr lang="en-US" sz="1800"/>
          </a:p>
          <a:p>
            <a:pPr marL="342900" indent="-342900">
              <a:spcAft>
                <a:spcPts val="800"/>
              </a:spcAft>
              <a:buSzPct val="100000"/>
              <a:buChar char="●"/>
            </a:pPr>
            <a:r>
              <a:rPr lang="en-US" sz="1800">
                <a:solidFill>
                  <a:srgbClr val="1F1F1F"/>
                </a:solidFill>
              </a:rPr>
              <a:t>Real-time data across finance, HR, operations, inventory</a:t>
            </a:r>
            <a:endParaRPr lang="en-US" sz="1800"/>
          </a:p>
          <a:p>
            <a:pPr marL="342900" indent="-342900">
              <a:spcAft>
                <a:spcPts val="800"/>
              </a:spcAft>
              <a:buSzPct val="100000"/>
              <a:buChar char="●"/>
            </a:pPr>
            <a:r>
              <a:rPr lang="en-US" sz="1800">
                <a:solidFill>
                  <a:srgbClr val="1F1F1F"/>
                </a:solidFill>
              </a:rPr>
              <a:t>Eliminates data silos and manual data transfer</a:t>
            </a:r>
            <a:endParaRPr lang="en-US" sz="1800"/>
          </a:p>
          <a:p>
            <a:pPr marL="342900" indent="-342900">
              <a:spcAft>
                <a:spcPts val="800"/>
              </a:spcAft>
              <a:buSzPct val="100000"/>
              <a:buChar char="●"/>
            </a:pPr>
            <a:r>
              <a:rPr lang="en-US" sz="1800">
                <a:solidFill>
                  <a:srgbClr val="1F1F1F"/>
                </a:solidFill>
              </a:rPr>
              <a:t>Automates routine processes</a:t>
            </a:r>
            <a:endParaRPr lang="en-US" sz="1800"/>
          </a:p>
          <a:p>
            <a:pPr marL="0" indent="0">
              <a:spcBef>
                <a:spcPts val="600"/>
              </a:spcBef>
              <a:spcAft>
                <a:spcPts val="800"/>
              </a:spcAft>
              <a:buNone/>
            </a:pPr>
            <a:r>
              <a:rPr lang="en-US" sz="1800" b="1">
                <a:solidFill>
                  <a:srgbClr val="1F3864"/>
                </a:solidFill>
              </a:rPr>
              <a:t>Common ERP vendors</a:t>
            </a:r>
            <a:endParaRPr lang="en-US" sz="1800"/>
          </a:p>
          <a:p>
            <a:pPr marL="685800" lvl="1" indent="-342900">
              <a:spcAft>
                <a:spcPts val="400"/>
              </a:spcAft>
              <a:buSzPct val="100000"/>
              <a:buChar char="◦"/>
            </a:pPr>
            <a:r>
              <a:rPr lang="en-US" sz="1600">
                <a:solidFill>
                  <a:srgbClr val="595959"/>
                </a:solidFill>
              </a:rPr>
              <a:t>SAP S/4HANA  |  Oracle ERP Cloud  |  Microsoft Dynamics 365  |  Sage  |  Infor  |  Epicor (SME-focused)</a:t>
            </a:r>
            <a:endParaRPr lang="en-US" sz="1800"/>
          </a:p>
          <a:p>
            <a:pPr marL="0" indent="0">
              <a:spcBef>
                <a:spcPts val="600"/>
              </a:spcBef>
              <a:spcAft>
                <a:spcPts val="800"/>
              </a:spcAft>
              <a:buNone/>
            </a:pPr>
            <a:r>
              <a:rPr lang="en-US" sz="1800" b="1">
                <a:solidFill>
                  <a:srgbClr val="1F3864"/>
                </a:solidFill>
              </a:rPr>
              <a:t>Benefits and risks</a:t>
            </a:r>
            <a:endParaRPr lang="en-US" sz="1800"/>
          </a:p>
          <a:p>
            <a:pPr marL="342900" indent="-342900">
              <a:spcAft>
                <a:spcPts val="800"/>
              </a:spcAft>
              <a:buSzPct val="100000"/>
              <a:buChar char="●"/>
            </a:pPr>
            <a:r>
              <a:rPr lang="en-US" sz="1800">
                <a:solidFill>
                  <a:srgbClr val="1F1F1F"/>
                </a:solidFill>
              </a:rPr>
              <a:t>+ Improved data accuracy, faster reporting, reduced operational costs, GDPR audit trails</a:t>
            </a:r>
            <a:endParaRPr lang="en-US" sz="1800"/>
          </a:p>
          <a:p>
            <a:pPr marL="342900" indent="-342900">
              <a:spcAft>
                <a:spcPts val="800"/>
              </a:spcAft>
              <a:buSzPct val="100000"/>
              <a:buChar char="●"/>
            </a:pPr>
            <a:r>
              <a:rPr lang="en-US" sz="1800">
                <a:solidFill>
                  <a:srgbClr val="C00000"/>
                </a:solidFill>
              </a:rPr>
              <a:t>− High cost, business process redesign required, user resistance, single point of failure</a:t>
            </a:r>
            <a:endParaRPr lang="en-US" sz="18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11480"/>
            <a:ext cx="11277295" cy="777240"/>
          </a:xfrm>
          <a:prstGeom prst="rect">
            <a:avLst/>
          </a:prstGeom>
          <a:noFill/>
          <a:ln/>
        </p:spPr>
        <p:txBody>
          <a:bodyPr wrap="square" lIns="0" tIns="0" rIns="0" bIns="0" rtlCol="0" anchor="ctr"/>
          <a:lstStyle/>
          <a:p>
            <a:pPr marL="0" indent="0" algn="ctr">
              <a:buNone/>
            </a:pPr>
            <a:r>
              <a:rPr lang="en-US" sz="3000" b="1">
                <a:solidFill>
                  <a:srgbClr val="1F3864"/>
                </a:solidFill>
                <a:latin typeface="Calibri" pitchFamily="34" charset="0"/>
                <a:ea typeface="Calibri" pitchFamily="34" charset="-122"/>
                <a:cs typeface="Calibri" pitchFamily="34" charset="-120"/>
              </a:rPr>
              <a:t>CRM Systems – Managing Customer Relationships</a:t>
            </a:r>
            <a:endParaRPr lang="en-US" sz="3000"/>
          </a:p>
        </p:txBody>
      </p:sp>
      <p:sp>
        <p:nvSpPr>
          <p:cNvPr id="3" name="Shape 1"/>
          <p:cNvSpPr/>
          <p:nvPr/>
        </p:nvSpPr>
        <p:spPr>
          <a:xfrm>
            <a:off x="5080891" y="1234440"/>
            <a:ext cx="2029913" cy="45720"/>
          </a:xfrm>
          <a:prstGeom prst="rect">
            <a:avLst/>
          </a:prstGeom>
          <a:solidFill>
            <a:srgbClr val="2E9CCA"/>
          </a:solidFill>
          <a:ln w="12700">
            <a:solidFill>
              <a:srgbClr val="2E9CCA"/>
            </a:solidFill>
            <a:prstDash val="solid"/>
          </a:ln>
        </p:spPr>
      </p:sp>
      <p:sp>
        <p:nvSpPr>
          <p:cNvPr id="4" name="Text 2"/>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13 / 20</a:t>
            </a:r>
            <a:endParaRPr lang="en-US" sz="1000"/>
          </a:p>
        </p:txBody>
      </p:sp>
      <p:sp>
        <p:nvSpPr>
          <p:cNvPr id="5" name="Text 3"/>
          <p:cNvSpPr/>
          <p:nvPr/>
        </p:nvSpPr>
        <p:spPr>
          <a:xfrm>
            <a:off x="640080" y="1417320"/>
            <a:ext cx="10911535" cy="3520440"/>
          </a:xfrm>
          <a:prstGeom prst="rect">
            <a:avLst/>
          </a:prstGeom>
          <a:noFill/>
          <a:ln/>
        </p:spPr>
        <p:txBody>
          <a:bodyPr wrap="square" lIns="0" tIns="0" rIns="0" bIns="0" rtlCol="0" anchor="t">
            <a:spAutoFit/>
          </a:bodyPr>
          <a:lstStyle/>
          <a:p>
            <a:pPr marL="0" indent="0">
              <a:spcAft>
                <a:spcPts val="600"/>
              </a:spcAft>
              <a:buNone/>
            </a:pPr>
            <a:r>
              <a:rPr lang="en-US" sz="1800" b="1">
                <a:solidFill>
                  <a:srgbClr val="1F3864"/>
                </a:solidFill>
              </a:rPr>
              <a:t>CRM systems manage all interactions with current and potential customers.</a:t>
            </a:r>
            <a:endParaRPr lang="en-US" sz="1800"/>
          </a:p>
          <a:p>
            <a:pPr marL="0" indent="0">
              <a:spcBef>
                <a:spcPts val="600"/>
              </a:spcBef>
              <a:spcAft>
                <a:spcPts val="400"/>
              </a:spcAft>
              <a:buNone/>
            </a:pPr>
            <a:r>
              <a:rPr lang="en-US" sz="2000" b="1">
                <a:solidFill>
                  <a:srgbClr val="1F3864"/>
                </a:solidFill>
              </a:rPr>
              <a:t>Core functions</a:t>
            </a:r>
            <a:endParaRPr lang="en-US" sz="1800"/>
          </a:p>
          <a:p>
            <a:pPr marL="342900" indent="-342900">
              <a:spcAft>
                <a:spcPts val="800"/>
              </a:spcAft>
              <a:buSzPct val="100000"/>
              <a:buChar char="●"/>
            </a:pPr>
            <a:r>
              <a:rPr lang="en-US" sz="1800">
                <a:solidFill>
                  <a:srgbClr val="1F1F1F"/>
                </a:solidFill>
              </a:rPr>
              <a:t>Contact and account management: single view of each customer</a:t>
            </a:r>
            <a:endParaRPr lang="en-US" sz="1800"/>
          </a:p>
          <a:p>
            <a:pPr marL="342900" indent="-342900">
              <a:spcAft>
                <a:spcPts val="800"/>
              </a:spcAft>
              <a:buSzPct val="100000"/>
              <a:buChar char="●"/>
            </a:pPr>
            <a:r>
              <a:rPr lang="en-US" sz="1800">
                <a:solidFill>
                  <a:srgbClr val="1F1F1F"/>
                </a:solidFill>
              </a:rPr>
              <a:t>Sales pipeline management: tracking leads and opportunities</a:t>
            </a:r>
            <a:endParaRPr lang="en-US" sz="1800"/>
          </a:p>
          <a:p>
            <a:pPr marL="342900" indent="-342900">
              <a:spcAft>
                <a:spcPts val="800"/>
              </a:spcAft>
              <a:buSzPct val="100000"/>
              <a:buChar char="●"/>
            </a:pPr>
            <a:r>
              <a:rPr lang="en-US" sz="1800">
                <a:solidFill>
                  <a:srgbClr val="1F1F1F"/>
                </a:solidFill>
              </a:rPr>
              <a:t>Marketing automation: targeted campaigns based on behaviour</a:t>
            </a:r>
            <a:endParaRPr lang="en-US" sz="1800"/>
          </a:p>
          <a:p>
            <a:pPr marL="342900" indent="-342900">
              <a:spcAft>
                <a:spcPts val="800"/>
              </a:spcAft>
              <a:buSzPct val="100000"/>
              <a:buChar char="●"/>
            </a:pPr>
            <a:r>
              <a:rPr lang="en-US" sz="1800">
                <a:solidFill>
                  <a:srgbClr val="1F1F1F"/>
                </a:solidFill>
              </a:rPr>
              <a:t>Customer service management: case tracking and resolution</a:t>
            </a:r>
            <a:endParaRPr lang="en-US" sz="1800"/>
          </a:p>
          <a:p>
            <a:pPr marL="342900" indent="-342900">
              <a:spcAft>
                <a:spcPts val="800"/>
              </a:spcAft>
              <a:buSzPct val="100000"/>
              <a:buChar char="●"/>
            </a:pPr>
            <a:r>
              <a:rPr lang="en-US" sz="1800">
                <a:solidFill>
                  <a:srgbClr val="1F1F1F"/>
                </a:solidFill>
              </a:rPr>
              <a:t>Analytics: customer lifetime value, churn prediction, segmentation</a:t>
            </a:r>
            <a:endParaRPr lang="en-US" sz="1800"/>
          </a:p>
          <a:p>
            <a:pPr marL="0" indent="0">
              <a:spcBef>
                <a:spcPts val="600"/>
              </a:spcBef>
              <a:spcAft>
                <a:spcPts val="800"/>
              </a:spcAft>
              <a:buNone/>
            </a:pPr>
            <a:r>
              <a:rPr lang="en-US" sz="1800" i="1">
                <a:solidFill>
                  <a:srgbClr val="595959"/>
                </a:solidFill>
              </a:rPr>
              <a:t>Leading CRM systems: Salesforce, Microsoft Dynamics CRM, HubSpot, Zoho CRM.</a:t>
            </a:r>
            <a:endParaRPr lang="en-US" sz="1800"/>
          </a:p>
        </p:txBody>
      </p:sp>
      <p:sp>
        <p:nvSpPr>
          <p:cNvPr id="6" name="Shape 4"/>
          <p:cNvSpPr/>
          <p:nvPr/>
        </p:nvSpPr>
        <p:spPr>
          <a:xfrm>
            <a:off x="640080" y="5074920"/>
            <a:ext cx="10911535" cy="411480"/>
          </a:xfrm>
          <a:prstGeom prst="rect">
            <a:avLst/>
          </a:prstGeom>
          <a:solidFill>
            <a:srgbClr val="F2F8FB"/>
          </a:solidFill>
          <a:ln w="12700">
            <a:solidFill>
              <a:srgbClr val="2E9CCA"/>
            </a:solidFill>
            <a:prstDash val="solid"/>
          </a:ln>
        </p:spPr>
      </p:sp>
      <p:sp>
        <p:nvSpPr>
          <p:cNvPr id="7" name="Text 5"/>
          <p:cNvSpPr/>
          <p:nvPr/>
        </p:nvSpPr>
        <p:spPr>
          <a:xfrm>
            <a:off x="777240" y="5074920"/>
            <a:ext cx="10637215" cy="411480"/>
          </a:xfrm>
          <a:prstGeom prst="rect">
            <a:avLst/>
          </a:prstGeom>
          <a:noFill/>
          <a:ln/>
        </p:spPr>
        <p:txBody>
          <a:bodyPr wrap="square" lIns="0" tIns="0" rIns="0" bIns="0" rtlCol="0" anchor="ctr"/>
          <a:lstStyle/>
          <a:p>
            <a:pPr marL="0" indent="0" algn="l">
              <a:buNone/>
            </a:pPr>
            <a:r>
              <a:rPr lang="en-US" sz="1300" i="1">
                <a:solidFill>
                  <a:srgbClr val="0E2A4A"/>
                </a:solidFill>
                <a:latin typeface="Calibri" pitchFamily="34" charset="0"/>
                <a:ea typeface="Calibri" pitchFamily="34" charset="-122"/>
                <a:cs typeface="Calibri" pitchFamily="34" charset="-120"/>
              </a:rPr>
              <a:t>For C2: CRM directly addresses Kalori Ltd.'s customer relationship and marketing challenges.</a:t>
            </a:r>
            <a:endParaRPr lang="en-US" sz="13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11480"/>
            <a:ext cx="11277295" cy="777240"/>
          </a:xfrm>
          <a:prstGeom prst="rect">
            <a:avLst/>
          </a:prstGeom>
          <a:noFill/>
          <a:ln/>
        </p:spPr>
        <p:txBody>
          <a:bodyPr wrap="square" lIns="0" tIns="0" rIns="0" bIns="0" rtlCol="0" anchor="ctr"/>
          <a:lstStyle/>
          <a:p>
            <a:pPr marL="0" indent="0" algn="ctr">
              <a:buNone/>
            </a:pPr>
            <a:r>
              <a:rPr lang="en-US" sz="3000" b="1">
                <a:solidFill>
                  <a:srgbClr val="1F3864"/>
                </a:solidFill>
                <a:latin typeface="Calibri" pitchFamily="34" charset="0"/>
                <a:ea typeface="Calibri" pitchFamily="34" charset="-122"/>
                <a:cs typeface="Calibri" pitchFamily="34" charset="-120"/>
              </a:rPr>
              <a:t>SCM Systems – Coordinating the Supply Chain</a:t>
            </a:r>
            <a:endParaRPr lang="en-US" sz="3000"/>
          </a:p>
        </p:txBody>
      </p:sp>
      <p:sp>
        <p:nvSpPr>
          <p:cNvPr id="3" name="Shape 1"/>
          <p:cNvSpPr/>
          <p:nvPr/>
        </p:nvSpPr>
        <p:spPr>
          <a:xfrm>
            <a:off x="5080891" y="1234440"/>
            <a:ext cx="2029913" cy="45720"/>
          </a:xfrm>
          <a:prstGeom prst="rect">
            <a:avLst/>
          </a:prstGeom>
          <a:solidFill>
            <a:srgbClr val="2E9CCA"/>
          </a:solidFill>
          <a:ln w="12700">
            <a:solidFill>
              <a:srgbClr val="2E9CCA"/>
            </a:solidFill>
            <a:prstDash val="solid"/>
          </a:ln>
        </p:spPr>
      </p:sp>
      <p:sp>
        <p:nvSpPr>
          <p:cNvPr id="4" name="Text 2"/>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14 / 20</a:t>
            </a:r>
            <a:endParaRPr lang="en-US" sz="1000"/>
          </a:p>
        </p:txBody>
      </p:sp>
      <p:sp>
        <p:nvSpPr>
          <p:cNvPr id="5" name="Text 3"/>
          <p:cNvSpPr/>
          <p:nvPr/>
        </p:nvSpPr>
        <p:spPr>
          <a:xfrm>
            <a:off x="640080" y="1417320"/>
            <a:ext cx="10911535" cy="3520440"/>
          </a:xfrm>
          <a:prstGeom prst="rect">
            <a:avLst/>
          </a:prstGeom>
          <a:noFill/>
          <a:ln/>
        </p:spPr>
        <p:txBody>
          <a:bodyPr wrap="square" lIns="0" tIns="0" rIns="0" bIns="0" rtlCol="0" anchor="t">
            <a:spAutoFit/>
          </a:bodyPr>
          <a:lstStyle/>
          <a:p>
            <a:pPr marL="0" indent="0">
              <a:spcAft>
                <a:spcPts val="600"/>
              </a:spcAft>
              <a:buNone/>
            </a:pPr>
            <a:r>
              <a:rPr lang="en-US" sz="1800" b="1">
                <a:solidFill>
                  <a:srgbClr val="1F3864"/>
                </a:solidFill>
              </a:rPr>
              <a:t>SCM coordinates the flow of goods, information and money between suppliers, manufacturers and customers.</a:t>
            </a:r>
            <a:endParaRPr lang="en-US" sz="1800"/>
          </a:p>
          <a:p>
            <a:pPr marL="0" indent="0">
              <a:spcBef>
                <a:spcPts val="600"/>
              </a:spcBef>
              <a:spcAft>
                <a:spcPts val="400"/>
              </a:spcAft>
              <a:buNone/>
            </a:pPr>
            <a:r>
              <a:rPr lang="en-US" sz="2000" b="1">
                <a:solidFill>
                  <a:srgbClr val="1F3864"/>
                </a:solidFill>
              </a:rPr>
              <a:t>Functions</a:t>
            </a:r>
            <a:endParaRPr lang="en-US" sz="1800"/>
          </a:p>
          <a:p>
            <a:pPr marL="342900" indent="-342900">
              <a:spcAft>
                <a:spcPts val="800"/>
              </a:spcAft>
              <a:buSzPct val="100000"/>
              <a:buChar char="●"/>
            </a:pPr>
            <a:r>
              <a:rPr lang="en-US" sz="1800">
                <a:solidFill>
                  <a:srgbClr val="1F1F1F"/>
                </a:solidFill>
              </a:rPr>
              <a:t>Demand planning: forecasting customer demand to avoid over/under-stocking</a:t>
            </a:r>
            <a:endParaRPr lang="en-US" sz="1800"/>
          </a:p>
          <a:p>
            <a:pPr marL="342900" indent="-342900">
              <a:spcAft>
                <a:spcPts val="800"/>
              </a:spcAft>
              <a:buSzPct val="100000"/>
              <a:buChar char="●"/>
            </a:pPr>
            <a:r>
              <a:rPr lang="en-US" sz="1800">
                <a:solidFill>
                  <a:srgbClr val="1F1F1F"/>
                </a:solidFill>
              </a:rPr>
              <a:t>Procurement: automating purchase orders to suppliers</a:t>
            </a:r>
            <a:endParaRPr lang="en-US" sz="1800"/>
          </a:p>
          <a:p>
            <a:pPr marL="342900" indent="-342900">
              <a:spcAft>
                <a:spcPts val="800"/>
              </a:spcAft>
              <a:buSzPct val="100000"/>
              <a:buChar char="●"/>
            </a:pPr>
            <a:r>
              <a:rPr lang="en-US" sz="1800">
                <a:solidFill>
                  <a:srgbClr val="1F1F1F"/>
                </a:solidFill>
              </a:rPr>
              <a:t>Inventory management: real-time visibility of stock across all locations</a:t>
            </a:r>
            <a:endParaRPr lang="en-US" sz="1800"/>
          </a:p>
          <a:p>
            <a:pPr marL="342900" indent="-342900">
              <a:spcAft>
                <a:spcPts val="800"/>
              </a:spcAft>
              <a:buSzPct val="100000"/>
              <a:buChar char="●"/>
            </a:pPr>
            <a:r>
              <a:rPr lang="en-US" sz="1800">
                <a:solidFill>
                  <a:srgbClr val="1F1F1F"/>
                </a:solidFill>
              </a:rPr>
              <a:t>Logistics: tracking shipments and optimising delivery routes</a:t>
            </a:r>
            <a:endParaRPr lang="en-US" sz="1800"/>
          </a:p>
          <a:p>
            <a:pPr marL="342900" indent="-342900">
              <a:spcAft>
                <a:spcPts val="800"/>
              </a:spcAft>
              <a:buSzPct val="100000"/>
              <a:buChar char="●"/>
            </a:pPr>
            <a:r>
              <a:rPr lang="en-US" sz="1800">
                <a:solidFill>
                  <a:srgbClr val="1F1F1F"/>
                </a:solidFill>
              </a:rPr>
              <a:t>Returns management: processing refunds and restocking efficiently</a:t>
            </a:r>
            <a:endParaRPr lang="en-US" sz="1800"/>
          </a:p>
        </p:txBody>
      </p:sp>
      <p:sp>
        <p:nvSpPr>
          <p:cNvPr id="6" name="Shape 4"/>
          <p:cNvSpPr/>
          <p:nvPr/>
        </p:nvSpPr>
        <p:spPr>
          <a:xfrm>
            <a:off x="640080" y="5074920"/>
            <a:ext cx="10911535" cy="411480"/>
          </a:xfrm>
          <a:prstGeom prst="rect">
            <a:avLst/>
          </a:prstGeom>
          <a:solidFill>
            <a:srgbClr val="F2F8FB"/>
          </a:solidFill>
          <a:ln w="12700">
            <a:solidFill>
              <a:srgbClr val="2E9CCA"/>
            </a:solidFill>
            <a:prstDash val="solid"/>
          </a:ln>
        </p:spPr>
      </p:sp>
      <p:sp>
        <p:nvSpPr>
          <p:cNvPr id="7" name="Text 5"/>
          <p:cNvSpPr/>
          <p:nvPr/>
        </p:nvSpPr>
        <p:spPr>
          <a:xfrm>
            <a:off x="777240" y="5074920"/>
            <a:ext cx="10637215" cy="411480"/>
          </a:xfrm>
          <a:prstGeom prst="rect">
            <a:avLst/>
          </a:prstGeom>
          <a:noFill/>
          <a:ln/>
        </p:spPr>
        <p:txBody>
          <a:bodyPr wrap="square" lIns="0" tIns="0" rIns="0" bIns="0" rtlCol="0" anchor="ctr"/>
          <a:lstStyle/>
          <a:p>
            <a:pPr marL="0" indent="0" algn="l">
              <a:buNone/>
            </a:pPr>
            <a:r>
              <a:rPr lang="en-US" sz="1300" i="1">
                <a:solidFill>
                  <a:srgbClr val="0E2A4A"/>
                </a:solidFill>
                <a:latin typeface="Calibri" pitchFamily="34" charset="0"/>
                <a:ea typeface="Calibri" pitchFamily="34" charset="-122"/>
                <a:cs typeface="Calibri" pitchFamily="34" charset="-120"/>
              </a:rPr>
              <a:t>Kalori Ltd.'s manual inventory causes stock discrepancies between physical stores and e-commerce – an SCM or integrated ERP module would resolve this.</a:t>
            </a:r>
            <a:endParaRPr lang="en-US" sz="13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11480"/>
            <a:ext cx="11277295" cy="777240"/>
          </a:xfrm>
          <a:prstGeom prst="rect">
            <a:avLst/>
          </a:prstGeom>
          <a:noFill/>
          <a:ln/>
        </p:spPr>
        <p:txBody>
          <a:bodyPr wrap="square" lIns="0" tIns="0" rIns="0" bIns="0" rtlCol="0" anchor="ctr"/>
          <a:lstStyle/>
          <a:p>
            <a:pPr marL="0" indent="0" algn="ctr">
              <a:buNone/>
            </a:pPr>
            <a:r>
              <a:rPr lang="en-US" sz="3000" b="1">
                <a:solidFill>
                  <a:srgbClr val="1F3864"/>
                </a:solidFill>
                <a:latin typeface="Calibri" pitchFamily="34" charset="0"/>
                <a:ea typeface="Calibri" pitchFamily="34" charset="-122"/>
                <a:cs typeface="Calibri" pitchFamily="34" charset="-120"/>
              </a:rPr>
              <a:t>Comparing Enterprise Systems for Kalori Ltd.</a:t>
            </a:r>
            <a:endParaRPr lang="en-US" sz="3000"/>
          </a:p>
        </p:txBody>
      </p:sp>
      <p:sp>
        <p:nvSpPr>
          <p:cNvPr id="3" name="Shape 1"/>
          <p:cNvSpPr/>
          <p:nvPr/>
        </p:nvSpPr>
        <p:spPr>
          <a:xfrm>
            <a:off x="5080891" y="1234440"/>
            <a:ext cx="2029913" cy="45720"/>
          </a:xfrm>
          <a:prstGeom prst="rect">
            <a:avLst/>
          </a:prstGeom>
          <a:solidFill>
            <a:srgbClr val="2E9CCA"/>
          </a:solidFill>
          <a:ln w="12700">
            <a:solidFill>
              <a:srgbClr val="2E9CCA"/>
            </a:solidFill>
            <a:prstDash val="solid"/>
          </a:ln>
        </p:spPr>
      </p:sp>
      <p:sp>
        <p:nvSpPr>
          <p:cNvPr id="4" name="Text 2"/>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15 / 20</a:t>
            </a:r>
            <a:endParaRPr lang="en-US" sz="1000"/>
          </a:p>
        </p:txBody>
      </p:sp>
      <p:sp>
        <p:nvSpPr>
          <p:cNvPr id="5" name="Text 3"/>
          <p:cNvSpPr/>
          <p:nvPr/>
        </p:nvSpPr>
        <p:spPr>
          <a:xfrm>
            <a:off x="640080" y="1417320"/>
            <a:ext cx="10911535" cy="457200"/>
          </a:xfrm>
          <a:prstGeom prst="rect">
            <a:avLst/>
          </a:prstGeom>
          <a:noFill/>
          <a:ln/>
        </p:spPr>
        <p:txBody>
          <a:bodyPr wrap="square" lIns="0" tIns="0" rIns="0" bIns="0" rtlCol="0" anchor="t"/>
          <a:lstStyle/>
          <a:p>
            <a:pPr marL="0" indent="0" algn="l">
              <a:buNone/>
            </a:pPr>
            <a:r>
              <a:rPr lang="en-US" sz="1600">
                <a:solidFill>
                  <a:srgbClr val="1F1F1F"/>
                </a:solidFill>
                <a:latin typeface="Calibri" pitchFamily="34" charset="0"/>
                <a:ea typeface="Calibri" pitchFamily="34" charset="-122"/>
                <a:cs typeface="Calibri" pitchFamily="34" charset="-120"/>
              </a:rPr>
              <a:t>Map each problem to the system that addresses it most directly.</a:t>
            </a:r>
            <a:endParaRPr lang="en-US" sz="1600"/>
          </a:p>
        </p:txBody>
      </p:sp>
      <p:graphicFrame>
        <p:nvGraphicFramePr>
          <p:cNvPr id="16" name="Table 0"/>
          <p:cNvGraphicFramePr>
            <a:graphicFrameLocks noGrp="1"/>
          </p:cNvGraphicFramePr>
          <p:nvPr>
            <p:extLst>
              <p:ext uri="{D42A27DB-BD31-4B8C-83A1-F6EECF244321}">
                <p14:modId xmlns:p14="http://schemas.microsoft.com/office/powerpoint/2010/main" val="2847380619"/>
              </p:ext>
            </p:extLst>
          </p:nvPr>
        </p:nvGraphicFramePr>
        <p:xfrm>
          <a:off x="640080" y="1965960"/>
          <a:ext cx="10881360" cy="3291840"/>
        </p:xfrm>
        <a:graphic>
          <a:graphicData uri="http://schemas.openxmlformats.org/drawingml/2006/table">
            <a:tbl>
              <a:tblPr/>
              <a:tblGrid>
                <a:gridCol w="3657600">
                  <a:extLst>
                    <a:ext uri="{9D8B030D-6E8A-4147-A177-3AD203B41FA5}">
                      <a16:colId xmlns:a16="http://schemas.microsoft.com/office/drawing/2014/main" val="20000"/>
                    </a:ext>
                  </a:extLst>
                </a:gridCol>
                <a:gridCol w="3200400">
                  <a:extLst>
                    <a:ext uri="{9D8B030D-6E8A-4147-A177-3AD203B41FA5}">
                      <a16:colId xmlns:a16="http://schemas.microsoft.com/office/drawing/2014/main" val="20001"/>
                    </a:ext>
                  </a:extLst>
                </a:gridCol>
                <a:gridCol w="4023360">
                  <a:extLst>
                    <a:ext uri="{9D8B030D-6E8A-4147-A177-3AD203B41FA5}">
                      <a16:colId xmlns:a16="http://schemas.microsoft.com/office/drawing/2014/main" val="20002"/>
                    </a:ext>
                  </a:extLst>
                </a:gridCol>
              </a:tblGrid>
              <a:tr h="548640">
                <a:tc>
                  <a:txBody>
                    <a:bodyPr/>
                    <a:lstStyle/>
                    <a:p>
                      <a:pPr marL="0" indent="0" algn="ctr">
                        <a:buNone/>
                      </a:pPr>
                      <a:r>
                        <a:rPr lang="en-US" sz="1400" b="1">
                          <a:solidFill>
                            <a:srgbClr val="FFFFFF"/>
                          </a:solidFill>
                          <a:latin typeface="Calibri" pitchFamily="34" charset="0"/>
                          <a:ea typeface="Calibri" pitchFamily="34" charset="-122"/>
                          <a:cs typeface="Calibri" pitchFamily="34" charset="-120"/>
                        </a:rPr>
                        <a:t>Kalori Ltd. problem</a:t>
                      </a:r>
                      <a:endParaRPr lang="en-US" sz="1400">
                        <a:latin typeface="Calibri" charset="0"/>
                        <a:ea typeface="Calibri" charset="0"/>
                        <a:cs typeface="Calibri" charset="0"/>
                      </a:endParaRPr>
                    </a:p>
                  </a:txBody>
                  <a:tcPr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3864"/>
                    </a:solidFill>
                  </a:tcPr>
                </a:tc>
                <a:tc>
                  <a:txBody>
                    <a:bodyPr/>
                    <a:lstStyle/>
                    <a:p>
                      <a:pPr marL="0" indent="0" algn="ctr">
                        <a:buNone/>
                      </a:pPr>
                      <a:r>
                        <a:rPr lang="en-US" sz="1400" b="1">
                          <a:solidFill>
                            <a:srgbClr val="FFFFFF"/>
                          </a:solidFill>
                          <a:latin typeface="Calibri" pitchFamily="34" charset="0"/>
                          <a:ea typeface="Calibri" pitchFamily="34" charset="-122"/>
                          <a:cs typeface="Calibri" pitchFamily="34" charset="-120"/>
                        </a:rPr>
                        <a:t>Most relevant system</a:t>
                      </a:r>
                      <a:endParaRPr lang="en-US" sz="1400">
                        <a:latin typeface="Calibri" charset="0"/>
                        <a:ea typeface="Calibri" charset="0"/>
                        <a:cs typeface="Calibri" charset="0"/>
                      </a:endParaRPr>
                    </a:p>
                  </a:txBody>
                  <a:tcPr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3864"/>
                    </a:solidFill>
                  </a:tcPr>
                </a:tc>
                <a:tc>
                  <a:txBody>
                    <a:bodyPr/>
                    <a:lstStyle/>
                    <a:p>
                      <a:pPr marL="0" indent="0" algn="ctr">
                        <a:buNone/>
                      </a:pPr>
                      <a:r>
                        <a:rPr lang="en-US" sz="1400" b="1">
                          <a:solidFill>
                            <a:srgbClr val="FFFFFF"/>
                          </a:solidFill>
                          <a:latin typeface="Calibri" pitchFamily="34" charset="0"/>
                          <a:ea typeface="Calibri" pitchFamily="34" charset="-122"/>
                          <a:cs typeface="Calibri" pitchFamily="34" charset="-120"/>
                        </a:rPr>
                        <a:t>Why it fits</a:t>
                      </a:r>
                      <a:endParaRPr lang="en-US" sz="1400">
                        <a:latin typeface="Calibri" charset="0"/>
                        <a:ea typeface="Calibri" charset="0"/>
                        <a:cs typeface="Calibri" charset="0"/>
                      </a:endParaRPr>
                    </a:p>
                  </a:txBody>
                  <a:tcPr anchor="ct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1F3864"/>
                    </a:solidFill>
                  </a:tcPr>
                </a:tc>
                <a:extLst>
                  <a:ext uri="{0D108BD9-81ED-4DB2-BD59-A6C34878D82A}">
                    <a16:rowId xmlns:a16="http://schemas.microsoft.com/office/drawing/2014/main" val="10000"/>
                  </a:ext>
                </a:extLst>
              </a:tr>
              <a:tr h="548640">
                <a:tc>
                  <a:txBody>
                    <a:bodyPr/>
                    <a:lstStyle/>
                    <a:p>
                      <a:pPr marL="0" indent="0" algn="l">
                        <a:buNone/>
                      </a:pPr>
                      <a:r>
                        <a:rPr lang="en-US" sz="1300">
                          <a:solidFill>
                            <a:srgbClr val="1F1F1F"/>
                          </a:solidFill>
                          <a:latin typeface="Calibri" pitchFamily="34" charset="0"/>
                          <a:ea typeface="Calibri" pitchFamily="34" charset="-122"/>
                          <a:cs typeface="Calibri" pitchFamily="34" charset="-120"/>
                        </a:rPr>
                        <a:t>Inventory discrepancies</a:t>
                      </a:r>
                      <a:endParaRPr lang="en-US" sz="1300">
                        <a:latin typeface="Calibri" charset="0"/>
                        <a:ea typeface="Calibri" charset="0"/>
                        <a:cs typeface="Calibri" charset="0"/>
                      </a:endParaRPr>
                    </a:p>
                  </a:txBody>
                  <a:tcP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tcPr>
                </a:tc>
                <a:tc>
                  <a:txBody>
                    <a:bodyPr/>
                    <a:lstStyle/>
                    <a:p>
                      <a:pPr marL="0" indent="0" algn="l">
                        <a:buNone/>
                      </a:pPr>
                      <a:r>
                        <a:rPr lang="en-US" sz="1300">
                          <a:solidFill>
                            <a:srgbClr val="1F1F1F"/>
                          </a:solidFill>
                          <a:latin typeface="Calibri" pitchFamily="34" charset="0"/>
                          <a:ea typeface="Calibri" pitchFamily="34" charset="-122"/>
                          <a:cs typeface="Calibri" pitchFamily="34" charset="-120"/>
                        </a:rPr>
                        <a:t>ERP / SCM module</a:t>
                      </a:r>
                      <a:endParaRPr lang="en-US" sz="1300">
                        <a:latin typeface="Calibri" charset="0"/>
                        <a:ea typeface="Calibri" charset="0"/>
                        <a:cs typeface="Calibri" charset="0"/>
                      </a:endParaRPr>
                    </a:p>
                  </a:txBody>
                  <a:tcP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tcPr>
                </a:tc>
                <a:tc>
                  <a:txBody>
                    <a:bodyPr/>
                    <a:lstStyle/>
                    <a:p>
                      <a:pPr marL="0" indent="0" algn="l">
                        <a:buNone/>
                      </a:pPr>
                      <a:r>
                        <a:rPr lang="en-US" sz="1300">
                          <a:solidFill>
                            <a:srgbClr val="1F1F1F"/>
                          </a:solidFill>
                          <a:latin typeface="Calibri" pitchFamily="34" charset="0"/>
                          <a:ea typeface="Calibri" pitchFamily="34" charset="-122"/>
                          <a:cs typeface="Calibri" pitchFamily="34" charset="-120"/>
                        </a:rPr>
                        <a:t>Single source of truth across stores and e-commerce</a:t>
                      </a:r>
                      <a:endParaRPr lang="en-US" sz="1300">
                        <a:latin typeface="Calibri" charset="0"/>
                        <a:ea typeface="Calibri" charset="0"/>
                        <a:cs typeface="Calibri" charset="0"/>
                      </a:endParaRPr>
                    </a:p>
                  </a:txBody>
                  <a:tcP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0001"/>
                  </a:ext>
                </a:extLst>
              </a:tr>
              <a:tr h="548640">
                <a:tc>
                  <a:txBody>
                    <a:bodyPr/>
                    <a:lstStyle/>
                    <a:p>
                      <a:pPr marL="0" indent="0" algn="l">
                        <a:buNone/>
                      </a:pPr>
                      <a:r>
                        <a:rPr lang="en-US" sz="1300">
                          <a:solidFill>
                            <a:srgbClr val="1F1F1F"/>
                          </a:solidFill>
                          <a:latin typeface="Calibri" pitchFamily="34" charset="0"/>
                          <a:ea typeface="Calibri" pitchFamily="34" charset="-122"/>
                          <a:cs typeface="Calibri" pitchFamily="34" charset="-120"/>
                        </a:rPr>
                        <a:t>No customer history</a:t>
                      </a:r>
                      <a:endParaRPr lang="en-US" sz="1300">
                        <a:latin typeface="Calibri" charset="0"/>
                        <a:ea typeface="Calibri" charset="0"/>
                        <a:cs typeface="Calibri" charset="0"/>
                      </a:endParaRPr>
                    </a:p>
                  </a:txBody>
                  <a:tcP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tcPr>
                </a:tc>
                <a:tc>
                  <a:txBody>
                    <a:bodyPr/>
                    <a:lstStyle/>
                    <a:p>
                      <a:pPr marL="0" indent="0" algn="l">
                        <a:buNone/>
                      </a:pPr>
                      <a:r>
                        <a:rPr lang="en-US" sz="1300">
                          <a:solidFill>
                            <a:srgbClr val="1F1F1F"/>
                          </a:solidFill>
                          <a:latin typeface="Calibri" pitchFamily="34" charset="0"/>
                          <a:ea typeface="Calibri" pitchFamily="34" charset="-122"/>
                          <a:cs typeface="Calibri" pitchFamily="34" charset="-120"/>
                        </a:rPr>
                        <a:t>CRM system</a:t>
                      </a:r>
                      <a:endParaRPr lang="en-US" sz="1300">
                        <a:latin typeface="Calibri" charset="0"/>
                        <a:ea typeface="Calibri" charset="0"/>
                        <a:cs typeface="Calibri" charset="0"/>
                      </a:endParaRPr>
                    </a:p>
                  </a:txBody>
                  <a:tcP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tcPr>
                </a:tc>
                <a:tc>
                  <a:txBody>
                    <a:bodyPr/>
                    <a:lstStyle/>
                    <a:p>
                      <a:pPr marL="0" indent="0" algn="l">
                        <a:buNone/>
                      </a:pPr>
                      <a:r>
                        <a:rPr lang="en-US" sz="1300">
                          <a:solidFill>
                            <a:srgbClr val="1F1F1F"/>
                          </a:solidFill>
                          <a:latin typeface="Calibri" pitchFamily="34" charset="0"/>
                          <a:ea typeface="Calibri" pitchFamily="34" charset="-122"/>
                          <a:cs typeface="Calibri" pitchFamily="34" charset="-120"/>
                        </a:rPr>
                        <a:t>360-degree customer view; segmentation and service</a:t>
                      </a:r>
                      <a:endParaRPr lang="en-US" sz="1300">
                        <a:latin typeface="Calibri" charset="0"/>
                        <a:ea typeface="Calibri" charset="0"/>
                        <a:cs typeface="Calibri" charset="0"/>
                      </a:endParaRPr>
                    </a:p>
                  </a:txBody>
                  <a:tcP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0002"/>
                  </a:ext>
                </a:extLst>
              </a:tr>
              <a:tr h="548640">
                <a:tc>
                  <a:txBody>
                    <a:bodyPr/>
                    <a:lstStyle/>
                    <a:p>
                      <a:pPr marL="0" indent="0" algn="l">
                        <a:buNone/>
                      </a:pPr>
                      <a:r>
                        <a:rPr lang="en-US" sz="1300">
                          <a:solidFill>
                            <a:srgbClr val="1F1F1F"/>
                          </a:solidFill>
                          <a:latin typeface="Calibri" pitchFamily="34" charset="0"/>
                          <a:ea typeface="Calibri" pitchFamily="34" charset="-122"/>
                          <a:cs typeface="Calibri" pitchFamily="34" charset="-120"/>
                        </a:rPr>
                        <a:t>Manual sales reports</a:t>
                      </a:r>
                      <a:endParaRPr lang="en-US" sz="1300">
                        <a:latin typeface="Calibri" charset="0"/>
                        <a:ea typeface="Calibri" charset="0"/>
                        <a:cs typeface="Calibri" charset="0"/>
                      </a:endParaRPr>
                    </a:p>
                  </a:txBody>
                  <a:tcP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tcPr>
                </a:tc>
                <a:tc>
                  <a:txBody>
                    <a:bodyPr/>
                    <a:lstStyle/>
                    <a:p>
                      <a:pPr marL="0" indent="0" algn="l">
                        <a:buNone/>
                      </a:pPr>
                      <a:r>
                        <a:rPr lang="en-US" sz="1300">
                          <a:solidFill>
                            <a:srgbClr val="1F1F1F"/>
                          </a:solidFill>
                          <a:latin typeface="Calibri"/>
                          <a:ea typeface="Calibri"/>
                          <a:cs typeface="Calibri"/>
                        </a:rPr>
                        <a:t>MIS / BI </a:t>
                      </a:r>
                      <a:endParaRPr lang="en-US" sz="1300">
                        <a:latin typeface="Calibri" charset="0"/>
                        <a:ea typeface="Calibri" charset="0"/>
                        <a:cs typeface="Calibri" charset="0"/>
                      </a:endParaRPr>
                    </a:p>
                  </a:txBody>
                  <a:tcP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tcPr>
                </a:tc>
                <a:tc>
                  <a:txBody>
                    <a:bodyPr/>
                    <a:lstStyle/>
                    <a:p>
                      <a:pPr marL="0" indent="0" algn="l">
                        <a:buNone/>
                      </a:pPr>
                      <a:r>
                        <a:rPr lang="en-US" sz="1300">
                          <a:solidFill>
                            <a:srgbClr val="1F1F1F"/>
                          </a:solidFill>
                          <a:latin typeface="Calibri" pitchFamily="34" charset="0"/>
                          <a:ea typeface="Calibri" pitchFamily="34" charset="-122"/>
                          <a:cs typeface="Calibri" pitchFamily="34" charset="-120"/>
                        </a:rPr>
                        <a:t>Automates reporting; supports timely decisions</a:t>
                      </a:r>
                      <a:endParaRPr lang="en-US" sz="1300">
                        <a:latin typeface="Calibri" charset="0"/>
                        <a:ea typeface="Calibri" charset="0"/>
                        <a:cs typeface="Calibri" charset="0"/>
                      </a:endParaRPr>
                    </a:p>
                  </a:txBody>
                  <a:tcP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0003"/>
                  </a:ext>
                </a:extLst>
              </a:tr>
              <a:tr h="548640">
                <a:tc>
                  <a:txBody>
                    <a:bodyPr/>
                    <a:lstStyle/>
                    <a:p>
                      <a:pPr marL="0" indent="0" algn="l">
                        <a:buNone/>
                      </a:pPr>
                      <a:r>
                        <a:rPr lang="en-US" sz="1300">
                          <a:solidFill>
                            <a:srgbClr val="1F1F1F"/>
                          </a:solidFill>
                          <a:latin typeface="Calibri" pitchFamily="34" charset="0"/>
                          <a:ea typeface="Calibri" pitchFamily="34" charset="-122"/>
                          <a:cs typeface="Calibri" pitchFamily="34" charset="-120"/>
                        </a:rPr>
                        <a:t>GDPR non-compliance</a:t>
                      </a:r>
                      <a:endParaRPr lang="en-US" sz="1300">
                        <a:latin typeface="Calibri" charset="0"/>
                        <a:ea typeface="Calibri" charset="0"/>
                        <a:cs typeface="Calibri" charset="0"/>
                      </a:endParaRPr>
                    </a:p>
                  </a:txBody>
                  <a:tcP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tcPr>
                </a:tc>
                <a:tc>
                  <a:txBody>
                    <a:bodyPr/>
                    <a:lstStyle/>
                    <a:p>
                      <a:pPr marL="0" indent="0" algn="l">
                        <a:buNone/>
                      </a:pPr>
                      <a:r>
                        <a:rPr lang="en-US" sz="1300">
                          <a:solidFill>
                            <a:srgbClr val="1F1F1F"/>
                          </a:solidFill>
                          <a:latin typeface="Calibri" pitchFamily="34" charset="0"/>
                          <a:ea typeface="Calibri" pitchFamily="34" charset="-122"/>
                          <a:cs typeface="Calibri" pitchFamily="34" charset="-120"/>
                        </a:rPr>
                        <a:t>IS with audit trails and access controls</a:t>
                      </a:r>
                      <a:endParaRPr lang="en-US" sz="1300">
                        <a:latin typeface="Calibri" charset="0"/>
                        <a:ea typeface="Calibri" charset="0"/>
                        <a:cs typeface="Calibri" charset="0"/>
                      </a:endParaRPr>
                    </a:p>
                  </a:txBody>
                  <a:tcP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tcPr>
                </a:tc>
                <a:tc>
                  <a:txBody>
                    <a:bodyPr/>
                    <a:lstStyle/>
                    <a:p>
                      <a:pPr marL="0" indent="0" algn="l">
                        <a:buNone/>
                      </a:pPr>
                      <a:r>
                        <a:rPr lang="en-US" sz="1300">
                          <a:solidFill>
                            <a:srgbClr val="1F1F1F"/>
                          </a:solidFill>
                          <a:latin typeface="Calibri"/>
                          <a:ea typeface="Calibri"/>
                          <a:cs typeface="Calibri"/>
                        </a:rPr>
                        <a:t>Role-Based Access Control, encryption, traceability</a:t>
                      </a:r>
                      <a:endParaRPr lang="en-US" sz="1300">
                        <a:latin typeface="Calibri"/>
                        <a:ea typeface="Calibri"/>
                        <a:cs typeface="Calibri"/>
                      </a:endParaRPr>
                    </a:p>
                  </a:txBody>
                  <a:tcP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0004"/>
                  </a:ext>
                </a:extLst>
              </a:tr>
              <a:tr h="548640">
                <a:tc>
                  <a:txBody>
                    <a:bodyPr/>
                    <a:lstStyle/>
                    <a:p>
                      <a:pPr marL="0" indent="0" algn="l">
                        <a:buNone/>
                      </a:pPr>
                      <a:r>
                        <a:rPr lang="en-US" sz="1300">
                          <a:solidFill>
                            <a:srgbClr val="1F1F1F"/>
                          </a:solidFill>
                          <a:latin typeface="Calibri" pitchFamily="34" charset="0"/>
                          <a:ea typeface="Calibri" pitchFamily="34" charset="-122"/>
                          <a:cs typeface="Calibri" pitchFamily="34" charset="-120"/>
                        </a:rPr>
                        <a:t>Departmental silos</a:t>
                      </a:r>
                      <a:endParaRPr lang="en-US" sz="1300">
                        <a:latin typeface="Calibri" charset="0"/>
                        <a:ea typeface="Calibri" charset="0"/>
                        <a:cs typeface="Calibri" charset="0"/>
                      </a:endParaRPr>
                    </a:p>
                  </a:txBody>
                  <a:tcP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tcPr>
                </a:tc>
                <a:tc>
                  <a:txBody>
                    <a:bodyPr/>
                    <a:lstStyle/>
                    <a:p>
                      <a:pPr marL="0" indent="0" algn="l">
                        <a:buNone/>
                      </a:pPr>
                      <a:r>
                        <a:rPr lang="en-US" sz="1300">
                          <a:solidFill>
                            <a:srgbClr val="1F1F1F"/>
                          </a:solidFill>
                          <a:latin typeface="Calibri" pitchFamily="34" charset="0"/>
                          <a:ea typeface="Calibri" pitchFamily="34" charset="-122"/>
                          <a:cs typeface="Calibri" pitchFamily="34" charset="-120"/>
                        </a:rPr>
                        <a:t>Full ERP integration</a:t>
                      </a:r>
                      <a:endParaRPr lang="en-US" sz="1300">
                        <a:latin typeface="Calibri" charset="0"/>
                        <a:ea typeface="Calibri" charset="0"/>
                        <a:cs typeface="Calibri" charset="0"/>
                      </a:endParaRPr>
                    </a:p>
                  </a:txBody>
                  <a:tcP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tcPr>
                </a:tc>
                <a:tc>
                  <a:txBody>
                    <a:bodyPr/>
                    <a:lstStyle/>
                    <a:p>
                      <a:pPr marL="0" indent="0" algn="l">
                        <a:buNone/>
                      </a:pPr>
                      <a:r>
                        <a:rPr lang="en-US" sz="1300">
                          <a:solidFill>
                            <a:srgbClr val="1F1F1F"/>
                          </a:solidFill>
                          <a:latin typeface="Calibri" pitchFamily="34" charset="0"/>
                          <a:ea typeface="Calibri" pitchFamily="34" charset="-122"/>
                          <a:cs typeface="Calibri" pitchFamily="34" charset="-120"/>
                        </a:rPr>
                        <a:t>Shared data model across functions</a:t>
                      </a:r>
                      <a:endParaRPr lang="en-US" sz="1300">
                        <a:latin typeface="Calibri" charset="0"/>
                        <a:ea typeface="Calibri" charset="0"/>
                        <a:cs typeface="Calibri" charset="0"/>
                      </a:endParaRPr>
                    </a:p>
                  </a:txBody>
                  <a:tcPr>
                    <a:lnL w="6350" cap="flat" cmpd="sng" algn="ctr">
                      <a:solidFill>
                        <a:srgbClr val="BFBFBF"/>
                      </a:solidFill>
                      <a:prstDash val="solid"/>
                      <a:round/>
                      <a:headEnd type="none" w="med" len="med"/>
                      <a:tailEnd type="none" w="med" len="med"/>
                    </a:lnL>
                    <a:lnR w="6350" cap="flat" cmpd="sng" algn="ctr">
                      <a:solidFill>
                        <a:srgbClr val="BFBFBF"/>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7" name="Text 4"/>
          <p:cNvSpPr/>
          <p:nvPr/>
        </p:nvSpPr>
        <p:spPr>
          <a:xfrm>
            <a:off x="640080" y="5257800"/>
            <a:ext cx="10911535" cy="274320"/>
          </a:xfrm>
          <a:prstGeom prst="rect">
            <a:avLst/>
          </a:prstGeom>
          <a:noFill/>
          <a:ln/>
        </p:spPr>
        <p:txBody>
          <a:bodyPr wrap="square" lIns="0" tIns="0" rIns="0" bIns="0" rtlCol="0" anchor="ctr"/>
          <a:lstStyle/>
          <a:p>
            <a:pPr marL="0" indent="0" algn="l">
              <a:buNone/>
            </a:pPr>
            <a:r>
              <a:rPr lang="en-US" sz="1200" i="1">
                <a:solidFill>
                  <a:srgbClr val="595959"/>
                </a:solidFill>
                <a:latin typeface="Calibri" pitchFamily="34" charset="0"/>
                <a:ea typeface="Calibri" pitchFamily="34" charset="-122"/>
                <a:cs typeface="Calibri" pitchFamily="34" charset="-120"/>
              </a:rPr>
              <a:t>C2 question: would a single ERP solve all problems, or does Kalori need a best-of-breed approach?</a:t>
            </a:r>
            <a:endParaRPr lang="en-US" sz="12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16 / 20</a:t>
            </a:r>
            <a:endParaRPr lang="en-US" sz="1000"/>
          </a:p>
        </p:txBody>
      </p:sp>
      <p:sp>
        <p:nvSpPr>
          <p:cNvPr id="3" name="Shape 1"/>
          <p:cNvSpPr/>
          <p:nvPr/>
        </p:nvSpPr>
        <p:spPr>
          <a:xfrm>
            <a:off x="457200" y="411480"/>
            <a:ext cx="11277295" cy="685800"/>
          </a:xfrm>
          <a:prstGeom prst="rect">
            <a:avLst/>
          </a:prstGeom>
          <a:solidFill>
            <a:srgbClr val="FDB813"/>
          </a:solidFill>
          <a:ln w="12700">
            <a:solidFill>
              <a:srgbClr val="FDB813"/>
            </a:solidFill>
            <a:prstDash val="solid"/>
          </a:ln>
        </p:spPr>
      </p:sp>
      <p:sp>
        <p:nvSpPr>
          <p:cNvPr id="4" name="Text 2"/>
          <p:cNvSpPr/>
          <p:nvPr/>
        </p:nvSpPr>
        <p:spPr>
          <a:xfrm>
            <a:off x="457200" y="411480"/>
            <a:ext cx="11277295" cy="685800"/>
          </a:xfrm>
          <a:prstGeom prst="rect">
            <a:avLst/>
          </a:prstGeom>
          <a:noFill/>
          <a:ln/>
        </p:spPr>
        <p:txBody>
          <a:bodyPr wrap="square" lIns="0" tIns="0" rIns="0" bIns="0" rtlCol="0" anchor="ctr"/>
          <a:lstStyle/>
          <a:p>
            <a:pPr algn="ctr"/>
            <a:r>
              <a:rPr lang="en-US" sz="2200" b="1">
                <a:solidFill>
                  <a:srgbClr val="0E2A4A"/>
                </a:solidFill>
                <a:latin typeface="Calibri"/>
                <a:ea typeface="Calibri"/>
                <a:cs typeface="Calibri"/>
              </a:rPr>
              <a:t>ACTIVITY  •  Activity 2 – ERP Implementation Critique (20 minutes)</a:t>
            </a:r>
            <a:endParaRPr lang="en-US" sz="2200">
              <a:latin typeface="Calibri"/>
              <a:ea typeface="Calibri"/>
              <a:cs typeface="Calibri"/>
            </a:endParaRPr>
          </a:p>
        </p:txBody>
      </p:sp>
      <p:sp>
        <p:nvSpPr>
          <p:cNvPr id="5" name="Shape 3"/>
          <p:cNvSpPr/>
          <p:nvPr/>
        </p:nvSpPr>
        <p:spPr>
          <a:xfrm>
            <a:off x="457200" y="1280160"/>
            <a:ext cx="11277295" cy="4160520"/>
          </a:xfrm>
          <a:prstGeom prst="rect">
            <a:avLst/>
          </a:prstGeom>
          <a:solidFill>
            <a:srgbClr val="FFF7E6"/>
          </a:solidFill>
          <a:ln w="12700">
            <a:solidFill>
              <a:srgbClr val="FDB813"/>
            </a:solidFill>
            <a:prstDash val="solid"/>
          </a:ln>
        </p:spPr>
      </p:sp>
      <p:sp>
        <p:nvSpPr>
          <p:cNvPr id="6" name="Text 4"/>
          <p:cNvSpPr/>
          <p:nvPr/>
        </p:nvSpPr>
        <p:spPr>
          <a:xfrm>
            <a:off x="777240" y="1417320"/>
            <a:ext cx="10637215" cy="3886200"/>
          </a:xfrm>
          <a:prstGeom prst="rect">
            <a:avLst/>
          </a:prstGeom>
          <a:noFill/>
          <a:ln/>
        </p:spPr>
        <p:txBody>
          <a:bodyPr wrap="square" lIns="0" tIns="0" rIns="0" bIns="0" rtlCol="0" anchor="t">
            <a:spAutoFit/>
          </a:bodyPr>
          <a:lstStyle/>
          <a:p>
            <a:pPr marL="0" indent="0">
              <a:spcAft>
                <a:spcPts val="600"/>
              </a:spcAft>
              <a:buNone/>
            </a:pPr>
            <a:r>
              <a:rPr lang="en-US" sz="1900" b="1">
                <a:solidFill>
                  <a:srgbClr val="0E2A4A"/>
                </a:solidFill>
              </a:rPr>
              <a:t>Case</a:t>
            </a:r>
            <a:endParaRPr lang="en-US" sz="1900"/>
          </a:p>
          <a:p>
            <a:pPr marL="0" indent="0">
              <a:spcBef>
                <a:spcPts val="400"/>
              </a:spcBef>
              <a:spcAft>
                <a:spcPts val="800"/>
              </a:spcAft>
              <a:buNone/>
            </a:pPr>
            <a:r>
              <a:rPr lang="en-US" sz="1600" i="1">
                <a:solidFill>
                  <a:srgbClr val="0E2A4A"/>
                </a:solidFill>
              </a:rPr>
              <a:t>In 2013, Hershey's attempted to implement SAP ERP alongside two other systems simultaneously. The go-live coincided with the Halloween peak season. The system failed to process orders correctly. The company lost $100m in sales in a single quarter.</a:t>
            </a:r>
            <a:endParaRPr lang="en-US" sz="1900"/>
          </a:p>
          <a:p>
            <a:pPr marL="0" indent="0">
              <a:spcBef>
                <a:spcPts val="800"/>
              </a:spcBef>
              <a:spcAft>
                <a:spcPts val="600"/>
              </a:spcAft>
              <a:buNone/>
            </a:pPr>
            <a:r>
              <a:rPr lang="en-US" sz="1900" b="1">
                <a:solidFill>
                  <a:srgbClr val="0E2A4A"/>
                </a:solidFill>
              </a:rPr>
              <a:t>In groups of 3-4, critically analyse:</a:t>
            </a:r>
            <a:endParaRPr lang="en-US" sz="1900"/>
          </a:p>
          <a:p>
            <a:pPr marL="342900" indent="-342900">
              <a:spcAft>
                <a:spcPts val="600"/>
              </a:spcAft>
              <a:buSzPct val="100000"/>
              <a:buFont typeface="+mj-lt"/>
              <a:buAutoNum type="arabicPeriod"/>
            </a:pPr>
            <a:r>
              <a:rPr lang="en-US" sz="1700">
                <a:solidFill>
                  <a:srgbClr val="1F1F1F"/>
                </a:solidFill>
              </a:rPr>
              <a:t>What implementation decisions contributed to this failure?</a:t>
            </a:r>
            <a:endParaRPr lang="en-US" sz="1900"/>
          </a:p>
          <a:p>
            <a:pPr marL="342900" indent="-342900">
              <a:spcAft>
                <a:spcPts val="600"/>
              </a:spcAft>
              <a:buSzPct val="100000"/>
              <a:buFont typeface="+mj-lt"/>
              <a:buAutoNum type="arabicPeriod"/>
            </a:pPr>
            <a:r>
              <a:rPr lang="en-US" sz="1700">
                <a:solidFill>
                  <a:srgbClr val="1F1F1F"/>
                </a:solidFill>
              </a:rPr>
              <a:t>How does Davenport's warning about ERP logic apply to this case?</a:t>
            </a:r>
            <a:endParaRPr lang="en-US" sz="1900"/>
          </a:p>
          <a:p>
            <a:pPr marL="342900" indent="-342900">
              <a:spcAft>
                <a:spcPts val="600"/>
              </a:spcAft>
              <a:buSzPct val="100000"/>
              <a:buFont typeface="+mj-lt"/>
              <a:buAutoNum type="arabicPeriod"/>
            </a:pPr>
            <a:r>
              <a:rPr lang="en-US" sz="1700">
                <a:solidFill>
                  <a:srgbClr val="1F1F1F"/>
                </a:solidFill>
              </a:rPr>
              <a:t>What specific recommendations would you make for Kalori Ltd. to avoid a similar outcome?</a:t>
            </a:r>
            <a:endParaRPr lang="en-US" sz="1900"/>
          </a:p>
          <a:p>
            <a:pPr marL="0" indent="0">
              <a:spcBef>
                <a:spcPts val="600"/>
              </a:spcBef>
              <a:spcAft>
                <a:spcPts val="400"/>
              </a:spcAft>
              <a:buNone/>
            </a:pPr>
            <a:r>
              <a:rPr lang="en-US" sz="1500" i="1">
                <a:solidFill>
                  <a:srgbClr val="595959"/>
                </a:solidFill>
              </a:rPr>
              <a:t>Debrief: link your analysis to the C2 Implementation Plan section. This is a real case – you can use it in C2 as a cautionary example.</a:t>
            </a:r>
            <a:endParaRPr lang="en-US" sz="19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11480"/>
            <a:ext cx="11277295" cy="777240"/>
          </a:xfrm>
          <a:prstGeom prst="rect">
            <a:avLst/>
          </a:prstGeom>
          <a:noFill/>
          <a:ln/>
        </p:spPr>
        <p:txBody>
          <a:bodyPr wrap="square" lIns="0" tIns="0" rIns="0" bIns="0" rtlCol="0" anchor="ctr"/>
          <a:lstStyle/>
          <a:p>
            <a:pPr marL="0" indent="0" algn="ctr">
              <a:buNone/>
            </a:pPr>
            <a:r>
              <a:rPr lang="en-US" sz="3000" b="1">
                <a:solidFill>
                  <a:srgbClr val="1F3864"/>
                </a:solidFill>
                <a:latin typeface="Calibri" pitchFamily="34" charset="0"/>
                <a:ea typeface="Calibri" pitchFamily="34" charset="-122"/>
                <a:cs typeface="Calibri" pitchFamily="34" charset="-120"/>
              </a:rPr>
              <a:t>C2 Touchpoint – Week 2 Contributions</a:t>
            </a:r>
            <a:endParaRPr lang="en-US" sz="3000"/>
          </a:p>
        </p:txBody>
      </p:sp>
      <p:sp>
        <p:nvSpPr>
          <p:cNvPr id="3" name="Shape 1"/>
          <p:cNvSpPr/>
          <p:nvPr/>
        </p:nvSpPr>
        <p:spPr>
          <a:xfrm>
            <a:off x="5080891" y="1234440"/>
            <a:ext cx="2029913" cy="45720"/>
          </a:xfrm>
          <a:prstGeom prst="rect">
            <a:avLst/>
          </a:prstGeom>
          <a:solidFill>
            <a:srgbClr val="2E9CCA"/>
          </a:solidFill>
          <a:ln w="12700">
            <a:solidFill>
              <a:srgbClr val="2E9CCA"/>
            </a:solidFill>
            <a:prstDash val="solid"/>
          </a:ln>
        </p:spPr>
      </p:sp>
      <p:sp>
        <p:nvSpPr>
          <p:cNvPr id="4" name="Text 2"/>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17 / 20</a:t>
            </a:r>
            <a:endParaRPr lang="en-US" sz="1000"/>
          </a:p>
        </p:txBody>
      </p:sp>
      <p:sp>
        <p:nvSpPr>
          <p:cNvPr id="5" name="Text 3"/>
          <p:cNvSpPr/>
          <p:nvPr/>
        </p:nvSpPr>
        <p:spPr>
          <a:xfrm>
            <a:off x="640080" y="1417320"/>
            <a:ext cx="10911535" cy="4452501"/>
          </a:xfrm>
          <a:prstGeom prst="rect">
            <a:avLst/>
          </a:prstGeom>
          <a:noFill/>
          <a:ln/>
        </p:spPr>
        <p:txBody>
          <a:bodyPr wrap="square" lIns="0" tIns="0" rIns="0" bIns="0" rtlCol="0" anchor="t">
            <a:spAutoFit/>
          </a:bodyPr>
          <a:lstStyle/>
          <a:p>
            <a:pPr marL="0" indent="0">
              <a:spcAft>
                <a:spcPts val="800"/>
              </a:spcAft>
              <a:buNone/>
            </a:pPr>
            <a:r>
              <a:rPr lang="en-US" sz="1800" b="1">
                <a:solidFill>
                  <a:srgbClr val="1F3864"/>
                </a:solidFill>
              </a:rPr>
              <a:t>After today, you should be able to:</a:t>
            </a:r>
            <a:endParaRPr lang="en-US" sz="1800"/>
          </a:p>
          <a:p>
            <a:pPr>
              <a:spcAft>
                <a:spcPts val="800"/>
              </a:spcAft>
            </a:pPr>
            <a:endParaRPr lang="en-US" b="1" dirty="0">
              <a:solidFill>
                <a:srgbClr val="1F3864"/>
              </a:solidFill>
            </a:endParaRPr>
          </a:p>
          <a:p>
            <a:pPr>
              <a:spcAft>
                <a:spcPts val="800"/>
              </a:spcAft>
            </a:pPr>
            <a:r>
              <a:rPr lang="en-US" b="1">
                <a:solidFill>
                  <a:srgbClr val="1F3864"/>
                </a:solidFill>
              </a:rPr>
              <a:t>For Assessment 1</a:t>
            </a:r>
            <a:endParaRPr lang="en-US" b="1" dirty="0">
              <a:solidFill>
                <a:srgbClr val="1F3864"/>
              </a:solidFill>
              <a:ea typeface="Calibri"/>
              <a:cs typeface="Calibri"/>
            </a:endParaRPr>
          </a:p>
          <a:p>
            <a:pPr marL="342900" indent="-342900">
              <a:spcAft>
                <a:spcPts val="800"/>
              </a:spcAft>
              <a:buSzPct val="100000"/>
              <a:buChar char="●"/>
            </a:pPr>
            <a:r>
              <a:rPr lang="en-US" sz="1800" err="1">
                <a:solidFill>
                  <a:srgbClr val="1F1F1F"/>
                </a:solidFill>
              </a:rPr>
              <a:t>Categorise</a:t>
            </a:r>
            <a:r>
              <a:rPr lang="en-US" sz="1800">
                <a:solidFill>
                  <a:srgbClr val="1F1F1F"/>
                </a:solidFill>
              </a:rPr>
              <a:t> IS problems by type (TPS, MIS, </a:t>
            </a:r>
            <a:r>
              <a:rPr lang="en-US">
                <a:solidFill>
                  <a:srgbClr val="1F1F1F"/>
                </a:solidFill>
              </a:rPr>
              <a:t>ESS, DSS, CRM</a:t>
            </a:r>
            <a:r>
              <a:rPr lang="en-US" sz="1800">
                <a:solidFill>
                  <a:srgbClr val="1F1F1F"/>
                </a:solidFill>
              </a:rPr>
              <a:t>, SCM)</a:t>
            </a:r>
            <a:endParaRPr lang="en-US" sz="1800"/>
          </a:p>
          <a:p>
            <a:pPr marL="800100" lvl="1" indent="-342900">
              <a:spcAft>
                <a:spcPts val="800"/>
              </a:spcAft>
              <a:buSzPct val="100000"/>
              <a:buFont typeface="Courier New"/>
              <a:buChar char="o"/>
            </a:pPr>
            <a:r>
              <a:rPr lang="en-US">
                <a:solidFill>
                  <a:srgbClr val="1F1F1F"/>
                </a:solidFill>
                <a:ea typeface="Calibri" panose="020F0502020204030204"/>
                <a:cs typeface="Calibri" panose="020F0502020204030204"/>
              </a:rPr>
              <a:t>Transaction processing systems</a:t>
            </a:r>
            <a:endParaRPr lang="en-US" dirty="0">
              <a:solidFill>
                <a:srgbClr val="1F1F1F"/>
              </a:solidFill>
              <a:ea typeface="Calibri" panose="020F0502020204030204"/>
              <a:cs typeface="Calibri" panose="020F0502020204030204"/>
            </a:endParaRPr>
          </a:p>
          <a:p>
            <a:pPr marL="800100" lvl="1" indent="-342900">
              <a:spcAft>
                <a:spcPts val="800"/>
              </a:spcAft>
              <a:buSzPct val="100000"/>
              <a:buFont typeface="Courier New"/>
              <a:buChar char="o"/>
            </a:pPr>
            <a:r>
              <a:rPr lang="en-US">
                <a:solidFill>
                  <a:srgbClr val="1F1F1F"/>
                </a:solidFill>
              </a:rPr>
              <a:t>Management information systems</a:t>
            </a:r>
            <a:endParaRPr lang="en-US" dirty="0">
              <a:solidFill>
                <a:srgbClr val="1F1F1F"/>
              </a:solidFill>
            </a:endParaRPr>
          </a:p>
          <a:p>
            <a:pPr marL="800100" lvl="1" indent="-342900">
              <a:spcAft>
                <a:spcPts val="800"/>
              </a:spcAft>
              <a:buSzPct val="100000"/>
              <a:buFont typeface="Courier New"/>
              <a:buChar char="o"/>
            </a:pPr>
            <a:r>
              <a:rPr lang="en-US" err="1">
                <a:solidFill>
                  <a:srgbClr val="1F1F1F"/>
                </a:solidFill>
                <a:ea typeface="Calibri" panose="020F0502020204030204"/>
                <a:cs typeface="Calibri" panose="020F0502020204030204"/>
              </a:rPr>
              <a:t>Executiv</a:t>
            </a:r>
            <a:r>
              <a:rPr lang="en-US" dirty="0">
                <a:solidFill>
                  <a:srgbClr val="1F1F1F"/>
                </a:solidFill>
                <a:ea typeface="Calibri" panose="020F0502020204030204"/>
                <a:cs typeface="Calibri" panose="020F0502020204030204"/>
              </a:rPr>
              <a:t>e suppo</a:t>
            </a:r>
            <a:r>
              <a:rPr lang="en-US">
                <a:solidFill>
                  <a:srgbClr val="1F1F1F"/>
                </a:solidFill>
                <a:ea typeface="Calibri" panose="020F0502020204030204"/>
                <a:cs typeface="Calibri" panose="020F0502020204030204"/>
              </a:rPr>
              <a:t>rt systems</a:t>
            </a:r>
            <a:endParaRPr lang="en-US" dirty="0">
              <a:solidFill>
                <a:srgbClr val="1F1F1F"/>
              </a:solidFill>
              <a:ea typeface="Calibri" panose="020F0502020204030204"/>
              <a:cs typeface="Calibri" panose="020F0502020204030204"/>
            </a:endParaRPr>
          </a:p>
          <a:p>
            <a:pPr marL="800100" lvl="1" indent="-342900">
              <a:spcAft>
                <a:spcPts val="800"/>
              </a:spcAft>
              <a:buSzPct val="100000"/>
              <a:buFont typeface="Courier New"/>
              <a:buChar char="o"/>
            </a:pPr>
            <a:r>
              <a:rPr lang="en-US">
                <a:solidFill>
                  <a:srgbClr val="1F1F1F"/>
                </a:solidFill>
              </a:rPr>
              <a:t>Decision support systems</a:t>
            </a:r>
            <a:endParaRPr lang="en-US" dirty="0">
              <a:solidFill>
                <a:srgbClr val="1F1F1F"/>
              </a:solidFill>
              <a:ea typeface="Calibri" panose="020F0502020204030204"/>
              <a:cs typeface="Calibri" panose="020F0502020204030204"/>
            </a:endParaRPr>
          </a:p>
          <a:p>
            <a:pPr marL="800100" lvl="1" indent="-342900">
              <a:spcAft>
                <a:spcPts val="800"/>
              </a:spcAft>
              <a:buSzPct val="100000"/>
              <a:buFont typeface="Courier New"/>
              <a:buChar char="o"/>
            </a:pPr>
            <a:r>
              <a:rPr lang="en-US">
                <a:solidFill>
                  <a:srgbClr val="1F1F1F"/>
                </a:solidFill>
                <a:ea typeface="Calibri"/>
                <a:cs typeface="Calibri"/>
              </a:rPr>
              <a:t>Customer Relationship Management</a:t>
            </a:r>
            <a:endParaRPr lang="en-US" dirty="0">
              <a:solidFill>
                <a:srgbClr val="1F1F1F"/>
              </a:solidFill>
            </a:endParaRPr>
          </a:p>
          <a:p>
            <a:pPr marL="800100" lvl="1" indent="-342900">
              <a:spcAft>
                <a:spcPts val="800"/>
              </a:spcAft>
              <a:buSzPct val="100000"/>
              <a:buFont typeface="Courier New"/>
              <a:buChar char="o"/>
            </a:pPr>
            <a:r>
              <a:rPr lang="en-US" dirty="0">
                <a:solidFill>
                  <a:srgbClr val="1F1F1F"/>
                </a:solidFill>
                <a:ea typeface="Calibri"/>
                <a:cs typeface="Calibri"/>
              </a:rPr>
              <a:t>Supplier Chain </a:t>
            </a:r>
            <a:r>
              <a:rPr lang="en-US" dirty="0" err="1">
                <a:solidFill>
                  <a:srgbClr val="1F1F1F"/>
                </a:solidFill>
                <a:ea typeface="Calibri"/>
                <a:cs typeface="Calibri"/>
              </a:rPr>
              <a:t>Managemen</a:t>
            </a:r>
            <a:r>
              <a:rPr lang="en-US" dirty="0">
                <a:solidFill>
                  <a:srgbClr val="1F1F1F"/>
                </a:solidFill>
                <a:ea typeface="Calibri"/>
                <a:cs typeface="Calibri"/>
              </a:rPr>
              <a:t>t</a:t>
            </a:r>
            <a:endParaRPr lang="en-US" dirty="0">
              <a:solidFill>
                <a:srgbClr val="1F1F1F"/>
              </a:solidFill>
            </a:endParaRPr>
          </a:p>
          <a:p>
            <a:pPr marL="342900" indent="-342900">
              <a:spcAft>
                <a:spcPts val="800"/>
              </a:spcAft>
              <a:buSzPct val="100000"/>
              <a:buChar char="●"/>
            </a:pPr>
            <a:r>
              <a:rPr lang="en-US" sz="1800" dirty="0">
                <a:solidFill>
                  <a:srgbClr val="1F1F1F"/>
                </a:solidFill>
              </a:rPr>
              <a:t>Identify which enterprise system(s) would address each problem</a:t>
            </a:r>
            <a:endParaRPr lang="en-US" sz="1800" dirty="0"/>
          </a:p>
          <a:p>
            <a:pPr marL="342900" indent="-342900">
              <a:spcAft>
                <a:spcPts val="800"/>
              </a:spcAft>
              <a:buSzPct val="100000"/>
              <a:buChar char="●"/>
            </a:pPr>
            <a:r>
              <a:rPr lang="en-US" sz="1800">
                <a:solidFill>
                  <a:srgbClr val="1F1F1F"/>
                </a:solidFill>
              </a:rPr>
              <a:t>Begin formulating a justification based on business needs, not just technology features</a:t>
            </a:r>
            <a:endParaRPr lang="en-US" sz="18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11480"/>
            <a:ext cx="11277295" cy="777240"/>
          </a:xfrm>
          <a:prstGeom prst="rect">
            <a:avLst/>
          </a:prstGeom>
          <a:noFill/>
          <a:ln/>
        </p:spPr>
        <p:txBody>
          <a:bodyPr wrap="square" lIns="0" tIns="0" rIns="0" bIns="0" rtlCol="0" anchor="ctr"/>
          <a:lstStyle/>
          <a:p>
            <a:pPr marL="0" indent="0" algn="ctr">
              <a:buNone/>
            </a:pPr>
            <a:r>
              <a:rPr lang="en-US" sz="3000" b="1">
                <a:solidFill>
                  <a:srgbClr val="1F3864"/>
                </a:solidFill>
                <a:latin typeface="Calibri" pitchFamily="34" charset="0"/>
                <a:ea typeface="Calibri" pitchFamily="34" charset="-122"/>
                <a:cs typeface="Calibri" pitchFamily="34" charset="-120"/>
              </a:rPr>
              <a:t>Week 2 Summary – Key Takeaways</a:t>
            </a:r>
            <a:endParaRPr lang="en-US" sz="3000"/>
          </a:p>
        </p:txBody>
      </p:sp>
      <p:sp>
        <p:nvSpPr>
          <p:cNvPr id="3" name="Shape 1"/>
          <p:cNvSpPr/>
          <p:nvPr/>
        </p:nvSpPr>
        <p:spPr>
          <a:xfrm>
            <a:off x="5080891" y="1234440"/>
            <a:ext cx="2029913" cy="45720"/>
          </a:xfrm>
          <a:prstGeom prst="rect">
            <a:avLst/>
          </a:prstGeom>
          <a:solidFill>
            <a:srgbClr val="2E9CCA"/>
          </a:solidFill>
          <a:ln w="12700">
            <a:solidFill>
              <a:srgbClr val="2E9CCA"/>
            </a:solidFill>
            <a:prstDash val="solid"/>
          </a:ln>
        </p:spPr>
      </p:sp>
      <p:sp>
        <p:nvSpPr>
          <p:cNvPr id="4" name="Text 2"/>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18 / 20</a:t>
            </a:r>
            <a:endParaRPr lang="en-US" sz="1000"/>
          </a:p>
        </p:txBody>
      </p:sp>
      <p:sp>
        <p:nvSpPr>
          <p:cNvPr id="5" name="Shape 3"/>
          <p:cNvSpPr/>
          <p:nvPr/>
        </p:nvSpPr>
        <p:spPr>
          <a:xfrm>
            <a:off x="731520" y="1719072"/>
            <a:ext cx="502920" cy="502920"/>
          </a:xfrm>
          <a:prstGeom prst="ellipse">
            <a:avLst/>
          </a:prstGeom>
          <a:solidFill>
            <a:srgbClr val="2E9CCA"/>
          </a:solidFill>
          <a:ln w="12700">
            <a:solidFill>
              <a:srgbClr val="2E9CCA"/>
            </a:solidFill>
            <a:prstDash val="solid"/>
          </a:ln>
        </p:spPr>
      </p:sp>
      <p:sp>
        <p:nvSpPr>
          <p:cNvPr id="6" name="Text 4"/>
          <p:cNvSpPr/>
          <p:nvPr/>
        </p:nvSpPr>
        <p:spPr>
          <a:xfrm>
            <a:off x="731520" y="1719072"/>
            <a:ext cx="502920" cy="502920"/>
          </a:xfrm>
          <a:prstGeom prst="rect">
            <a:avLst/>
          </a:prstGeom>
          <a:noFill/>
          <a:ln/>
        </p:spPr>
        <p:txBody>
          <a:bodyPr wrap="square" lIns="0" tIns="0" rIns="0" bIns="0" rtlCol="0" anchor="ctr"/>
          <a:lstStyle/>
          <a:p>
            <a:pPr marL="0" indent="0" algn="ctr">
              <a:buNone/>
            </a:pPr>
            <a:r>
              <a:rPr lang="en-US" sz="1800" b="1">
                <a:solidFill>
                  <a:srgbClr val="FFFFFF"/>
                </a:solidFill>
                <a:latin typeface="Calibri" pitchFamily="34" charset="0"/>
                <a:ea typeface="Calibri" pitchFamily="34" charset="-122"/>
                <a:cs typeface="Calibri" pitchFamily="34" charset="-120"/>
              </a:rPr>
              <a:t>1</a:t>
            </a:r>
            <a:endParaRPr lang="en-US" sz="1800"/>
          </a:p>
        </p:txBody>
      </p:sp>
      <p:sp>
        <p:nvSpPr>
          <p:cNvPr id="7" name="Text 5"/>
          <p:cNvSpPr/>
          <p:nvPr/>
        </p:nvSpPr>
        <p:spPr>
          <a:xfrm>
            <a:off x="1463040" y="1600200"/>
            <a:ext cx="10088575" cy="740664"/>
          </a:xfrm>
          <a:prstGeom prst="rect">
            <a:avLst/>
          </a:prstGeom>
          <a:noFill/>
          <a:ln/>
        </p:spPr>
        <p:txBody>
          <a:bodyPr wrap="square" lIns="0" tIns="0" rIns="0" bIns="0" rtlCol="0" anchor="ctr"/>
          <a:lstStyle/>
          <a:p>
            <a:pPr marL="0" indent="0" algn="l">
              <a:buNone/>
            </a:pPr>
            <a:r>
              <a:rPr lang="en-US" sz="1700">
                <a:solidFill>
                  <a:srgbClr val="1F1F1F"/>
                </a:solidFill>
                <a:latin typeface="Calibri" pitchFamily="34" charset="0"/>
                <a:ea typeface="Calibri" pitchFamily="34" charset="-122"/>
                <a:cs typeface="Calibri" pitchFamily="34" charset="-120"/>
              </a:rPr>
              <a:t>IS types serve different organisational levels and decision types: TPS, MIS, DSS, ESS</a:t>
            </a:r>
            <a:endParaRPr lang="en-US" sz="1700"/>
          </a:p>
        </p:txBody>
      </p:sp>
      <p:sp>
        <p:nvSpPr>
          <p:cNvPr id="8" name="Shape 6"/>
          <p:cNvSpPr/>
          <p:nvPr/>
        </p:nvSpPr>
        <p:spPr>
          <a:xfrm>
            <a:off x="731520" y="2459736"/>
            <a:ext cx="502920" cy="502920"/>
          </a:xfrm>
          <a:prstGeom prst="ellipse">
            <a:avLst/>
          </a:prstGeom>
          <a:solidFill>
            <a:srgbClr val="2E9CCA"/>
          </a:solidFill>
          <a:ln w="12700">
            <a:solidFill>
              <a:srgbClr val="2E9CCA"/>
            </a:solidFill>
            <a:prstDash val="solid"/>
          </a:ln>
        </p:spPr>
      </p:sp>
      <p:sp>
        <p:nvSpPr>
          <p:cNvPr id="9" name="Text 7"/>
          <p:cNvSpPr/>
          <p:nvPr/>
        </p:nvSpPr>
        <p:spPr>
          <a:xfrm>
            <a:off x="731520" y="2459736"/>
            <a:ext cx="502920" cy="502920"/>
          </a:xfrm>
          <a:prstGeom prst="rect">
            <a:avLst/>
          </a:prstGeom>
          <a:noFill/>
          <a:ln/>
        </p:spPr>
        <p:txBody>
          <a:bodyPr wrap="square" lIns="0" tIns="0" rIns="0" bIns="0" rtlCol="0" anchor="ctr"/>
          <a:lstStyle/>
          <a:p>
            <a:pPr marL="0" indent="0" algn="ctr">
              <a:buNone/>
            </a:pPr>
            <a:r>
              <a:rPr lang="en-US" sz="1800" b="1">
                <a:solidFill>
                  <a:srgbClr val="FFFFFF"/>
                </a:solidFill>
                <a:latin typeface="Calibri" pitchFamily="34" charset="0"/>
                <a:ea typeface="Calibri" pitchFamily="34" charset="-122"/>
                <a:cs typeface="Calibri" pitchFamily="34" charset="-120"/>
              </a:rPr>
              <a:t>2</a:t>
            </a:r>
            <a:endParaRPr lang="en-US" sz="1800"/>
          </a:p>
        </p:txBody>
      </p:sp>
      <p:sp>
        <p:nvSpPr>
          <p:cNvPr id="10" name="Text 8"/>
          <p:cNvSpPr/>
          <p:nvPr/>
        </p:nvSpPr>
        <p:spPr>
          <a:xfrm>
            <a:off x="1463040" y="2340864"/>
            <a:ext cx="10088575" cy="740664"/>
          </a:xfrm>
          <a:prstGeom prst="rect">
            <a:avLst/>
          </a:prstGeom>
          <a:noFill/>
          <a:ln/>
        </p:spPr>
        <p:txBody>
          <a:bodyPr wrap="square" lIns="0" tIns="0" rIns="0" bIns="0" rtlCol="0" anchor="ctr"/>
          <a:lstStyle/>
          <a:p>
            <a:pPr marL="0" indent="0" algn="l">
              <a:buNone/>
            </a:pPr>
            <a:r>
              <a:rPr lang="en-US" sz="1700">
                <a:solidFill>
                  <a:srgbClr val="1F1F1F"/>
                </a:solidFill>
                <a:latin typeface="Calibri" pitchFamily="34" charset="0"/>
                <a:ea typeface="Calibri" pitchFamily="34" charset="-122"/>
                <a:cs typeface="Calibri" pitchFamily="34" charset="-120"/>
              </a:rPr>
              <a:t>Enterprise systems (ERP, CRM, SCM) integrate functions to eliminate silos</a:t>
            </a:r>
            <a:endParaRPr lang="en-US" sz="1700"/>
          </a:p>
        </p:txBody>
      </p:sp>
      <p:sp>
        <p:nvSpPr>
          <p:cNvPr id="11" name="Shape 9"/>
          <p:cNvSpPr/>
          <p:nvPr/>
        </p:nvSpPr>
        <p:spPr>
          <a:xfrm>
            <a:off x="731520" y="3200400"/>
            <a:ext cx="502920" cy="502920"/>
          </a:xfrm>
          <a:prstGeom prst="ellipse">
            <a:avLst/>
          </a:prstGeom>
          <a:solidFill>
            <a:srgbClr val="2E9CCA"/>
          </a:solidFill>
          <a:ln w="12700">
            <a:solidFill>
              <a:srgbClr val="2E9CCA"/>
            </a:solidFill>
            <a:prstDash val="solid"/>
          </a:ln>
        </p:spPr>
      </p:sp>
      <p:sp>
        <p:nvSpPr>
          <p:cNvPr id="12" name="Text 10"/>
          <p:cNvSpPr/>
          <p:nvPr/>
        </p:nvSpPr>
        <p:spPr>
          <a:xfrm>
            <a:off x="731520" y="3200400"/>
            <a:ext cx="502920" cy="502920"/>
          </a:xfrm>
          <a:prstGeom prst="rect">
            <a:avLst/>
          </a:prstGeom>
          <a:noFill/>
          <a:ln/>
        </p:spPr>
        <p:txBody>
          <a:bodyPr wrap="square" lIns="0" tIns="0" rIns="0" bIns="0" rtlCol="0" anchor="ctr"/>
          <a:lstStyle/>
          <a:p>
            <a:pPr marL="0" indent="0" algn="ctr">
              <a:buNone/>
            </a:pPr>
            <a:r>
              <a:rPr lang="en-US" sz="1800" b="1">
                <a:solidFill>
                  <a:srgbClr val="FFFFFF"/>
                </a:solidFill>
                <a:latin typeface="Calibri" pitchFamily="34" charset="0"/>
                <a:ea typeface="Calibri" pitchFamily="34" charset="-122"/>
                <a:cs typeface="Calibri" pitchFamily="34" charset="-120"/>
              </a:rPr>
              <a:t>3</a:t>
            </a:r>
            <a:endParaRPr lang="en-US" sz="1800"/>
          </a:p>
        </p:txBody>
      </p:sp>
      <p:sp>
        <p:nvSpPr>
          <p:cNvPr id="13" name="Text 11"/>
          <p:cNvSpPr/>
          <p:nvPr/>
        </p:nvSpPr>
        <p:spPr>
          <a:xfrm>
            <a:off x="1463040" y="3081528"/>
            <a:ext cx="10088575" cy="740664"/>
          </a:xfrm>
          <a:prstGeom prst="rect">
            <a:avLst/>
          </a:prstGeom>
          <a:noFill/>
          <a:ln/>
        </p:spPr>
        <p:txBody>
          <a:bodyPr wrap="square" lIns="0" tIns="0" rIns="0" bIns="0" rtlCol="0" anchor="ctr"/>
          <a:lstStyle/>
          <a:p>
            <a:pPr marL="0" indent="0" algn="l">
              <a:buNone/>
            </a:pPr>
            <a:r>
              <a:rPr lang="en-US" sz="1700">
                <a:solidFill>
                  <a:srgbClr val="1F1F1F"/>
                </a:solidFill>
                <a:latin typeface="Calibri" pitchFamily="34" charset="0"/>
                <a:ea typeface="Calibri" pitchFamily="34" charset="-122"/>
                <a:cs typeface="Calibri" pitchFamily="34" charset="-120"/>
              </a:rPr>
              <a:t>ERP is powerful but costly – it imposes its logic on the business (Davenport, 1998)</a:t>
            </a:r>
            <a:endParaRPr lang="en-US" sz="1700"/>
          </a:p>
        </p:txBody>
      </p:sp>
      <p:sp>
        <p:nvSpPr>
          <p:cNvPr id="14" name="Shape 12"/>
          <p:cNvSpPr/>
          <p:nvPr/>
        </p:nvSpPr>
        <p:spPr>
          <a:xfrm>
            <a:off x="731520" y="3941064"/>
            <a:ext cx="502920" cy="502920"/>
          </a:xfrm>
          <a:prstGeom prst="ellipse">
            <a:avLst/>
          </a:prstGeom>
          <a:solidFill>
            <a:srgbClr val="2E9CCA"/>
          </a:solidFill>
          <a:ln w="12700">
            <a:solidFill>
              <a:srgbClr val="2E9CCA"/>
            </a:solidFill>
            <a:prstDash val="solid"/>
          </a:ln>
        </p:spPr>
      </p:sp>
      <p:sp>
        <p:nvSpPr>
          <p:cNvPr id="15" name="Text 13"/>
          <p:cNvSpPr/>
          <p:nvPr/>
        </p:nvSpPr>
        <p:spPr>
          <a:xfrm>
            <a:off x="731520" y="3941064"/>
            <a:ext cx="502920" cy="502920"/>
          </a:xfrm>
          <a:prstGeom prst="rect">
            <a:avLst/>
          </a:prstGeom>
          <a:noFill/>
          <a:ln/>
        </p:spPr>
        <p:txBody>
          <a:bodyPr wrap="square" lIns="0" tIns="0" rIns="0" bIns="0" rtlCol="0" anchor="ctr"/>
          <a:lstStyle/>
          <a:p>
            <a:pPr marL="0" indent="0" algn="ctr">
              <a:buNone/>
            </a:pPr>
            <a:r>
              <a:rPr lang="en-US" sz="1800" b="1">
                <a:solidFill>
                  <a:srgbClr val="FFFFFF"/>
                </a:solidFill>
                <a:latin typeface="Calibri" pitchFamily="34" charset="0"/>
                <a:ea typeface="Calibri" pitchFamily="34" charset="-122"/>
                <a:cs typeface="Calibri" pitchFamily="34" charset="-120"/>
              </a:rPr>
              <a:t>4</a:t>
            </a:r>
            <a:endParaRPr lang="en-US" sz="1800"/>
          </a:p>
        </p:txBody>
      </p:sp>
      <p:sp>
        <p:nvSpPr>
          <p:cNvPr id="16" name="Text 14"/>
          <p:cNvSpPr/>
          <p:nvPr/>
        </p:nvSpPr>
        <p:spPr>
          <a:xfrm>
            <a:off x="1463040" y="3822192"/>
            <a:ext cx="10088575" cy="740664"/>
          </a:xfrm>
          <a:prstGeom prst="rect">
            <a:avLst/>
          </a:prstGeom>
          <a:noFill/>
          <a:ln/>
        </p:spPr>
        <p:txBody>
          <a:bodyPr wrap="square" lIns="0" tIns="0" rIns="0" bIns="0" rtlCol="0" anchor="ctr"/>
          <a:lstStyle/>
          <a:p>
            <a:pPr marL="0" indent="0" algn="l">
              <a:buNone/>
            </a:pPr>
            <a:r>
              <a:rPr lang="en-US" sz="1700">
                <a:solidFill>
                  <a:srgbClr val="1F1F1F"/>
                </a:solidFill>
                <a:latin typeface="Calibri" pitchFamily="34" charset="0"/>
                <a:ea typeface="Calibri" pitchFamily="34" charset="-122"/>
                <a:cs typeface="Calibri" pitchFamily="34" charset="-120"/>
              </a:rPr>
              <a:t>CRM addresses customer relationships; SCM addresses supply chain visibility</a:t>
            </a:r>
            <a:endParaRPr lang="en-US" sz="1700"/>
          </a:p>
        </p:txBody>
      </p:sp>
      <p:sp>
        <p:nvSpPr>
          <p:cNvPr id="17" name="Shape 15"/>
          <p:cNvSpPr/>
          <p:nvPr/>
        </p:nvSpPr>
        <p:spPr>
          <a:xfrm>
            <a:off x="731520" y="4681728"/>
            <a:ext cx="502920" cy="502920"/>
          </a:xfrm>
          <a:prstGeom prst="ellipse">
            <a:avLst/>
          </a:prstGeom>
          <a:solidFill>
            <a:srgbClr val="2E9CCA"/>
          </a:solidFill>
          <a:ln w="12700">
            <a:solidFill>
              <a:srgbClr val="2E9CCA"/>
            </a:solidFill>
            <a:prstDash val="solid"/>
          </a:ln>
        </p:spPr>
      </p:sp>
      <p:sp>
        <p:nvSpPr>
          <p:cNvPr id="18" name="Text 16"/>
          <p:cNvSpPr/>
          <p:nvPr/>
        </p:nvSpPr>
        <p:spPr>
          <a:xfrm>
            <a:off x="731520" y="4681728"/>
            <a:ext cx="502920" cy="502920"/>
          </a:xfrm>
          <a:prstGeom prst="rect">
            <a:avLst/>
          </a:prstGeom>
          <a:noFill/>
          <a:ln/>
        </p:spPr>
        <p:txBody>
          <a:bodyPr wrap="square" lIns="0" tIns="0" rIns="0" bIns="0" rtlCol="0" anchor="ctr"/>
          <a:lstStyle/>
          <a:p>
            <a:pPr marL="0" indent="0" algn="ctr">
              <a:buNone/>
            </a:pPr>
            <a:r>
              <a:rPr lang="en-US" sz="1800" b="1">
                <a:solidFill>
                  <a:srgbClr val="FFFFFF"/>
                </a:solidFill>
                <a:latin typeface="Calibri" pitchFamily="34" charset="0"/>
                <a:ea typeface="Calibri" pitchFamily="34" charset="-122"/>
                <a:cs typeface="Calibri" pitchFamily="34" charset="-120"/>
              </a:rPr>
              <a:t>5</a:t>
            </a:r>
            <a:endParaRPr lang="en-US" sz="1800"/>
          </a:p>
        </p:txBody>
      </p:sp>
      <p:sp>
        <p:nvSpPr>
          <p:cNvPr id="19" name="Text 17"/>
          <p:cNvSpPr/>
          <p:nvPr/>
        </p:nvSpPr>
        <p:spPr>
          <a:xfrm>
            <a:off x="1463040" y="4562856"/>
            <a:ext cx="10088575" cy="740664"/>
          </a:xfrm>
          <a:prstGeom prst="rect">
            <a:avLst/>
          </a:prstGeom>
          <a:noFill/>
          <a:ln/>
        </p:spPr>
        <p:txBody>
          <a:bodyPr wrap="square" lIns="0" tIns="0" rIns="0" bIns="0" rtlCol="0" anchor="ctr"/>
          <a:lstStyle/>
          <a:p>
            <a:pPr marL="0" indent="0" algn="l">
              <a:buNone/>
            </a:pPr>
            <a:r>
              <a:rPr lang="en-US" sz="1700">
                <a:solidFill>
                  <a:srgbClr val="1F1F1F"/>
                </a:solidFill>
                <a:latin typeface="Calibri" pitchFamily="34" charset="0"/>
                <a:ea typeface="Calibri" pitchFamily="34" charset="-122"/>
                <a:cs typeface="Calibri" pitchFamily="34" charset="-120"/>
              </a:rPr>
              <a:t>Choosing the right IS for Kalori Ltd. requires matching system capability to business need</a:t>
            </a:r>
            <a:endParaRPr lang="en-US" sz="17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11480"/>
            <a:ext cx="11277295" cy="777240"/>
          </a:xfrm>
          <a:prstGeom prst="rect">
            <a:avLst/>
          </a:prstGeom>
          <a:noFill/>
          <a:ln/>
        </p:spPr>
        <p:txBody>
          <a:bodyPr wrap="square" lIns="0" tIns="0" rIns="0" bIns="0" rtlCol="0" anchor="ctr"/>
          <a:lstStyle/>
          <a:p>
            <a:pPr marL="0" indent="0" algn="ctr">
              <a:buNone/>
            </a:pPr>
            <a:r>
              <a:rPr lang="en-US" sz="3000" b="1">
                <a:solidFill>
                  <a:srgbClr val="1F3864"/>
                </a:solidFill>
                <a:latin typeface="Calibri" pitchFamily="34" charset="0"/>
                <a:ea typeface="Calibri" pitchFamily="34" charset="-122"/>
                <a:cs typeface="Calibri" pitchFamily="34" charset="-120"/>
              </a:rPr>
              <a:t>Next Week – Week 3: Data, Databases and Information Quality</a:t>
            </a:r>
            <a:endParaRPr lang="en-US" sz="3000"/>
          </a:p>
        </p:txBody>
      </p:sp>
      <p:sp>
        <p:nvSpPr>
          <p:cNvPr id="3" name="Shape 1"/>
          <p:cNvSpPr/>
          <p:nvPr/>
        </p:nvSpPr>
        <p:spPr>
          <a:xfrm>
            <a:off x="5080891" y="1234440"/>
            <a:ext cx="2029913" cy="45720"/>
          </a:xfrm>
          <a:prstGeom prst="rect">
            <a:avLst/>
          </a:prstGeom>
          <a:solidFill>
            <a:srgbClr val="2E9CCA"/>
          </a:solidFill>
          <a:ln w="12700">
            <a:solidFill>
              <a:srgbClr val="2E9CCA"/>
            </a:solidFill>
            <a:prstDash val="solid"/>
          </a:ln>
        </p:spPr>
      </p:sp>
      <p:sp>
        <p:nvSpPr>
          <p:cNvPr id="4" name="Text 2"/>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19 / 20</a:t>
            </a:r>
            <a:endParaRPr lang="en-US" sz="1000"/>
          </a:p>
        </p:txBody>
      </p:sp>
      <p:sp>
        <p:nvSpPr>
          <p:cNvPr id="5" name="Text 3"/>
          <p:cNvSpPr/>
          <p:nvPr/>
        </p:nvSpPr>
        <p:spPr>
          <a:xfrm>
            <a:off x="640080" y="1417320"/>
            <a:ext cx="10911535" cy="4023360"/>
          </a:xfrm>
          <a:prstGeom prst="rect">
            <a:avLst/>
          </a:prstGeom>
          <a:noFill/>
          <a:ln/>
        </p:spPr>
        <p:txBody>
          <a:bodyPr wrap="square" lIns="0" tIns="0" rIns="0" bIns="0" rtlCol="0" anchor="t">
            <a:spAutoFit/>
          </a:bodyPr>
          <a:lstStyle/>
          <a:p>
            <a:pPr marL="0" indent="0">
              <a:spcAft>
                <a:spcPts val="400"/>
              </a:spcAft>
              <a:buNone/>
            </a:pPr>
            <a:r>
              <a:rPr lang="en-US" sz="2000" b="1">
                <a:solidFill>
                  <a:srgbClr val="1F3864"/>
                </a:solidFill>
              </a:rPr>
              <a:t>We will examine</a:t>
            </a:r>
            <a:endParaRPr lang="en-US" sz="2000"/>
          </a:p>
          <a:p>
            <a:pPr marL="342900" indent="-342900">
              <a:spcAft>
                <a:spcPts val="800"/>
              </a:spcAft>
              <a:buSzPct val="100000"/>
              <a:buChar char="●"/>
            </a:pPr>
            <a:r>
              <a:rPr lang="en-US" sz="1800">
                <a:solidFill>
                  <a:srgbClr val="1F1F1F"/>
                </a:solidFill>
              </a:rPr>
              <a:t>The distinction between data and information (in depth)</a:t>
            </a:r>
            <a:endParaRPr lang="en-US" sz="2000"/>
          </a:p>
          <a:p>
            <a:pPr marL="342900" indent="-342900">
              <a:spcAft>
                <a:spcPts val="800"/>
              </a:spcAft>
              <a:buSzPct val="100000"/>
              <a:buChar char="●"/>
            </a:pPr>
            <a:r>
              <a:rPr lang="en-US" sz="1800">
                <a:solidFill>
                  <a:srgbClr val="1F1F1F"/>
                </a:solidFill>
              </a:rPr>
              <a:t>Database design principles and normalisation</a:t>
            </a:r>
            <a:endParaRPr lang="en-US" sz="2000"/>
          </a:p>
          <a:p>
            <a:pPr marL="342900" indent="-342900">
              <a:spcAft>
                <a:spcPts val="800"/>
              </a:spcAft>
              <a:buSzPct val="100000"/>
              <a:buChar char="●"/>
            </a:pPr>
            <a:r>
              <a:rPr lang="en-US" sz="1800">
                <a:solidFill>
                  <a:srgbClr val="1F1F1F"/>
                </a:solidFill>
              </a:rPr>
              <a:t>Structured Query Language (SQL) – what managers need to know</a:t>
            </a:r>
            <a:endParaRPr lang="en-US" sz="2000"/>
          </a:p>
          <a:p>
            <a:pPr marL="342900" indent="-342900">
              <a:spcAft>
                <a:spcPts val="800"/>
              </a:spcAft>
              <a:buSzPct val="100000"/>
              <a:buChar char="●"/>
            </a:pPr>
            <a:r>
              <a:rPr lang="en-US" sz="1800">
                <a:solidFill>
                  <a:srgbClr val="1F1F1F"/>
                </a:solidFill>
              </a:rPr>
              <a:t>Data quality: why bad data makes good IS worthless</a:t>
            </a:r>
            <a:endParaRPr lang="en-US" sz="2000"/>
          </a:p>
          <a:p>
            <a:pPr marL="0" indent="0">
              <a:spcBef>
                <a:spcPts val="600"/>
              </a:spcBef>
              <a:spcAft>
                <a:spcPts val="400"/>
              </a:spcAft>
              <a:buNone/>
            </a:pPr>
            <a:r>
              <a:rPr lang="en-US" sz="2000" b="1">
                <a:solidFill>
                  <a:srgbClr val="1F3864"/>
                </a:solidFill>
              </a:rPr>
              <a:t>Preparation</a:t>
            </a:r>
            <a:endParaRPr lang="en-US" sz="2000"/>
          </a:p>
          <a:p>
            <a:pPr marL="342900" indent="-342900">
              <a:spcAft>
                <a:spcPts val="800"/>
              </a:spcAft>
              <a:buSzPct val="100000"/>
              <a:buChar char="●"/>
            </a:pPr>
            <a:r>
              <a:rPr lang="en-US" sz="1800">
                <a:solidFill>
                  <a:srgbClr val="1F1F1F"/>
                </a:solidFill>
              </a:rPr>
              <a:t>Think about a decision you know was made on bad or incomplete data. What went wrong?</a:t>
            </a:r>
            <a:endParaRPr lang="en-US" sz="20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411480"/>
            <a:ext cx="11277295" cy="777240"/>
          </a:xfrm>
          <a:prstGeom prst="rect">
            <a:avLst/>
          </a:prstGeom>
          <a:noFill/>
          <a:ln/>
        </p:spPr>
        <p:txBody>
          <a:bodyPr wrap="square" lIns="0" tIns="0" rIns="0" bIns="0" rtlCol="0" anchor="ctr"/>
          <a:lstStyle/>
          <a:p>
            <a:pPr marL="0" indent="0" algn="ctr">
              <a:buNone/>
            </a:pPr>
            <a:r>
              <a:rPr lang="en-US" sz="3000" b="1">
                <a:solidFill>
                  <a:srgbClr val="1F3864"/>
                </a:solidFill>
                <a:latin typeface="Calibri" pitchFamily="34" charset="0"/>
                <a:ea typeface="Calibri" pitchFamily="34" charset="-122"/>
                <a:cs typeface="Calibri" pitchFamily="34" charset="-120"/>
              </a:rPr>
              <a:t>References</a:t>
            </a:r>
            <a:endParaRPr lang="en-US" sz="3000"/>
          </a:p>
        </p:txBody>
      </p:sp>
      <p:sp>
        <p:nvSpPr>
          <p:cNvPr id="3" name="Shape 1"/>
          <p:cNvSpPr/>
          <p:nvPr/>
        </p:nvSpPr>
        <p:spPr>
          <a:xfrm>
            <a:off x="5080891" y="1234440"/>
            <a:ext cx="2029913" cy="45720"/>
          </a:xfrm>
          <a:prstGeom prst="rect">
            <a:avLst/>
          </a:prstGeom>
          <a:solidFill>
            <a:srgbClr val="2E9CCA"/>
          </a:solidFill>
          <a:ln w="12700">
            <a:solidFill>
              <a:srgbClr val="2E9CCA"/>
            </a:solidFill>
            <a:prstDash val="solid"/>
          </a:ln>
        </p:spPr>
      </p:sp>
      <p:sp>
        <p:nvSpPr>
          <p:cNvPr id="4" name="Text 2"/>
          <p:cNvSpPr/>
          <p:nvPr/>
        </p:nvSpPr>
        <p:spPr>
          <a:xfrm>
            <a:off x="8899855" y="109728"/>
            <a:ext cx="3108960" cy="274320"/>
          </a:xfrm>
          <a:prstGeom prst="rect">
            <a:avLst/>
          </a:prstGeom>
          <a:noFill/>
          <a:ln/>
        </p:spPr>
        <p:txBody>
          <a:bodyPr wrap="square" lIns="0" tIns="0" rIns="0" bIns="0" rtlCol="0" anchor="ctr"/>
          <a:lstStyle/>
          <a:p>
            <a:pPr marL="0" indent="0" algn="r">
              <a:buNone/>
            </a:pPr>
            <a:r>
              <a:rPr lang="en-US" sz="1000" i="1">
                <a:solidFill>
                  <a:srgbClr val="595959"/>
                </a:solidFill>
                <a:latin typeface="Calibri" pitchFamily="34" charset="0"/>
                <a:ea typeface="Calibri" pitchFamily="34" charset="-122"/>
                <a:cs typeface="Calibri" pitchFamily="34" charset="-120"/>
              </a:rPr>
              <a:t>Week 2  •  Slide 20 / 20</a:t>
            </a:r>
            <a:endParaRPr lang="en-US" sz="1000"/>
          </a:p>
        </p:txBody>
      </p:sp>
      <p:sp>
        <p:nvSpPr>
          <p:cNvPr id="5" name="Text 3"/>
          <p:cNvSpPr/>
          <p:nvPr/>
        </p:nvSpPr>
        <p:spPr>
          <a:xfrm>
            <a:off x="640080" y="1463040"/>
            <a:ext cx="10911535" cy="4023360"/>
          </a:xfrm>
          <a:prstGeom prst="rect">
            <a:avLst/>
          </a:prstGeom>
          <a:noFill/>
          <a:ln/>
        </p:spPr>
        <p:txBody>
          <a:bodyPr wrap="square" lIns="0" tIns="0" rIns="0" bIns="0" rtlCol="0" anchor="t"/>
          <a:lstStyle/>
          <a:p>
            <a:pPr marL="0" indent="0">
              <a:spcAft>
                <a:spcPts val="1000"/>
              </a:spcAft>
              <a:buNone/>
            </a:pPr>
            <a:r>
              <a:rPr lang="en-US" sz="1400">
                <a:solidFill>
                  <a:srgbClr val="1F1F1F"/>
                </a:solidFill>
              </a:rPr>
              <a:t>Davenport, T.H. (1998) "Putting the enterprise into the enterprise system", Harvard Business Review, 76(4), pp. 121–131.</a:t>
            </a:r>
            <a:endParaRPr lang="en-US" sz="1400"/>
          </a:p>
          <a:p>
            <a:pPr marL="0" indent="0">
              <a:spcAft>
                <a:spcPts val="1000"/>
              </a:spcAft>
              <a:buNone/>
            </a:pPr>
            <a:r>
              <a:rPr lang="en-US" sz="1400">
                <a:solidFill>
                  <a:srgbClr val="1F1F1F"/>
                </a:solidFill>
              </a:rPr>
              <a:t>Gorry, G.A. and Morton, M.S.S. (1971) "A framework for management information systems", Sloan Management Review, 13(1), pp. 55–70.</a:t>
            </a:r>
            <a:endParaRPr lang="en-US" sz="1400"/>
          </a:p>
          <a:p>
            <a:pPr marL="0" indent="0">
              <a:spcAft>
                <a:spcPts val="1000"/>
              </a:spcAft>
              <a:buNone/>
            </a:pPr>
            <a:r>
              <a:rPr lang="en-US" sz="1400">
                <a:solidFill>
                  <a:srgbClr val="1F1F1F"/>
                </a:solidFill>
              </a:rPr>
              <a:t>Laudon, K.C. and Laudon, J.P. (2022) Management Information Systems. 17th edn. Harlow: Pearson.</a:t>
            </a:r>
            <a:endParaRPr lang="en-US" sz="1400"/>
          </a:p>
          <a:p>
            <a:pPr marL="0" indent="0">
              <a:spcAft>
                <a:spcPts val="1000"/>
              </a:spcAft>
              <a:buNone/>
            </a:pPr>
            <a:r>
              <a:rPr lang="en-US" sz="1400">
                <a:solidFill>
                  <a:srgbClr val="1F1F1F"/>
                </a:solidFill>
              </a:rPr>
              <a:t>O'Brien, J.A. and Marakas, G.M. (2011) Management Information Systems. 10th edn. New York: McGraw-Hill.</a:t>
            </a:r>
            <a:endParaRPr lang="en-US" sz="140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20</Slides>
  <Notes>20</Notes>
  <HiddenSlides>0</HiddenSlide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LCLM 5004 Week 2 – Information Systems and Technologies</dc:title>
  <dc:subject>PptxGenJS Presentation</dc:subject>
  <dc:creator>Dr Oluwaseun (Olu) Adegbite | Dr Chinomso Nwagboso</dc:creator>
  <cp:revision>22</cp:revision>
  <dcterms:created xsi:type="dcterms:W3CDTF">2026-05-09T16:02:06Z</dcterms:created>
  <dcterms:modified xsi:type="dcterms:W3CDTF">2026-05-20T10:36:54Z</dcterms:modified>
</cp:coreProperties>
</file>