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85" r:id="rId5"/>
    <p:sldMasterId id="2147483698" r:id="rId6"/>
    <p:sldMasterId id="2147483735" r:id="rId7"/>
  </p:sldMasterIdLst>
  <p:notesMasterIdLst>
    <p:notesMasterId r:id="rId33"/>
  </p:notesMasterIdLst>
  <p:sldIdLst>
    <p:sldId id="298" r:id="rId8"/>
    <p:sldId id="304" r:id="rId9"/>
    <p:sldId id="302" r:id="rId10"/>
    <p:sldId id="273" r:id="rId11"/>
    <p:sldId id="288" r:id="rId12"/>
    <p:sldId id="290" r:id="rId13"/>
    <p:sldId id="260" r:id="rId14"/>
    <p:sldId id="262" r:id="rId15"/>
    <p:sldId id="274" r:id="rId16"/>
    <p:sldId id="276" r:id="rId17"/>
    <p:sldId id="270" r:id="rId18"/>
    <p:sldId id="269" r:id="rId19"/>
    <p:sldId id="277" r:id="rId20"/>
    <p:sldId id="283" r:id="rId21"/>
    <p:sldId id="284" r:id="rId22"/>
    <p:sldId id="285" r:id="rId23"/>
    <p:sldId id="286" r:id="rId24"/>
    <p:sldId id="279" r:id="rId25"/>
    <p:sldId id="280" r:id="rId26"/>
    <p:sldId id="291" r:id="rId27"/>
    <p:sldId id="292" r:id="rId28"/>
    <p:sldId id="293" r:id="rId29"/>
    <p:sldId id="296" r:id="rId30"/>
    <p:sldId id="297" r:id="rId31"/>
    <p:sldId id="305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22" autoAdjust="0"/>
    <p:restoredTop sz="86755" autoAdjust="0"/>
  </p:normalViewPr>
  <p:slideViewPr>
    <p:cSldViewPr>
      <p:cViewPr varScale="1">
        <p:scale>
          <a:sx n="48" d="100"/>
          <a:sy n="48" d="100"/>
        </p:scale>
        <p:origin x="1416" y="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viewProps" Target="viewProps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A3B372-BCAD-4897-9C6F-A59F2B70ECF9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926C3-F140-468B-B161-B375968E4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130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reprisal of the digital research skills that were covered in module 1. </a:t>
            </a:r>
          </a:p>
          <a:p>
            <a:r>
              <a:rPr lang="en-GB" dirty="0"/>
              <a:t>Students may well find it has more application in this module as they are expected to research more thoroughly.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926C3-F140-468B-B161-B375968E46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364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484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6696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094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768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892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7706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533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53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9406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1387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3573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1064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2587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3247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010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721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ltGray">
          <a:xfrm>
            <a:off x="0" y="0"/>
            <a:ext cx="914400" cy="6858000"/>
          </a:xfrm>
          <a:prstGeom prst="rect">
            <a:avLst/>
          </a:prstGeom>
          <a:solidFill>
            <a:srgbClr val="EE2C2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93" descr="PPT Lockups_DE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43550" y="296863"/>
            <a:ext cx="335280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Dist_Generic_Directional2x3PPT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ltGray">
          <a:xfrm>
            <a:off x="7107238" y="4017963"/>
            <a:ext cx="187325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3" descr="DSC_0130"/>
          <p:cNvPicPr preferRelativeResize="0">
            <a:picLocks noChangeArrowheads="1"/>
          </p:cNvPicPr>
          <p:nvPr userDrawn="1"/>
        </p:nvPicPr>
        <p:blipFill>
          <a:blip r:embed="rId4">
            <a:lum bright="6000"/>
          </a:blip>
          <a:srcRect/>
          <a:stretch>
            <a:fillRect/>
          </a:stretch>
        </p:blipFill>
        <p:spPr bwMode="auto">
          <a:xfrm>
            <a:off x="3067050" y="4019550"/>
            <a:ext cx="187166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6825" y="1700213"/>
            <a:ext cx="7718425" cy="788987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04925" y="2559050"/>
            <a:ext cx="7680325" cy="903288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11" name="Picture 42" descr="New Tech image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4017963"/>
            <a:ext cx="1871662" cy="2700337"/>
          </a:xfrm>
          <a:prstGeom prst="rect">
            <a:avLst/>
          </a:prstGeom>
          <a:noFill/>
        </p:spPr>
      </p:pic>
      <p:pic>
        <p:nvPicPr>
          <p:cNvPr id="10" name="Picture 8" descr="QSB6_7_Tier4_Turbo-3Qtr-High_crop307a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ltGray">
          <a:xfrm>
            <a:off x="1057275" y="4019550"/>
            <a:ext cx="1871663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23280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52F785-62A9-4E8A-BE5F-319668DA9741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0BB06-8A6B-4A1D-9C0D-D00041A851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474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806E8-61BA-4C61-99E8-C56B54523B96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05A6B-AE27-4E88-BBED-AD9BEECE5F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346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075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5D6E4-ACBE-4B0A-89F4-8854236B9FEF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80C5-B04C-4F3F-93BC-08D2EF76FB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677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45DB6A-9F9E-4A5B-9C14-C7D3227EE835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E7D9D-358B-45F9-884C-F84CDD6DC6C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618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ED28DD-8334-4520-95FA-2592A15B9205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CC439-2805-4C24-ACAE-307DC81451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120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A9031D-F9BC-4C3F-9025-32977B39BC2E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4643B-0549-44B0-AFBC-350897F6497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1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2CD6C9-2D2F-4381-9760-3BEA21DFD931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1CA85-0914-452B-899D-82A2774A7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56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FD9CA4-971B-4C24-A09A-0416BD7D6BD8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1B98D-BF0A-436D-976C-569EBEFCDFD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693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32D0FA-ED96-4AB5-9121-6C054373462F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1951E-F979-4EF5-93AE-69E4BE05BDA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07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7538" y="296863"/>
            <a:ext cx="2017712" cy="55340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1225" y="296863"/>
            <a:ext cx="5903913" cy="55340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784982-803C-4E79-A838-9F7B88E8DAE5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3D58C-D41A-4411-AD2B-5F96D0A9AF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948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oin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67642"/>
            <a:ext cx="7247467" cy="882473"/>
          </a:xfrm>
          <a:ln>
            <a:noFill/>
          </a:ln>
        </p:spPr>
        <p:txBody>
          <a:bodyPr lIns="0"/>
          <a:lstStyle>
            <a:lvl1pPr>
              <a:defRPr sz="36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Enter heading here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3"/>
          </p:nvPr>
        </p:nvSpPr>
        <p:spPr>
          <a:xfrm>
            <a:off x="457199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5"/>
          </p:nvPr>
        </p:nvSpPr>
        <p:spPr>
          <a:xfrm>
            <a:off x="6637338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156570"/>
              </a:solidFill>
            </a:endParaRPr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818A8F"/>
                </a:solidFill>
              </a:rPr>
              <a:t>ILM Example presentation</a:t>
            </a:r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57E303-57FD-FB44-A898-3135EF2D32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2" name="Content Placeholder 2"/>
          <p:cNvSpPr>
            <a:spLocks noGrp="1"/>
          </p:cNvSpPr>
          <p:nvPr>
            <p:ph idx="19"/>
          </p:nvPr>
        </p:nvSpPr>
        <p:spPr>
          <a:xfrm>
            <a:off x="3300817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383850" indent="0">
              <a:buClr>
                <a:schemeClr val="accent2"/>
              </a:buClr>
              <a:buSzPct val="85000"/>
              <a:buFont typeface="Lucida Grande"/>
              <a:buNone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1"/>
          </p:nvPr>
        </p:nvSpPr>
        <p:spPr>
          <a:xfrm>
            <a:off x="6157363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746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ltGray">
          <a:xfrm>
            <a:off x="0" y="0"/>
            <a:ext cx="914400" cy="6858000"/>
          </a:xfrm>
          <a:prstGeom prst="rect">
            <a:avLst/>
          </a:prstGeom>
          <a:solidFill>
            <a:srgbClr val="EE2C2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93" descr="PPT Lockups_DE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43550" y="296863"/>
            <a:ext cx="335280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Dist_Generic_Directional2x3PPT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ltGray">
          <a:xfrm>
            <a:off x="7107238" y="4017963"/>
            <a:ext cx="187325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3" descr="DSC_0130"/>
          <p:cNvPicPr preferRelativeResize="0">
            <a:picLocks noChangeArrowheads="1"/>
          </p:cNvPicPr>
          <p:nvPr userDrawn="1"/>
        </p:nvPicPr>
        <p:blipFill>
          <a:blip r:embed="rId4">
            <a:lum bright="6000"/>
          </a:blip>
          <a:srcRect/>
          <a:stretch>
            <a:fillRect/>
          </a:stretch>
        </p:blipFill>
        <p:spPr bwMode="auto">
          <a:xfrm>
            <a:off x="3067050" y="4019550"/>
            <a:ext cx="187166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6825" y="1700213"/>
            <a:ext cx="7718425" cy="788987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04925" y="2559050"/>
            <a:ext cx="7680325" cy="903288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11" name="Picture 42" descr="New Tech image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4017963"/>
            <a:ext cx="1871662" cy="2700337"/>
          </a:xfrm>
          <a:prstGeom prst="rect">
            <a:avLst/>
          </a:prstGeom>
          <a:noFill/>
        </p:spPr>
      </p:pic>
      <p:pic>
        <p:nvPicPr>
          <p:cNvPr id="10" name="Picture 8" descr="QSB6_7_Tier4_Turbo-3Qtr-High_crop307a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ltGray">
          <a:xfrm>
            <a:off x="1057275" y="4019550"/>
            <a:ext cx="1871663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789025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52F785-62A9-4E8A-BE5F-319668DA9741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0BB06-8A6B-4A1D-9C0D-D00041A851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026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806E8-61BA-4C61-99E8-C56B54523B96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05A6B-AE27-4E88-BBED-AD9BEECE5F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915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075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5D6E4-ACBE-4B0A-89F4-8854236B9FEF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80C5-B04C-4F3F-93BC-08D2EF76FB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637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45DB6A-9F9E-4A5B-9C14-C7D3227EE835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E7D9D-358B-45F9-884C-F84CDD6DC6C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540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ED28DD-8334-4520-95FA-2592A15B9205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CC439-2805-4C24-ACAE-307DC81451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323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A9031D-F9BC-4C3F-9025-32977B39BC2E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4643B-0549-44B0-AFBC-350897F6497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6600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2CD6C9-2D2F-4381-9760-3BEA21DFD931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1CA85-0914-452B-899D-82A2774A7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878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FD9CA4-971B-4C24-A09A-0416BD7D6BD8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1B98D-BF0A-436D-976C-569EBEFCDFD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4814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32D0FA-ED96-4AB5-9121-6C054373462F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1951E-F979-4EF5-93AE-69E4BE05BDA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0594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7538" y="296863"/>
            <a:ext cx="2017712" cy="55340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1225" y="296863"/>
            <a:ext cx="5903913" cy="55340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784982-803C-4E79-A838-9F7B88E8DAE5}" type="datetime1">
              <a:rPr lang="en-US"/>
              <a:pPr/>
              <a:t>9/2/2020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3D58C-D41A-4411-AD2B-5F96D0A9AF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7980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oin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67642"/>
            <a:ext cx="7247467" cy="882473"/>
          </a:xfrm>
          <a:ln>
            <a:noFill/>
          </a:ln>
        </p:spPr>
        <p:txBody>
          <a:bodyPr lIns="0"/>
          <a:lstStyle>
            <a:lvl1pPr>
              <a:defRPr sz="36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Enter heading here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3"/>
          </p:nvPr>
        </p:nvSpPr>
        <p:spPr>
          <a:xfrm>
            <a:off x="457199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5"/>
          </p:nvPr>
        </p:nvSpPr>
        <p:spPr>
          <a:xfrm>
            <a:off x="6637338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156570"/>
              </a:solidFill>
            </a:endParaRPr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818A8F"/>
                </a:solidFill>
              </a:rPr>
              <a:t>ILM Example presentation</a:t>
            </a:r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57E303-57FD-FB44-A898-3135EF2D32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2" name="Content Placeholder 2"/>
          <p:cNvSpPr>
            <a:spLocks noGrp="1"/>
          </p:cNvSpPr>
          <p:nvPr>
            <p:ph idx="19"/>
          </p:nvPr>
        </p:nvSpPr>
        <p:spPr>
          <a:xfrm>
            <a:off x="3300817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383850" indent="0">
              <a:buClr>
                <a:schemeClr val="accent2"/>
              </a:buClr>
              <a:buSzPct val="85000"/>
              <a:buFont typeface="Lucida Grande"/>
              <a:buNone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1"/>
          </p:nvPr>
        </p:nvSpPr>
        <p:spPr>
          <a:xfrm>
            <a:off x="6157363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859375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279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1409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1680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1427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195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6184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3843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7229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27377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7482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03742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9084557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1320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1037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209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02/09/2020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609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4906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02/09/2020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8823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50620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5416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286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28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7.jp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9.jp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ltGray">
          <a:xfrm>
            <a:off x="0" y="0"/>
            <a:ext cx="660400" cy="6858000"/>
          </a:xfrm>
          <a:prstGeom prst="rect">
            <a:avLst/>
          </a:prstGeom>
          <a:solidFill>
            <a:srgbClr val="EE2E24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1225" y="296863"/>
            <a:ext cx="80740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0750" y="1430338"/>
            <a:ext cx="80645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89050" y="6281738"/>
            <a:ext cx="164306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F4CCCB63-B5C7-4360-B81B-A4D1AADA2189}" type="datetime1">
              <a:rPr lang="en-US"/>
              <a:pPr fontAlgn="base">
                <a:spcAft>
                  <a:spcPct val="0"/>
                </a:spcAft>
              </a:pPr>
              <a:t>9/2/2020</a:t>
            </a:fld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76575" y="6281738"/>
            <a:ext cx="36099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en-US"/>
              <a:t> Cummins Confidential</a:t>
            </a:r>
          </a:p>
        </p:txBody>
      </p:sp>
      <p:pic>
        <p:nvPicPr>
          <p:cNvPr id="1031" name="Picture 71" descr="PPT Lockups_DEU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759575" y="6164263"/>
            <a:ext cx="2217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44538" y="6281738"/>
            <a:ext cx="4492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6B1BD82B-E2BA-4BAC-AB21-3387D96223DA}" type="slidenum">
              <a:rPr lang="en-US"/>
              <a:pPr fontAlgn="base">
                <a:spcAft>
                  <a:spcPct val="0"/>
                </a:spcAft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762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/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231775" indent="-231775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79438" indent="-2333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Arial" charset="0"/>
        <a:buChar char="–"/>
        <a:defRPr sz="2200">
          <a:solidFill>
            <a:schemeClr val="tx1"/>
          </a:solidFill>
          <a:latin typeface="+mn-lt"/>
          <a:ea typeface="+mn-ea"/>
          <a:cs typeface="+mn-cs"/>
        </a:defRPr>
      </a:lvl2pPr>
      <a:lvl3pPr marL="863600" indent="-1698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146175" indent="-168275" algn="l" rtl="0" eaLnBrk="1" fontAlgn="base" hangingPunct="1">
        <a:spcBef>
          <a:spcPct val="35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4414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5pPr>
      <a:lvl6pPr marL="18986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6pPr>
      <a:lvl7pPr marL="23558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7pPr>
      <a:lvl8pPr marL="28130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8pPr>
      <a:lvl9pPr marL="32702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ltGray">
          <a:xfrm>
            <a:off x="0" y="0"/>
            <a:ext cx="660400" cy="6858000"/>
          </a:xfrm>
          <a:prstGeom prst="rect">
            <a:avLst/>
          </a:prstGeom>
          <a:solidFill>
            <a:srgbClr val="EE2E24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1225" y="296863"/>
            <a:ext cx="80740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0750" y="1430338"/>
            <a:ext cx="80645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89050" y="6281738"/>
            <a:ext cx="164306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F4CCCB63-B5C7-4360-B81B-A4D1AADA2189}" type="datetime1">
              <a:rPr lang="en-US"/>
              <a:pPr fontAlgn="base">
                <a:spcAft>
                  <a:spcPct val="0"/>
                </a:spcAft>
              </a:pPr>
              <a:t>9/2/2020</a:t>
            </a:fld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76575" y="6281738"/>
            <a:ext cx="36099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en-US"/>
              <a:t> Cummins Confidential</a:t>
            </a:r>
          </a:p>
        </p:txBody>
      </p:sp>
      <p:pic>
        <p:nvPicPr>
          <p:cNvPr id="1031" name="Picture 71" descr="PPT Lockups_DEU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759575" y="6164263"/>
            <a:ext cx="2217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44538" y="6281738"/>
            <a:ext cx="4492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6B1BD82B-E2BA-4BAC-AB21-3387D96223DA}" type="slidenum">
              <a:rPr lang="en-US"/>
              <a:pPr fontAlgn="base">
                <a:spcAft>
                  <a:spcPct val="0"/>
                </a:spcAft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87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hf hdr="0"/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231775" indent="-231775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79438" indent="-2333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Arial" charset="0"/>
        <a:buChar char="–"/>
        <a:defRPr sz="2200">
          <a:solidFill>
            <a:schemeClr val="tx1"/>
          </a:solidFill>
          <a:latin typeface="+mn-lt"/>
          <a:ea typeface="+mn-ea"/>
          <a:cs typeface="+mn-cs"/>
        </a:defRPr>
      </a:lvl2pPr>
      <a:lvl3pPr marL="863600" indent="-1698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146175" indent="-168275" algn="l" rtl="0" eaLnBrk="1" fontAlgn="base" hangingPunct="1">
        <a:spcBef>
          <a:spcPct val="35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4414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5pPr>
      <a:lvl6pPr marL="18986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6pPr>
      <a:lvl7pPr marL="23558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7pPr>
      <a:lvl8pPr marL="28130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8pPr>
      <a:lvl9pPr marL="32702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02/09/2020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655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72609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insidesearch/howsearchworks/thestory/index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uwtsd.ac.uk/library/" TargetMode="External"/><Relationship Id="rId1" Type="http://schemas.openxmlformats.org/officeDocument/2006/relationships/slideLayout" Target="../slideLayouts/slideLayout3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uwtsd.hosted.panopto.com/Panopto/Pages/Viewer.aspx?id=ed765172-a3ea-47ba-9917-73eb22fbb7df" TargetMode="External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R0DQfwc72P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R0DQfwc72PM" TargetMode="Externa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7RlB1CJovTs" TargetMode="Externa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Relationship Id="rId6" Type="http://schemas.openxmlformats.org/officeDocument/2006/relationships/hyperlink" Target="http://www.bbc.co.uk/education/clips/zspbcdm" TargetMode="External"/><Relationship Id="rId5" Type="http://schemas.openxmlformats.org/officeDocument/2006/relationships/hyperlink" Target="http://www.bbc.co.uk/education/clips/zw8mtfr" TargetMode="External"/><Relationship Id="rId4" Type="http://schemas.openxmlformats.org/officeDocument/2006/relationships/hyperlink" Target="http://www.bbc.co.uk/guides/zt9thyc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bJByIPRrTfE" TargetMode="Externa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results?search_query=the+craap+test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KXVw6cvugLE" TargetMode="Externa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BMSK4003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</a:t>
            </a: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2</a:t>
            </a:r>
            <a:br>
              <a:rPr lang="en-GB" altLang="en-US" sz="1400" dirty="0"/>
            </a:br>
            <a:endParaRPr lang="en-GB" altLang="en-US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We are all digitally connected now!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87CDFB-1329-4C62-B127-01F11591B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10" y="1152893"/>
            <a:ext cx="7971617" cy="418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96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7" name="Picture 6" descr="A close up of a logo&#10;&#10;Description generated with high confidence">
            <a:extLst>
              <a:ext uri="{FF2B5EF4-FFF2-40B4-BE49-F238E27FC236}">
                <a16:creationId xmlns:a16="http://schemas.microsoft.com/office/drawing/2014/main" id="{BDAB2890-D91D-4914-99C6-B0A492303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400" y="1244602"/>
            <a:ext cx="5537200" cy="432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74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741" y="134888"/>
            <a:ext cx="822960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Digital Research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77888"/>
            <a:ext cx="8229600" cy="4302224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These slides are designed to help you navigate through the maze of information that is stored on the internet and provide links to a number of useful videos containing numerous hints and tips on how to search effectively and efficiently.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We have focused primarily on using 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Google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as the search engine of choice here as it is the most well-known - but other search engines are available of course - (Yahoo, Bing etc.) and if you would prefer to use a different search engine, they will often (though not always) provide similar features.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See 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3" tooltip="How Search Works"/>
              </a:rPr>
              <a:t>How Search Works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for a broad (and very interesting) overview from Google.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61207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755576" y="260648"/>
            <a:ext cx="78618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and Learning Resources</a:t>
            </a:r>
          </a:p>
        </p:txBody>
      </p:sp>
      <p:pic>
        <p:nvPicPr>
          <p:cNvPr id="3" name="Picture 2" descr="A screenshot of a social media post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33235CD1-B556-4C6A-AB5D-02E5EDAB0F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908720"/>
            <a:ext cx="6552728" cy="476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484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1282118" y="188640"/>
            <a:ext cx="78618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Guide</a:t>
            </a:r>
          </a:p>
        </p:txBody>
      </p:sp>
      <p:pic>
        <p:nvPicPr>
          <p:cNvPr id="3" name="Picture 2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0BA697CA-5B01-4572-93BE-3BED9F8896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14630"/>
            <a:ext cx="7699934" cy="4330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348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2956E30-1466-45A5-960E-DEE78A8240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4041" y="1340768"/>
            <a:ext cx="6285180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02731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11864"/>
            <a:ext cx="8229600" cy="437737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Most people feel they can 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'Google'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with ease nowadays, but it is unlikely that they are aware of all the tips and tricks that can help to home in on the most useful and reliable pages.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Google is usually one of the first places students turn to when asked to research information for an assignment. Whether it is for research, real-time results, or just a little digital exploration … it is extremely useful to know how to 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  <a:hlinkClick r:id="rId3" tooltip="Google like a Pro"/>
              </a:rPr>
              <a:t>'Google like a Pro'  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639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32809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like a Pro</a:t>
            </a:r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4076AC05-0D45-459A-9214-AE4AA73A527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7544" y="980728"/>
            <a:ext cx="835292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587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8557"/>
            <a:ext cx="8229600" cy="815281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Getting the most out of Google Search</a:t>
            </a:r>
          </a:p>
        </p:txBody>
      </p:sp>
      <p:pic>
        <p:nvPicPr>
          <p:cNvPr id="5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FE2670DB-8B1F-41F9-B162-6C32D3E1C9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735" y="4221088"/>
            <a:ext cx="2177265" cy="1470051"/>
          </a:xfrm>
          <a:prstGeom prst="rect">
            <a:avLst/>
          </a:prstGeom>
        </p:spPr>
      </p:pic>
      <p:pic>
        <p:nvPicPr>
          <p:cNvPr id="8" name="Online Media 7">
            <a:hlinkClick r:id="" action="ppaction://media"/>
            <a:extLst>
              <a:ext uri="{FF2B5EF4-FFF2-40B4-BE49-F238E27FC236}">
                <a16:creationId xmlns:a16="http://schemas.microsoft.com/office/drawing/2014/main" id="{F53B5D15-C84D-468B-8538-0BF820813F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95536" y="1052736"/>
            <a:ext cx="6571199" cy="451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150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290"/>
            <a:ext cx="8229600" cy="874638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BBC Bitesize</a:t>
            </a:r>
          </a:p>
        </p:txBody>
      </p:sp>
      <p:pic>
        <p:nvPicPr>
          <p:cNvPr id="5" name="Content Placeholder 4" descr="A picture containing sky&#10;&#10;Description generated with high confidence">
            <a:extLst>
              <a:ext uri="{FF2B5EF4-FFF2-40B4-BE49-F238E27FC236}">
                <a16:creationId xmlns:a16="http://schemas.microsoft.com/office/drawing/2014/main" id="{23552043-1CC7-418D-B5D7-9FC39681F8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333" y="4653136"/>
            <a:ext cx="2200201" cy="1032193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2A85EE7-4918-49DE-9120-60E54AA3FDFB}"/>
              </a:ext>
            </a:extLst>
          </p:cNvPr>
          <p:cNvSpPr/>
          <p:nvPr/>
        </p:nvSpPr>
        <p:spPr>
          <a:xfrm>
            <a:off x="467544" y="959817"/>
            <a:ext cx="8013576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BBC Bitesize series (although written for a young audience) provides a simple, easy to follow explanation on a range of topics and those on search and evaluation are quite helpful as an introduction to the subject.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following links are certainly worth a quick read:</a:t>
            </a:r>
          </a:p>
          <a:p>
            <a:endParaRPr lang="en-GB" dirty="0">
              <a:solidFill>
                <a:srgbClr val="217A94"/>
              </a:solidFill>
              <a:latin typeface="Verdan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 tooltip="BBC Bitesize 1"/>
              </a:rPr>
              <a:t>Should I trust everything I read on the web?</a:t>
            </a:r>
            <a:endParaRPr lang="en-GB" sz="2800" dirty="0">
              <a:solidFill>
                <a:srgbClr val="217A9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 tooltip="BBC Bitesize 2"/>
              </a:rPr>
              <a:t>Evaluating Digital Content</a:t>
            </a:r>
            <a:endParaRPr lang="en-GB" sz="2800" dirty="0">
              <a:solidFill>
                <a:srgbClr val="217A9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 tooltip="BBC Bitesize 3"/>
              </a:rPr>
              <a:t>How search works</a:t>
            </a:r>
            <a:endParaRPr lang="en-GB" sz="2800" b="0" i="0" dirty="0">
              <a:solidFill>
                <a:srgbClr val="217A94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0930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37926"/>
            <a:ext cx="8229600" cy="1143000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Scholar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836712"/>
            <a:ext cx="8229600" cy="468052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Google Scholar provides a simple way to conduct broad searches for scholarly literature.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You can search across many disciplines and sources from one place: articles, theses, books, abstracts and court opinions, from academic publishers, professional societies, online repositories, universities and other web sites.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This link 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  <a:hlinkClick r:id="rId3" tooltip="Google Scholar"/>
              </a:rPr>
              <a:t>Google Scholar Website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will take you directly to Google Scholar and the excellent video on the next slide from Daniel Russell at Google will give you a fascinating insight into how to use Google Scholar effectively.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It is very long but packed full of information and his friendly tone is very reassuring. Sit down with a coffee and enjoy (ideally in several sessions to get the most out of it).</a:t>
            </a:r>
          </a:p>
          <a:p>
            <a:pPr marL="0" indent="0" defTabSz="1005749">
              <a:lnSpc>
                <a:spcPct val="170000"/>
              </a:lnSpc>
              <a:spcBef>
                <a:spcPct val="0"/>
              </a:spcBef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540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434"/>
            <a:ext cx="8229600" cy="874638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Scholar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880" y="836712"/>
            <a:ext cx="8229600" cy="4680520"/>
          </a:xfrm>
        </p:spPr>
        <p:txBody>
          <a:bodyPr>
            <a:normAutofit/>
          </a:bodyPr>
          <a:lstStyle/>
          <a:p>
            <a:pPr marL="0" indent="0" defTabSz="1005749">
              <a:lnSpc>
                <a:spcPct val="170000"/>
              </a:lnSpc>
              <a:spcBef>
                <a:spcPct val="0"/>
              </a:spcBef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B20B3CF8-3501-4514-9994-7300661DD73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43102" y="1159158"/>
            <a:ext cx="5857796" cy="439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452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and yellow fire hydrant&#10;&#10;Description generated with very high confidence">
            <a:extLst>
              <a:ext uri="{FF2B5EF4-FFF2-40B4-BE49-F238E27FC236}">
                <a16:creationId xmlns:a16="http://schemas.microsoft.com/office/drawing/2014/main" id="{C66CC3D5-3DAA-41E3-BC96-7C4FAE8756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8630" y="1126520"/>
            <a:ext cx="6420591" cy="44644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1547664" y="260648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Evaluating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447822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471" y="188640"/>
            <a:ext cx="8745058" cy="1143000"/>
          </a:xfrm>
        </p:spPr>
        <p:txBody>
          <a:bodyPr>
            <a:norm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Evaluating Reliable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36004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Evaluating sources of information is an important step in any research activity.  Anyone with a computer and an Internet connection can publish on the Web.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That means 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it is up to you to determine which sites are reliable and which aren't worth your time.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1534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46085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>
                <a:latin typeface="Arial Rounded MT Bold" panose="020F0704030504030204" pitchFamily="34" charset="0"/>
                <a:cs typeface="Calibri" panose="020F0502020204030204" pitchFamily="34" charset="0"/>
              </a:rPr>
              <a:t>Think about the last time you were doing some research and you were searching for information on the web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How did you decide if it was good information?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How did you decide whether or not to use the webpage?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What did you look at?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What features did you want to see on the website? Or not want to see?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Fortunately, several people have devised methods to assist you with the task of 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'evaluating reliable sources of information' 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2312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540" y="188640"/>
            <a:ext cx="8229600" cy="51916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C.R.A.A.P.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457" y="836712"/>
            <a:ext cx="8229600" cy="491165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One of the easiest and most memorable ways to do this is to apply the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C.R.A.A.P. Test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as explained in the video on the next slide: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Currency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- How up to date is the information? When was it published? Does this matter?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Reliability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- Can the source be trusted? Has it been peer reviewed? Have they provided a bibliography of 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their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sources?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Accuracy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- Is the information accurate - how can you tell?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Authority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- What are their 'credentials'? Who are they? Have you ever heard of them before?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Purpose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 - What is the purpose of the website? Is it trying to sell you something - a product or a subscription perhaps?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More videos on the C.R.A.A.P. Test</a:t>
            </a:r>
            <a:r>
              <a:rPr lang="en-GB" dirty="0"/>
              <a:t> can be found in this </a:t>
            </a:r>
            <a:r>
              <a:rPr lang="en-GB" dirty="0">
                <a:hlinkClick r:id="rId3" tooltip="YouTube Search for CRAAP test"/>
              </a:rPr>
              <a:t>YouTube search.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293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04817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The C.R.A.A.P. Test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4EEC394-36E1-4AE1-A5A3-8C799D6BE4B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19672" y="1052736"/>
            <a:ext cx="5663595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017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76825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Search Engine Optimisation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5E8F80-7797-4BD2-BEAB-828BC5194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12776"/>
            <a:ext cx="7632848" cy="4104456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Search engine optimisation (often abbreviated to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SEO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)is a science that changes on a regular basis. Large organisations often employ people solely to ensure that they remain at the top of Google Search pages (without paying for Ad Words).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Recently Google changed the way sites were ranked so that those sites that were 'mobile-friendly' appeared higher - the knock-on effect of this was that most web developers were forced to redesign their sites in order to maintain their position.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894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4968552" cy="3456384"/>
          </a:xfrm>
        </p:spPr>
        <p:txBody>
          <a:bodyPr>
            <a:normAutofit/>
          </a:bodyPr>
          <a:lstStyle/>
          <a:p>
            <a:r>
              <a:rPr lang="en-GB" b="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is critical reading?</a:t>
            </a:r>
            <a:br>
              <a:rPr lang="en-GB" b="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br>
              <a:rPr lang="en-GB" b="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r>
              <a:rPr lang="en-GB" b="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Why is it important?</a:t>
            </a:r>
          </a:p>
        </p:txBody>
      </p:sp>
      <p:pic>
        <p:nvPicPr>
          <p:cNvPr id="1026" name="Picture 2" descr="Image result for critical read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308" y="692696"/>
            <a:ext cx="3305140" cy="4966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10282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836" y="31895"/>
            <a:ext cx="8229600" cy="1143000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 critical reader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04440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Does not take the text at face value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Looks at the claims made as well as what the author is saying and how they are saying it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Looks for a reasoned argument that evaluates and analyses what they have read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Exercises judgement about what they are reading</a:t>
            </a:r>
          </a:p>
        </p:txBody>
      </p:sp>
    </p:spTree>
    <p:extLst>
      <p:ext uri="{BB962C8B-B14F-4D97-AF65-F5344CB8AC3E}">
        <p14:creationId xmlns:p14="http://schemas.microsoft.com/office/powerpoint/2010/main" val="31514457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Critical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44824"/>
            <a:ext cx="7560840" cy="2520280"/>
          </a:xfrm>
        </p:spPr>
        <p:txBody>
          <a:bodyPr>
            <a:noAutofit/>
          </a:bodyPr>
          <a:lstStyle/>
          <a:p>
            <a:pPr defTabSz="1005749">
              <a:spcBef>
                <a:spcPct val="0"/>
              </a:spcBef>
              <a:buFont typeface="Wingdings" panose="05000000000000000000" pitchFamily="2" charset="2"/>
              <a:buChar char="q"/>
            </a:pPr>
            <a:r>
              <a:rPr lang="en-GB" altLang="en-US" sz="2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the main purpose of the material?</a:t>
            </a:r>
            <a:br>
              <a:rPr lang="en-GB" altLang="en-US" sz="28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altLang="en-US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Was the material designed to inform and teach?</a:t>
            </a:r>
            <a:br>
              <a:rPr lang="en-GB" altLang="en-US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Was the material designed to persuade or present an argument?</a:t>
            </a:r>
            <a:br>
              <a:rPr lang="en-GB" altLang="en-US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28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Was the purpose of the material to entertain the reader?</a:t>
            </a:r>
          </a:p>
          <a:p>
            <a:pPr defTabSz="1005749">
              <a:spcBef>
                <a:spcPct val="0"/>
              </a:spcBef>
              <a:buFontTx/>
              <a:buChar char="•"/>
            </a:pPr>
            <a:endParaRPr lang="en-GB" altLang="en-US" sz="2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defTabSz="1005749">
              <a:spcBef>
                <a:spcPct val="0"/>
              </a:spcBef>
              <a:buNone/>
            </a:pPr>
            <a:b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046039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848" y="85192"/>
            <a:ext cx="8229600" cy="1143000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Critical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28192"/>
            <a:ext cx="8229600" cy="4401616"/>
          </a:xfrm>
        </p:spPr>
        <p:txBody>
          <a:bodyPr>
            <a:normAutofit fontScale="62500" lnSpcReduction="20000"/>
          </a:bodyPr>
          <a:lstStyle/>
          <a:p>
            <a:pPr marL="0" indent="0" defTabSz="1005749">
              <a:lnSpc>
                <a:spcPct val="120000"/>
              </a:lnSpc>
              <a:spcBef>
                <a:spcPct val="0"/>
              </a:spcBef>
              <a:buNone/>
            </a:pPr>
            <a:r>
              <a:rPr lang="en-GB" altLang="en-US" sz="4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are its strengths and weaknesses? </a:t>
            </a:r>
          </a:p>
          <a:p>
            <a:pPr marL="0" indent="0" defTabSz="1005749">
              <a:lnSpc>
                <a:spcPct val="120000"/>
              </a:lnSpc>
              <a:spcBef>
                <a:spcPct val="0"/>
              </a:spcBef>
              <a:buNone/>
            </a:pPr>
            <a:b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Does the material present arguments for and against specific points?</a:t>
            </a:r>
          </a:p>
          <a:p>
            <a:pPr marL="0" indent="0" defTabSz="1005749">
              <a:lnSpc>
                <a:spcPct val="120000"/>
              </a:lnSpc>
              <a:spcBef>
                <a:spcPct val="0"/>
              </a:spcBef>
              <a:buNone/>
            </a:pPr>
            <a:b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Are there many hidden assumptions within the material?</a:t>
            </a:r>
          </a:p>
          <a:p>
            <a:pPr marL="0" indent="0" defTabSz="1005749">
              <a:lnSpc>
                <a:spcPct val="120000"/>
              </a:lnSpc>
              <a:spcBef>
                <a:spcPct val="0"/>
              </a:spcBef>
              <a:buNone/>
            </a:pPr>
            <a:b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When asked to critically appraise a section of material, your review should provide </a:t>
            </a:r>
            <a:r>
              <a:rPr lang="en-GB" altLang="en-US" sz="4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  <a: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altLang="en-US" sz="4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interpretation</a:t>
            </a:r>
            <a: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and </a:t>
            </a:r>
            <a:r>
              <a:rPr lang="en-GB" altLang="en-US" sz="42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evaluation</a:t>
            </a:r>
            <a: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which serve in the following respective ways: </a:t>
            </a:r>
            <a:br>
              <a:rPr lang="en-GB" altLang="en-US" sz="42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6083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Critical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3960440"/>
          </a:xfrm>
        </p:spPr>
        <p:txBody>
          <a:bodyPr>
            <a:normAutofit/>
          </a:bodyPr>
          <a:lstStyle/>
          <a:p>
            <a:pPr marL="0" indent="0" defTabSz="1005749">
              <a:spcBef>
                <a:spcPct val="0"/>
              </a:spcBef>
              <a:buNone/>
            </a:pPr>
            <a: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altLang="en-US" sz="2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  <a: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will help your reader understand the nature of the work under analysis. </a:t>
            </a:r>
          </a:p>
          <a:p>
            <a:pPr marL="0" indent="0" defTabSz="1005749">
              <a:spcBef>
                <a:spcPct val="0"/>
              </a:spcBef>
              <a:buNone/>
            </a:pPr>
            <a:b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altLang="en-US" sz="2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interpretation</a:t>
            </a:r>
            <a: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will explain the meaning of the work and will therefore require your correct understanding of it. </a:t>
            </a:r>
          </a:p>
          <a:p>
            <a:pPr marL="0" indent="0" defTabSz="1005749">
              <a:spcBef>
                <a:spcPct val="0"/>
              </a:spcBef>
              <a:buNone/>
            </a:pPr>
            <a:b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altLang="en-US" sz="2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evaluation</a:t>
            </a:r>
            <a:r>
              <a:rPr lang="en-GB" altLang="en-US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will present your opinions of the work and offer valid justifications for them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25305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FF398-BFF0-45B5-AB21-7754BD338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9E326-B221-4C51-BB80-6FBB447AE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20480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Dare, L. (2017) ‘Stretching our Learners: Embedding Digital Literacies’ [online] available at http://learning.virtualcollege.ac.uk/course/view.php?id=718 (login required) accessed April 2018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JISC, (2014a) ‘Developing Digital Literacies for Employability’ [online] available at http://jiscdesignstudio.pbworks.com/w/page/60225981/Developing%20digital%20literacies%20for%20employability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JISC, (2014b) ‘Embedding Digital Literacies’ [online] available at https://www.jisc.ac.uk/guides/developing-digital-literacies accessed April 2018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JISC, (2014c) ‘Digital Literacies: Development Resources’ [online] available at https://www.jisc.ac.uk/guides/developing-digital-literacies/development-resources accessed April 2018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Morgan, P. (2017)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Business Student’s Guide to Employability.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PP. 69-92 London: Sage Publications Ltd.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373941"/>
      </p:ext>
    </p:extLst>
  </p:cSld>
  <p:clrMapOvr>
    <a:masterClrMapping/>
  </p:clrMapOvr>
</p:sld>
</file>

<file path=ppt/theme/theme1.xml><?xml version="1.0" encoding="utf-8"?>
<a:theme xmlns:a="http://schemas.openxmlformats.org/drawingml/2006/main" name="CumminsSTD_WHITE_DEU">
  <a:themeElements>
    <a:clrScheme name="CumminsSTD_WHITE_AFG 14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EE2E24"/>
      </a:accent1>
      <a:accent2>
        <a:srgbClr val="5F5F5F"/>
      </a:accent2>
      <a:accent3>
        <a:srgbClr val="FFFFFF"/>
      </a:accent3>
      <a:accent4>
        <a:srgbClr val="000000"/>
      </a:accent4>
      <a:accent5>
        <a:srgbClr val="F5ADAC"/>
      </a:accent5>
      <a:accent6>
        <a:srgbClr val="555555"/>
      </a:accent6>
      <a:hlink>
        <a:srgbClr val="C0C0C0"/>
      </a:hlink>
      <a:folHlink>
        <a:srgbClr val="CC3300"/>
      </a:folHlink>
    </a:clrScheme>
    <a:fontScheme name="CumminsSTD_WHITE_AFG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lnDef>
  </a:objectDefaults>
  <a:extraClrSchemeLst>
    <a:extraClrScheme>
      <a:clrScheme name="CumminsSTD_WHITE_AF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0066CC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005CB9"/>
        </a:accent6>
        <a:hlink>
          <a:srgbClr val="FA99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1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555555"/>
        </a:accent6>
        <a:hlink>
          <a:srgbClr val="C0C0C0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CumminsSTD_WHITE_DEU">
  <a:themeElements>
    <a:clrScheme name="CumminsSTD_WHITE_AFG 14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EE2E24"/>
      </a:accent1>
      <a:accent2>
        <a:srgbClr val="5F5F5F"/>
      </a:accent2>
      <a:accent3>
        <a:srgbClr val="FFFFFF"/>
      </a:accent3>
      <a:accent4>
        <a:srgbClr val="000000"/>
      </a:accent4>
      <a:accent5>
        <a:srgbClr val="F5ADAC"/>
      </a:accent5>
      <a:accent6>
        <a:srgbClr val="555555"/>
      </a:accent6>
      <a:hlink>
        <a:srgbClr val="C0C0C0"/>
      </a:hlink>
      <a:folHlink>
        <a:srgbClr val="CC3300"/>
      </a:folHlink>
    </a:clrScheme>
    <a:fontScheme name="CumminsSTD_WHITE_AFG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lnDef>
  </a:objectDefaults>
  <a:extraClrSchemeLst>
    <a:extraClrScheme>
      <a:clrScheme name="CumminsSTD_WHITE_AF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0066CC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005CB9"/>
        </a:accent6>
        <a:hlink>
          <a:srgbClr val="FA99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1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555555"/>
        </a:accent6>
        <a:hlink>
          <a:srgbClr val="C0C0C0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45E48A0-A558-4300-AB34-B927BCD8E5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9D0FD6D-A06E-485A-A440-1E0A7A1BBA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EA02C7E-B257-4E49-A825-33430E451BD2}">
  <ds:schemaRefs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purl.org/dc/dcmitype/"/>
    <ds:schemaRef ds:uri="http://www.w3.org/XML/1998/namespace"/>
    <ds:schemaRef ds:uri="http://schemas.microsoft.com/office/infopath/2007/PartnerControls"/>
    <ds:schemaRef ds:uri="a908d394-d138-480e-87a3-ff44c37f991a"/>
    <ds:schemaRef ds:uri="f66716c4-314f-46c1-b01e-5a44c61897d8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1989</TotalTime>
  <Words>1343</Words>
  <Application>Microsoft Office PowerPoint</Application>
  <PresentationFormat>On-screen Show (4:3)</PresentationFormat>
  <Paragraphs>100</Paragraphs>
  <Slides>25</Slides>
  <Notes>17</Notes>
  <HiddenSlides>0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7" baseType="lpstr">
      <vt:lpstr>Arial</vt:lpstr>
      <vt:lpstr>Arial Rounded MT Bold</vt:lpstr>
      <vt:lpstr>Calibri</vt:lpstr>
      <vt:lpstr>Calibri Light</vt:lpstr>
      <vt:lpstr>Lucida Grande</vt:lpstr>
      <vt:lpstr>Myriad Pro</vt:lpstr>
      <vt:lpstr>Verdana</vt:lpstr>
      <vt:lpstr>Wingdings</vt:lpstr>
      <vt:lpstr>CumminsSTD_WHITE_DEU</vt:lpstr>
      <vt:lpstr>1_CumminsSTD_WHITE_DEU</vt:lpstr>
      <vt:lpstr>SftWP July 15</vt:lpstr>
      <vt:lpstr>Custom Design</vt:lpstr>
      <vt:lpstr>BMSK4003  Digital Skills and Research Methods  Online Session 2 </vt:lpstr>
      <vt:lpstr>We are all digitally connected now!</vt:lpstr>
      <vt:lpstr>Digital Skills</vt:lpstr>
      <vt:lpstr>Digital Research Skills</vt:lpstr>
      <vt:lpstr>PowerPoint Presentation</vt:lpstr>
      <vt:lpstr>PowerPoint Presentation</vt:lpstr>
      <vt:lpstr>PowerPoint Presentation</vt:lpstr>
      <vt:lpstr> Google Search</vt:lpstr>
      <vt:lpstr> Google like a Pro</vt:lpstr>
      <vt:lpstr> Getting the most out of Google Search</vt:lpstr>
      <vt:lpstr> BBC Bitesize</vt:lpstr>
      <vt:lpstr> Google Scholar</vt:lpstr>
      <vt:lpstr> Google Scholar</vt:lpstr>
      <vt:lpstr>PowerPoint Presentation</vt:lpstr>
      <vt:lpstr>Evaluating Reliable Sources of Information</vt:lpstr>
      <vt:lpstr>PowerPoint Presentation</vt:lpstr>
      <vt:lpstr> The C.R.A.A.P. Test</vt:lpstr>
      <vt:lpstr> The C.R.A.A.P. Test</vt:lpstr>
      <vt:lpstr> Search Engine Optimisation </vt:lpstr>
      <vt:lpstr>What is critical reading?  Why is it important?</vt:lpstr>
      <vt:lpstr> A critical reader</vt:lpstr>
      <vt:lpstr> Critical Reading</vt:lpstr>
      <vt:lpstr> Critical Reading</vt:lpstr>
      <vt:lpstr> Critical Reading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Evening Session 2</dc:title>
  <dc:creator>Julia Ault</dc:creator>
  <cp:lastModifiedBy>Michaela Schriek</cp:lastModifiedBy>
  <cp:revision>33</cp:revision>
  <dcterms:created xsi:type="dcterms:W3CDTF">2015-08-19T15:34:00Z</dcterms:created>
  <dcterms:modified xsi:type="dcterms:W3CDTF">2020-09-02T13:44:35Z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