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689" r:id="rId2"/>
  </p:sldMasterIdLst>
  <p:sldIdLst>
    <p:sldId id="256" r:id="rId3"/>
    <p:sldId id="265" r:id="rId4"/>
    <p:sldId id="258" r:id="rId5"/>
    <p:sldId id="266" r:id="rId6"/>
    <p:sldId id="267" r:id="rId7"/>
    <p:sldId id="268" r:id="rId8"/>
    <p:sldId id="269" r:id="rId9"/>
    <p:sldId id="270" r:id="rId10"/>
    <p:sldId id="27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5" autoAdjust="0"/>
    <p:restoredTop sz="94660"/>
  </p:normalViewPr>
  <p:slideViewPr>
    <p:cSldViewPr snapToGrid="0">
      <p:cViewPr varScale="1">
        <p:scale>
          <a:sx n="57" d="100"/>
          <a:sy n="57" d="100"/>
        </p:scale>
        <p:origin x="5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6A5A7A4-4931-45E9-9A29-4B318661036D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726616C-099C-4A83-80BD-AD6C0E48804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Reduces hospital readmissions (NHS England, 2019).</a:t>
          </a:r>
        </a:p>
      </dgm:t>
    </dgm:pt>
    <dgm:pt modelId="{39E87D7F-3AC4-4C0A-8B6D-6A9C2A638B39}" type="parTrans" cxnId="{D2620B18-8056-486D-86CC-1A128BADC53A}">
      <dgm:prSet/>
      <dgm:spPr/>
      <dgm:t>
        <a:bodyPr/>
        <a:lstStyle/>
        <a:p>
          <a:endParaRPr lang="en-US"/>
        </a:p>
      </dgm:t>
    </dgm:pt>
    <dgm:pt modelId="{D3152814-5DBF-4E96-B065-DF16AF0A7877}" type="sibTrans" cxnId="{D2620B18-8056-486D-86CC-1A128BADC53A}">
      <dgm:prSet/>
      <dgm:spPr/>
      <dgm:t>
        <a:bodyPr/>
        <a:lstStyle/>
        <a:p>
          <a:endParaRPr lang="en-US"/>
        </a:p>
      </dgm:t>
    </dgm:pt>
    <dgm:pt modelId="{0596C48C-E594-451F-87E2-0CE2BFF308A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Improves patient satisfaction (Care Quality Commission, 2021).</a:t>
          </a:r>
        </a:p>
      </dgm:t>
    </dgm:pt>
    <dgm:pt modelId="{D8EB2AB3-BFC2-4A4D-BCFB-17D383ABE179}" type="parTrans" cxnId="{961B9D2C-165E-4BEA-A83B-BC28E069F8B3}">
      <dgm:prSet/>
      <dgm:spPr/>
      <dgm:t>
        <a:bodyPr/>
        <a:lstStyle/>
        <a:p>
          <a:endParaRPr lang="en-US"/>
        </a:p>
      </dgm:t>
    </dgm:pt>
    <dgm:pt modelId="{346EAC47-21A3-48FC-BF9F-5DAF2DA3E864}" type="sibTrans" cxnId="{961B9D2C-165E-4BEA-A83B-BC28E069F8B3}">
      <dgm:prSet/>
      <dgm:spPr/>
      <dgm:t>
        <a:bodyPr/>
        <a:lstStyle/>
        <a:p>
          <a:endParaRPr lang="en-US"/>
        </a:p>
      </dgm:t>
    </dgm:pt>
    <dgm:pt modelId="{7D3FA5A9-620E-4FD1-B037-5621963A5BF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Builds trust between staff and patients (World Health </a:t>
          </a:r>
          <a:r>
            <a:rPr lang="en-US" dirty="0" err="1"/>
            <a:t>Organisation</a:t>
          </a:r>
          <a:r>
            <a:rPr lang="en-US" dirty="0"/>
            <a:t>, 2010).</a:t>
          </a:r>
        </a:p>
      </dgm:t>
    </dgm:pt>
    <dgm:pt modelId="{A24C8BDF-D381-45C7-9CDD-ECC6B2FAD155}" type="parTrans" cxnId="{63E4C528-3C14-43E5-80D4-768AB21D781D}">
      <dgm:prSet/>
      <dgm:spPr/>
      <dgm:t>
        <a:bodyPr/>
        <a:lstStyle/>
        <a:p>
          <a:endParaRPr lang="en-US"/>
        </a:p>
      </dgm:t>
    </dgm:pt>
    <dgm:pt modelId="{DD27FD9A-E83A-4130-A559-09D41D98777B}" type="sibTrans" cxnId="{63E4C528-3C14-43E5-80D4-768AB21D781D}">
      <dgm:prSet/>
      <dgm:spPr/>
      <dgm:t>
        <a:bodyPr/>
        <a:lstStyle/>
        <a:p>
          <a:endParaRPr lang="en-US"/>
        </a:p>
      </dgm:t>
    </dgm:pt>
    <dgm:pt modelId="{825FFC0E-95D2-43C8-BCE6-9B206622E9D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Encourages learning and professional development (Health Education England, 2020).</a:t>
          </a:r>
        </a:p>
      </dgm:t>
    </dgm:pt>
    <dgm:pt modelId="{1A158874-7C08-4AF2-9282-8CF3106B2961}" type="parTrans" cxnId="{BC8F7576-6984-434A-92DF-6C124B098258}">
      <dgm:prSet/>
      <dgm:spPr/>
      <dgm:t>
        <a:bodyPr/>
        <a:lstStyle/>
        <a:p>
          <a:endParaRPr lang="en-US"/>
        </a:p>
      </dgm:t>
    </dgm:pt>
    <dgm:pt modelId="{04DCECF3-5724-4E8F-A170-FEF6AD37622A}" type="sibTrans" cxnId="{BC8F7576-6984-434A-92DF-6C124B098258}">
      <dgm:prSet/>
      <dgm:spPr/>
      <dgm:t>
        <a:bodyPr/>
        <a:lstStyle/>
        <a:p>
          <a:endParaRPr lang="en-US"/>
        </a:p>
      </dgm:t>
    </dgm:pt>
    <dgm:pt modelId="{D59A7701-746B-4AE5-8AF3-5C958EF6733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Safety and compassionate care is made possible by effective teamwork (Reeves et al., 2017).</a:t>
          </a:r>
        </a:p>
      </dgm:t>
    </dgm:pt>
    <dgm:pt modelId="{AA95E08A-7585-48BE-9785-5976D286131A}" type="parTrans" cxnId="{82083A75-53F6-441E-9402-08E85A609EC4}">
      <dgm:prSet/>
      <dgm:spPr/>
      <dgm:t>
        <a:bodyPr/>
        <a:lstStyle/>
        <a:p>
          <a:endParaRPr lang="en-US"/>
        </a:p>
      </dgm:t>
    </dgm:pt>
    <dgm:pt modelId="{4EFC49F7-4A77-448D-A235-3CC41350C969}" type="sibTrans" cxnId="{82083A75-53F6-441E-9402-08E85A609EC4}">
      <dgm:prSet/>
      <dgm:spPr/>
      <dgm:t>
        <a:bodyPr/>
        <a:lstStyle/>
        <a:p>
          <a:endParaRPr lang="en-US"/>
        </a:p>
      </dgm:t>
    </dgm:pt>
    <dgm:pt modelId="{1AEA0CF6-ED22-4681-8877-1E747D8E1CA4}" type="pres">
      <dgm:prSet presAssocID="{06A5A7A4-4931-45E9-9A29-4B318661036D}" presName="root" presStyleCnt="0">
        <dgm:presLayoutVars>
          <dgm:dir/>
          <dgm:resizeHandles val="exact"/>
        </dgm:presLayoutVars>
      </dgm:prSet>
      <dgm:spPr/>
    </dgm:pt>
    <dgm:pt modelId="{30899A2F-6512-4794-9FBA-4C1CF7331903}" type="pres">
      <dgm:prSet presAssocID="{7726616C-099C-4A83-80BD-AD6C0E488042}" presName="compNode" presStyleCnt="0"/>
      <dgm:spPr/>
    </dgm:pt>
    <dgm:pt modelId="{4B607640-861D-490F-9DF8-20DC386C9B3C}" type="pres">
      <dgm:prSet presAssocID="{7726616C-099C-4A83-80BD-AD6C0E488042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7B87D33C-C407-468D-A9E3-9AEE4868CDB6}" type="pres">
      <dgm:prSet presAssocID="{7726616C-099C-4A83-80BD-AD6C0E488042}" presName="spaceRect" presStyleCnt="0"/>
      <dgm:spPr/>
    </dgm:pt>
    <dgm:pt modelId="{0F664104-01B3-47BF-81E6-81C4666854C6}" type="pres">
      <dgm:prSet presAssocID="{7726616C-099C-4A83-80BD-AD6C0E488042}" presName="textRect" presStyleLbl="revTx" presStyleIdx="0" presStyleCnt="5">
        <dgm:presLayoutVars>
          <dgm:chMax val="1"/>
          <dgm:chPref val="1"/>
        </dgm:presLayoutVars>
      </dgm:prSet>
      <dgm:spPr/>
    </dgm:pt>
    <dgm:pt modelId="{F199764A-2526-4D85-BCA8-A224B815AD55}" type="pres">
      <dgm:prSet presAssocID="{D3152814-5DBF-4E96-B065-DF16AF0A7877}" presName="sibTrans" presStyleCnt="0"/>
      <dgm:spPr/>
    </dgm:pt>
    <dgm:pt modelId="{4B16CB68-ED9E-46A7-A63F-37FD9CCAB702}" type="pres">
      <dgm:prSet presAssocID="{0596C48C-E594-451F-87E2-0CE2BFF308AE}" presName="compNode" presStyleCnt="0"/>
      <dgm:spPr/>
    </dgm:pt>
    <dgm:pt modelId="{96DBAD14-6A08-45DF-96A4-6A3DCC3AD13A}" type="pres">
      <dgm:prSet presAssocID="{0596C48C-E594-451F-87E2-0CE2BFF308AE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240DF406-FAF5-4B86-B152-6C1AB932C84B}" type="pres">
      <dgm:prSet presAssocID="{0596C48C-E594-451F-87E2-0CE2BFF308AE}" presName="spaceRect" presStyleCnt="0"/>
      <dgm:spPr/>
    </dgm:pt>
    <dgm:pt modelId="{C1D9D513-62AF-4C74-A5E1-3764456C5FE8}" type="pres">
      <dgm:prSet presAssocID="{0596C48C-E594-451F-87E2-0CE2BFF308AE}" presName="textRect" presStyleLbl="revTx" presStyleIdx="1" presStyleCnt="5">
        <dgm:presLayoutVars>
          <dgm:chMax val="1"/>
          <dgm:chPref val="1"/>
        </dgm:presLayoutVars>
      </dgm:prSet>
      <dgm:spPr/>
    </dgm:pt>
    <dgm:pt modelId="{BF1EE572-DB77-48B5-88DD-F3E1831D4F1B}" type="pres">
      <dgm:prSet presAssocID="{346EAC47-21A3-48FC-BF9F-5DAF2DA3E864}" presName="sibTrans" presStyleCnt="0"/>
      <dgm:spPr/>
    </dgm:pt>
    <dgm:pt modelId="{9A442197-BF90-4DC2-B0EB-E1C79FBB78F4}" type="pres">
      <dgm:prSet presAssocID="{7D3FA5A9-620E-4FD1-B037-5621963A5BFA}" presName="compNode" presStyleCnt="0"/>
      <dgm:spPr/>
    </dgm:pt>
    <dgm:pt modelId="{15AF9189-1BA3-49A2-9C5C-290CC8A2BE3B}" type="pres">
      <dgm:prSet presAssocID="{7D3FA5A9-620E-4FD1-B037-5621963A5BFA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7870134E-8C7C-4828-9244-069FCC342708}" type="pres">
      <dgm:prSet presAssocID="{7D3FA5A9-620E-4FD1-B037-5621963A5BFA}" presName="spaceRect" presStyleCnt="0"/>
      <dgm:spPr/>
    </dgm:pt>
    <dgm:pt modelId="{BF136606-9B23-421D-83F3-9E09CDE58639}" type="pres">
      <dgm:prSet presAssocID="{7D3FA5A9-620E-4FD1-B037-5621963A5BFA}" presName="textRect" presStyleLbl="revTx" presStyleIdx="2" presStyleCnt="5">
        <dgm:presLayoutVars>
          <dgm:chMax val="1"/>
          <dgm:chPref val="1"/>
        </dgm:presLayoutVars>
      </dgm:prSet>
      <dgm:spPr/>
    </dgm:pt>
    <dgm:pt modelId="{28C6F1D3-1476-4447-895E-DE29A49B2492}" type="pres">
      <dgm:prSet presAssocID="{DD27FD9A-E83A-4130-A559-09D41D98777B}" presName="sibTrans" presStyleCnt="0"/>
      <dgm:spPr/>
    </dgm:pt>
    <dgm:pt modelId="{54FF8726-6BD8-49D3-872F-2C527C2298DA}" type="pres">
      <dgm:prSet presAssocID="{825FFC0E-95D2-43C8-BCE6-9B206622E9DA}" presName="compNode" presStyleCnt="0"/>
      <dgm:spPr/>
    </dgm:pt>
    <dgm:pt modelId="{156977DF-AD35-4C33-B2E8-36484319E516}" type="pres">
      <dgm:prSet presAssocID="{825FFC0E-95D2-43C8-BCE6-9B206622E9DA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2F3AA5F-7647-4B6D-9D8F-90D78B79E605}" type="pres">
      <dgm:prSet presAssocID="{825FFC0E-95D2-43C8-BCE6-9B206622E9DA}" presName="spaceRect" presStyleCnt="0"/>
      <dgm:spPr/>
    </dgm:pt>
    <dgm:pt modelId="{0B15960F-D44C-415A-BA5B-61BFA2010322}" type="pres">
      <dgm:prSet presAssocID="{825FFC0E-95D2-43C8-BCE6-9B206622E9DA}" presName="textRect" presStyleLbl="revTx" presStyleIdx="3" presStyleCnt="5">
        <dgm:presLayoutVars>
          <dgm:chMax val="1"/>
          <dgm:chPref val="1"/>
        </dgm:presLayoutVars>
      </dgm:prSet>
      <dgm:spPr/>
    </dgm:pt>
    <dgm:pt modelId="{C0F7710A-0621-4106-AA6D-4983528846A7}" type="pres">
      <dgm:prSet presAssocID="{04DCECF3-5724-4E8F-A170-FEF6AD37622A}" presName="sibTrans" presStyleCnt="0"/>
      <dgm:spPr/>
    </dgm:pt>
    <dgm:pt modelId="{E9337DA0-2C3C-4B79-A614-79F1FC0FFCDC}" type="pres">
      <dgm:prSet presAssocID="{D59A7701-746B-4AE5-8AF3-5C958EF67337}" presName="compNode" presStyleCnt="0"/>
      <dgm:spPr/>
    </dgm:pt>
    <dgm:pt modelId="{4544D271-4C75-4889-8E2C-8AC51D2A051B}" type="pres">
      <dgm:prSet presAssocID="{D59A7701-746B-4AE5-8AF3-5C958EF67337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6BC6EB1F-BAF2-4F9F-97A6-29B7768C4902}" type="pres">
      <dgm:prSet presAssocID="{D59A7701-746B-4AE5-8AF3-5C958EF67337}" presName="spaceRect" presStyleCnt="0"/>
      <dgm:spPr/>
    </dgm:pt>
    <dgm:pt modelId="{A24FF580-D5CE-4FCB-993E-46779F419044}" type="pres">
      <dgm:prSet presAssocID="{D59A7701-746B-4AE5-8AF3-5C958EF67337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D2620B18-8056-486D-86CC-1A128BADC53A}" srcId="{06A5A7A4-4931-45E9-9A29-4B318661036D}" destId="{7726616C-099C-4A83-80BD-AD6C0E488042}" srcOrd="0" destOrd="0" parTransId="{39E87D7F-3AC4-4C0A-8B6D-6A9C2A638B39}" sibTransId="{D3152814-5DBF-4E96-B065-DF16AF0A7877}"/>
    <dgm:cxn modelId="{63E4C528-3C14-43E5-80D4-768AB21D781D}" srcId="{06A5A7A4-4931-45E9-9A29-4B318661036D}" destId="{7D3FA5A9-620E-4FD1-B037-5621963A5BFA}" srcOrd="2" destOrd="0" parTransId="{A24C8BDF-D381-45C7-9CDD-ECC6B2FAD155}" sibTransId="{DD27FD9A-E83A-4130-A559-09D41D98777B}"/>
    <dgm:cxn modelId="{961B9D2C-165E-4BEA-A83B-BC28E069F8B3}" srcId="{06A5A7A4-4931-45E9-9A29-4B318661036D}" destId="{0596C48C-E594-451F-87E2-0CE2BFF308AE}" srcOrd="1" destOrd="0" parTransId="{D8EB2AB3-BFC2-4A4D-BCFB-17D383ABE179}" sibTransId="{346EAC47-21A3-48FC-BF9F-5DAF2DA3E864}"/>
    <dgm:cxn modelId="{8185BA3D-9302-408D-9826-C0B5F2EA630D}" type="presOf" srcId="{D59A7701-746B-4AE5-8AF3-5C958EF67337}" destId="{A24FF580-D5CE-4FCB-993E-46779F419044}" srcOrd="0" destOrd="0" presId="urn:microsoft.com/office/officeart/2018/2/layout/IconLabelList"/>
    <dgm:cxn modelId="{C7978E54-81D8-440C-A7EB-6B944DF1648B}" type="presOf" srcId="{7726616C-099C-4A83-80BD-AD6C0E488042}" destId="{0F664104-01B3-47BF-81E6-81C4666854C6}" srcOrd="0" destOrd="0" presId="urn:microsoft.com/office/officeart/2018/2/layout/IconLabelList"/>
    <dgm:cxn modelId="{82083A75-53F6-441E-9402-08E85A609EC4}" srcId="{06A5A7A4-4931-45E9-9A29-4B318661036D}" destId="{D59A7701-746B-4AE5-8AF3-5C958EF67337}" srcOrd="4" destOrd="0" parTransId="{AA95E08A-7585-48BE-9785-5976D286131A}" sibTransId="{4EFC49F7-4A77-448D-A235-3CC41350C969}"/>
    <dgm:cxn modelId="{BC8F7576-6984-434A-92DF-6C124B098258}" srcId="{06A5A7A4-4931-45E9-9A29-4B318661036D}" destId="{825FFC0E-95D2-43C8-BCE6-9B206622E9DA}" srcOrd="3" destOrd="0" parTransId="{1A158874-7C08-4AF2-9282-8CF3106B2961}" sibTransId="{04DCECF3-5724-4E8F-A170-FEF6AD37622A}"/>
    <dgm:cxn modelId="{F6B05987-4AB0-4635-BBAE-E89C3BA6E6E5}" type="presOf" srcId="{825FFC0E-95D2-43C8-BCE6-9B206622E9DA}" destId="{0B15960F-D44C-415A-BA5B-61BFA2010322}" srcOrd="0" destOrd="0" presId="urn:microsoft.com/office/officeart/2018/2/layout/IconLabelList"/>
    <dgm:cxn modelId="{D44C27C0-C1EF-4557-A063-7DE62BEE4148}" type="presOf" srcId="{7D3FA5A9-620E-4FD1-B037-5621963A5BFA}" destId="{BF136606-9B23-421D-83F3-9E09CDE58639}" srcOrd="0" destOrd="0" presId="urn:microsoft.com/office/officeart/2018/2/layout/IconLabelList"/>
    <dgm:cxn modelId="{E83136C9-CFBE-4471-BE4D-12AD7AFD8DE0}" type="presOf" srcId="{0596C48C-E594-451F-87E2-0CE2BFF308AE}" destId="{C1D9D513-62AF-4C74-A5E1-3764456C5FE8}" srcOrd="0" destOrd="0" presId="urn:microsoft.com/office/officeart/2018/2/layout/IconLabelList"/>
    <dgm:cxn modelId="{4F89D6F3-E1F0-4E7A-A0C3-0A529A674470}" type="presOf" srcId="{06A5A7A4-4931-45E9-9A29-4B318661036D}" destId="{1AEA0CF6-ED22-4681-8877-1E747D8E1CA4}" srcOrd="0" destOrd="0" presId="urn:microsoft.com/office/officeart/2018/2/layout/IconLabelList"/>
    <dgm:cxn modelId="{23A16C4F-3E4F-419B-98EE-F12A7F2F7161}" type="presParOf" srcId="{1AEA0CF6-ED22-4681-8877-1E747D8E1CA4}" destId="{30899A2F-6512-4794-9FBA-4C1CF7331903}" srcOrd="0" destOrd="0" presId="urn:microsoft.com/office/officeart/2018/2/layout/IconLabelList"/>
    <dgm:cxn modelId="{CA137401-D169-4858-8BDB-CB0F1CDB8FE3}" type="presParOf" srcId="{30899A2F-6512-4794-9FBA-4C1CF7331903}" destId="{4B607640-861D-490F-9DF8-20DC386C9B3C}" srcOrd="0" destOrd="0" presId="urn:microsoft.com/office/officeart/2018/2/layout/IconLabelList"/>
    <dgm:cxn modelId="{3BB69E57-BB04-4799-9C0A-6401F6229E3B}" type="presParOf" srcId="{30899A2F-6512-4794-9FBA-4C1CF7331903}" destId="{7B87D33C-C407-468D-A9E3-9AEE4868CDB6}" srcOrd="1" destOrd="0" presId="urn:microsoft.com/office/officeart/2018/2/layout/IconLabelList"/>
    <dgm:cxn modelId="{4EE8B9E7-54B4-489E-BC96-97624EB855FC}" type="presParOf" srcId="{30899A2F-6512-4794-9FBA-4C1CF7331903}" destId="{0F664104-01B3-47BF-81E6-81C4666854C6}" srcOrd="2" destOrd="0" presId="urn:microsoft.com/office/officeart/2018/2/layout/IconLabelList"/>
    <dgm:cxn modelId="{827479E9-45D7-48C7-B402-72048084DD8A}" type="presParOf" srcId="{1AEA0CF6-ED22-4681-8877-1E747D8E1CA4}" destId="{F199764A-2526-4D85-BCA8-A224B815AD55}" srcOrd="1" destOrd="0" presId="urn:microsoft.com/office/officeart/2018/2/layout/IconLabelList"/>
    <dgm:cxn modelId="{828576AE-27AA-4F8B-BCC8-1E40CE264444}" type="presParOf" srcId="{1AEA0CF6-ED22-4681-8877-1E747D8E1CA4}" destId="{4B16CB68-ED9E-46A7-A63F-37FD9CCAB702}" srcOrd="2" destOrd="0" presId="urn:microsoft.com/office/officeart/2018/2/layout/IconLabelList"/>
    <dgm:cxn modelId="{6907C0FB-1505-4063-BDDF-C373C54109BE}" type="presParOf" srcId="{4B16CB68-ED9E-46A7-A63F-37FD9CCAB702}" destId="{96DBAD14-6A08-45DF-96A4-6A3DCC3AD13A}" srcOrd="0" destOrd="0" presId="urn:microsoft.com/office/officeart/2018/2/layout/IconLabelList"/>
    <dgm:cxn modelId="{F0E46E5C-8625-4EBA-A86F-43585169D67C}" type="presParOf" srcId="{4B16CB68-ED9E-46A7-A63F-37FD9CCAB702}" destId="{240DF406-FAF5-4B86-B152-6C1AB932C84B}" srcOrd="1" destOrd="0" presId="urn:microsoft.com/office/officeart/2018/2/layout/IconLabelList"/>
    <dgm:cxn modelId="{5CC0E29D-DBEE-4D7E-85B1-955017A3F410}" type="presParOf" srcId="{4B16CB68-ED9E-46A7-A63F-37FD9CCAB702}" destId="{C1D9D513-62AF-4C74-A5E1-3764456C5FE8}" srcOrd="2" destOrd="0" presId="urn:microsoft.com/office/officeart/2018/2/layout/IconLabelList"/>
    <dgm:cxn modelId="{C5DAD2FD-4DCA-4536-AF8B-728615D0D328}" type="presParOf" srcId="{1AEA0CF6-ED22-4681-8877-1E747D8E1CA4}" destId="{BF1EE572-DB77-48B5-88DD-F3E1831D4F1B}" srcOrd="3" destOrd="0" presId="urn:microsoft.com/office/officeart/2018/2/layout/IconLabelList"/>
    <dgm:cxn modelId="{A8ABBED3-E947-4D19-AAF8-40AD28AEBA94}" type="presParOf" srcId="{1AEA0CF6-ED22-4681-8877-1E747D8E1CA4}" destId="{9A442197-BF90-4DC2-B0EB-E1C79FBB78F4}" srcOrd="4" destOrd="0" presId="urn:microsoft.com/office/officeart/2018/2/layout/IconLabelList"/>
    <dgm:cxn modelId="{2D788231-0438-4668-B89B-3918177D2B63}" type="presParOf" srcId="{9A442197-BF90-4DC2-B0EB-E1C79FBB78F4}" destId="{15AF9189-1BA3-49A2-9C5C-290CC8A2BE3B}" srcOrd="0" destOrd="0" presId="urn:microsoft.com/office/officeart/2018/2/layout/IconLabelList"/>
    <dgm:cxn modelId="{7870391D-5430-4FFD-9062-250164441FE8}" type="presParOf" srcId="{9A442197-BF90-4DC2-B0EB-E1C79FBB78F4}" destId="{7870134E-8C7C-4828-9244-069FCC342708}" srcOrd="1" destOrd="0" presId="urn:microsoft.com/office/officeart/2018/2/layout/IconLabelList"/>
    <dgm:cxn modelId="{1F678914-8C1C-43CA-A249-79B1F9EAF4F4}" type="presParOf" srcId="{9A442197-BF90-4DC2-B0EB-E1C79FBB78F4}" destId="{BF136606-9B23-421D-83F3-9E09CDE58639}" srcOrd="2" destOrd="0" presId="urn:microsoft.com/office/officeart/2018/2/layout/IconLabelList"/>
    <dgm:cxn modelId="{232244F9-D74F-4962-A9E0-22F371184720}" type="presParOf" srcId="{1AEA0CF6-ED22-4681-8877-1E747D8E1CA4}" destId="{28C6F1D3-1476-4447-895E-DE29A49B2492}" srcOrd="5" destOrd="0" presId="urn:microsoft.com/office/officeart/2018/2/layout/IconLabelList"/>
    <dgm:cxn modelId="{6698534A-41D7-43E7-8772-4E599F770B09}" type="presParOf" srcId="{1AEA0CF6-ED22-4681-8877-1E747D8E1CA4}" destId="{54FF8726-6BD8-49D3-872F-2C527C2298DA}" srcOrd="6" destOrd="0" presId="urn:microsoft.com/office/officeart/2018/2/layout/IconLabelList"/>
    <dgm:cxn modelId="{422E76C0-CB0A-4D27-97F7-0F2EBC987843}" type="presParOf" srcId="{54FF8726-6BD8-49D3-872F-2C527C2298DA}" destId="{156977DF-AD35-4C33-B2E8-36484319E516}" srcOrd="0" destOrd="0" presId="urn:microsoft.com/office/officeart/2018/2/layout/IconLabelList"/>
    <dgm:cxn modelId="{1BBC8FD0-845B-4D1D-8249-DD879CBC8AB5}" type="presParOf" srcId="{54FF8726-6BD8-49D3-872F-2C527C2298DA}" destId="{82F3AA5F-7647-4B6D-9D8F-90D78B79E605}" srcOrd="1" destOrd="0" presId="urn:microsoft.com/office/officeart/2018/2/layout/IconLabelList"/>
    <dgm:cxn modelId="{05CE67E3-359F-4BEA-937D-9C0DDB098D4F}" type="presParOf" srcId="{54FF8726-6BD8-49D3-872F-2C527C2298DA}" destId="{0B15960F-D44C-415A-BA5B-61BFA2010322}" srcOrd="2" destOrd="0" presId="urn:microsoft.com/office/officeart/2018/2/layout/IconLabelList"/>
    <dgm:cxn modelId="{1ECB8987-76FE-4EF3-99CC-DDB364880299}" type="presParOf" srcId="{1AEA0CF6-ED22-4681-8877-1E747D8E1CA4}" destId="{C0F7710A-0621-4106-AA6D-4983528846A7}" srcOrd="7" destOrd="0" presId="urn:microsoft.com/office/officeart/2018/2/layout/IconLabelList"/>
    <dgm:cxn modelId="{7A26B7A4-5A31-44F2-8A14-C5E63DF44582}" type="presParOf" srcId="{1AEA0CF6-ED22-4681-8877-1E747D8E1CA4}" destId="{E9337DA0-2C3C-4B79-A614-79F1FC0FFCDC}" srcOrd="8" destOrd="0" presId="urn:microsoft.com/office/officeart/2018/2/layout/IconLabelList"/>
    <dgm:cxn modelId="{869DD455-1286-4776-8F58-B1E4B5750681}" type="presParOf" srcId="{E9337DA0-2C3C-4B79-A614-79F1FC0FFCDC}" destId="{4544D271-4C75-4889-8E2C-8AC51D2A051B}" srcOrd="0" destOrd="0" presId="urn:microsoft.com/office/officeart/2018/2/layout/IconLabelList"/>
    <dgm:cxn modelId="{AD0D396A-AE89-471A-BE4D-27490269C45B}" type="presParOf" srcId="{E9337DA0-2C3C-4B79-A614-79F1FC0FFCDC}" destId="{6BC6EB1F-BAF2-4F9F-97A6-29B7768C4902}" srcOrd="1" destOrd="0" presId="urn:microsoft.com/office/officeart/2018/2/layout/IconLabelList"/>
    <dgm:cxn modelId="{1F015721-1916-416B-A557-7F26E29E0928}" type="presParOf" srcId="{E9337DA0-2C3C-4B79-A614-79F1FC0FFCDC}" destId="{A24FF580-D5CE-4FCB-993E-46779F41904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607640-861D-490F-9DF8-20DC386C9B3C}">
      <dsp:nvSpPr>
        <dsp:cNvPr id="0" name=""/>
        <dsp:cNvSpPr/>
      </dsp:nvSpPr>
      <dsp:spPr>
        <a:xfrm>
          <a:off x="393681" y="692642"/>
          <a:ext cx="636767" cy="6367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664104-01B3-47BF-81E6-81C4666854C6}">
      <dsp:nvSpPr>
        <dsp:cNvPr id="0" name=""/>
        <dsp:cNvSpPr/>
      </dsp:nvSpPr>
      <dsp:spPr>
        <a:xfrm>
          <a:off x="4546" y="1541736"/>
          <a:ext cx="1415039" cy="566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Reduces hospital readmissions (NHS England, 2019).</a:t>
          </a:r>
        </a:p>
      </dsp:txBody>
      <dsp:txXfrm>
        <a:off x="4546" y="1541736"/>
        <a:ext cx="1415039" cy="566015"/>
      </dsp:txXfrm>
    </dsp:sp>
    <dsp:sp modelId="{96DBAD14-6A08-45DF-96A4-6A3DCC3AD13A}">
      <dsp:nvSpPr>
        <dsp:cNvPr id="0" name=""/>
        <dsp:cNvSpPr/>
      </dsp:nvSpPr>
      <dsp:spPr>
        <a:xfrm>
          <a:off x="2056352" y="692642"/>
          <a:ext cx="636767" cy="6367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D9D513-62AF-4C74-A5E1-3764456C5FE8}">
      <dsp:nvSpPr>
        <dsp:cNvPr id="0" name=""/>
        <dsp:cNvSpPr/>
      </dsp:nvSpPr>
      <dsp:spPr>
        <a:xfrm>
          <a:off x="1667217" y="1541736"/>
          <a:ext cx="1415039" cy="566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Improves patient satisfaction (Care Quality Commission, 2021).</a:t>
          </a:r>
        </a:p>
      </dsp:txBody>
      <dsp:txXfrm>
        <a:off x="1667217" y="1541736"/>
        <a:ext cx="1415039" cy="566015"/>
      </dsp:txXfrm>
    </dsp:sp>
    <dsp:sp modelId="{15AF9189-1BA3-49A2-9C5C-290CC8A2BE3B}">
      <dsp:nvSpPr>
        <dsp:cNvPr id="0" name=""/>
        <dsp:cNvSpPr/>
      </dsp:nvSpPr>
      <dsp:spPr>
        <a:xfrm>
          <a:off x="3719023" y="692642"/>
          <a:ext cx="636767" cy="6367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136606-9B23-421D-83F3-9E09CDE58639}">
      <dsp:nvSpPr>
        <dsp:cNvPr id="0" name=""/>
        <dsp:cNvSpPr/>
      </dsp:nvSpPr>
      <dsp:spPr>
        <a:xfrm>
          <a:off x="3329887" y="1541736"/>
          <a:ext cx="1415039" cy="566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Builds trust between staff and patients (World Health </a:t>
          </a:r>
          <a:r>
            <a:rPr lang="en-US" sz="1100" kern="1200" dirty="0" err="1"/>
            <a:t>Organisation</a:t>
          </a:r>
          <a:r>
            <a:rPr lang="en-US" sz="1100" kern="1200" dirty="0"/>
            <a:t>, 2010).</a:t>
          </a:r>
        </a:p>
      </dsp:txBody>
      <dsp:txXfrm>
        <a:off x="3329887" y="1541736"/>
        <a:ext cx="1415039" cy="566015"/>
      </dsp:txXfrm>
    </dsp:sp>
    <dsp:sp modelId="{156977DF-AD35-4C33-B2E8-36484319E516}">
      <dsp:nvSpPr>
        <dsp:cNvPr id="0" name=""/>
        <dsp:cNvSpPr/>
      </dsp:nvSpPr>
      <dsp:spPr>
        <a:xfrm>
          <a:off x="5381694" y="692642"/>
          <a:ext cx="636767" cy="6367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15960F-D44C-415A-BA5B-61BFA2010322}">
      <dsp:nvSpPr>
        <dsp:cNvPr id="0" name=""/>
        <dsp:cNvSpPr/>
      </dsp:nvSpPr>
      <dsp:spPr>
        <a:xfrm>
          <a:off x="4992558" y="1541736"/>
          <a:ext cx="1415039" cy="566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Encourages learning and professional development (Health Education England, 2020).</a:t>
          </a:r>
        </a:p>
      </dsp:txBody>
      <dsp:txXfrm>
        <a:off x="4992558" y="1541736"/>
        <a:ext cx="1415039" cy="566015"/>
      </dsp:txXfrm>
    </dsp:sp>
    <dsp:sp modelId="{4544D271-4C75-4889-8E2C-8AC51D2A051B}">
      <dsp:nvSpPr>
        <dsp:cNvPr id="0" name=""/>
        <dsp:cNvSpPr/>
      </dsp:nvSpPr>
      <dsp:spPr>
        <a:xfrm>
          <a:off x="7044365" y="692642"/>
          <a:ext cx="636767" cy="63676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4FF580-D5CE-4FCB-993E-46779F419044}">
      <dsp:nvSpPr>
        <dsp:cNvPr id="0" name=""/>
        <dsp:cNvSpPr/>
      </dsp:nvSpPr>
      <dsp:spPr>
        <a:xfrm>
          <a:off x="6655229" y="1541736"/>
          <a:ext cx="1415039" cy="5660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Safety and compassionate care is made possible by effective teamwork (Reeves et al., 2017).</a:t>
          </a:r>
        </a:p>
      </dsp:txBody>
      <dsp:txXfrm>
        <a:off x="6655229" y="1541736"/>
        <a:ext cx="1415039" cy="5660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538D2-0583-8738-B4F0-5415D1B5FA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503F45-6FB3-0B65-5FE2-3BD6264B7B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58AA30-24A5-2362-3A5E-FBB9BF315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7C7F8-7EB2-2F45-84AD-673F95A6547E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D0FED2-FDDD-1931-CCC1-F83E69DE4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7BA9DD-C81F-C3AA-6908-0AE9C9889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25EFA-52AD-9946-AA0E-F457A6751E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2807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F47B3-664C-CD85-94B3-3573DF4F5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8AEF62-D16A-FDD8-40E3-1906816E12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6369B5-52B0-DBB9-CAA9-1EB080DA9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7C7F8-7EB2-2F45-84AD-673F95A6547E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820158-C365-1FFC-8247-4EA4D8822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2D5A40-7A81-0012-3DC3-DCEBCFB9B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25EFA-52AD-9946-AA0E-F457A6751E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0327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3AFA6-0D61-64B4-0FE0-A2287CF35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8F4C63-BEA7-5991-F62A-520ED686A3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4B5EC9-90C3-9901-95BB-51E592F5E9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7C7F8-7EB2-2F45-84AD-673F95A6547E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17FE4C-C9ED-5952-3140-E11F04A16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6C3EF2-E08C-6B08-AF83-5D189FBFC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25EFA-52AD-9946-AA0E-F457A6751E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3666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53EA0-ABB2-BB9B-C945-0ABC7A4F95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E8A55-9E73-22A5-90BF-4CBEE77F5E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5DFDAE-896B-DDF4-9E7D-78400F1DE8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467112-1628-2770-3425-1E2BE0CAC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7C7F8-7EB2-2F45-84AD-673F95A6547E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6913E5-55CD-E35A-2D70-B772F20429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FBB342-3108-892E-9C39-4026B89D5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25EFA-52AD-9946-AA0E-F457A6751E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5437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4DF4BF-292B-9603-4AF5-3585D9A1A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E0AF7D-9AE7-7499-2192-D28AED647E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BADF74-E18C-40C1-981E-7D807E31E5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7F6C9B1-FEBA-7092-954D-09F545C7EA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A7C23C-C87B-0A17-36E4-1034749D402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D789E6-C135-A3A8-4927-A326A81448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7C7F8-7EB2-2F45-84AD-673F95A6547E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2B65B4-0822-8613-E531-8C350524B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8768F1-6F16-6E25-7E98-6F5E6F343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25EFA-52AD-9946-AA0E-F457A6751E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5381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EC314-544D-5159-8321-94172B5CD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B81ADB-DC8B-462B-0A61-C30269CADB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7C7F8-7EB2-2F45-84AD-673F95A6547E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8955B0-0F3B-B178-0767-59A9D4BF93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E2D09C-4086-2423-5A1A-C4D6C1DE8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25EFA-52AD-9946-AA0E-F457A6751E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57160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9741658-7231-3EF7-38AC-754DAC4651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7C7F8-7EB2-2F45-84AD-673F95A6547E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61CF4E-71A0-D5D2-FD0A-A0C382E50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D56ED2-4D72-0593-6ACB-869AB7A1F3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25EFA-52AD-9946-AA0E-F457A6751E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8350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CF414-4982-13D0-3579-27806A774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11CCD-1237-AC34-2977-09999DC9FE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788508-1138-CF6C-1101-BDC4BE3B66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75E4D4-40FF-51DE-D068-4413FC8492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7C7F8-7EB2-2F45-84AD-673F95A6547E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2ABB9B-6D6C-CD87-771A-D1B57DF97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970D90-253C-046E-75AD-0A25A9F61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25EFA-52AD-9946-AA0E-F457A6751E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1390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3641C-3B74-5E46-0671-99A64501C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C1C389-7884-AF2A-ECAC-C150863B48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EE4459-F63D-7FDA-303D-58B9A49B69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9B49F-D5B8-2ED4-406F-F6494F7176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7C7F8-7EB2-2F45-84AD-673F95A6547E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7F50C1-5077-B180-4C49-B10D3AEBD1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5895CD-85D7-3BE0-6624-07F15FCC7A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25EFA-52AD-9946-AA0E-F457A6751E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2792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BBBA1-3806-F38E-C3A5-BC11D0346B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7EFC1C-46B3-0535-6815-645574FB6C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1F36DD-01BC-86F6-2A9E-94D08C1E8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7C7F8-7EB2-2F45-84AD-673F95A6547E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FA0129-8DCD-0BD3-2C40-CFF9AD1B19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65D78C-EF37-5EB8-37BC-8C02D5E1A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25EFA-52AD-9946-AA0E-F457A6751E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68942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1EF94A-1C30-3F16-5935-04FDA4B733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4211BA-F1CB-83F1-F4E2-3F7FDBCE78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8596BA-23DA-2C4C-00F6-AE894D315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7C7F8-7EB2-2F45-84AD-673F95A6547E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5C57B8-3B7B-FA82-7400-F6DE2C58C3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168D8-913E-9CCF-AC9B-3CF841BCA9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25EFA-52AD-9946-AA0E-F457A6751E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75864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A1E5E-2DF8-40B2-BEA2-72B538599A0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54DE2-CA27-49AF-95CE-9C4463139524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80674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A1E5E-2DF8-40B2-BEA2-72B538599A0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54DE2-CA27-49AF-95CE-9C4463139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8706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A1E5E-2DF8-40B2-BEA2-72B538599A0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54DE2-CA27-49AF-95CE-9C4463139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4674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A1E5E-2DF8-40B2-BEA2-72B538599A0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54DE2-CA27-49AF-95CE-9C4463139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3299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A1E5E-2DF8-40B2-BEA2-72B538599A0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54DE2-CA27-49AF-95CE-9C4463139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2222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A1E5E-2DF8-40B2-BEA2-72B538599A0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54DE2-CA27-49AF-95CE-9C4463139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97296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A1E5E-2DF8-40B2-BEA2-72B538599A0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54DE2-CA27-49AF-95CE-9C4463139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4090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A1E5E-2DF8-40B2-BEA2-72B538599A0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54DE2-CA27-49AF-95CE-9C4463139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7934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A1E5E-2DF8-40B2-BEA2-72B538599A0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54DE2-CA27-49AF-95CE-9C4463139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96133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A1E5E-2DF8-40B2-BEA2-72B538599A0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54DE2-CA27-49AF-95CE-9C4463139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5614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A1E5E-2DF8-40B2-BEA2-72B538599A0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54DE2-CA27-49AF-95CE-9C4463139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1340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A1E5E-2DF8-40B2-BEA2-72B538599A0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54DE2-CA27-49AF-95CE-9C446313952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1017268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A1E5E-2DF8-40B2-BEA2-72B538599A0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54DE2-CA27-49AF-95CE-9C4463139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23283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A1E5E-2DF8-40B2-BEA2-72B538599A0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54DE2-CA27-49AF-95CE-9C4463139524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4106457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A1E5E-2DF8-40B2-BEA2-72B538599A0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54DE2-CA27-49AF-95CE-9C4463139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1880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A1E5E-2DF8-40B2-BEA2-72B538599A0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54DE2-CA27-49AF-95CE-9C4463139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94699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A1E5E-2DF8-40B2-BEA2-72B538599A0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C54DE2-CA27-49AF-95CE-9C4463139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627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42CDAD-9784-1A18-557A-17464EB66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341523-068E-8DDF-E3CC-52ECAFADF2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091457-8065-CA27-76DB-FDDE400149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C97C7F8-7EB2-2F45-84AD-673F95A6547E}" type="datetimeFigureOut">
              <a:rPr lang="en-US" smtClean="0"/>
              <a:t>6/20/2026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309AAE-3091-CFC5-4BA2-231AAF0390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7AE3BB-8F07-57A0-8EA8-D0651BEAC9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A625EFA-52AD-9946-AA0E-F457A6751E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4090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9A0A1E5E-2DF8-40B2-BEA2-72B538599A0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0C54DE2-CA27-49AF-95CE-9C4463139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5283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  <p:sldLayoutId id="2147483703" r:id="rId14"/>
    <p:sldLayoutId id="2147483704" r:id="rId15"/>
    <p:sldLayoutId id="2147483705" r:id="rId16"/>
    <p:sldLayoutId id="214748370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amy.com/business-people-build-collaboration-teamwork-concept-teamworking-scene-corporate-or-study-partnership-kicky-vector-office-characters-cooperation-image499225437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392998/diverse-people-joining-hands-together-teamwork-and-community-concept" TargetMode="External"/><Relationship Id="rId2" Type="http://schemas.openxmlformats.org/officeDocument/2006/relationships/image" Target="../media/image2.1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clahealth.org/news/article/teamwork-benefits-patients-in-health-care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e.nhs.uk/?utm_source=chatgpt.com" TargetMode="External"/><Relationship Id="rId2" Type="http://schemas.openxmlformats.org/officeDocument/2006/relationships/hyperlink" Target="https://www.cqc.org.uk/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?utm_source=chatgpt.com" TargetMode="External"/><Relationship Id="rId5" Type="http://schemas.openxmlformats.org/officeDocument/2006/relationships/hyperlink" Target="https://www.england.nhs.uk/?utm_source=chatgpt.com" TargetMode="External"/><Relationship Id="rId4" Type="http://schemas.openxmlformats.org/officeDocument/2006/relationships/hyperlink" Target="https://www.longtermplan.nhs.uk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7E134C76-7FB4-4BB7-9322-DD8A4B179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Snip Single Corner Rectangle 17">
            <a:extLst>
              <a:ext uri="{FF2B5EF4-FFF2-40B4-BE49-F238E27FC236}">
                <a16:creationId xmlns:a16="http://schemas.microsoft.com/office/drawing/2014/main" id="{C0C57804-4F33-4D85-AA3E-DA0F214BB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6FC84A-A8B2-81F3-3501-877E5982AD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2" y="685799"/>
            <a:ext cx="9678988" cy="367347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>
                <a:solidFill>
                  <a:schemeClr val="tx2"/>
                </a:solidFill>
              </a:rPr>
              <a:t>Name: Oscar Laureaga</a:t>
            </a:r>
            <a:br>
              <a:rPr lang="en-GB" sz="2400" dirty="0">
                <a:solidFill>
                  <a:schemeClr val="tx2"/>
                </a:solidFill>
              </a:rPr>
            </a:br>
            <a:r>
              <a:rPr lang="en-GB" sz="2400" dirty="0">
                <a:solidFill>
                  <a:schemeClr val="tx2"/>
                </a:solidFill>
              </a:rPr>
              <a:t>student Id number: 2513366</a:t>
            </a:r>
            <a:br>
              <a:rPr lang="en-GB" sz="2400" dirty="0">
                <a:solidFill>
                  <a:schemeClr val="tx2"/>
                </a:solidFill>
              </a:rPr>
            </a:br>
            <a:r>
              <a:rPr lang="en-GB" sz="2400" dirty="0">
                <a:solidFill>
                  <a:schemeClr val="tx2"/>
                </a:solidFill>
              </a:rPr>
              <a:t>programme: certificate of higher education Skills for the workplace (health and social care)</a:t>
            </a:r>
            <a:br>
              <a:rPr lang="en-GB" sz="2400" dirty="0">
                <a:solidFill>
                  <a:schemeClr val="tx2"/>
                </a:solidFill>
              </a:rPr>
            </a:br>
            <a:r>
              <a:rPr lang="en-GB" sz="2400" dirty="0">
                <a:solidFill>
                  <a:schemeClr val="tx2"/>
                </a:solidFill>
              </a:rPr>
              <a:t>module: professional development within health and social care</a:t>
            </a:r>
            <a:br>
              <a:rPr lang="en-GB" sz="2400" dirty="0">
                <a:solidFill>
                  <a:schemeClr val="tx2"/>
                </a:solidFill>
              </a:rPr>
            </a:br>
            <a:r>
              <a:rPr lang="en-GB" sz="2400" dirty="0">
                <a:solidFill>
                  <a:schemeClr val="tx2"/>
                </a:solidFill>
              </a:rPr>
              <a:t>module code: Lchs_birm4009</a:t>
            </a:r>
            <a:br>
              <a:rPr lang="en-GB" sz="2400" dirty="0">
                <a:solidFill>
                  <a:schemeClr val="tx2"/>
                </a:solidFill>
              </a:rPr>
            </a:br>
            <a:r>
              <a:rPr lang="en-GB" sz="2400" dirty="0">
                <a:solidFill>
                  <a:schemeClr val="tx2"/>
                </a:solidFill>
              </a:rPr>
              <a:t>lecturer: </a:t>
            </a:r>
            <a:r>
              <a:rPr lang="en-GB" sz="2400" dirty="0" err="1">
                <a:solidFill>
                  <a:schemeClr val="tx2"/>
                </a:solidFill>
              </a:rPr>
              <a:t>walter</a:t>
            </a:r>
            <a:r>
              <a:rPr lang="en-GB" sz="2400" dirty="0">
                <a:solidFill>
                  <a:schemeClr val="tx2"/>
                </a:solidFill>
              </a:rPr>
              <a:t>-Rodney </a:t>
            </a:r>
            <a:r>
              <a:rPr lang="en-GB" sz="2400" dirty="0" err="1">
                <a:solidFill>
                  <a:schemeClr val="tx2"/>
                </a:solidFill>
              </a:rPr>
              <a:t>nagumo</a:t>
            </a:r>
            <a:br>
              <a:rPr lang="en-GB" sz="2400" dirty="0">
                <a:solidFill>
                  <a:schemeClr val="tx2"/>
                </a:solidFill>
              </a:rPr>
            </a:br>
            <a:r>
              <a:rPr lang="en-GB" sz="2400" dirty="0">
                <a:solidFill>
                  <a:schemeClr val="tx2"/>
                </a:solidFill>
              </a:rPr>
              <a:t>assignment title: self-awareness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B5DAFF-2545-1FD8-A159-3470231C24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4212" y="4648198"/>
            <a:ext cx="7005742" cy="1143002"/>
          </a:xfrm>
        </p:spPr>
        <p:txBody>
          <a:bodyPr>
            <a:normAutofit/>
          </a:bodyPr>
          <a:lstStyle/>
          <a:p>
            <a:endParaRPr lang="en-GB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77151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6" name="Right Triangle 25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0A12CE-C770-1D6D-104A-C552FA612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3356" y="1188637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pic>
        <p:nvPicPr>
          <p:cNvPr id="5" name="Content Placeholder 4" descr="A group of people working on a word&#10;&#10;Description automatically generated">
            <a:extLst>
              <a:ext uri="{FF2B5EF4-FFF2-40B4-BE49-F238E27FC236}">
                <a16:creationId xmlns:a16="http://schemas.microsoft.com/office/drawing/2014/main" id="{CF133C7B-5C89-972C-4718-6B8E563038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123357" y="3295726"/>
            <a:ext cx="3533985" cy="21734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88CACDE-DFA2-F89B-011D-3CACDDFF9270}"/>
              </a:ext>
            </a:extLst>
          </p:cNvPr>
          <p:cNvSpPr txBox="1"/>
          <p:nvPr/>
        </p:nvSpPr>
        <p:spPr>
          <a:xfrm>
            <a:off x="5791200" y="1731818"/>
            <a:ext cx="3702317" cy="39946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Teamwork is essential part of health and social care. This means working together as a team for the provision of safe and efficient care (Care Quality Commission, 2021).</a:t>
            </a:r>
          </a:p>
        </p:txBody>
      </p:sp>
    </p:spTree>
    <p:extLst>
      <p:ext uri="{BB962C8B-B14F-4D97-AF65-F5344CB8AC3E}">
        <p14:creationId xmlns:p14="http://schemas.microsoft.com/office/powerpoint/2010/main" val="19068227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nip Diagonal Corner Rectangle 6">
            <a:extLst>
              <a:ext uri="{FF2B5EF4-FFF2-40B4-BE49-F238E27FC236}">
                <a16:creationId xmlns:a16="http://schemas.microsoft.com/office/drawing/2014/main" id="{AD2D45C7-2E37-44FD-AC77-116CD14B9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25" y="2"/>
            <a:ext cx="12191075" cy="6857998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002">
            <a:schemeClr val="dk2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7" name="Snip Single Corner Rectangle 17">
            <a:extLst>
              <a:ext uri="{FF2B5EF4-FFF2-40B4-BE49-F238E27FC236}">
                <a16:creationId xmlns:a16="http://schemas.microsoft.com/office/drawing/2014/main" id="{1FF88480-2CF1-4C54-8CE3-2CA9CD9FF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98B31E-A711-8DD8-81B2-619D5AFAAD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</p:spPr>
        <p:txBody>
          <a:bodyPr>
            <a:normAutofit/>
          </a:bodyPr>
          <a:lstStyle/>
          <a:p>
            <a:endParaRPr lang="en-GB" sz="40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313D17-FE59-6EEA-5876-F320E6A7C8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685800"/>
            <a:ext cx="8534400" cy="3615267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b="1" u="sng" dirty="0">
                <a:solidFill>
                  <a:schemeClr val="tx1"/>
                </a:solidFill>
              </a:rPr>
              <a:t>Tuckman Principle </a:t>
            </a:r>
            <a:r>
              <a:rPr lang="en-GB" dirty="0">
                <a:solidFill>
                  <a:schemeClr val="tx1"/>
                </a:solidFill>
              </a:rPr>
              <a:t>(</a:t>
            </a:r>
            <a:r>
              <a:rPr lang="en-GB" b="1" dirty="0">
                <a:solidFill>
                  <a:schemeClr val="tx1"/>
                </a:solidFill>
              </a:rPr>
              <a:t>Bruce Tuckman</a:t>
            </a:r>
            <a:r>
              <a:rPr lang="en-GB" dirty="0">
                <a:solidFill>
                  <a:schemeClr val="tx1"/>
                </a:solidFill>
              </a:rPr>
              <a:t>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chemeClr val="tx1"/>
                </a:solidFill>
                <a:latin typeface="Aptos" panose="020B0004020202020204" pitchFamily="34" charset="0"/>
              </a:rPr>
              <a:t>Stages of Tuckman for Team Development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/>
                </a:solidFill>
                <a:latin typeface="Aptos" panose="020B0004020202020204" pitchFamily="34" charset="0"/>
              </a:rPr>
              <a:t>Forming- team members meet and get to know each other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/>
                </a:solidFill>
                <a:latin typeface="Aptos" panose="020B0004020202020204" pitchFamily="34" charset="0"/>
              </a:rPr>
              <a:t>Storming- differences in opinions, ideas, working styles and priorities emerge.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/>
                </a:solidFill>
                <a:latin typeface="Aptos" panose="020B0004020202020204" pitchFamily="34" charset="0"/>
              </a:rPr>
              <a:t>Norming- team members started to trust one another.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/>
                </a:solidFill>
                <a:latin typeface="Aptos" panose="020B0004020202020204" pitchFamily="34" charset="0"/>
              </a:rPr>
              <a:t>Performing- the team operates efficiently and independently.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chemeClr val="tx1"/>
                </a:solidFill>
                <a:latin typeface="Aptos" panose="020B0004020202020204" pitchFamily="34" charset="0"/>
              </a:rPr>
              <a:t>Adjourning- members reflect on achievements and lesson learned.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0171BB-E761-06CD-EBDF-E556F6ADED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621367" y="1444998"/>
            <a:ext cx="2561063" cy="2096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08100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4" name="Right Triangle 13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B6DD0A-8940-7A75-FB86-27DFFD39C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3356" y="1188637"/>
            <a:ext cx="9984615" cy="1597228"/>
          </a:xfrm>
        </p:spPr>
        <p:txBody>
          <a:bodyPr>
            <a:normAutofit/>
          </a:bodyPr>
          <a:lstStyle/>
          <a:p>
            <a:r>
              <a:rPr lang="en-US" sz="6000" dirty="0"/>
              <a:t>Why teamwork is essential</a:t>
            </a:r>
          </a:p>
        </p:txBody>
      </p:sp>
      <p:pic>
        <p:nvPicPr>
          <p:cNvPr id="5" name="Content Placeholder 4" descr="A group of doctors standing in a circle&#10;&#10;Description automatically generated">
            <a:extLst>
              <a:ext uri="{FF2B5EF4-FFF2-40B4-BE49-F238E27FC236}">
                <a16:creationId xmlns:a16="http://schemas.microsoft.com/office/drawing/2014/main" id="{70AFBB23-B35C-742F-0A45-36CE55D3E2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31175" y="2846967"/>
            <a:ext cx="3533985" cy="235783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75EB96B-8DFB-6E04-F65C-339821E8DDFE}"/>
              </a:ext>
            </a:extLst>
          </p:cNvPr>
          <p:cNvSpPr txBox="1"/>
          <p:nvPr/>
        </p:nvSpPr>
        <p:spPr>
          <a:xfrm>
            <a:off x="5506934" y="2576945"/>
            <a:ext cx="535389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Contributes to patient safety and minimizes mistakes (World Health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Organisation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, 2010).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Increases the quality of care and treatment outcomes (NHS, 2019).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Aids in resource utilization (NHS, 2019).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Improves well-being among the staff members and avoids any burnouts (World Health </a:t>
            </a: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Organisation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, 2010).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Poor communication has been found to be one of the reasons for medical errors (WHO, 2021).</a:t>
            </a:r>
          </a:p>
        </p:txBody>
      </p:sp>
    </p:spTree>
    <p:extLst>
      <p:ext uri="{BB962C8B-B14F-4D97-AF65-F5344CB8AC3E}">
        <p14:creationId xmlns:p14="http://schemas.microsoft.com/office/powerpoint/2010/main" val="4645660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2F4C32-0121-775E-750C-14EB8DFE43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3356" y="1188637"/>
            <a:ext cx="9984615" cy="1597228"/>
          </a:xfrm>
        </p:spPr>
        <p:txBody>
          <a:bodyPr>
            <a:normAutofit/>
          </a:bodyPr>
          <a:lstStyle/>
          <a:p>
            <a:r>
              <a:rPr lang="en-US" sz="5100"/>
              <a:t>Relevance to Professional Practice</a:t>
            </a:r>
          </a:p>
        </p:txBody>
      </p:sp>
      <p:pic>
        <p:nvPicPr>
          <p:cNvPr id="16" name="Graphic 15" descr="Doctor">
            <a:extLst>
              <a:ext uri="{FF2B5EF4-FFF2-40B4-BE49-F238E27FC236}">
                <a16:creationId xmlns:a16="http://schemas.microsoft.com/office/drawing/2014/main" id="{B88650E9-192F-2664-5D8D-3F65B8C0DBC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526250" y="3018327"/>
            <a:ext cx="2728198" cy="272819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0A6D7-AC25-B835-B011-AE319FFE6D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6222" y="2286000"/>
            <a:ext cx="4597295" cy="3440476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US" sz="1800" dirty="0"/>
              <a:t>The health and social care professional works almost never in isolation.</a:t>
            </a:r>
          </a:p>
          <a:p>
            <a:pPr marL="0" indent="0">
              <a:buNone/>
            </a:pPr>
            <a:r>
              <a:rPr lang="en-US" sz="1800" dirty="0"/>
              <a:t>Examples of team members:</a:t>
            </a:r>
          </a:p>
          <a:p>
            <a:r>
              <a:rPr lang="en-US" sz="1800" dirty="0"/>
              <a:t>Nurses</a:t>
            </a:r>
          </a:p>
          <a:p>
            <a:r>
              <a:rPr lang="en-US" sz="1800" dirty="0"/>
              <a:t>Doctors</a:t>
            </a:r>
          </a:p>
          <a:p>
            <a:r>
              <a:rPr lang="en-US" sz="1800" dirty="0"/>
              <a:t>Social workers</a:t>
            </a:r>
          </a:p>
          <a:p>
            <a:r>
              <a:rPr lang="en-US" sz="1800" dirty="0"/>
              <a:t>Care assistants</a:t>
            </a:r>
          </a:p>
          <a:p>
            <a:r>
              <a:rPr lang="en-US" sz="1800" dirty="0"/>
              <a:t>Physiotherapists</a:t>
            </a:r>
          </a:p>
          <a:p>
            <a:pPr marL="0" indent="0">
              <a:buNone/>
            </a:pPr>
            <a:r>
              <a:rPr lang="en-US" sz="1800" dirty="0"/>
              <a:t>Teamwork will ensure coordination and improved decision making (NHS England, 2022).</a:t>
            </a:r>
          </a:p>
        </p:txBody>
      </p:sp>
    </p:spTree>
    <p:extLst>
      <p:ext uri="{BB962C8B-B14F-4D97-AF65-F5344CB8AC3E}">
        <p14:creationId xmlns:p14="http://schemas.microsoft.com/office/powerpoint/2010/main" val="18645319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7" name="Right Triangle 16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7735B7-42A4-2691-1C50-4B130A950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3356" y="1188637"/>
            <a:ext cx="9984615" cy="1597228"/>
          </a:xfrm>
        </p:spPr>
        <p:txBody>
          <a:bodyPr>
            <a:normAutofit/>
          </a:bodyPr>
          <a:lstStyle/>
          <a:p>
            <a:r>
              <a:rPr lang="en-US" sz="6000"/>
              <a:t>Example Scenario</a:t>
            </a:r>
          </a:p>
        </p:txBody>
      </p:sp>
      <p:pic>
        <p:nvPicPr>
          <p:cNvPr id="19" name="Graphic 18" descr="Hospital First Aid">
            <a:extLst>
              <a:ext uri="{FF2B5EF4-FFF2-40B4-BE49-F238E27FC236}">
                <a16:creationId xmlns:a16="http://schemas.microsoft.com/office/drawing/2014/main" id="{F2802ED1-D927-28D4-81A1-78FBBB37E41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526250" y="3018327"/>
            <a:ext cx="2728198" cy="272819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4207A4-F222-8BAA-7FF7-CD921AA901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924" y="2319453"/>
            <a:ext cx="4282167" cy="3693419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US" sz="1800" dirty="0"/>
              <a:t>Situation: Hospital ward taking care of an elderly patient</a:t>
            </a:r>
          </a:p>
          <a:p>
            <a:pPr marL="0" indent="0">
              <a:buNone/>
            </a:pPr>
            <a:r>
              <a:rPr lang="en-US" sz="1800" dirty="0"/>
              <a:t>Teamwork is present: </a:t>
            </a:r>
          </a:p>
          <a:p>
            <a:r>
              <a:rPr lang="en-US" sz="1800" dirty="0"/>
              <a:t>Nurse monitors vital signs</a:t>
            </a:r>
          </a:p>
          <a:p>
            <a:r>
              <a:rPr lang="en-US" sz="1800" dirty="0"/>
              <a:t>Doctor diagnoses and prescribed treatment</a:t>
            </a:r>
          </a:p>
          <a:p>
            <a:r>
              <a:rPr lang="en-US" sz="1800" dirty="0"/>
              <a:t>Physiotherapist supports mobility</a:t>
            </a:r>
          </a:p>
          <a:p>
            <a:r>
              <a:rPr lang="en-US" sz="1800" dirty="0"/>
              <a:t>Social worker plans discharge care</a:t>
            </a:r>
          </a:p>
          <a:p>
            <a:pPr marL="0" indent="0">
              <a:buNone/>
            </a:pPr>
            <a:r>
              <a:rPr lang="en-US" sz="1800" dirty="0"/>
              <a:t>By working as a team, they provide holistic and continuous care (World Health </a:t>
            </a:r>
            <a:r>
              <a:rPr lang="en-US" sz="1800" dirty="0" err="1"/>
              <a:t>Organisation</a:t>
            </a:r>
            <a:r>
              <a:rPr lang="en-US" sz="1800" dirty="0"/>
              <a:t>, 2010).</a:t>
            </a:r>
          </a:p>
        </p:txBody>
      </p:sp>
    </p:spTree>
    <p:extLst>
      <p:ext uri="{BB962C8B-B14F-4D97-AF65-F5344CB8AC3E}">
        <p14:creationId xmlns:p14="http://schemas.microsoft.com/office/powerpoint/2010/main" val="21519190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F005D4-049C-2FBD-C0FF-33F53D80C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US" sz="6000" dirty="0"/>
              <a:t>Impact of good teamwork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61E3CE51-06D3-2CAF-5742-6B4F0358E77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85240" y="2969469"/>
          <a:ext cx="8074815" cy="28003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186944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6" name="Right Triangle 35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25" name="Picture 24" descr="Person holding a puzzle piece">
            <a:extLst>
              <a:ext uri="{FF2B5EF4-FFF2-40B4-BE49-F238E27FC236}">
                <a16:creationId xmlns:a16="http://schemas.microsoft.com/office/drawing/2014/main" id="{ACF49FD1-03B5-5964-BBEC-B72A4C105D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000" r="26848" b="-1"/>
          <a:stretch>
            <a:fillRect/>
          </a:stretch>
        </p:blipFill>
        <p:spPr>
          <a:xfrm>
            <a:off x="7544661" y="323519"/>
            <a:ext cx="4323899" cy="6212748"/>
          </a:xfrm>
          <a:custGeom>
            <a:avLst/>
            <a:gdLst/>
            <a:ahLst/>
            <a:cxnLst/>
            <a:rect l="l" t="t" r="r" b="b"/>
            <a:pathLst>
              <a:path w="4323899" h="6212748">
                <a:moveTo>
                  <a:pt x="0" y="0"/>
                </a:moveTo>
                <a:lnTo>
                  <a:pt x="4323899" y="0"/>
                </a:lnTo>
                <a:lnTo>
                  <a:pt x="4323899" y="2864954"/>
                </a:lnTo>
                <a:lnTo>
                  <a:pt x="880454" y="6212748"/>
                </a:lnTo>
                <a:lnTo>
                  <a:pt x="0" y="6212748"/>
                </a:lnTo>
                <a:close/>
              </a:path>
            </a:pathLst>
          </a:cu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51C89C42-AF83-451A-81EA-472844755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396C0B-79FF-C30C-28D2-6E4C12298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3359" y="1188637"/>
            <a:ext cx="5917521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dirty="0"/>
              <a:t>Conclusion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C32EF8-606B-0F63-6B74-CD042D8F9B15}"/>
              </a:ext>
            </a:extLst>
          </p:cNvPr>
          <p:cNvSpPr txBox="1"/>
          <p:nvPr/>
        </p:nvSpPr>
        <p:spPr>
          <a:xfrm>
            <a:off x="1123359" y="2998278"/>
            <a:ext cx="5917520" cy="272819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In conclusion, teamwork is essential in the field of health and social care. It improves efficiency and patient safety. The development of teamwork skills is key for healthcare professionals (World Health </a:t>
            </a:r>
            <a:r>
              <a:rPr kumimoji="0" 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Organisation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, 2010).</a:t>
            </a:r>
          </a:p>
        </p:txBody>
      </p:sp>
    </p:spTree>
    <p:extLst>
      <p:ext uri="{BB962C8B-B14F-4D97-AF65-F5344CB8AC3E}">
        <p14:creationId xmlns:p14="http://schemas.microsoft.com/office/powerpoint/2010/main" val="21157798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546A30-445E-7917-A49B-666CBB311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US" sz="720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B68E8B-C8E0-228E-80CB-02E4D0BDA4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3782" y="2133601"/>
            <a:ext cx="8196273" cy="3871350"/>
          </a:xfrm>
        </p:spPr>
        <p:txBody>
          <a:bodyPr anchor="t">
            <a:normAutofit fontScale="92500" lnSpcReduction="20000"/>
          </a:bodyPr>
          <a:lstStyle/>
          <a:p>
            <a:r>
              <a:rPr lang="en-GB" sz="1600" b="0" i="0" u="none" strike="noStrike" dirty="0">
                <a:effectLst/>
              </a:rPr>
              <a:t>Care Quality Commission (2021) </a:t>
            </a:r>
            <a:r>
              <a:rPr lang="en-GB" sz="1600" b="0" i="1" u="none" strike="noStrike" dirty="0">
                <a:effectLst/>
              </a:rPr>
              <a:t>How CQC regulates: Ensuring safe, effective, compassionate, high-quality care</a:t>
            </a:r>
            <a:r>
              <a:rPr lang="en-GB" sz="1600" b="0" i="0" u="none" strike="noStrike" dirty="0">
                <a:effectLst/>
              </a:rPr>
              <a:t>. Available at: </a:t>
            </a:r>
            <a:r>
              <a:rPr lang="en-GB" sz="1600" b="0" i="0" u="none" strike="noStrike" dirty="0">
                <a:effectLst/>
                <a:hlinkClick r:id="rId2"/>
              </a:rPr>
              <a:t>CQC website</a:t>
            </a:r>
            <a:r>
              <a:rPr lang="en-GB" sz="1600" b="0" i="0" u="none" strike="noStrike" dirty="0">
                <a:effectLst/>
              </a:rPr>
              <a:t> (Accessed: 16 June 2026).</a:t>
            </a:r>
          </a:p>
          <a:p>
            <a:r>
              <a:rPr lang="en-GB" sz="1600" b="0" i="0" u="none" strike="noStrike" dirty="0">
                <a:effectLst/>
              </a:rPr>
              <a:t>Health Education England (2020) </a:t>
            </a:r>
            <a:r>
              <a:rPr lang="en-GB" sz="1600" b="0" i="1" u="none" strike="noStrike" dirty="0">
                <a:effectLst/>
              </a:rPr>
              <a:t>The NHS People Plan / workforce development resources</a:t>
            </a:r>
            <a:r>
              <a:rPr lang="en-GB" sz="1600" b="0" i="0" u="none" strike="noStrike" dirty="0">
                <a:effectLst/>
              </a:rPr>
              <a:t>. Available at: </a:t>
            </a:r>
            <a:r>
              <a:rPr lang="en-GB" sz="1600" b="0" i="0" u="none" strike="noStrike" dirty="0">
                <a:effectLst/>
                <a:hlinkClick r:id="rId3"/>
              </a:rPr>
              <a:t>Health Education England</a:t>
            </a:r>
            <a:r>
              <a:rPr lang="en-GB" sz="1600" b="0" i="0" u="none" strike="noStrike" dirty="0">
                <a:effectLst/>
              </a:rPr>
              <a:t> (Accessed: 16 June 2026).</a:t>
            </a:r>
          </a:p>
          <a:p>
            <a:r>
              <a:rPr lang="en-GB" sz="1600" b="0" i="0" u="none" strike="noStrike" dirty="0">
                <a:effectLst/>
              </a:rPr>
              <a:t>NHS (2019) </a:t>
            </a:r>
            <a:r>
              <a:rPr lang="en-GB" sz="1600" b="0" i="1" u="none" strike="noStrike" dirty="0">
                <a:effectLst/>
              </a:rPr>
              <a:t>The NHS Long Term Plan</a:t>
            </a:r>
            <a:r>
              <a:rPr lang="en-GB" sz="1600" b="0" i="0" u="none" strike="noStrike" dirty="0">
                <a:effectLst/>
              </a:rPr>
              <a:t>. Available at: </a:t>
            </a:r>
            <a:r>
              <a:rPr lang="en-GB" sz="1600" b="0" i="0" u="none" strike="noStrike" dirty="0">
                <a:effectLst/>
                <a:hlinkClick r:id="rId4"/>
              </a:rPr>
              <a:t>NHS Long Term Plan</a:t>
            </a:r>
            <a:r>
              <a:rPr lang="en-GB" sz="1600" b="0" i="0" u="none" strike="noStrike" dirty="0">
                <a:effectLst/>
              </a:rPr>
              <a:t> (Accessed: 16 June 2026).</a:t>
            </a:r>
          </a:p>
          <a:p>
            <a:r>
              <a:rPr lang="en-GB" sz="1600" b="0" i="0" u="none" strike="noStrike" dirty="0">
                <a:effectLst/>
              </a:rPr>
              <a:t>NHS England (2022) </a:t>
            </a:r>
            <a:r>
              <a:rPr lang="en-GB" sz="1600" b="0" i="1" u="none" strike="noStrike" dirty="0">
                <a:effectLst/>
              </a:rPr>
              <a:t>Working in multidisciplinary teams</a:t>
            </a:r>
            <a:r>
              <a:rPr lang="en-GB" sz="1600" b="0" i="0" u="none" strike="noStrike" dirty="0">
                <a:effectLst/>
              </a:rPr>
              <a:t>. Available at: </a:t>
            </a:r>
            <a:r>
              <a:rPr lang="en-GB" sz="1600" b="0" i="0" u="none" strike="noStrike" dirty="0">
                <a:effectLst/>
                <a:hlinkClick r:id="rId5"/>
              </a:rPr>
              <a:t>NHS England</a:t>
            </a:r>
            <a:r>
              <a:rPr lang="en-GB" sz="1600" b="0" i="0" u="none" strike="noStrike" dirty="0">
                <a:effectLst/>
              </a:rPr>
              <a:t> (Accessed: 15 June 2026).</a:t>
            </a:r>
          </a:p>
          <a:p>
            <a:r>
              <a:rPr lang="en-GB" sz="1600" b="0" i="0" u="none" strike="noStrike" dirty="0">
                <a:effectLst/>
              </a:rPr>
              <a:t>Reeves, S., </a:t>
            </a:r>
            <a:r>
              <a:rPr lang="en-GB" sz="1600" b="0" i="0" u="none" strike="noStrike" dirty="0" err="1">
                <a:effectLst/>
              </a:rPr>
              <a:t>Pelone</a:t>
            </a:r>
            <a:r>
              <a:rPr lang="en-GB" sz="1600" b="0" i="0" u="none" strike="noStrike" dirty="0">
                <a:effectLst/>
              </a:rPr>
              <a:t>, F., Harrison, R., Goldman, J. and </a:t>
            </a:r>
            <a:r>
              <a:rPr lang="en-GB" sz="1600" b="0" i="0" u="none" strike="noStrike" dirty="0" err="1">
                <a:effectLst/>
              </a:rPr>
              <a:t>Zwarenstein</a:t>
            </a:r>
            <a:r>
              <a:rPr lang="en-GB" sz="1600" b="0" i="0" u="none" strike="noStrike" dirty="0">
                <a:effectLst/>
              </a:rPr>
              <a:t>, M. (2017) ‘Interprofessional collaboration to improve professional practice and healthcare outcomes’, </a:t>
            </a:r>
            <a:r>
              <a:rPr lang="en-GB" sz="1600" b="0" i="1" u="none" strike="noStrike" dirty="0">
                <a:effectLst/>
              </a:rPr>
              <a:t>Cochrane Database of Systematic Reviews</a:t>
            </a:r>
            <a:r>
              <a:rPr lang="en-GB" sz="1600" b="0" i="0" u="none" strike="noStrike" dirty="0">
                <a:effectLst/>
              </a:rPr>
              <a:t>, 6(6), pp. 1–47.</a:t>
            </a:r>
          </a:p>
          <a:p>
            <a:r>
              <a:rPr lang="en-GB" sz="1600" b="0" i="0" u="none" strike="noStrike" dirty="0">
                <a:effectLst/>
              </a:rPr>
              <a:t>West, M. </a:t>
            </a:r>
            <a:r>
              <a:rPr lang="en-GB" sz="1600" b="0" i="1" u="none" strike="noStrike" dirty="0">
                <a:effectLst/>
              </a:rPr>
              <a:t>et al.</a:t>
            </a:r>
            <a:r>
              <a:rPr lang="en-GB" sz="1600" b="0" i="0" u="none" strike="noStrike" dirty="0">
                <a:effectLst/>
              </a:rPr>
              <a:t> (2014) </a:t>
            </a:r>
            <a:r>
              <a:rPr lang="en-GB" sz="1600" b="0" i="1" u="none" strike="noStrike" dirty="0">
                <a:effectLst/>
              </a:rPr>
              <a:t>Developing collective leadership for healthcare</a:t>
            </a:r>
            <a:r>
              <a:rPr lang="en-GB" sz="1600" b="0" i="0" u="none" strike="noStrike" dirty="0">
                <a:effectLst/>
              </a:rPr>
              <a:t>. London: The King’s Fund.</a:t>
            </a:r>
          </a:p>
          <a:p>
            <a:r>
              <a:rPr lang="en-GB" sz="1600" b="0" i="0" u="none" strike="noStrike" dirty="0">
                <a:effectLst/>
              </a:rPr>
              <a:t>World Health Organization (2010) </a:t>
            </a:r>
            <a:r>
              <a:rPr lang="en-GB" sz="1600" b="0" i="1" u="none" strike="noStrike" dirty="0">
                <a:effectLst/>
              </a:rPr>
              <a:t>Framework for action on interprofessional education and collaborative practice</a:t>
            </a:r>
            <a:r>
              <a:rPr lang="en-GB" sz="1600" b="0" i="0" u="none" strike="noStrike" dirty="0">
                <a:effectLst/>
              </a:rPr>
              <a:t>. Geneva: WHO. Available at: </a:t>
            </a:r>
            <a:r>
              <a:rPr lang="en-GB" sz="1600" b="0" i="0" u="none" strike="noStrike" dirty="0">
                <a:effectLst/>
                <a:hlinkClick r:id="rId6"/>
              </a:rPr>
              <a:t>World Health Organization</a:t>
            </a:r>
            <a:r>
              <a:rPr lang="en-GB" sz="1600" b="0" i="0" u="none" strike="noStrike" dirty="0">
                <a:effectLst/>
              </a:rPr>
              <a:t> (Accessed: 16 June 2026).</a:t>
            </a:r>
          </a:p>
          <a:p>
            <a:r>
              <a:rPr lang="en-GB" sz="1600" b="0" i="0" u="none" strike="noStrike" dirty="0">
                <a:effectLst/>
              </a:rPr>
              <a:t>World Health Organization (WHO) (2021) </a:t>
            </a:r>
            <a:r>
              <a:rPr lang="en-GB" sz="1600" b="0" i="1" u="none" strike="noStrike" dirty="0">
                <a:effectLst/>
              </a:rPr>
              <a:t>Patient safety and teamwork</a:t>
            </a:r>
            <a:r>
              <a:rPr lang="en-GB" sz="1600" b="0" i="0" u="none" strike="noStrike" dirty="0">
                <a:effectLst/>
              </a:rPr>
              <a:t>. Available at: </a:t>
            </a:r>
            <a:r>
              <a:rPr lang="en-GB" sz="1600" b="0" i="0" u="none" strike="noStrike" dirty="0">
                <a:effectLst/>
                <a:hlinkClick r:id="rId6"/>
              </a:rPr>
              <a:t>World Health Organization</a:t>
            </a:r>
            <a:r>
              <a:rPr lang="en-GB" sz="1600" b="0" i="0" u="none" strike="noStrike" dirty="0">
                <a:effectLst/>
              </a:rPr>
              <a:t>(Accessed: 15 June 2026)</a:t>
            </a:r>
          </a:p>
          <a:p>
            <a:pPr marL="0" indent="0">
              <a:buNone/>
            </a:pP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0059393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49</TotalTime>
  <Words>660</Words>
  <Application>Microsoft Office PowerPoint</Application>
  <PresentationFormat>Widescreen</PresentationFormat>
  <Paragraphs>50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Aptos</vt:lpstr>
      <vt:lpstr>Aptos Display</vt:lpstr>
      <vt:lpstr>Arial</vt:lpstr>
      <vt:lpstr>Century Gothic</vt:lpstr>
      <vt:lpstr>Wingdings 3</vt:lpstr>
      <vt:lpstr>Office Theme</vt:lpstr>
      <vt:lpstr>Slice</vt:lpstr>
      <vt:lpstr>Name: Oscar Laureaga student Id number: 2513366 programme: certificate of higher education Skills for the workplace (health and social care) module: professional development within health and social care module code: Lchs_birm4009 lecturer: walter-Rodney nagumo assignment title: self-awareness presentation</vt:lpstr>
      <vt:lpstr>Introduction</vt:lpstr>
      <vt:lpstr>PowerPoint Presentation</vt:lpstr>
      <vt:lpstr>Why teamwork is essential</vt:lpstr>
      <vt:lpstr>Relevance to Professional Practice</vt:lpstr>
      <vt:lpstr>Example Scenario</vt:lpstr>
      <vt:lpstr>Impact of good teamwork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Oscar Munar Laureaga (2513366)</dc:creator>
  <cp:lastModifiedBy>Oscar Munar Laureaga (2513366)</cp:lastModifiedBy>
  <cp:revision>1</cp:revision>
  <dcterms:created xsi:type="dcterms:W3CDTF">2026-06-20T20:17:37Z</dcterms:created>
  <dcterms:modified xsi:type="dcterms:W3CDTF">2026-06-20T21:06:57Z</dcterms:modified>
</cp:coreProperties>
</file>