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4630400" cy="8229600"/>
  <p:notesSz cx="8229600" cy="14630400"/>
  <p:embeddedFontLst>
    <p:embeddedFont>
      <p:font typeface="Funnel Sans" pitchFamily="2" charset="0"/>
      <p:regular r:id="rId13"/>
      <p:italic r:id="rId14"/>
    </p:embeddedFont>
    <p:embeddedFont>
      <p:font typeface="Mona Sans Semi Bold" pitchFamily="2" charset="77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610"/>
  </p:normalViewPr>
  <p:slideViewPr>
    <p:cSldViewPr snapToGrid="0" snapToObjects="1">
      <p:cViewPr varScale="1">
        <p:scale>
          <a:sx n="101" d="100"/>
          <a:sy n="101" d="100"/>
        </p:scale>
        <p:origin x="232" y="3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72074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6AA90-3700-E883-1690-7CD7CC364E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8800" y="1346836"/>
            <a:ext cx="10972800" cy="2865120"/>
          </a:xfrm>
        </p:spPr>
        <p:txBody>
          <a:bodyPr anchor="b"/>
          <a:lstStyle>
            <a:lvl1pPr algn="ctr">
              <a:defRPr sz="7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144C47-9120-6380-21E3-B50C5E8620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0" y="4322446"/>
            <a:ext cx="10972800" cy="1986914"/>
          </a:xfrm>
        </p:spPr>
        <p:txBody>
          <a:bodyPr/>
          <a:lstStyle>
            <a:lvl1pPr marL="0" indent="0" algn="ctr">
              <a:buNone/>
              <a:defRPr sz="2880"/>
            </a:lvl1pPr>
            <a:lvl2pPr marL="548640" indent="0" algn="ctr">
              <a:buNone/>
              <a:defRPr sz="2400"/>
            </a:lvl2pPr>
            <a:lvl3pPr marL="1097280" indent="0" algn="ctr">
              <a:buNone/>
              <a:defRPr sz="2160"/>
            </a:lvl3pPr>
            <a:lvl4pPr marL="1645920" indent="0" algn="ctr">
              <a:buNone/>
              <a:defRPr sz="1920"/>
            </a:lvl4pPr>
            <a:lvl5pPr marL="2194560" indent="0" algn="ctr">
              <a:buNone/>
              <a:defRPr sz="1920"/>
            </a:lvl5pPr>
            <a:lvl6pPr marL="2743200" indent="0" algn="ctr">
              <a:buNone/>
              <a:defRPr sz="1920"/>
            </a:lvl6pPr>
            <a:lvl7pPr marL="3291840" indent="0" algn="ctr">
              <a:buNone/>
              <a:defRPr sz="1920"/>
            </a:lvl7pPr>
            <a:lvl8pPr marL="3840480" indent="0" algn="ctr">
              <a:buNone/>
              <a:defRPr sz="1920"/>
            </a:lvl8pPr>
            <a:lvl9pPr marL="4389120" indent="0" algn="ctr">
              <a:buNone/>
              <a:defRPr sz="192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C61113-E18F-0C0E-9E16-800E02CBC7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CA7CB-94B4-5243-BA91-25FFBAA3127C}" type="datetimeFigureOut">
              <a:rPr lang="en-US" smtClean="0"/>
              <a:t>4/20/26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E5B998-FCF2-7BF4-F94D-821CD7AB1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D6E69E-0696-7626-1F1F-5CF28FBD8C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E5118-A874-CE4D-A2E7-3A91FA43B5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89708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A62D2-D9CD-7D9D-B2E8-BF39348A03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E2CF4-CB4C-9E31-D5A3-3E5D0ADD8A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4225B6-EBB0-379B-C761-8F95F9A8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CA7CB-94B4-5243-BA91-25FFBAA3127C}" type="datetimeFigureOut">
              <a:rPr lang="en-US" smtClean="0"/>
              <a:t>4/20/26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1C42E1-9C91-5FE3-EAC2-65C0AED6FC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4D2DEA-4B91-40BD-DD1C-410061591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E5118-A874-CE4D-A2E7-3A91FA43B5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23891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7067D-7DDB-E529-7BDC-8302E4363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220" y="2051686"/>
            <a:ext cx="12618720" cy="3423284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A918D9-D6CC-5FA8-A2BC-549C38FEE2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8220" y="5507356"/>
            <a:ext cx="12618720" cy="1800224"/>
          </a:xfrm>
        </p:spPr>
        <p:txBody>
          <a:bodyPr/>
          <a:lstStyle>
            <a:lvl1pPr marL="0" indent="0">
              <a:buNone/>
              <a:defRPr sz="2880">
                <a:solidFill>
                  <a:schemeClr val="tx1">
                    <a:tint val="82000"/>
                  </a:schemeClr>
                </a:solidFill>
              </a:defRPr>
            </a:lvl1pPr>
            <a:lvl2pPr marL="54864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2pPr>
            <a:lvl3pPr marL="1097280" indent="0">
              <a:buNone/>
              <a:defRPr sz="2160">
                <a:solidFill>
                  <a:schemeClr val="tx1">
                    <a:tint val="82000"/>
                  </a:schemeClr>
                </a:solidFill>
              </a:defRPr>
            </a:lvl3pPr>
            <a:lvl4pPr marL="1645920" indent="0">
              <a:buNone/>
              <a:defRPr sz="1920">
                <a:solidFill>
                  <a:schemeClr val="tx1">
                    <a:tint val="82000"/>
                  </a:schemeClr>
                </a:solidFill>
              </a:defRPr>
            </a:lvl4pPr>
            <a:lvl5pPr marL="2194560" indent="0">
              <a:buNone/>
              <a:defRPr sz="1920">
                <a:solidFill>
                  <a:schemeClr val="tx1">
                    <a:tint val="82000"/>
                  </a:schemeClr>
                </a:solidFill>
              </a:defRPr>
            </a:lvl5pPr>
            <a:lvl6pPr marL="2743200" indent="0">
              <a:buNone/>
              <a:defRPr sz="1920">
                <a:solidFill>
                  <a:schemeClr val="tx1">
                    <a:tint val="82000"/>
                  </a:schemeClr>
                </a:solidFill>
              </a:defRPr>
            </a:lvl6pPr>
            <a:lvl7pPr marL="3291840" indent="0">
              <a:buNone/>
              <a:defRPr sz="1920">
                <a:solidFill>
                  <a:schemeClr val="tx1">
                    <a:tint val="82000"/>
                  </a:schemeClr>
                </a:solidFill>
              </a:defRPr>
            </a:lvl7pPr>
            <a:lvl8pPr marL="3840480" indent="0">
              <a:buNone/>
              <a:defRPr sz="1920">
                <a:solidFill>
                  <a:schemeClr val="tx1">
                    <a:tint val="82000"/>
                  </a:schemeClr>
                </a:solidFill>
              </a:defRPr>
            </a:lvl8pPr>
            <a:lvl9pPr marL="4389120" indent="0">
              <a:buNone/>
              <a:defRPr sz="192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D74F5-E690-9686-F94F-2D56649D0F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CA7CB-94B4-5243-BA91-25FFBAA3127C}" type="datetimeFigureOut">
              <a:rPr lang="en-US" smtClean="0"/>
              <a:t>4/20/26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C88C0F-E97F-7920-96E4-D23DCD660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835E40-F514-BE59-D4FB-C04337101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E5118-A874-CE4D-A2E7-3A91FA43B5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774922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3EDE2-F5FB-5932-D3FF-A178FAFAA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0D735E-E210-A96F-2C9B-47C1DED04A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05840" y="2190750"/>
            <a:ext cx="6217920" cy="522160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64343-C5D0-2098-6501-C46AC4C2CF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06640" y="2190750"/>
            <a:ext cx="6217920" cy="522160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D12A52-49C2-19DC-86C6-C2DF17B0E1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CA7CB-94B4-5243-BA91-25FFBAA3127C}" type="datetimeFigureOut">
              <a:rPr lang="en-US" smtClean="0"/>
              <a:t>4/20/26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BA48CF-0D7B-EB4E-81CD-CFE88C6E2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1D5C99-FC55-48A9-E922-436548121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E5118-A874-CE4D-A2E7-3A91FA43B5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74203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C7EBA-E0EF-FEA5-F46D-833A7BEB2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746" y="438150"/>
            <a:ext cx="12618720" cy="159067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26D5B8-09C2-0F22-F0EB-6987CCEFC5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07746" y="2017396"/>
            <a:ext cx="6189344" cy="988694"/>
          </a:xfrm>
        </p:spPr>
        <p:txBody>
          <a:bodyPr anchor="b"/>
          <a:lstStyle>
            <a:lvl1pPr marL="0" indent="0">
              <a:buNone/>
              <a:defRPr sz="2880" b="1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E33369-282C-E2DE-E901-BE3DB97FC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07746" y="3006090"/>
            <a:ext cx="6189344" cy="442150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9C30022-1796-1D74-7FBE-A674D488BD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406640" y="2017396"/>
            <a:ext cx="6219826" cy="988694"/>
          </a:xfrm>
        </p:spPr>
        <p:txBody>
          <a:bodyPr anchor="b"/>
          <a:lstStyle>
            <a:lvl1pPr marL="0" indent="0">
              <a:buNone/>
              <a:defRPr sz="2880" b="1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84A0D2-5AF2-ABA0-ECFA-55F28A3F135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06640" y="3006090"/>
            <a:ext cx="6219826" cy="442150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B5195E-1D47-FC52-D701-0704503650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CA7CB-94B4-5243-BA91-25FFBAA3127C}" type="datetimeFigureOut">
              <a:rPr lang="en-US" smtClean="0"/>
              <a:t>4/20/26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F4D792-46C0-4B50-71B9-ECB6D3F34D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D84DAA-E06F-FF90-EB97-4DDAE8D49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E5118-A874-CE4D-A2E7-3A91FA43B5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35924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EB898-BD39-1C7F-300B-C57629B5D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03F4A6-7B47-A106-74FD-868518DBA1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CA7CB-94B4-5243-BA91-25FFBAA3127C}" type="datetimeFigureOut">
              <a:rPr lang="en-US" smtClean="0"/>
              <a:t>4/20/26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CC30A8-5D10-6BB2-4E0E-C40076A83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12B619-B989-BA66-4024-B0D54637D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E5118-A874-CE4D-A2E7-3A91FA43B5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931688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297982-411D-7C3B-040A-4A1F3607D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CA7CB-94B4-5243-BA91-25FFBAA3127C}" type="datetimeFigureOut">
              <a:rPr lang="en-US" smtClean="0"/>
              <a:t>4/20/26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F7C13A-0704-3FFF-DDBB-06EC98A43E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12C404-7A52-F06C-A786-2A442A72B0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E5118-A874-CE4D-A2E7-3A91FA43B5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246729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480B4-D5FD-4E9C-A14A-3CD8438E1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746" y="548640"/>
            <a:ext cx="4718684" cy="1920240"/>
          </a:xfrm>
        </p:spPr>
        <p:txBody>
          <a:bodyPr anchor="b"/>
          <a:lstStyle>
            <a:lvl1pPr>
              <a:defRPr sz="384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47708-0EF0-93B5-C938-78FA4B6524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9826" y="1184911"/>
            <a:ext cx="7406640" cy="5848350"/>
          </a:xfrm>
        </p:spPr>
        <p:txBody>
          <a:bodyPr/>
          <a:lstStyle>
            <a:lvl1pPr>
              <a:defRPr sz="3840"/>
            </a:lvl1pPr>
            <a:lvl2pPr>
              <a:defRPr sz="3360"/>
            </a:lvl2pPr>
            <a:lvl3pPr>
              <a:defRPr sz="288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E6F6A4-D006-C912-835F-23A941608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07746" y="2468880"/>
            <a:ext cx="4718684" cy="4573906"/>
          </a:xfrm>
        </p:spPr>
        <p:txBody>
          <a:bodyPr/>
          <a:lstStyle>
            <a:lvl1pPr marL="0" indent="0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66A976-4062-69CA-BD0D-0D14A07F93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CA7CB-94B4-5243-BA91-25FFBAA3127C}" type="datetimeFigureOut">
              <a:rPr lang="en-US" smtClean="0"/>
              <a:t>4/20/26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9E3E13-3191-B1C7-E75C-BDA3F5086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A02E21-0AF6-4182-6A34-22A852387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E5118-A874-CE4D-A2E7-3A91FA43B5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01167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B053D-3303-3FF1-9C8F-E945A68FB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746" y="548640"/>
            <a:ext cx="4718684" cy="1920240"/>
          </a:xfrm>
        </p:spPr>
        <p:txBody>
          <a:bodyPr anchor="b"/>
          <a:lstStyle>
            <a:lvl1pPr>
              <a:defRPr sz="384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50C493-D3E3-07F7-DC92-69B1968E55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19826" y="1184911"/>
            <a:ext cx="7406640" cy="5848350"/>
          </a:xfrm>
        </p:spPr>
        <p:txBody>
          <a:bodyPr/>
          <a:lstStyle>
            <a:lvl1pPr marL="0" indent="0">
              <a:buNone/>
              <a:defRPr sz="3840"/>
            </a:lvl1pPr>
            <a:lvl2pPr marL="548640" indent="0">
              <a:buNone/>
              <a:defRPr sz="3360"/>
            </a:lvl2pPr>
            <a:lvl3pPr marL="1097280" indent="0">
              <a:buNone/>
              <a:defRPr sz="2880"/>
            </a:lvl3pPr>
            <a:lvl4pPr marL="1645920" indent="0">
              <a:buNone/>
              <a:defRPr sz="2400"/>
            </a:lvl4pPr>
            <a:lvl5pPr marL="2194560" indent="0">
              <a:buNone/>
              <a:defRPr sz="2400"/>
            </a:lvl5pPr>
            <a:lvl6pPr marL="2743200" indent="0">
              <a:buNone/>
              <a:defRPr sz="2400"/>
            </a:lvl6pPr>
            <a:lvl7pPr marL="3291840" indent="0">
              <a:buNone/>
              <a:defRPr sz="2400"/>
            </a:lvl7pPr>
            <a:lvl8pPr marL="3840480" indent="0">
              <a:buNone/>
              <a:defRPr sz="2400"/>
            </a:lvl8pPr>
            <a:lvl9pPr marL="4389120" indent="0">
              <a:buNone/>
              <a:defRPr sz="24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34B71D-4FD8-F7A3-E6C2-FB873FAD24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07746" y="2468880"/>
            <a:ext cx="4718684" cy="4573906"/>
          </a:xfrm>
        </p:spPr>
        <p:txBody>
          <a:bodyPr/>
          <a:lstStyle>
            <a:lvl1pPr marL="0" indent="0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27B8AB-D005-8274-A461-F1BFD58417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CA7CB-94B4-5243-BA91-25FFBAA3127C}" type="datetimeFigureOut">
              <a:rPr lang="en-US" smtClean="0"/>
              <a:t>4/20/26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C6759C-2342-2744-2B43-FB4235538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690F90-679E-694A-5CEB-FAE751A23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E5118-A874-CE4D-A2E7-3A91FA43B5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09666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84C0B-A779-D82B-616D-FE0C7FAB21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4F2440-2EE9-C886-E6EE-4DABCAC3E4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D195B6-8DDD-15A2-6F24-57A87CAAAF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CA7CB-94B4-5243-BA91-25FFBAA3127C}" type="datetimeFigureOut">
              <a:rPr lang="en-US" smtClean="0"/>
              <a:t>4/20/26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9B2E37-EF12-A0B2-4605-7C0C2E043D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A782F4-4574-60DE-10C0-6D5F6D85D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E5118-A874-CE4D-A2E7-3A91FA43B5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38397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F9C282-85E0-4C24-19D2-9FFE029D56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0469880" y="438150"/>
            <a:ext cx="3154680" cy="6974206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810EE0-2033-EBE3-77CD-6C85021FF4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05840" y="438150"/>
            <a:ext cx="9281160" cy="6974206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174E64-031D-008F-3D2B-2584E1132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CA7CB-94B4-5243-BA91-25FFBAA3127C}" type="datetimeFigureOut">
              <a:rPr lang="en-US" smtClean="0"/>
              <a:t>4/20/26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1480C1-5E3C-FCC3-A2CA-1D1670D7AA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5977F5-7DC7-0348-1530-943A547F4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E5118-A874-CE4D-A2E7-3A91FA43B5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59710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47754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191195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007897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185038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587912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142068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731938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341101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914958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23214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04E034-E2A9-1CDA-6B2D-97BAA421F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840" y="438150"/>
            <a:ext cx="12618720" cy="15906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4FCAB7-C70C-8E68-2E64-630C29FB27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05840" y="2190750"/>
            <a:ext cx="12618720" cy="52216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4DF749-3E7D-C8FB-911C-BC8867F335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5840" y="7627621"/>
            <a:ext cx="329184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4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2CA7CB-94B4-5243-BA91-25FFBAA3127C}" type="datetimeFigureOut">
              <a:rPr lang="en-US" smtClean="0"/>
              <a:t>4/20/26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EC42A6-F93C-92F2-E830-B3B03FC926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0" y="7627621"/>
            <a:ext cx="493776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4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49AE50-7DC6-33FC-5BFA-C04F9BC591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332720" y="7627621"/>
            <a:ext cx="329184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4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E9E5118-A874-CE4D-A2E7-3A91FA43B5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779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</p:sldLayoutIdLst>
  <p:hf sldNum="0" hdr="0" ftr="0" dt="0"/>
  <p:txStyles>
    <p:titleStyle>
      <a:lvl1pPr algn="l" defTabSz="1097280" rtl="0" eaLnBrk="1" latinLnBrk="0" hangingPunct="1">
        <a:lnSpc>
          <a:spcPct val="90000"/>
        </a:lnSpc>
        <a:spcBef>
          <a:spcPct val="0"/>
        </a:spcBef>
        <a:buNone/>
        <a:defRPr sz="528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109728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88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46888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301752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56616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411480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66344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2074307"/>
            <a:ext cx="7556421" cy="21263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373B48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A study of Phishing Detection Using AI and User-Behaviour Signals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6280190" y="4498300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Module: Research Methods and Professional Development</a:t>
            </a:r>
            <a:endParaRPr lang="en-US" sz="1750" dirty="0"/>
          </a:p>
        </p:txBody>
      </p:sp>
      <p:sp>
        <p:nvSpPr>
          <p:cNvPr id="5" name="Shape 2"/>
          <p:cNvSpPr/>
          <p:nvPr/>
        </p:nvSpPr>
        <p:spPr>
          <a:xfrm>
            <a:off x="6280190" y="5158859"/>
            <a:ext cx="3663315" cy="441484"/>
          </a:xfrm>
          <a:prstGeom prst="roundRect">
            <a:avLst>
              <a:gd name="adj" fmla="val 17263"/>
            </a:avLst>
          </a:prstGeom>
          <a:noFill/>
          <a:ln w="7620">
            <a:solidFill>
              <a:srgbClr val="373B4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3"/>
          <p:cNvSpPr/>
          <p:nvPr/>
        </p:nvSpPr>
        <p:spPr>
          <a:xfrm>
            <a:off x="6423898" y="5234464"/>
            <a:ext cx="3375898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373B48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MD. MEHEDI HASAN MIXON · ID: 2436061</a:t>
            </a:r>
            <a:endParaRPr lang="en-US" sz="1400" dirty="0"/>
          </a:p>
        </p:txBody>
      </p:sp>
      <p:sp>
        <p:nvSpPr>
          <p:cNvPr id="7" name="Shape 4"/>
          <p:cNvSpPr/>
          <p:nvPr/>
        </p:nvSpPr>
        <p:spPr>
          <a:xfrm>
            <a:off x="6280190" y="5713690"/>
            <a:ext cx="4659392" cy="441484"/>
          </a:xfrm>
          <a:prstGeom prst="roundRect">
            <a:avLst>
              <a:gd name="adj" fmla="val 17263"/>
            </a:avLst>
          </a:prstGeom>
          <a:noFill/>
          <a:ln w="7620">
            <a:solidFill>
              <a:srgbClr val="373B4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5"/>
          <p:cNvSpPr/>
          <p:nvPr/>
        </p:nvSpPr>
        <p:spPr>
          <a:xfrm>
            <a:off x="6423898" y="5789295"/>
            <a:ext cx="4371975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373B48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SUPERVISOR: DR. SURESH SHANMUGASUNADARAM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686044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373B48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Content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2848451"/>
            <a:ext cx="453628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2586B"/>
                </a:solidFill>
                <a:latin typeface="Mona Sans Light" pitchFamily="34" charset="0"/>
                <a:ea typeface="Mona Sans Light" pitchFamily="34" charset="-122"/>
                <a:cs typeface="Mona Sans Light" pitchFamily="34" charset="-120"/>
              </a:rPr>
              <a:t>01</a:t>
            </a:r>
            <a:endParaRPr lang="en-US" sz="1750" dirty="0"/>
          </a:p>
        </p:txBody>
      </p:sp>
      <p:sp>
        <p:nvSpPr>
          <p:cNvPr id="4" name="Shape 2"/>
          <p:cNvSpPr/>
          <p:nvPr/>
        </p:nvSpPr>
        <p:spPr>
          <a:xfrm>
            <a:off x="793790" y="3203496"/>
            <a:ext cx="4196358" cy="30480"/>
          </a:xfrm>
          <a:prstGeom prst="rect">
            <a:avLst/>
          </a:prstGeom>
          <a:solidFill>
            <a:srgbClr val="373B4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793790" y="337780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Research Context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793790" y="3868222"/>
            <a:ext cx="4196358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The phishing threat landscape</a:t>
            </a: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5216962" y="2848451"/>
            <a:ext cx="453628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2586B"/>
                </a:solidFill>
                <a:latin typeface="Mona Sans Light" pitchFamily="34" charset="0"/>
                <a:ea typeface="Mona Sans Light" pitchFamily="34" charset="-122"/>
                <a:cs typeface="Mona Sans Light" pitchFamily="34" charset="-120"/>
              </a:rPr>
              <a:t>02</a:t>
            </a:r>
            <a:endParaRPr lang="en-US" sz="1750" dirty="0"/>
          </a:p>
        </p:txBody>
      </p:sp>
      <p:sp>
        <p:nvSpPr>
          <p:cNvPr id="8" name="Shape 6"/>
          <p:cNvSpPr/>
          <p:nvPr/>
        </p:nvSpPr>
        <p:spPr>
          <a:xfrm>
            <a:off x="5216962" y="3203496"/>
            <a:ext cx="4196358" cy="30480"/>
          </a:xfrm>
          <a:prstGeom prst="rect">
            <a:avLst/>
          </a:prstGeom>
          <a:solidFill>
            <a:srgbClr val="373B4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5216962" y="3377803"/>
            <a:ext cx="2944297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Problem &amp; Objectives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5216962" y="3868222"/>
            <a:ext cx="4196358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The gap and what this study aims to address</a:t>
            </a:r>
            <a:endParaRPr lang="en-US" sz="1750" dirty="0"/>
          </a:p>
        </p:txBody>
      </p:sp>
      <p:sp>
        <p:nvSpPr>
          <p:cNvPr id="11" name="Text 9"/>
          <p:cNvSpPr/>
          <p:nvPr/>
        </p:nvSpPr>
        <p:spPr>
          <a:xfrm>
            <a:off x="9640133" y="2848451"/>
            <a:ext cx="453628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2586B"/>
                </a:solidFill>
                <a:latin typeface="Mona Sans Light" pitchFamily="34" charset="0"/>
                <a:ea typeface="Mona Sans Light" pitchFamily="34" charset="-122"/>
                <a:cs typeface="Mona Sans Light" pitchFamily="34" charset="-120"/>
              </a:rPr>
              <a:t>03</a:t>
            </a:r>
            <a:endParaRPr lang="en-US" sz="1750" dirty="0"/>
          </a:p>
        </p:txBody>
      </p:sp>
      <p:sp>
        <p:nvSpPr>
          <p:cNvPr id="12" name="Shape 10"/>
          <p:cNvSpPr/>
          <p:nvPr/>
        </p:nvSpPr>
        <p:spPr>
          <a:xfrm>
            <a:off x="9640133" y="3203496"/>
            <a:ext cx="4196358" cy="30480"/>
          </a:xfrm>
          <a:prstGeom prst="rect">
            <a:avLst/>
          </a:prstGeom>
          <a:solidFill>
            <a:srgbClr val="373B4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9640133" y="337780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Literature Review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9640133" y="3868222"/>
            <a:ext cx="4196358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What existing research tells us</a:t>
            </a:r>
            <a:endParaRPr lang="en-US" sz="1750" dirty="0"/>
          </a:p>
        </p:txBody>
      </p:sp>
      <p:sp>
        <p:nvSpPr>
          <p:cNvPr id="15" name="Text 13"/>
          <p:cNvSpPr/>
          <p:nvPr/>
        </p:nvSpPr>
        <p:spPr>
          <a:xfrm>
            <a:off x="793790" y="4990862"/>
            <a:ext cx="453628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2586B"/>
                </a:solidFill>
                <a:latin typeface="Mona Sans Light" pitchFamily="34" charset="0"/>
                <a:ea typeface="Mona Sans Light" pitchFamily="34" charset="-122"/>
                <a:cs typeface="Mona Sans Light" pitchFamily="34" charset="-120"/>
              </a:rPr>
              <a:t>04</a:t>
            </a:r>
            <a:endParaRPr lang="en-US" sz="1750" dirty="0"/>
          </a:p>
        </p:txBody>
      </p:sp>
      <p:sp>
        <p:nvSpPr>
          <p:cNvPr id="16" name="Shape 14"/>
          <p:cNvSpPr/>
          <p:nvPr/>
        </p:nvSpPr>
        <p:spPr>
          <a:xfrm>
            <a:off x="793790" y="5345906"/>
            <a:ext cx="6407944" cy="30480"/>
          </a:xfrm>
          <a:prstGeom prst="rect">
            <a:avLst/>
          </a:prstGeom>
          <a:solidFill>
            <a:srgbClr val="373B4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793790" y="552021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Methodology &amp; Data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793790" y="6010632"/>
            <a:ext cx="6407944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How the study will be conducted</a:t>
            </a:r>
            <a:endParaRPr lang="en-US" sz="1750" dirty="0"/>
          </a:p>
        </p:txBody>
      </p:sp>
      <p:sp>
        <p:nvSpPr>
          <p:cNvPr id="19" name="Text 17"/>
          <p:cNvSpPr/>
          <p:nvPr/>
        </p:nvSpPr>
        <p:spPr>
          <a:xfrm>
            <a:off x="7428548" y="4990862"/>
            <a:ext cx="453628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2586B"/>
                </a:solidFill>
                <a:latin typeface="Mona Sans Light" pitchFamily="34" charset="0"/>
                <a:ea typeface="Mona Sans Light" pitchFamily="34" charset="-122"/>
                <a:cs typeface="Mona Sans Light" pitchFamily="34" charset="-120"/>
              </a:rPr>
              <a:t>05</a:t>
            </a:r>
            <a:endParaRPr lang="en-US" sz="1750" dirty="0"/>
          </a:p>
        </p:txBody>
      </p:sp>
      <p:sp>
        <p:nvSpPr>
          <p:cNvPr id="20" name="Shape 18"/>
          <p:cNvSpPr/>
          <p:nvPr/>
        </p:nvSpPr>
        <p:spPr>
          <a:xfrm>
            <a:off x="7428548" y="5345906"/>
            <a:ext cx="6407944" cy="30480"/>
          </a:xfrm>
          <a:prstGeom prst="rect">
            <a:avLst/>
          </a:prstGeom>
          <a:solidFill>
            <a:srgbClr val="373B4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7428548" y="5520214"/>
            <a:ext cx="3617238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Plan, Impact &amp; Conclusion</a:t>
            </a:r>
            <a:endParaRPr lang="en-US" sz="2200" dirty="0"/>
          </a:p>
        </p:txBody>
      </p:sp>
      <p:sp>
        <p:nvSpPr>
          <p:cNvPr id="22" name="Text 20"/>
          <p:cNvSpPr/>
          <p:nvPr/>
        </p:nvSpPr>
        <p:spPr>
          <a:xfrm>
            <a:off x="7428548" y="6010632"/>
            <a:ext cx="6407944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Timeline, limitations, and key takeaways</a:t>
            </a:r>
            <a:endParaRPr lang="en-US" sz="1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56642" y="820222"/>
            <a:ext cx="5404842" cy="675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300"/>
              </a:lnSpc>
              <a:buNone/>
            </a:pPr>
            <a:r>
              <a:rPr lang="en-US" sz="4250" dirty="0">
                <a:solidFill>
                  <a:srgbClr val="373B48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Research Context</a:t>
            </a:r>
            <a:endParaRPr lang="en-US" sz="4250" dirty="0"/>
          </a:p>
        </p:txBody>
      </p:sp>
      <p:sp>
        <p:nvSpPr>
          <p:cNvPr id="4" name="Shape 1"/>
          <p:cNvSpPr/>
          <p:nvPr/>
        </p:nvSpPr>
        <p:spPr>
          <a:xfrm>
            <a:off x="756642" y="1804988"/>
            <a:ext cx="7630716" cy="1246584"/>
          </a:xfrm>
          <a:prstGeom prst="roundRect">
            <a:avLst>
              <a:gd name="adj" fmla="val 7284"/>
            </a:avLst>
          </a:prstGeom>
          <a:solidFill>
            <a:srgbClr val="E2E4E9"/>
          </a:solidFill>
          <a:ln w="7620">
            <a:solidFill>
              <a:srgbClr val="C8CA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2"/>
          <p:cNvSpPr/>
          <p:nvPr/>
        </p:nvSpPr>
        <p:spPr>
          <a:xfrm>
            <a:off x="980361" y="2028706"/>
            <a:ext cx="2702362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Growing Threat</a:t>
            </a:r>
            <a:endParaRPr lang="en-US" sz="2100" dirty="0"/>
          </a:p>
        </p:txBody>
      </p:sp>
      <p:sp>
        <p:nvSpPr>
          <p:cNvPr id="6" name="Text 3"/>
          <p:cNvSpPr/>
          <p:nvPr/>
        </p:nvSpPr>
        <p:spPr>
          <a:xfrm>
            <a:off x="980361" y="2490073"/>
            <a:ext cx="7183279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70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Phishing is a major and escalating cyber threat worldwide.</a:t>
            </a:r>
            <a:endParaRPr lang="en-US" sz="1700" dirty="0"/>
          </a:p>
        </p:txBody>
      </p:sp>
      <p:sp>
        <p:nvSpPr>
          <p:cNvPr id="7" name="Shape 4"/>
          <p:cNvSpPr/>
          <p:nvPr/>
        </p:nvSpPr>
        <p:spPr>
          <a:xfrm>
            <a:off x="756642" y="3257550"/>
            <a:ext cx="7630716" cy="1246584"/>
          </a:xfrm>
          <a:prstGeom prst="roundRect">
            <a:avLst>
              <a:gd name="adj" fmla="val 7284"/>
            </a:avLst>
          </a:prstGeom>
          <a:solidFill>
            <a:srgbClr val="E2E4E9"/>
          </a:solidFill>
          <a:ln w="7620">
            <a:solidFill>
              <a:srgbClr val="C8CA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5"/>
          <p:cNvSpPr/>
          <p:nvPr/>
        </p:nvSpPr>
        <p:spPr>
          <a:xfrm>
            <a:off x="980361" y="3481268"/>
            <a:ext cx="2702362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Smarter Attacks</a:t>
            </a:r>
            <a:endParaRPr lang="en-US" sz="2100" dirty="0"/>
          </a:p>
        </p:txBody>
      </p:sp>
      <p:sp>
        <p:nvSpPr>
          <p:cNvPr id="9" name="Text 6"/>
          <p:cNvSpPr/>
          <p:nvPr/>
        </p:nvSpPr>
        <p:spPr>
          <a:xfrm>
            <a:off x="980361" y="3942636"/>
            <a:ext cx="7183279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70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Attackers are using increasingly convincing and sophisticated tactics.</a:t>
            </a:r>
            <a:endParaRPr lang="en-US" sz="1700" dirty="0"/>
          </a:p>
        </p:txBody>
      </p:sp>
      <p:sp>
        <p:nvSpPr>
          <p:cNvPr id="10" name="Shape 7"/>
          <p:cNvSpPr/>
          <p:nvPr/>
        </p:nvSpPr>
        <p:spPr>
          <a:xfrm>
            <a:off x="756642" y="4710113"/>
            <a:ext cx="7630716" cy="1246584"/>
          </a:xfrm>
          <a:prstGeom prst="roundRect">
            <a:avLst>
              <a:gd name="adj" fmla="val 7284"/>
            </a:avLst>
          </a:prstGeom>
          <a:solidFill>
            <a:srgbClr val="E2E4E9"/>
          </a:solidFill>
          <a:ln w="7620">
            <a:solidFill>
              <a:srgbClr val="C8CA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8"/>
          <p:cNvSpPr/>
          <p:nvPr/>
        </p:nvSpPr>
        <p:spPr>
          <a:xfrm>
            <a:off x="980361" y="4933831"/>
            <a:ext cx="2702362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AI on Both Sides</a:t>
            </a:r>
            <a:endParaRPr lang="en-US" sz="2100" dirty="0"/>
          </a:p>
        </p:txBody>
      </p:sp>
      <p:sp>
        <p:nvSpPr>
          <p:cNvPr id="12" name="Text 9"/>
          <p:cNvSpPr/>
          <p:nvPr/>
        </p:nvSpPr>
        <p:spPr>
          <a:xfrm>
            <a:off x="980361" y="5395198"/>
            <a:ext cx="7183279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70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AI is reshaping both offensive phishing strategies and defensive detection.</a:t>
            </a:r>
            <a:endParaRPr lang="en-US" sz="1700" dirty="0"/>
          </a:p>
        </p:txBody>
      </p:sp>
      <p:sp>
        <p:nvSpPr>
          <p:cNvPr id="13" name="Shape 10"/>
          <p:cNvSpPr/>
          <p:nvPr/>
        </p:nvSpPr>
        <p:spPr>
          <a:xfrm>
            <a:off x="756642" y="6162675"/>
            <a:ext cx="7630716" cy="1246584"/>
          </a:xfrm>
          <a:prstGeom prst="roundRect">
            <a:avLst>
              <a:gd name="adj" fmla="val 7284"/>
            </a:avLst>
          </a:prstGeom>
          <a:solidFill>
            <a:srgbClr val="E2E4E9"/>
          </a:solidFill>
          <a:ln w="7620">
            <a:solidFill>
              <a:srgbClr val="C8CA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1"/>
          <p:cNvSpPr/>
          <p:nvPr/>
        </p:nvSpPr>
        <p:spPr>
          <a:xfrm>
            <a:off x="980361" y="6386393"/>
            <a:ext cx="2702362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Human Weakness</a:t>
            </a:r>
            <a:endParaRPr lang="en-US" sz="2100" dirty="0"/>
          </a:p>
        </p:txBody>
      </p:sp>
      <p:sp>
        <p:nvSpPr>
          <p:cNvPr id="15" name="Text 12"/>
          <p:cNvSpPr/>
          <p:nvPr/>
        </p:nvSpPr>
        <p:spPr>
          <a:xfrm>
            <a:off x="980361" y="6847761"/>
            <a:ext cx="7183279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70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Human behaviour remains a critical and exploitable vulnerability.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723430"/>
            <a:ext cx="8612386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373B48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Research Problem &amp; Objectives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299918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373B48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The Gap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93790" y="3580328"/>
            <a:ext cx="6244709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Most phishing studies focus on </a:t>
            </a:r>
            <a:r>
              <a:rPr lang="en-US" sz="1750" b="1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technical features</a:t>
            </a: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 or </a:t>
            </a:r>
            <a:r>
              <a:rPr lang="en-US" sz="1750" b="1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user mistakes</a:t>
            </a: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 — but rarely both together. This separation creates a blind spot in detection research.</a:t>
            </a:r>
            <a:endParaRPr lang="en-US" sz="1750" dirty="0"/>
          </a:p>
        </p:txBody>
      </p:sp>
      <p:sp>
        <p:nvSpPr>
          <p:cNvPr id="5" name="Shape 3"/>
          <p:cNvSpPr/>
          <p:nvPr/>
        </p:nvSpPr>
        <p:spPr>
          <a:xfrm>
            <a:off x="793790" y="4924187"/>
            <a:ext cx="6244709" cy="1326713"/>
          </a:xfrm>
          <a:prstGeom prst="roundRect">
            <a:avLst>
              <a:gd name="adj" fmla="val 7181"/>
            </a:avLst>
          </a:prstGeom>
          <a:solidFill>
            <a:srgbClr val="FCF2B5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604" y="5275897"/>
            <a:ext cx="283488" cy="226814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530906" y="5207675"/>
            <a:ext cx="528077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Technical-only and human-factor studies remain largely siloed.</a:t>
            </a:r>
            <a:endParaRPr lang="en-US" sz="1750" dirty="0"/>
          </a:p>
        </p:txBody>
      </p:sp>
      <p:sp>
        <p:nvSpPr>
          <p:cNvPr id="8" name="Text 5"/>
          <p:cNvSpPr/>
          <p:nvPr/>
        </p:nvSpPr>
        <p:spPr>
          <a:xfrm>
            <a:off x="7599521" y="299918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373B48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Study Objectives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7599521" y="3580328"/>
            <a:ext cx="6244709" cy="2131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Review recent phishing detection literature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Identify key user-behaviour signals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Build an AI-based phishing detection model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Compare technical-only vs. behaviour-enhanced models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Evaluate performance and explainability</a:t>
            </a:r>
            <a:endParaRPr lang="en-US" sz="17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326475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373B48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Literature Review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793790" y="2488883"/>
            <a:ext cx="4196358" cy="2093714"/>
          </a:xfrm>
          <a:prstGeom prst="roundRect">
            <a:avLst>
              <a:gd name="adj" fmla="val 6988"/>
            </a:avLst>
          </a:prstGeom>
          <a:solidFill>
            <a:srgbClr val="FFFFFF">
              <a:alpha val="95000"/>
            </a:srgbClr>
          </a:solidFill>
          <a:ln w="30480">
            <a:solidFill>
              <a:srgbClr val="C8CA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763310" y="2488883"/>
            <a:ext cx="121920" cy="2093714"/>
          </a:xfrm>
          <a:prstGeom prst="roundRect">
            <a:avLst>
              <a:gd name="adj" fmla="val 78139"/>
            </a:avLst>
          </a:prstGeom>
          <a:solidFill>
            <a:srgbClr val="373B4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1142524" y="274617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Evolving Threat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1142524" y="3236595"/>
            <a:ext cx="3590330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Phishing remains high-volume and continuously evolving [1].</a:t>
            </a:r>
            <a:endParaRPr lang="en-US" sz="1750" dirty="0"/>
          </a:p>
        </p:txBody>
      </p:sp>
      <p:sp>
        <p:nvSpPr>
          <p:cNvPr id="7" name="Shape 5"/>
          <p:cNvSpPr/>
          <p:nvPr/>
        </p:nvSpPr>
        <p:spPr>
          <a:xfrm>
            <a:off x="5216962" y="2488883"/>
            <a:ext cx="4196358" cy="2093714"/>
          </a:xfrm>
          <a:prstGeom prst="roundRect">
            <a:avLst>
              <a:gd name="adj" fmla="val 6988"/>
            </a:avLst>
          </a:prstGeom>
          <a:solidFill>
            <a:srgbClr val="FFFFFF">
              <a:alpha val="95000"/>
            </a:srgbClr>
          </a:solidFill>
          <a:ln w="30480">
            <a:solidFill>
              <a:srgbClr val="C8CA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5186482" y="2488883"/>
            <a:ext cx="121920" cy="2093714"/>
          </a:xfrm>
          <a:prstGeom prst="roundRect">
            <a:avLst>
              <a:gd name="adj" fmla="val 78139"/>
            </a:avLst>
          </a:prstGeom>
          <a:solidFill>
            <a:srgbClr val="373B4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5565696" y="274617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AI-Based Detection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5565696" y="3236595"/>
            <a:ext cx="3590330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Technical features — URLs, email content, metadata — have improved AI detection [2].</a:t>
            </a:r>
            <a:endParaRPr lang="en-US" sz="1750" dirty="0"/>
          </a:p>
        </p:txBody>
      </p:sp>
      <p:sp>
        <p:nvSpPr>
          <p:cNvPr id="11" name="Shape 9"/>
          <p:cNvSpPr/>
          <p:nvPr/>
        </p:nvSpPr>
        <p:spPr>
          <a:xfrm>
            <a:off x="9640133" y="2488883"/>
            <a:ext cx="4196358" cy="2093714"/>
          </a:xfrm>
          <a:prstGeom prst="roundRect">
            <a:avLst>
              <a:gd name="adj" fmla="val 6988"/>
            </a:avLst>
          </a:prstGeom>
          <a:solidFill>
            <a:srgbClr val="FFFFFF">
              <a:alpha val="95000"/>
            </a:srgbClr>
          </a:solidFill>
          <a:ln w="30480">
            <a:solidFill>
              <a:srgbClr val="C8CA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9609653" y="2488883"/>
            <a:ext cx="121920" cy="2093714"/>
          </a:xfrm>
          <a:prstGeom prst="roundRect">
            <a:avLst>
              <a:gd name="adj" fmla="val 78139"/>
            </a:avLst>
          </a:prstGeom>
          <a:solidFill>
            <a:srgbClr val="373B4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9988868" y="2746177"/>
            <a:ext cx="2954179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Human Susceptibility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9988868" y="3236595"/>
            <a:ext cx="3590330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Demographic and behavioural factors influence phishing vulnerability, analysable via XAI [3].</a:t>
            </a:r>
            <a:endParaRPr lang="en-US" sz="1750" dirty="0"/>
          </a:p>
        </p:txBody>
      </p:sp>
      <p:sp>
        <p:nvSpPr>
          <p:cNvPr id="15" name="Shape 13"/>
          <p:cNvSpPr/>
          <p:nvPr/>
        </p:nvSpPr>
        <p:spPr>
          <a:xfrm>
            <a:off x="793790" y="4809411"/>
            <a:ext cx="4196358" cy="2093714"/>
          </a:xfrm>
          <a:prstGeom prst="roundRect">
            <a:avLst>
              <a:gd name="adj" fmla="val 6988"/>
            </a:avLst>
          </a:prstGeom>
          <a:solidFill>
            <a:srgbClr val="FFFFFF">
              <a:alpha val="95000"/>
            </a:srgbClr>
          </a:solidFill>
          <a:ln w="30480">
            <a:solidFill>
              <a:srgbClr val="C8CA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Shape 14"/>
          <p:cNvSpPr/>
          <p:nvPr/>
        </p:nvSpPr>
        <p:spPr>
          <a:xfrm>
            <a:off x="763310" y="4809411"/>
            <a:ext cx="121920" cy="2093714"/>
          </a:xfrm>
          <a:prstGeom prst="roundRect">
            <a:avLst>
              <a:gd name="adj" fmla="val 78139"/>
            </a:avLst>
          </a:prstGeom>
          <a:solidFill>
            <a:srgbClr val="373B4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1142524" y="506670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Behaviour Matters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1142524" y="5557123"/>
            <a:ext cx="3590330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Awareness, judgement, and user behaviour shape phishing success beyond message traits [3][4].</a:t>
            </a:r>
            <a:endParaRPr lang="en-US" sz="1750" dirty="0"/>
          </a:p>
        </p:txBody>
      </p:sp>
      <p:sp>
        <p:nvSpPr>
          <p:cNvPr id="19" name="Shape 17"/>
          <p:cNvSpPr/>
          <p:nvPr/>
        </p:nvSpPr>
        <p:spPr>
          <a:xfrm>
            <a:off x="5216962" y="4809411"/>
            <a:ext cx="4196358" cy="2093714"/>
          </a:xfrm>
          <a:prstGeom prst="roundRect">
            <a:avLst>
              <a:gd name="adj" fmla="val 6988"/>
            </a:avLst>
          </a:prstGeom>
          <a:solidFill>
            <a:srgbClr val="FFFFFF">
              <a:alpha val="95000"/>
            </a:srgbClr>
          </a:solidFill>
          <a:ln w="30480">
            <a:solidFill>
              <a:srgbClr val="C8CA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Shape 18"/>
          <p:cNvSpPr/>
          <p:nvPr/>
        </p:nvSpPr>
        <p:spPr>
          <a:xfrm>
            <a:off x="5186482" y="4809411"/>
            <a:ext cx="121920" cy="2093714"/>
          </a:xfrm>
          <a:prstGeom prst="roundRect">
            <a:avLst>
              <a:gd name="adj" fmla="val 78139"/>
            </a:avLst>
          </a:prstGeom>
          <a:solidFill>
            <a:srgbClr val="373B4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5565696" y="506670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Research Gap</a:t>
            </a:r>
            <a:endParaRPr lang="en-US" sz="2200" dirty="0"/>
          </a:p>
        </p:txBody>
      </p:sp>
      <p:sp>
        <p:nvSpPr>
          <p:cNvPr id="22" name="Text 20"/>
          <p:cNvSpPr/>
          <p:nvPr/>
        </p:nvSpPr>
        <p:spPr>
          <a:xfrm>
            <a:off x="5565696" y="5557123"/>
            <a:ext cx="3590330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A combined AI + behaviour detection approach remains largely unexplored [2][3].</a:t>
            </a:r>
            <a:endParaRPr lang="en-US" sz="17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6642" y="643057"/>
            <a:ext cx="6036588" cy="675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300"/>
              </a:lnSpc>
              <a:buNone/>
            </a:pPr>
            <a:r>
              <a:rPr lang="en-US" sz="4250" dirty="0">
                <a:solidFill>
                  <a:srgbClr val="373B48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Research Methodology</a:t>
            </a:r>
            <a:endParaRPr lang="en-US" sz="42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642" y="2243733"/>
            <a:ext cx="8341519" cy="4726781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633228" y="1833801"/>
            <a:ext cx="2702362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373B48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Approach</a:t>
            </a:r>
            <a:endParaRPr lang="en-US" sz="2100" dirty="0"/>
          </a:p>
        </p:txBody>
      </p:sp>
      <p:sp>
        <p:nvSpPr>
          <p:cNvPr id="5" name="Text 2"/>
          <p:cNvSpPr/>
          <p:nvPr/>
        </p:nvSpPr>
        <p:spPr>
          <a:xfrm>
            <a:off x="9633228" y="2377559"/>
            <a:ext cx="4248150" cy="6755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700" b="1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Quantitative, experimental</a:t>
            </a:r>
            <a:r>
              <a:rPr lang="en-US" sz="170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 — comparative model evaluation</a:t>
            </a:r>
            <a:endParaRPr lang="en-US" sz="1700" dirty="0"/>
          </a:p>
        </p:txBody>
      </p:sp>
      <p:sp>
        <p:nvSpPr>
          <p:cNvPr id="6" name="Text 3"/>
          <p:cNvSpPr/>
          <p:nvPr/>
        </p:nvSpPr>
        <p:spPr>
          <a:xfrm>
            <a:off x="9633228" y="3259098"/>
            <a:ext cx="2702362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373B48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Datasets</a:t>
            </a:r>
            <a:endParaRPr lang="en-US" sz="2100" dirty="0"/>
          </a:p>
        </p:txBody>
      </p:sp>
      <p:sp>
        <p:nvSpPr>
          <p:cNvPr id="7" name="Text 4"/>
          <p:cNvSpPr/>
          <p:nvPr/>
        </p:nvSpPr>
        <p:spPr>
          <a:xfrm>
            <a:off x="9633228" y="3802856"/>
            <a:ext cx="4248150" cy="1085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650"/>
              </a:lnSpc>
              <a:buSzPct val="100000"/>
              <a:buChar char="•"/>
            </a:pPr>
            <a:r>
              <a:rPr lang="en-US" sz="170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Public phishing email / URL datasets</a:t>
            </a:r>
            <a:endParaRPr lang="en-US" sz="1700" dirty="0"/>
          </a:p>
          <a:p>
            <a:pPr marL="342900" indent="-342900" algn="l">
              <a:lnSpc>
                <a:spcPts val="2650"/>
              </a:lnSpc>
              <a:buSzPct val="100000"/>
              <a:buChar char="•"/>
            </a:pPr>
            <a:r>
              <a:rPr lang="en-US" sz="170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Behaviour-related or simulated user data</a:t>
            </a:r>
            <a:endParaRPr lang="en-US" sz="1700" dirty="0"/>
          </a:p>
        </p:txBody>
      </p:sp>
      <p:sp>
        <p:nvSpPr>
          <p:cNvPr id="8" name="Text 5"/>
          <p:cNvSpPr/>
          <p:nvPr/>
        </p:nvSpPr>
        <p:spPr>
          <a:xfrm>
            <a:off x="9633228" y="5094208"/>
            <a:ext cx="2702362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373B48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Models</a:t>
            </a:r>
            <a:endParaRPr lang="en-US" sz="2100" dirty="0"/>
          </a:p>
        </p:txBody>
      </p:sp>
      <p:sp>
        <p:nvSpPr>
          <p:cNvPr id="9" name="Text 6"/>
          <p:cNvSpPr/>
          <p:nvPr/>
        </p:nvSpPr>
        <p:spPr>
          <a:xfrm>
            <a:off x="9633228" y="5637967"/>
            <a:ext cx="4248150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70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Random Forest · XGBoost · LSTM (or similar)</a:t>
            </a:r>
            <a:endParaRPr lang="en-US" sz="1700" dirty="0"/>
          </a:p>
        </p:txBody>
      </p:sp>
      <p:sp>
        <p:nvSpPr>
          <p:cNvPr id="10" name="Text 7"/>
          <p:cNvSpPr/>
          <p:nvPr/>
        </p:nvSpPr>
        <p:spPr>
          <a:xfrm>
            <a:off x="9633228" y="6181725"/>
            <a:ext cx="2702362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373B48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Evaluation Metrics</a:t>
            </a:r>
            <a:endParaRPr lang="en-US" sz="2100" dirty="0"/>
          </a:p>
        </p:txBody>
      </p:sp>
      <p:sp>
        <p:nvSpPr>
          <p:cNvPr id="11" name="Text 8"/>
          <p:cNvSpPr/>
          <p:nvPr/>
        </p:nvSpPr>
        <p:spPr>
          <a:xfrm>
            <a:off x="9633228" y="6725483"/>
            <a:ext cx="4248150" cy="6755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70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Accuracy, Precision, Recall, F1-score, ROC-AUC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239447"/>
            <a:ext cx="7276028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373B48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Data Collection &amp; Analysis</a:t>
            </a:r>
            <a:endParaRPr lang="en-US" sz="44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3790" y="3401854"/>
            <a:ext cx="566976" cy="56697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93790" y="425231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Technical Data</a:t>
            </a:r>
            <a:endParaRPr lang="en-US" sz="2200" dirty="0"/>
          </a:p>
        </p:txBody>
      </p:sp>
      <p:sp>
        <p:nvSpPr>
          <p:cNvPr id="5" name="Text 2"/>
          <p:cNvSpPr/>
          <p:nvPr/>
        </p:nvSpPr>
        <p:spPr>
          <a:xfrm>
            <a:off x="793790" y="4742736"/>
            <a:ext cx="4158615" cy="1168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Public phishing datasets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Email, URL, content &amp; metadata features</a:t>
            </a:r>
            <a:endParaRPr lang="en-US" sz="17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235893" y="3401854"/>
            <a:ext cx="566976" cy="566976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5235893" y="425231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Behaviour Data</a:t>
            </a:r>
            <a:endParaRPr lang="en-US" sz="2200" dirty="0"/>
          </a:p>
        </p:txBody>
      </p:sp>
      <p:sp>
        <p:nvSpPr>
          <p:cNvPr id="8" name="Text 4"/>
          <p:cNvSpPr/>
          <p:nvPr/>
        </p:nvSpPr>
        <p:spPr>
          <a:xfrm>
            <a:off x="5235893" y="4742736"/>
            <a:ext cx="4158615" cy="12472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User survey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Controlled phishing simulation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Synthetic behaviour profiles</a:t>
            </a:r>
            <a:endParaRPr lang="en-US" sz="17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677995" y="3401854"/>
            <a:ext cx="566976" cy="566976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9677995" y="425231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Analysis</a:t>
            </a:r>
            <a:endParaRPr lang="en-US" sz="2200" dirty="0"/>
          </a:p>
        </p:txBody>
      </p:sp>
      <p:sp>
        <p:nvSpPr>
          <p:cNvPr id="11" name="Text 6"/>
          <p:cNvSpPr/>
          <p:nvPr/>
        </p:nvSpPr>
        <p:spPr>
          <a:xfrm>
            <a:off x="9677995" y="4742736"/>
            <a:ext cx="4158615" cy="12472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Feature engineering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Model training &amp; testing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SHAP / XAI for interpretation</a:t>
            </a:r>
            <a:endParaRPr lang="en-US" sz="17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201460" y="527447"/>
            <a:ext cx="4430197" cy="5537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50"/>
              </a:lnSpc>
              <a:buNone/>
            </a:pPr>
            <a:r>
              <a:rPr lang="en-US" sz="3450" dirty="0">
                <a:solidFill>
                  <a:srgbClr val="373B48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Project Plan</a:t>
            </a:r>
            <a:endParaRPr lang="en-US" sz="3450" dirty="0"/>
          </a:p>
        </p:txBody>
      </p:sp>
      <p:sp>
        <p:nvSpPr>
          <p:cNvPr id="3" name="Shape 1"/>
          <p:cNvSpPr/>
          <p:nvPr/>
        </p:nvSpPr>
        <p:spPr>
          <a:xfrm>
            <a:off x="7303651" y="1338739"/>
            <a:ext cx="22860" cy="5974437"/>
          </a:xfrm>
          <a:prstGeom prst="roundRect">
            <a:avLst>
              <a:gd name="adj" fmla="val 325581"/>
            </a:avLst>
          </a:prstGeom>
          <a:solidFill>
            <a:srgbClr val="C8CAC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6607016" y="1526619"/>
            <a:ext cx="531614" cy="22860"/>
          </a:xfrm>
          <a:prstGeom prst="roundRect">
            <a:avLst>
              <a:gd name="adj" fmla="val 325581"/>
            </a:avLst>
          </a:prstGeom>
          <a:solidFill>
            <a:srgbClr val="C8CAC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7115770" y="1338739"/>
            <a:ext cx="398621" cy="398621"/>
          </a:xfrm>
          <a:prstGeom prst="roundRect">
            <a:avLst>
              <a:gd name="adj" fmla="val 18671"/>
            </a:avLst>
          </a:prstGeom>
          <a:solidFill>
            <a:srgbClr val="E2E4E9"/>
          </a:solidFill>
          <a:ln w="7620">
            <a:solidFill>
              <a:srgbClr val="C8CA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7182207" y="1371957"/>
            <a:ext cx="265748" cy="332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050"/>
              </a:lnSpc>
              <a:buNone/>
            </a:pPr>
            <a:r>
              <a:rPr lang="en-US" sz="205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1</a:t>
            </a:r>
            <a:endParaRPr lang="en-US" sz="2050" dirty="0"/>
          </a:p>
        </p:txBody>
      </p:sp>
      <p:sp>
        <p:nvSpPr>
          <p:cNvPr id="7" name="Text 5"/>
          <p:cNvSpPr/>
          <p:nvPr/>
        </p:nvSpPr>
        <p:spPr>
          <a:xfrm>
            <a:off x="4214098" y="1399580"/>
            <a:ext cx="2215039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150"/>
              </a:lnSpc>
              <a:buNone/>
            </a:pPr>
            <a:r>
              <a:rPr lang="en-US" sz="17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Month 1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1201460" y="1759387"/>
            <a:ext cx="5227677" cy="2524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1950"/>
              </a:lnSpc>
              <a:buNone/>
            </a:pPr>
            <a:r>
              <a:rPr lang="en-US" sz="13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Literature review &amp; proposal refinement</a:t>
            </a:r>
            <a:endParaRPr lang="en-US" sz="1350" dirty="0"/>
          </a:p>
        </p:txBody>
      </p:sp>
      <p:sp>
        <p:nvSpPr>
          <p:cNvPr id="9" name="Shape 7"/>
          <p:cNvSpPr/>
          <p:nvPr/>
        </p:nvSpPr>
        <p:spPr>
          <a:xfrm>
            <a:off x="7491532" y="2512219"/>
            <a:ext cx="531614" cy="22860"/>
          </a:xfrm>
          <a:prstGeom prst="roundRect">
            <a:avLst>
              <a:gd name="adj" fmla="val 325581"/>
            </a:avLst>
          </a:prstGeom>
          <a:solidFill>
            <a:srgbClr val="C8CAC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7115770" y="2324338"/>
            <a:ext cx="398621" cy="398621"/>
          </a:xfrm>
          <a:prstGeom prst="roundRect">
            <a:avLst>
              <a:gd name="adj" fmla="val 18671"/>
            </a:avLst>
          </a:prstGeom>
          <a:solidFill>
            <a:srgbClr val="E2E4E9"/>
          </a:solidFill>
          <a:ln w="7620">
            <a:solidFill>
              <a:srgbClr val="C8CA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7182207" y="2357557"/>
            <a:ext cx="265748" cy="332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050"/>
              </a:lnSpc>
              <a:buNone/>
            </a:pPr>
            <a:r>
              <a:rPr lang="en-US" sz="205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2</a:t>
            </a:r>
            <a:endParaRPr lang="en-US" sz="2050" dirty="0"/>
          </a:p>
        </p:txBody>
      </p:sp>
      <p:sp>
        <p:nvSpPr>
          <p:cNvPr id="12" name="Text 10"/>
          <p:cNvSpPr/>
          <p:nvPr/>
        </p:nvSpPr>
        <p:spPr>
          <a:xfrm>
            <a:off x="8201025" y="2385179"/>
            <a:ext cx="2215039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Month 2</a:t>
            </a:r>
            <a:endParaRPr lang="en-US" sz="1700" dirty="0"/>
          </a:p>
        </p:txBody>
      </p:sp>
      <p:sp>
        <p:nvSpPr>
          <p:cNvPr id="13" name="Text 11"/>
          <p:cNvSpPr/>
          <p:nvPr/>
        </p:nvSpPr>
        <p:spPr>
          <a:xfrm>
            <a:off x="8201025" y="2744986"/>
            <a:ext cx="5227796" cy="2524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3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Dataset selection &amp; ethics planning</a:t>
            </a:r>
            <a:endParaRPr lang="en-US" sz="1350" dirty="0"/>
          </a:p>
        </p:txBody>
      </p:sp>
      <p:sp>
        <p:nvSpPr>
          <p:cNvPr id="14" name="Shape 12"/>
          <p:cNvSpPr/>
          <p:nvPr/>
        </p:nvSpPr>
        <p:spPr>
          <a:xfrm>
            <a:off x="6607016" y="3389828"/>
            <a:ext cx="531614" cy="22860"/>
          </a:xfrm>
          <a:prstGeom prst="roundRect">
            <a:avLst>
              <a:gd name="adj" fmla="val 325581"/>
            </a:avLst>
          </a:prstGeom>
          <a:solidFill>
            <a:srgbClr val="C8CAC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7115770" y="3201948"/>
            <a:ext cx="398621" cy="398621"/>
          </a:xfrm>
          <a:prstGeom prst="roundRect">
            <a:avLst>
              <a:gd name="adj" fmla="val 18671"/>
            </a:avLst>
          </a:prstGeom>
          <a:solidFill>
            <a:srgbClr val="E2E4E9"/>
          </a:solidFill>
          <a:ln w="7620">
            <a:solidFill>
              <a:srgbClr val="C8CA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7182207" y="3235166"/>
            <a:ext cx="265748" cy="332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050"/>
              </a:lnSpc>
              <a:buNone/>
            </a:pPr>
            <a:r>
              <a:rPr lang="en-US" sz="205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3</a:t>
            </a:r>
            <a:endParaRPr lang="en-US" sz="2050" dirty="0"/>
          </a:p>
        </p:txBody>
      </p:sp>
      <p:sp>
        <p:nvSpPr>
          <p:cNvPr id="17" name="Text 15"/>
          <p:cNvSpPr/>
          <p:nvPr/>
        </p:nvSpPr>
        <p:spPr>
          <a:xfrm>
            <a:off x="4214098" y="3262789"/>
            <a:ext cx="2215039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150"/>
              </a:lnSpc>
              <a:buNone/>
            </a:pPr>
            <a:r>
              <a:rPr lang="en-US" sz="17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Month 3</a:t>
            </a:r>
            <a:endParaRPr lang="en-US" sz="1700" dirty="0"/>
          </a:p>
        </p:txBody>
      </p:sp>
      <p:sp>
        <p:nvSpPr>
          <p:cNvPr id="18" name="Text 16"/>
          <p:cNvSpPr/>
          <p:nvPr/>
        </p:nvSpPr>
        <p:spPr>
          <a:xfrm>
            <a:off x="1201460" y="3622596"/>
            <a:ext cx="5227677" cy="2524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1950"/>
              </a:lnSpc>
              <a:buNone/>
            </a:pPr>
            <a:r>
              <a:rPr lang="en-US" sz="13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Behaviour data design &amp; preprocessing</a:t>
            </a:r>
            <a:endParaRPr lang="en-US" sz="1350" dirty="0"/>
          </a:p>
        </p:txBody>
      </p:sp>
      <p:sp>
        <p:nvSpPr>
          <p:cNvPr id="19" name="Shape 17"/>
          <p:cNvSpPr/>
          <p:nvPr/>
        </p:nvSpPr>
        <p:spPr>
          <a:xfrm>
            <a:off x="7491532" y="4267438"/>
            <a:ext cx="531614" cy="22860"/>
          </a:xfrm>
          <a:prstGeom prst="roundRect">
            <a:avLst>
              <a:gd name="adj" fmla="val 325581"/>
            </a:avLst>
          </a:prstGeom>
          <a:solidFill>
            <a:srgbClr val="C8CAC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Shape 18"/>
          <p:cNvSpPr/>
          <p:nvPr/>
        </p:nvSpPr>
        <p:spPr>
          <a:xfrm>
            <a:off x="7115770" y="4079558"/>
            <a:ext cx="398621" cy="398621"/>
          </a:xfrm>
          <a:prstGeom prst="roundRect">
            <a:avLst>
              <a:gd name="adj" fmla="val 18671"/>
            </a:avLst>
          </a:prstGeom>
          <a:solidFill>
            <a:srgbClr val="E2E4E9"/>
          </a:solidFill>
          <a:ln w="7620">
            <a:solidFill>
              <a:srgbClr val="C8CA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7182207" y="4112776"/>
            <a:ext cx="265748" cy="332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050"/>
              </a:lnSpc>
              <a:buNone/>
            </a:pPr>
            <a:r>
              <a:rPr lang="en-US" sz="205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4</a:t>
            </a:r>
            <a:endParaRPr lang="en-US" sz="2050" dirty="0"/>
          </a:p>
        </p:txBody>
      </p:sp>
      <p:sp>
        <p:nvSpPr>
          <p:cNvPr id="22" name="Text 20"/>
          <p:cNvSpPr/>
          <p:nvPr/>
        </p:nvSpPr>
        <p:spPr>
          <a:xfrm>
            <a:off x="8201025" y="4140398"/>
            <a:ext cx="2215039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Month 4</a:t>
            </a:r>
            <a:endParaRPr lang="en-US" sz="1700" dirty="0"/>
          </a:p>
        </p:txBody>
      </p:sp>
      <p:sp>
        <p:nvSpPr>
          <p:cNvPr id="23" name="Text 21"/>
          <p:cNvSpPr/>
          <p:nvPr/>
        </p:nvSpPr>
        <p:spPr>
          <a:xfrm>
            <a:off x="8201025" y="4500205"/>
            <a:ext cx="5227796" cy="2524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3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Model development &amp; training</a:t>
            </a:r>
            <a:endParaRPr lang="en-US" sz="1350" dirty="0"/>
          </a:p>
        </p:txBody>
      </p:sp>
      <p:sp>
        <p:nvSpPr>
          <p:cNvPr id="24" name="Shape 22"/>
          <p:cNvSpPr/>
          <p:nvPr/>
        </p:nvSpPr>
        <p:spPr>
          <a:xfrm>
            <a:off x="6607016" y="5145048"/>
            <a:ext cx="531614" cy="22860"/>
          </a:xfrm>
          <a:prstGeom prst="roundRect">
            <a:avLst>
              <a:gd name="adj" fmla="val 325581"/>
            </a:avLst>
          </a:prstGeom>
          <a:solidFill>
            <a:srgbClr val="C8CAC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5" name="Shape 23"/>
          <p:cNvSpPr/>
          <p:nvPr/>
        </p:nvSpPr>
        <p:spPr>
          <a:xfrm>
            <a:off x="7115770" y="4957167"/>
            <a:ext cx="398621" cy="398621"/>
          </a:xfrm>
          <a:prstGeom prst="roundRect">
            <a:avLst>
              <a:gd name="adj" fmla="val 18671"/>
            </a:avLst>
          </a:prstGeom>
          <a:solidFill>
            <a:srgbClr val="E2E4E9"/>
          </a:solidFill>
          <a:ln w="7620">
            <a:solidFill>
              <a:srgbClr val="C8CA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Text 24"/>
          <p:cNvSpPr/>
          <p:nvPr/>
        </p:nvSpPr>
        <p:spPr>
          <a:xfrm>
            <a:off x="7182207" y="4990386"/>
            <a:ext cx="265748" cy="332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050"/>
              </a:lnSpc>
              <a:buNone/>
            </a:pPr>
            <a:r>
              <a:rPr lang="en-US" sz="205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5</a:t>
            </a:r>
            <a:endParaRPr lang="en-US" sz="2050" dirty="0"/>
          </a:p>
        </p:txBody>
      </p:sp>
      <p:sp>
        <p:nvSpPr>
          <p:cNvPr id="27" name="Text 25"/>
          <p:cNvSpPr/>
          <p:nvPr/>
        </p:nvSpPr>
        <p:spPr>
          <a:xfrm>
            <a:off x="4214098" y="5018008"/>
            <a:ext cx="2215039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150"/>
              </a:lnSpc>
              <a:buNone/>
            </a:pPr>
            <a:r>
              <a:rPr lang="en-US" sz="17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Month 5</a:t>
            </a:r>
            <a:endParaRPr lang="en-US" sz="1700" dirty="0"/>
          </a:p>
        </p:txBody>
      </p:sp>
      <p:sp>
        <p:nvSpPr>
          <p:cNvPr id="28" name="Text 26"/>
          <p:cNvSpPr/>
          <p:nvPr/>
        </p:nvSpPr>
        <p:spPr>
          <a:xfrm>
            <a:off x="1201460" y="5377815"/>
            <a:ext cx="5227677" cy="2524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1950"/>
              </a:lnSpc>
              <a:buNone/>
            </a:pPr>
            <a:r>
              <a:rPr lang="en-US" sz="13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Evaluation &amp; comparison</a:t>
            </a:r>
            <a:endParaRPr lang="en-US" sz="1350" dirty="0"/>
          </a:p>
        </p:txBody>
      </p:sp>
      <p:sp>
        <p:nvSpPr>
          <p:cNvPr id="29" name="Shape 27"/>
          <p:cNvSpPr/>
          <p:nvPr/>
        </p:nvSpPr>
        <p:spPr>
          <a:xfrm>
            <a:off x="7491532" y="6022658"/>
            <a:ext cx="531614" cy="22860"/>
          </a:xfrm>
          <a:prstGeom prst="roundRect">
            <a:avLst>
              <a:gd name="adj" fmla="val 325581"/>
            </a:avLst>
          </a:prstGeom>
          <a:solidFill>
            <a:srgbClr val="C8CAC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0" name="Shape 28"/>
          <p:cNvSpPr/>
          <p:nvPr/>
        </p:nvSpPr>
        <p:spPr>
          <a:xfrm>
            <a:off x="7115770" y="5834777"/>
            <a:ext cx="398621" cy="398621"/>
          </a:xfrm>
          <a:prstGeom prst="roundRect">
            <a:avLst>
              <a:gd name="adj" fmla="val 18671"/>
            </a:avLst>
          </a:prstGeom>
          <a:solidFill>
            <a:srgbClr val="E2E4E9"/>
          </a:solidFill>
          <a:ln w="7620">
            <a:solidFill>
              <a:srgbClr val="C8CA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1" name="Text 29"/>
          <p:cNvSpPr/>
          <p:nvPr/>
        </p:nvSpPr>
        <p:spPr>
          <a:xfrm>
            <a:off x="7182207" y="5867995"/>
            <a:ext cx="265748" cy="332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050"/>
              </a:lnSpc>
              <a:buNone/>
            </a:pPr>
            <a:r>
              <a:rPr lang="en-US" sz="205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6</a:t>
            </a:r>
            <a:endParaRPr lang="en-US" sz="2050" dirty="0"/>
          </a:p>
        </p:txBody>
      </p:sp>
      <p:sp>
        <p:nvSpPr>
          <p:cNvPr id="32" name="Text 30"/>
          <p:cNvSpPr/>
          <p:nvPr/>
        </p:nvSpPr>
        <p:spPr>
          <a:xfrm>
            <a:off x="8201025" y="5895618"/>
            <a:ext cx="2215039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52586B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Month 6</a:t>
            </a:r>
            <a:endParaRPr lang="en-US" sz="1700" dirty="0"/>
          </a:p>
        </p:txBody>
      </p:sp>
      <p:sp>
        <p:nvSpPr>
          <p:cNvPr id="33" name="Text 31"/>
          <p:cNvSpPr/>
          <p:nvPr/>
        </p:nvSpPr>
        <p:spPr>
          <a:xfrm>
            <a:off x="8201025" y="6255425"/>
            <a:ext cx="5227796" cy="2524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3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Writing, revision &amp; presentation prep</a:t>
            </a:r>
            <a:endParaRPr lang="en-US" sz="1350" dirty="0"/>
          </a:p>
        </p:txBody>
      </p:sp>
      <p:sp>
        <p:nvSpPr>
          <p:cNvPr id="34" name="Text 32"/>
          <p:cNvSpPr/>
          <p:nvPr/>
        </p:nvSpPr>
        <p:spPr>
          <a:xfrm>
            <a:off x="1201460" y="7468910"/>
            <a:ext cx="12227362" cy="2524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350" b="1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Resources:</a:t>
            </a:r>
            <a:r>
              <a:rPr lang="en-US" sz="13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 Laptop · Python · Jupyter · scikit-learn · public datasets · academic databases</a:t>
            </a:r>
            <a:endParaRPr lang="en-US" sz="1350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3AA03B34-9248-14FF-3C24-099ACC3A6F9F}"/>
              </a:ext>
            </a:extLst>
          </p:cNvPr>
          <p:cNvSpPr txBox="1"/>
          <p:nvPr/>
        </p:nvSpPr>
        <p:spPr>
          <a:xfrm>
            <a:off x="10887075" y="705802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301954"/>
            <a:ext cx="6047423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373B48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Impacts &amp; Limitations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630436" y="3350895"/>
            <a:ext cx="6571417" cy="2576751"/>
          </a:xfrm>
          <a:prstGeom prst="roundRect">
            <a:avLst>
              <a:gd name="adj" fmla="val 6338"/>
            </a:avLst>
          </a:prstGeom>
          <a:solidFill>
            <a:srgbClr val="373B48">
              <a:alpha val="95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857250" y="3577709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Potential Impact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857250" y="4158853"/>
            <a:ext cx="6117788" cy="12472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FFFFFF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More adaptive phishing detection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FFFFFF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Better support for human-centred cybersecurity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FFFFFF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Useful for awareness training and SOC workflows</a:t>
            </a:r>
            <a:endParaRPr lang="en-US" sz="1750" dirty="0"/>
          </a:p>
        </p:txBody>
      </p:sp>
      <p:sp>
        <p:nvSpPr>
          <p:cNvPr id="6" name="Text 4"/>
          <p:cNvSpPr/>
          <p:nvPr/>
        </p:nvSpPr>
        <p:spPr>
          <a:xfrm>
            <a:off x="7599521" y="3577709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373B48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Limitations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7599521" y="4158853"/>
            <a:ext cx="6244709" cy="1689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Privacy concerns around behaviour data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Data quality and sample size issues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Behaviour may vary across users and contexts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Model generalisation may be limited</a:t>
            </a:r>
            <a:endParaRPr lang="en-US" sz="17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374815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373B48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Conclusion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93790" y="2423755"/>
            <a:ext cx="755642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Phishing succeeds by attacking both </a:t>
            </a:r>
            <a:r>
              <a:rPr lang="en-US" sz="1750" b="1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systems and people</a:t>
            </a: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. Detection must move beyond technical clues alone — combining AI with behaviour signals offers a smarter, more realistic defence.</a:t>
            </a:r>
            <a:endParaRPr lang="en-US" sz="1750" dirty="0"/>
          </a:p>
        </p:txBody>
      </p:sp>
      <p:sp>
        <p:nvSpPr>
          <p:cNvPr id="5" name="Shape 2"/>
          <p:cNvSpPr/>
          <p:nvPr/>
        </p:nvSpPr>
        <p:spPr>
          <a:xfrm>
            <a:off x="793790" y="3767614"/>
            <a:ext cx="7556421" cy="963811"/>
          </a:xfrm>
          <a:prstGeom prst="roundRect">
            <a:avLst>
              <a:gd name="adj" fmla="val 9884"/>
            </a:avLst>
          </a:prstGeom>
          <a:solidFill>
            <a:srgbClr val="B6FCB8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0604" y="4119324"/>
            <a:ext cx="283488" cy="226814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1530906" y="4051102"/>
            <a:ext cx="659249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Goal: Stronger security through better human understanding.</a:t>
            </a:r>
            <a:endParaRPr lang="en-US" sz="1750" dirty="0"/>
          </a:p>
        </p:txBody>
      </p:sp>
      <p:sp>
        <p:nvSpPr>
          <p:cNvPr id="8" name="Text 4"/>
          <p:cNvSpPr/>
          <p:nvPr/>
        </p:nvSpPr>
        <p:spPr>
          <a:xfrm>
            <a:off x="793790" y="507158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373B48"/>
                </a:solidFill>
                <a:latin typeface="Mona Sans Semi Bold" pitchFamily="34" charset="0"/>
                <a:ea typeface="Mona Sans Semi Bold" pitchFamily="34" charset="-122"/>
                <a:cs typeface="Mona Sans Semi Bold" pitchFamily="34" charset="-120"/>
              </a:rPr>
              <a:t>References</a:t>
            </a:r>
            <a:endParaRPr lang="en-US" sz="2200" dirty="0"/>
          </a:p>
        </p:txBody>
      </p:sp>
      <p:sp>
        <p:nvSpPr>
          <p:cNvPr id="9" name="Text 5"/>
          <p:cNvSpPr/>
          <p:nvPr/>
        </p:nvSpPr>
        <p:spPr>
          <a:xfrm>
            <a:off x="793790" y="5766078"/>
            <a:ext cx="755642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2586B"/>
                </a:solidFill>
                <a:latin typeface="Funnel Sans" pitchFamily="34" charset="0"/>
                <a:ea typeface="Funnel Sans" pitchFamily="34" charset="-122"/>
                <a:cs typeface="Funnel Sans" pitchFamily="34" charset="-120"/>
              </a:rPr>
              <a:t>[1] APWG, 2025 · [2] Kavya &amp; Sumathi, AI Review, 2025 · [3] Fan et al., Future Internet, 2024 · [4] Marshall et al., Computers &amp; Security, 2024 · [5] Sturman et al., 2025 · [6] Buckley et al., IJHCS, 2023</a:t>
            </a:r>
            <a:endParaRPr lang="en-US" sz="17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</TotalTime>
  <Words>592</Words>
  <Application>Microsoft Macintosh PowerPoint</Application>
  <PresentationFormat>Custom</PresentationFormat>
  <Paragraphs>117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Aptos Display</vt:lpstr>
      <vt:lpstr>Aptos</vt:lpstr>
      <vt:lpstr>Arial</vt:lpstr>
      <vt:lpstr>Mona Sans Semi Bold</vt:lpstr>
      <vt:lpstr>Mona Sans Light</vt:lpstr>
      <vt:lpstr>Funnel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Ferdous, Jannatul</cp:lastModifiedBy>
  <cp:revision>2</cp:revision>
  <dcterms:created xsi:type="dcterms:W3CDTF">2026-04-20T07:34:46Z</dcterms:created>
  <dcterms:modified xsi:type="dcterms:W3CDTF">2026-04-20T07:57:44Z</dcterms:modified>
</cp:coreProperties>
</file>