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</p:sldIdLst>
  <p:sldSz cy="6858000" cx="12192000"/>
  <p:notesSz cx="6858000" cy="9144000"/>
  <p:embeddedFontLst>
    <p:embeddedFont>
      <p:font typeface="Century Gothic"/>
      <p:regular r:id="rId9"/>
      <p:bold r:id="rId10"/>
      <p:italic r:id="rId11"/>
      <p:boldItalic r:id="rId1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GoogleSlidesCustomDataVersion2">
      <go:slidesCustomData xmlns:go="http://customooxmlschemas.google.com/" r:id="rId13" roundtripDataSignature="AMtx7mhKPvkG7kyp2w+pn5x+NWGy4Fdom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384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CenturyGothic-italic.fntdata"/><Relationship Id="rId10" Type="http://schemas.openxmlformats.org/officeDocument/2006/relationships/font" Target="fonts/CenturyGothic-bold.fntdata"/><Relationship Id="rId13" Type="http://customschemas.google.com/relationships/presentationmetadata" Target="metadata"/><Relationship Id="rId12" Type="http://schemas.openxmlformats.org/officeDocument/2006/relationships/font" Target="fonts/CenturyGothic-bold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CenturyGothic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4" name="Google Shape;164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6"/>
          <p:cNvSpPr txBox="1"/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6"/>
          <p:cNvSpPr txBox="1"/>
          <p:nvPr>
            <p:ph idx="1" type="body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20" name="Google Shape;20;p6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6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6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showMasterSp="0" type="title">
  <p:cSld name="TITLE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7"/>
          <p:cNvSpPr txBox="1"/>
          <p:nvPr>
            <p:ph type="ctrTitle"/>
          </p:nvPr>
        </p:nvSpPr>
        <p:spPr>
          <a:xfrm>
            <a:off x="684212" y="685799"/>
            <a:ext cx="8001000" cy="297180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7"/>
          <p:cNvSpPr txBox="1"/>
          <p:nvPr>
            <p:ph idx="1" type="subTitle"/>
          </p:nvPr>
        </p:nvSpPr>
        <p:spPr>
          <a:xfrm>
            <a:off x="684212" y="3843867"/>
            <a:ext cx="6400800" cy="194733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420"/>
              </a:spcBef>
              <a:spcAft>
                <a:spcPts val="0"/>
              </a:spcAft>
              <a:buSzPts val="1680"/>
              <a:buNone/>
              <a:defRPr sz="2100">
                <a:solidFill>
                  <a:srgbClr val="17365D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6" name="Google Shape;26;p7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7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7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cxnSp>
        <p:nvCxnSpPr>
          <p:cNvPr id="29" name="Google Shape;29;p7"/>
          <p:cNvCxnSpPr/>
          <p:nvPr/>
        </p:nvCxnSpPr>
        <p:spPr>
          <a:xfrm flipH="1">
            <a:off x="8228012" y="8467"/>
            <a:ext cx="3810000" cy="3810000"/>
          </a:xfrm>
          <a:prstGeom prst="straightConnector1">
            <a:avLst/>
          </a:prstGeom>
          <a:noFill/>
          <a:ln cap="flat" cmpd="sng" w="127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0" name="Google Shape;30;p7"/>
          <p:cNvCxnSpPr/>
          <p:nvPr/>
        </p:nvCxnSpPr>
        <p:spPr>
          <a:xfrm flipH="1">
            <a:off x="6108170" y="91545"/>
            <a:ext cx="6080655" cy="6080655"/>
          </a:xfrm>
          <a:prstGeom prst="straightConnector1">
            <a:avLst/>
          </a:prstGeom>
          <a:noFill/>
          <a:ln cap="flat" cmpd="sng" w="127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1" name="Google Shape;31;p7"/>
          <p:cNvCxnSpPr/>
          <p:nvPr/>
        </p:nvCxnSpPr>
        <p:spPr>
          <a:xfrm flipH="1">
            <a:off x="7235825" y="228600"/>
            <a:ext cx="4953000" cy="4953000"/>
          </a:xfrm>
          <a:prstGeom prst="straightConnector1">
            <a:avLst/>
          </a:prstGeom>
          <a:noFill/>
          <a:ln cap="flat" cmpd="sng" w="127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2" name="Google Shape;32;p7"/>
          <p:cNvCxnSpPr/>
          <p:nvPr/>
        </p:nvCxnSpPr>
        <p:spPr>
          <a:xfrm flipH="1">
            <a:off x="7335837" y="32278"/>
            <a:ext cx="4852989" cy="4852989"/>
          </a:xfrm>
          <a:prstGeom prst="straightConnector1">
            <a:avLst/>
          </a:prstGeom>
          <a:noFill/>
          <a:ln cap="flat" cmpd="sng" w="317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3" name="Google Shape;33;p7"/>
          <p:cNvCxnSpPr/>
          <p:nvPr/>
        </p:nvCxnSpPr>
        <p:spPr>
          <a:xfrm flipH="1">
            <a:off x="7845426" y="609601"/>
            <a:ext cx="4343399" cy="4343399"/>
          </a:xfrm>
          <a:prstGeom prst="straightConnector1">
            <a:avLst/>
          </a:prstGeom>
          <a:noFill/>
          <a:ln cap="flat" cmpd="sng" w="317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 txBox="1"/>
          <p:nvPr>
            <p:ph type="title"/>
          </p:nvPr>
        </p:nvSpPr>
        <p:spPr>
          <a:xfrm>
            <a:off x="684211" y="2006600"/>
            <a:ext cx="8534401" cy="228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 b="0" sz="36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8"/>
          <p:cNvSpPr txBox="1"/>
          <p:nvPr>
            <p:ph idx="1" type="body"/>
          </p:nvPr>
        </p:nvSpPr>
        <p:spPr>
          <a:xfrm>
            <a:off x="684213" y="4495800"/>
            <a:ext cx="8534400" cy="1498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17365D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7" name="Google Shape;37;p8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8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8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9"/>
          <p:cNvSpPr txBox="1"/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9"/>
          <p:cNvSpPr txBox="1"/>
          <p:nvPr>
            <p:ph idx="1" type="body"/>
          </p:nvPr>
        </p:nvSpPr>
        <p:spPr>
          <a:xfrm>
            <a:off x="684211" y="685800"/>
            <a:ext cx="4937655" cy="36152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43" name="Google Shape;43;p9"/>
          <p:cNvSpPr txBox="1"/>
          <p:nvPr>
            <p:ph idx="2" type="body"/>
          </p:nvPr>
        </p:nvSpPr>
        <p:spPr>
          <a:xfrm>
            <a:off x="5808133" y="685801"/>
            <a:ext cx="4934479" cy="361526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44" name="Google Shape;44;p9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9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9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0"/>
          <p:cNvSpPr txBox="1"/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0"/>
          <p:cNvSpPr txBox="1"/>
          <p:nvPr>
            <p:ph idx="1" type="body"/>
          </p:nvPr>
        </p:nvSpPr>
        <p:spPr>
          <a:xfrm>
            <a:off x="972080" y="685800"/>
            <a:ext cx="4649787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2240"/>
              <a:buNone/>
              <a:defRPr b="0" sz="2800">
                <a:solidFill>
                  <a:schemeClr val="lt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0" name="Google Shape;50;p10"/>
          <p:cNvSpPr txBox="1"/>
          <p:nvPr>
            <p:ph idx="2" type="body"/>
          </p:nvPr>
        </p:nvSpPr>
        <p:spPr>
          <a:xfrm>
            <a:off x="684211" y="1270529"/>
            <a:ext cx="4937655" cy="30305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51" name="Google Shape;51;p10"/>
          <p:cNvSpPr txBox="1"/>
          <p:nvPr>
            <p:ph idx="3" type="body"/>
          </p:nvPr>
        </p:nvSpPr>
        <p:spPr>
          <a:xfrm>
            <a:off x="6079066" y="685800"/>
            <a:ext cx="4665134" cy="5762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560"/>
              </a:spcBef>
              <a:spcAft>
                <a:spcPts val="0"/>
              </a:spcAft>
              <a:buSzPts val="2240"/>
              <a:buNone/>
              <a:defRPr b="0" sz="2800">
                <a:solidFill>
                  <a:schemeClr val="lt1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600"/>
              <a:buNone/>
              <a:defRPr b="1" sz="20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440"/>
              <a:buNone/>
              <a:defRPr b="1" sz="18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280"/>
              <a:buNone/>
              <a:defRPr b="1" sz="16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280"/>
              <a:buNone/>
              <a:defRPr b="1" sz="1600"/>
            </a:lvl9pPr>
          </a:lstStyle>
          <a:p/>
        </p:txBody>
      </p:sp>
      <p:sp>
        <p:nvSpPr>
          <p:cNvPr id="52" name="Google Shape;52;p10"/>
          <p:cNvSpPr txBox="1"/>
          <p:nvPr>
            <p:ph idx="4" type="body"/>
          </p:nvPr>
        </p:nvSpPr>
        <p:spPr>
          <a:xfrm>
            <a:off x="5806545" y="1262062"/>
            <a:ext cx="4929188" cy="30305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53" name="Google Shape;53;p10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10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10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1"/>
          <p:cNvSpPr txBox="1"/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11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1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2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2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2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/>
          <p:nvPr>
            <p:ph type="title"/>
          </p:nvPr>
        </p:nvSpPr>
        <p:spPr>
          <a:xfrm>
            <a:off x="7085012" y="685800"/>
            <a:ext cx="365760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  <a:defRPr b="0" sz="2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3"/>
          <p:cNvSpPr txBox="1"/>
          <p:nvPr>
            <p:ph idx="1" type="body"/>
          </p:nvPr>
        </p:nvSpPr>
        <p:spPr>
          <a:xfrm>
            <a:off x="684212" y="685800"/>
            <a:ext cx="5943601" cy="530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68" name="Google Shape;68;p13"/>
          <p:cNvSpPr txBox="1"/>
          <p:nvPr>
            <p:ph idx="2" type="body"/>
          </p:nvPr>
        </p:nvSpPr>
        <p:spPr>
          <a:xfrm>
            <a:off x="7085012" y="2209799"/>
            <a:ext cx="3657600" cy="209126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20"/>
              </a:spcBef>
              <a:spcAft>
                <a:spcPts val="0"/>
              </a:spcAft>
              <a:buSzPts val="1280"/>
              <a:buNone/>
              <a:defRPr sz="16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69" name="Google Shape;69;p13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3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3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4"/>
          <p:cNvSpPr txBox="1"/>
          <p:nvPr>
            <p:ph type="title"/>
          </p:nvPr>
        </p:nvSpPr>
        <p:spPr>
          <a:xfrm>
            <a:off x="4722812" y="1447800"/>
            <a:ext cx="60198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Century Gothic"/>
              <a:buNone/>
              <a:defRPr b="0" sz="2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4"/>
          <p:cNvSpPr/>
          <p:nvPr>
            <p:ph idx="2" type="pic"/>
          </p:nvPr>
        </p:nvSpPr>
        <p:spPr>
          <a:xfrm>
            <a:off x="989012" y="914400"/>
            <a:ext cx="3280974" cy="4572000"/>
          </a:xfrm>
          <a:prstGeom prst="snip2DiagRect">
            <a:avLst>
              <a:gd fmla="val 10815" name="adj1"/>
              <a:gd fmla="val 0" name="adj2"/>
            </a:avLst>
          </a:prstGeom>
          <a:noFill/>
          <a:ln cap="flat" cmpd="sng" w="15875">
            <a:solidFill>
              <a:schemeClr val="lt1">
                <a:alpha val="40000"/>
              </a:schemeClr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5" name="Google Shape;75;p14"/>
          <p:cNvSpPr txBox="1"/>
          <p:nvPr>
            <p:ph idx="1" type="body"/>
          </p:nvPr>
        </p:nvSpPr>
        <p:spPr>
          <a:xfrm>
            <a:off x="4722812" y="2777066"/>
            <a:ext cx="6021388" cy="204893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960"/>
              <a:buNone/>
              <a:defRPr sz="1200"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800"/>
              <a:buNone/>
              <a:defRPr sz="1000"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720"/>
              <a:buNone/>
              <a:defRPr sz="900"/>
            </a:lvl9pPr>
          </a:lstStyle>
          <a:p/>
        </p:txBody>
      </p:sp>
      <p:sp>
        <p:nvSpPr>
          <p:cNvPr id="76" name="Google Shape;76;p14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4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4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anoramic Picture with Caption">
  <p:cSld name="Panoramic Picture with Caption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5"/>
          <p:cNvSpPr txBox="1"/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5"/>
          <p:cNvSpPr/>
          <p:nvPr>
            <p:ph idx="2" type="pic"/>
          </p:nvPr>
        </p:nvSpPr>
        <p:spPr>
          <a:xfrm>
            <a:off x="685800" y="533400"/>
            <a:ext cx="10818812" cy="3124200"/>
          </a:xfrm>
          <a:prstGeom prst="snip2DiagRect">
            <a:avLst>
              <a:gd fmla="val 10815" name="adj1"/>
              <a:gd fmla="val 0" name="adj2"/>
            </a:avLst>
          </a:prstGeom>
          <a:noFill/>
          <a:ln cap="flat" cmpd="sng" w="15875">
            <a:solidFill>
              <a:schemeClr val="lt1">
                <a:alpha val="40000"/>
              </a:schemeClr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2" name="Google Shape;82;p15"/>
          <p:cNvSpPr txBox="1"/>
          <p:nvPr>
            <p:ph idx="1" type="body"/>
          </p:nvPr>
        </p:nvSpPr>
        <p:spPr>
          <a:xfrm>
            <a:off x="914402" y="3843867"/>
            <a:ext cx="830421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20"/>
              </a:spcBef>
              <a:spcAft>
                <a:spcPts val="0"/>
              </a:spcAft>
              <a:buSzPts val="1280"/>
              <a:buFont typeface="Century Gothic"/>
              <a:buNone/>
              <a:defRPr sz="1600"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Font typeface="Century Gothic"/>
              <a:buNone/>
              <a:defRPr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Font typeface="Century Gothic"/>
              <a:buNone/>
              <a:defRPr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83" name="Google Shape;83;p15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5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5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aption">
  <p:cSld name="Title and Caption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6"/>
          <p:cNvSpPr txBox="1"/>
          <p:nvPr>
            <p:ph type="title"/>
          </p:nvPr>
        </p:nvSpPr>
        <p:spPr>
          <a:xfrm>
            <a:off x="684213" y="685800"/>
            <a:ext cx="10058400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8" name="Google Shape;88;p16"/>
          <p:cNvSpPr txBox="1"/>
          <p:nvPr>
            <p:ph idx="1" type="body"/>
          </p:nvPr>
        </p:nvSpPr>
        <p:spPr>
          <a:xfrm>
            <a:off x="684212" y="4114800"/>
            <a:ext cx="8535988" cy="1879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17365D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89" name="Google Shape;89;p16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6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6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with Caption">
  <p:cSld name="Quote with Caption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7"/>
          <p:cNvSpPr txBox="1"/>
          <p:nvPr>
            <p:ph type="title"/>
          </p:nvPr>
        </p:nvSpPr>
        <p:spPr>
          <a:xfrm>
            <a:off x="1141411" y="685800"/>
            <a:ext cx="9144001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>
                <a:solidFill>
                  <a:schemeClr val="l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4" name="Google Shape;94;p17"/>
          <p:cNvSpPr txBox="1"/>
          <p:nvPr>
            <p:ph idx="1" type="body"/>
          </p:nvPr>
        </p:nvSpPr>
        <p:spPr>
          <a:xfrm>
            <a:off x="1446212" y="3429000"/>
            <a:ext cx="8534400" cy="381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Font typeface="Century Gothic"/>
              <a:buNone/>
              <a:defRPr/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Font typeface="Century Gothic"/>
              <a:buNone/>
              <a:defRPr/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95" name="Google Shape;95;p17"/>
          <p:cNvSpPr txBox="1"/>
          <p:nvPr>
            <p:ph idx="2" type="body"/>
          </p:nvPr>
        </p:nvSpPr>
        <p:spPr>
          <a:xfrm>
            <a:off x="684213" y="4301067"/>
            <a:ext cx="8534400" cy="168486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17365D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96" name="Google Shape;96;p17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7" name="Google Shape;97;p17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17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9" name="Google Shape;99;p17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100" name="Google Shape;100;p17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ame Card">
  <p:cSld name="Name Card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 txBox="1"/>
          <p:nvPr>
            <p:ph type="title"/>
          </p:nvPr>
        </p:nvSpPr>
        <p:spPr>
          <a:xfrm>
            <a:off x="684212" y="3429000"/>
            <a:ext cx="8534400" cy="1697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" name="Google Shape;103;p18"/>
          <p:cNvSpPr txBox="1"/>
          <p:nvPr>
            <p:ph idx="1" type="body"/>
          </p:nvPr>
        </p:nvSpPr>
        <p:spPr>
          <a:xfrm>
            <a:off x="684211" y="5132981"/>
            <a:ext cx="8535990" cy="860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17365D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4" name="Google Shape;104;p18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18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18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 Name Card">
  <p:cSld name="Quote Name Card"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9"/>
          <p:cNvSpPr txBox="1"/>
          <p:nvPr>
            <p:ph type="title"/>
          </p:nvPr>
        </p:nvSpPr>
        <p:spPr>
          <a:xfrm>
            <a:off x="1141413" y="685800"/>
            <a:ext cx="9144000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b="0" sz="3200" cap="none">
                <a:solidFill>
                  <a:schemeClr val="l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" name="Google Shape;109;p19"/>
          <p:cNvSpPr txBox="1"/>
          <p:nvPr>
            <p:ph idx="1" type="body"/>
          </p:nvPr>
        </p:nvSpPr>
        <p:spPr>
          <a:xfrm>
            <a:off x="684212" y="3928534"/>
            <a:ext cx="8534401" cy="1049866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SzPts val="1920"/>
              <a:buNone/>
              <a:defRPr b="0" sz="2400" cap="none">
                <a:solidFill>
                  <a:schemeClr val="lt1"/>
                </a:solidFill>
              </a:defRPr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110" name="Google Shape;110;p19"/>
          <p:cNvSpPr txBox="1"/>
          <p:nvPr>
            <p:ph idx="2" type="body"/>
          </p:nvPr>
        </p:nvSpPr>
        <p:spPr>
          <a:xfrm>
            <a:off x="684211" y="4978400"/>
            <a:ext cx="8534401" cy="10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17365D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11" name="Google Shape;111;p19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2" name="Google Shape;112;p19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9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14" name="Google Shape;114;p19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115" name="Google Shape;115;p19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rue or False">
  <p:cSld name="True or False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20"/>
          <p:cNvSpPr txBox="1"/>
          <p:nvPr>
            <p:ph type="title"/>
          </p:nvPr>
        </p:nvSpPr>
        <p:spPr>
          <a:xfrm>
            <a:off x="684213" y="685800"/>
            <a:ext cx="10058400" cy="2743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8" name="Google Shape;118;p20"/>
          <p:cNvSpPr txBox="1"/>
          <p:nvPr>
            <p:ph idx="1" type="body"/>
          </p:nvPr>
        </p:nvSpPr>
        <p:spPr>
          <a:xfrm>
            <a:off x="684212" y="3928534"/>
            <a:ext cx="85344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SzPts val="1920"/>
              <a:buNone/>
              <a:defRPr b="0" sz="2400" cap="none">
                <a:solidFill>
                  <a:schemeClr val="lt1"/>
                </a:solidFill>
              </a:defRPr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119" name="Google Shape;119;p20"/>
          <p:cNvSpPr txBox="1"/>
          <p:nvPr>
            <p:ph idx="2" type="body"/>
          </p:nvPr>
        </p:nvSpPr>
        <p:spPr>
          <a:xfrm>
            <a:off x="684211" y="4766732"/>
            <a:ext cx="8534401" cy="122766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17365D"/>
                </a:solidFill>
              </a:defRPr>
            </a:lvl1pPr>
            <a:lvl2pPr indent="-228600" lvl="1" marL="9144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indent="-228600" lvl="5" marL="27432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indent="-228600" lvl="6" marL="32004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indent="-228600" lvl="7" marL="3657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indent="-228600" lvl="8" marL="41148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20" name="Google Shape;120;p20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20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2" name="Google Shape;122;p20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1"/>
          <p:cNvSpPr txBox="1"/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" name="Google Shape;125;p21"/>
          <p:cNvSpPr txBox="1"/>
          <p:nvPr>
            <p:ph idx="1" type="body"/>
          </p:nvPr>
        </p:nvSpPr>
        <p:spPr>
          <a:xfrm rot="5400000">
            <a:off x="3143778" y="-1773766"/>
            <a:ext cx="3615267" cy="8534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126" name="Google Shape;126;p21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21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8" name="Google Shape;128;p21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2"/>
          <p:cNvSpPr txBox="1"/>
          <p:nvPr>
            <p:ph type="title"/>
          </p:nvPr>
        </p:nvSpPr>
        <p:spPr>
          <a:xfrm rot="5400000">
            <a:off x="7427912" y="1943100"/>
            <a:ext cx="4572000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1" name="Google Shape;131;p22"/>
          <p:cNvSpPr txBox="1"/>
          <p:nvPr>
            <p:ph idx="1" type="body"/>
          </p:nvPr>
        </p:nvSpPr>
        <p:spPr>
          <a:xfrm rot="5400000">
            <a:off x="1943100" y="-571500"/>
            <a:ext cx="5308600" cy="78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indent="-320040" lvl="1" marL="914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indent="-320040" lvl="2" marL="1371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indent="-320040" lvl="3" marL="18288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indent="-320040" lvl="4" marL="22860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indent="-320040" lvl="5" marL="27432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indent="-320040" lvl="6" marL="32004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indent="-320040" lvl="7" marL="365760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indent="-320040" lvl="8" marL="411480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/>
        </p:txBody>
      </p:sp>
      <p:sp>
        <p:nvSpPr>
          <p:cNvPr id="132" name="Google Shape;132;p22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3" name="Google Shape;133;p22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4" name="Google Shape;134;p22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18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5AAEDB"/>
            </a:gs>
            <a:gs pos="10000">
              <a:srgbClr val="5AAEDB"/>
            </a:gs>
            <a:gs pos="100000">
              <a:srgbClr val="113E75"/>
            </a:gs>
          </a:gsLst>
          <a:lin ang="6120000" scaled="0"/>
        </a:gra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5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" name="Google Shape;7;p5"/>
            <p:cNvCxnSpPr/>
            <p:nvPr/>
          </p:nvCxnSpPr>
          <p:spPr>
            <a:xfrm flipH="1">
              <a:off x="11276012" y="2963333"/>
              <a:ext cx="912814" cy="912812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8" name="Google Shape;8;p5"/>
            <p:cNvCxnSpPr/>
            <p:nvPr/>
          </p:nvCxnSpPr>
          <p:spPr>
            <a:xfrm flipH="1">
              <a:off x="9206969" y="3190344"/>
              <a:ext cx="2981857" cy="2981856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9" name="Google Shape;9;p5"/>
            <p:cNvCxnSpPr/>
            <p:nvPr/>
          </p:nvCxnSpPr>
          <p:spPr>
            <a:xfrm flipH="1">
              <a:off x="10292292" y="3285067"/>
              <a:ext cx="1896534" cy="1896533"/>
            </a:xfrm>
            <a:prstGeom prst="straightConnector1">
              <a:avLst/>
            </a:prstGeom>
            <a:noFill/>
            <a:ln cap="flat" cmpd="sng" w="952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0" name="Google Shape;10;p5"/>
            <p:cNvCxnSpPr/>
            <p:nvPr/>
          </p:nvCxnSpPr>
          <p:spPr>
            <a:xfrm flipH="1">
              <a:off x="10443103" y="3131080"/>
              <a:ext cx="1745722" cy="1745720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1" name="Google Shape;11;p5"/>
            <p:cNvCxnSpPr/>
            <p:nvPr/>
          </p:nvCxnSpPr>
          <p:spPr>
            <a:xfrm flipH="1">
              <a:off x="10918826" y="3683001"/>
              <a:ext cx="1270001" cy="1269999"/>
            </a:xfrm>
            <a:prstGeom prst="straightConnector1">
              <a:avLst/>
            </a:prstGeom>
            <a:noFill/>
            <a:ln cap="flat" cmpd="sng" w="28575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sp>
        <p:nvSpPr>
          <p:cNvPr id="12" name="Google Shape;12;p5"/>
          <p:cNvSpPr txBox="1"/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 b="0" i="0" sz="3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13" name="Google Shape;13;p5"/>
          <p:cNvSpPr txBox="1"/>
          <p:nvPr>
            <p:ph idx="1" type="body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-330200" lvl="0" marL="457200" marR="0" rtl="0" algn="l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▶"/>
              <a:defRPr b="0" i="0" sz="20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20040" lvl="1" marL="9144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440"/>
              <a:buFont typeface="Noto Sans Symbols"/>
              <a:buChar char="▶"/>
              <a:defRPr b="0" i="0" sz="18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09880" lvl="2" marL="13716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280"/>
              <a:buFont typeface="Noto Sans Symbols"/>
              <a:buChar char="▶"/>
              <a:defRPr b="0" i="0" sz="16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99720" lvl="3" marL="18288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b="0" i="0" sz="14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99720" lvl="4" marL="22860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b="0" i="0" sz="14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99720" lvl="5" marL="27432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b="0" i="0" sz="14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99720" lvl="6" marL="32004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b="0" i="0" sz="14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99720" lvl="7" marL="3657600" marR="0" rtl="0" algn="l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b="0" i="0" sz="14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99720" lvl="8" marL="4114800" marR="0" rtl="0" algn="l">
              <a:spcBef>
                <a:spcPts val="600"/>
              </a:spcBef>
              <a:spcAft>
                <a:spcPts val="600"/>
              </a:spcAft>
              <a:buClr>
                <a:schemeClr val="lt1"/>
              </a:buClr>
              <a:buSzPts val="1120"/>
              <a:buFont typeface="Noto Sans Symbols"/>
              <a:buChar char="▶"/>
              <a:defRPr b="0" i="0" sz="1400" u="none" cap="none" strike="noStrike">
                <a:solidFill>
                  <a:srgbClr val="17365D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4" name="Google Shape;14;p5"/>
          <p:cNvSpPr txBox="1"/>
          <p:nvPr>
            <p:ph idx="10" type="dt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5" name="Google Shape;15;p5"/>
          <p:cNvSpPr txBox="1"/>
          <p:nvPr>
            <p:ph idx="11" type="ftr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6" name="Google Shape;16;p5"/>
          <p:cNvSpPr txBox="1"/>
          <p:nvPr>
            <p:ph idx="12" type="sldNum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3200" u="none" cap="none" strike="noStrike">
                <a:solidFill>
                  <a:srgbClr val="0F243E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"/>
          <p:cNvSpPr/>
          <p:nvPr/>
        </p:nvSpPr>
        <p:spPr>
          <a:xfrm>
            <a:off x="438912" y="466344"/>
            <a:ext cx="11210544" cy="777240"/>
          </a:xfrm>
          <a:prstGeom prst="roundRect">
            <a:avLst>
              <a:gd fmla="val 16667" name="adj"/>
            </a:avLst>
          </a:prstGeom>
          <a:noFill/>
          <a:ln cap="rnd" cmpd="sng" w="15875">
            <a:solidFill>
              <a:srgbClr val="213F4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Student Name:	Mahwish As</a:t>
            </a: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ghar		</a:t>
            </a:r>
            <a:r>
              <a:rPr b="0" i="0" lang="en-GB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</a:t>
            </a:r>
            <a:endParaRPr/>
          </a:p>
        </p:txBody>
      </p:sp>
      <p:sp>
        <p:nvSpPr>
          <p:cNvPr id="140" name="Google Shape;140;p1"/>
          <p:cNvSpPr/>
          <p:nvPr/>
        </p:nvSpPr>
        <p:spPr>
          <a:xfrm>
            <a:off x="438912" y="1395984"/>
            <a:ext cx="11210544" cy="777240"/>
          </a:xfrm>
          <a:prstGeom prst="roundRect">
            <a:avLst>
              <a:gd fmla="val 16667" name="adj"/>
            </a:avLst>
          </a:prstGeom>
          <a:noFill/>
          <a:ln cap="rnd" cmpd="sng" w="15875">
            <a:solidFill>
              <a:srgbClr val="213F4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Student Number:	2323663  </a:t>
            </a:r>
            <a:endParaRPr/>
          </a:p>
        </p:txBody>
      </p:sp>
      <p:sp>
        <p:nvSpPr>
          <p:cNvPr id="141" name="Google Shape;141;p1"/>
          <p:cNvSpPr/>
          <p:nvPr/>
        </p:nvSpPr>
        <p:spPr>
          <a:xfrm>
            <a:off x="438912" y="2325624"/>
            <a:ext cx="11210544" cy="777240"/>
          </a:xfrm>
          <a:prstGeom prst="roundRect">
            <a:avLst>
              <a:gd fmla="val 16667" name="adj"/>
            </a:avLst>
          </a:prstGeom>
          <a:noFill/>
          <a:ln cap="rnd" cmpd="sng" w="15875">
            <a:solidFill>
              <a:srgbClr val="213F4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BMHP6029_BIRM – Component 1 – Poster Presentation  </a:t>
            </a:r>
            <a:endParaRPr/>
          </a:p>
        </p:txBody>
      </p:sp>
      <p:sp>
        <p:nvSpPr>
          <p:cNvPr id="142" name="Google Shape;142;p1"/>
          <p:cNvSpPr/>
          <p:nvPr/>
        </p:nvSpPr>
        <p:spPr>
          <a:xfrm>
            <a:off x="438912" y="3255264"/>
            <a:ext cx="11210544" cy="777240"/>
          </a:xfrm>
          <a:prstGeom prst="roundRect">
            <a:avLst>
              <a:gd fmla="val 16667" name="adj"/>
            </a:avLst>
          </a:prstGeom>
          <a:noFill/>
          <a:ln cap="rnd" cmpd="sng" w="15875">
            <a:solidFill>
              <a:srgbClr val="213F4E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Title of Poster:	</a:t>
            </a: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Feeding and Eating Disorders (ICD‑11 Chapter 6)</a:t>
            </a: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"/>
          <p:cNvSpPr/>
          <p:nvPr/>
        </p:nvSpPr>
        <p:spPr>
          <a:xfrm>
            <a:off x="1243012" y="342900"/>
            <a:ext cx="9705975" cy="581025"/>
          </a:xfrm>
          <a:prstGeom prst="roundRect">
            <a:avLst>
              <a:gd fmla="val 16667" name="adj"/>
            </a:avLst>
          </a:prstGeom>
          <a:solidFill>
            <a:schemeClr val="dk1"/>
          </a:solidFill>
          <a:ln cap="flat" cmpd="sng" w="38100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outerShdw blurRad="50800" rotWithShape="0" algn="t" dir="5400000" dist="38100">
              <a:srgbClr val="000000">
                <a:alpha val="40000"/>
              </a:srgbClr>
            </a:outerShdw>
          </a:effectLst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SzPts val="1100"/>
              <a:buNone/>
            </a:pPr>
            <a:r>
              <a:rPr b="1" lang="en-GB" sz="2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Feeding and Eating Disorder</a:t>
            </a:r>
            <a:r>
              <a:rPr b="1" lang="en-GB" sz="2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</a:t>
            </a:r>
            <a:endParaRPr b="1" sz="20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spcBef>
                <a:spcPts val="4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/>
          </a:p>
        </p:txBody>
      </p:sp>
      <p:grpSp>
        <p:nvGrpSpPr>
          <p:cNvPr id="148" name="Google Shape;148;p2"/>
          <p:cNvGrpSpPr/>
          <p:nvPr/>
        </p:nvGrpSpPr>
        <p:grpSpPr>
          <a:xfrm>
            <a:off x="495300" y="1232751"/>
            <a:ext cx="5304635" cy="5590420"/>
            <a:chOff x="0" y="-78527"/>
            <a:chExt cx="5304635" cy="4677393"/>
          </a:xfrm>
        </p:grpSpPr>
        <p:sp>
          <p:nvSpPr>
            <p:cNvPr id="149" name="Google Shape;149;p2"/>
            <p:cNvSpPr/>
            <p:nvPr/>
          </p:nvSpPr>
          <p:spPr>
            <a:xfrm rot="-5400000">
              <a:off x="466500" y="-466537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84BEDE"/>
                </a:gs>
                <a:gs pos="100000">
                  <a:srgbClr val="416CA2"/>
                </a:gs>
              </a:gsLst>
              <a:lin ang="5400000" scaled="0"/>
            </a:gradFill>
            <a:ln>
              <a:noFill/>
            </a:ln>
            <a:effectLst>
              <a:outerShdw blurRad="50800" rotWithShape="0" dir="5400000" dist="38100">
                <a:srgbClr val="000000">
                  <a:alpha val="4588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2652317" y="0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84BEDE"/>
                </a:gs>
                <a:gs pos="100000">
                  <a:srgbClr val="416CA2"/>
                </a:gs>
              </a:gsLst>
              <a:lin ang="5400000" scaled="0"/>
            </a:gradFill>
            <a:ln>
              <a:noFill/>
            </a:ln>
            <a:effectLst>
              <a:outerShdw blurRad="50800" rotWithShape="0" dir="5400000" dist="38100">
                <a:srgbClr val="000000">
                  <a:alpha val="4588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2"/>
            <p:cNvSpPr txBox="1"/>
            <p:nvPr/>
          </p:nvSpPr>
          <p:spPr>
            <a:xfrm>
              <a:off x="2652326" y="-34901"/>
              <a:ext cx="2652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85325" lIns="85325" spcFirstLastPara="1" rIns="85325" wrap="square" tIns="853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t/>
              </a:r>
              <a:endParaRPr b="1" sz="1000">
                <a:solidFill>
                  <a:schemeClr val="dk1"/>
                </a:solidFill>
              </a:endParaRPr>
            </a:p>
            <a:p>
              <a:pPr indent="0" lvl="0" marL="0" rtl="0" algn="ctr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 sz="1000" u="sng">
                  <a:solidFill>
                    <a:schemeClr val="dk1"/>
                  </a:solidFill>
                </a:rPr>
                <a:t>ICD‑11 Overview</a:t>
              </a:r>
              <a:endParaRPr b="1" sz="1000" u="sng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Anorexia Nervosa – Restriction + low weight (WHO, 2026).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Bulimia Nervosa – Binges + compensatory behaviours (WHO, 2026).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Binge Eating Disorder – Binges without purging (WHO, 2026).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ARFID – Avoidance without body image concerns (Claudino et al., 2024).</a:t>
              </a:r>
              <a:endParaRPr sz="1000">
                <a:solidFill>
                  <a:schemeClr val="dk1"/>
                </a:solidFill>
              </a:endParaRPr>
            </a:p>
            <a:p>
              <a:pPr indent="0" lvl="0" marL="0" marR="0" rtl="0" algn="l">
                <a:lnSpc>
                  <a:spcPct val="90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lt1"/>
                </a:buClr>
                <a:buSzPts val="1200"/>
                <a:buFont typeface="Arial"/>
                <a:buNone/>
              </a:pPr>
              <a:r>
                <a:t/>
              </a:r>
              <a:endParaRPr sz="1200">
                <a:solidFill>
                  <a:schemeClr val="lt1"/>
                </a:solidFill>
              </a:endParaRPr>
            </a:p>
          </p:txBody>
        </p:sp>
        <p:sp>
          <p:nvSpPr>
            <p:cNvPr id="152" name="Google Shape;152;p2"/>
            <p:cNvSpPr/>
            <p:nvPr/>
          </p:nvSpPr>
          <p:spPr>
            <a:xfrm rot="10800000">
              <a:off x="17" y="2404940"/>
              <a:ext cx="2652300" cy="1719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84BEDE"/>
                </a:gs>
                <a:gs pos="100000">
                  <a:srgbClr val="416CA2"/>
                </a:gs>
              </a:gsLst>
              <a:lin ang="5400000" scaled="0"/>
            </a:gradFill>
            <a:ln>
              <a:noFill/>
            </a:ln>
            <a:effectLst>
              <a:outerShdw blurRad="50800" rotWithShape="0" dir="5400000" dist="38100">
                <a:srgbClr val="000000">
                  <a:alpha val="4588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2"/>
            <p:cNvSpPr txBox="1"/>
            <p:nvPr/>
          </p:nvSpPr>
          <p:spPr>
            <a:xfrm>
              <a:off x="0" y="1951966"/>
              <a:ext cx="2652300" cy="2646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85325" lIns="85325" spcFirstLastPara="1" rIns="85325" wrap="square" tIns="853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 sz="1000" u="sng">
                  <a:solidFill>
                    <a:schemeClr val="dk1"/>
                  </a:solidFill>
                </a:rPr>
                <a:t>Historical Treatment</a:t>
              </a:r>
              <a:endParaRPr b="1" sz="1000" u="sng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Early views: moral weakness, vanity, family dysfunction (Claudino et al.,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Mid‑century: medicalisation; weight‑focused care.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Late 20th century: CBT and family therapy introduced.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Harmful practices included forced feeding and institutionalisation (NHS, 2024).</a:t>
              </a:r>
              <a:endParaRPr sz="1000">
                <a:solidFill>
                  <a:schemeClr val="lt1"/>
                </a:solidFill>
              </a:endParaRPr>
            </a:p>
          </p:txBody>
        </p:sp>
        <p:sp>
          <p:nvSpPr>
            <p:cNvPr id="154" name="Google Shape;154;p2"/>
            <p:cNvSpPr/>
            <p:nvPr/>
          </p:nvSpPr>
          <p:spPr>
            <a:xfrm rot="5400000">
              <a:off x="3118835" y="1942929"/>
              <a:ext cx="1719300" cy="2652300"/>
            </a:xfrm>
            <a:prstGeom prst="round1Rect">
              <a:avLst>
                <a:gd fmla="val 16667" name="adj"/>
              </a:avLst>
            </a:prstGeom>
            <a:gradFill>
              <a:gsLst>
                <a:gs pos="0">
                  <a:srgbClr val="84BEDE"/>
                </a:gs>
                <a:gs pos="100000">
                  <a:srgbClr val="416CA2"/>
                </a:gs>
              </a:gsLst>
              <a:lin ang="5400000" scaled="0"/>
            </a:gradFill>
            <a:ln>
              <a:noFill/>
            </a:ln>
            <a:effectLst>
              <a:outerShdw blurRad="50800" rotWithShape="0" dir="5400000" dist="38100">
                <a:srgbClr val="000000">
                  <a:alpha val="45882"/>
                </a:srgbClr>
              </a:outerShdw>
            </a:effectLst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2"/>
            <p:cNvSpPr txBox="1"/>
            <p:nvPr/>
          </p:nvSpPr>
          <p:spPr>
            <a:xfrm>
              <a:off x="2652324" y="1944667"/>
              <a:ext cx="2652300" cy="26469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85325" lIns="85325" spcFirstLastPara="1" rIns="85325" wrap="square" tIns="853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 sz="1000" u="sng">
                  <a:solidFill>
                    <a:schemeClr val="dk1"/>
                  </a:solidFill>
                </a:rPr>
                <a:t>Contemporary Treatment (NICE NG69)</a:t>
              </a:r>
              <a:endParaRPr b="1" sz="1000" u="sng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CBT‑ED for bulimia and binge eating disorder (NICE, 2020).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MANTRA for anorexia (NICE, 2020).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Family‑Based Therapy for young people (NICE, 2020).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Dietetic support for nutritional rehabilitation (NHS,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Multidisciplinary teams improve outcomes (GOSH, 2025).</a:t>
              </a:r>
              <a:endParaRPr sz="1000">
                <a:solidFill>
                  <a:schemeClr val="lt1"/>
                </a:solidFill>
              </a:endParaRPr>
            </a:p>
          </p:txBody>
        </p:sp>
        <p:sp>
          <p:nvSpPr>
            <p:cNvPr id="156" name="Google Shape;156;p2"/>
            <p:cNvSpPr txBox="1"/>
            <p:nvPr/>
          </p:nvSpPr>
          <p:spPr>
            <a:xfrm>
              <a:off x="1" y="-78527"/>
              <a:ext cx="2652300" cy="17193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85325" lIns="85325" spcFirstLastPara="1" rIns="85325" wrap="square" tIns="853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 sz="1000" u="sng">
                  <a:solidFill>
                    <a:schemeClr val="dk1"/>
                  </a:solidFill>
                </a:rPr>
                <a:t>Intro</a:t>
              </a:r>
              <a:r>
                <a:rPr b="1" lang="en-GB" sz="1000" u="sng">
                  <a:solidFill>
                    <a:schemeClr val="dk1"/>
                  </a:solidFill>
                </a:rPr>
                <a:t>duction</a:t>
              </a:r>
              <a:endParaRPr b="1" sz="1000" u="sng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This involves </a:t>
              </a:r>
              <a:r>
                <a:rPr lang="en-GB" sz="1000">
                  <a:solidFill>
                    <a:schemeClr val="dk1"/>
                  </a:solidFill>
                </a:rPr>
                <a:t>severe disturbances in eating behaviour and body image (NHS,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ICD‑11 classifies these disorders under </a:t>
              </a:r>
              <a:r>
                <a:rPr b="1" lang="en-GB" sz="1000">
                  <a:solidFill>
                    <a:schemeClr val="dk1"/>
                  </a:solidFill>
                </a:rPr>
                <a:t>6B80–6B8Z</a:t>
              </a:r>
              <a:r>
                <a:rPr lang="en-GB" sz="1000">
                  <a:solidFill>
                    <a:schemeClr val="dk1"/>
                  </a:solidFill>
                </a:rPr>
                <a:t> (WHO, 2026).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They affect physical, psychological and social wellbeing.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Early intervention improves recovery (NICE, 2020).</a:t>
              </a:r>
              <a:endParaRPr>
                <a:solidFill>
                  <a:schemeClr val="lt1"/>
                </a:solidFill>
              </a:endParaRPr>
            </a:p>
          </p:txBody>
        </p:sp>
      </p:grpSp>
      <p:grpSp>
        <p:nvGrpSpPr>
          <p:cNvPr id="157" name="Google Shape;157;p2"/>
          <p:cNvGrpSpPr/>
          <p:nvPr/>
        </p:nvGrpSpPr>
        <p:grpSpPr>
          <a:xfrm>
            <a:off x="6652151" y="1339075"/>
            <a:ext cx="5124334" cy="5117481"/>
            <a:chOff x="487482" y="-26174"/>
            <a:chExt cx="5170350" cy="5117481"/>
          </a:xfrm>
        </p:grpSpPr>
        <p:sp>
          <p:nvSpPr>
            <p:cNvPr id="158" name="Google Shape;158;p2"/>
            <p:cNvSpPr/>
            <p:nvPr/>
          </p:nvSpPr>
          <p:spPr>
            <a:xfrm>
              <a:off x="491484" y="2338207"/>
              <a:ext cx="2775600" cy="2753100"/>
            </a:xfrm>
            <a:prstGeom prst="roundRect">
              <a:avLst>
                <a:gd fmla="val 10000" name="adj"/>
              </a:avLst>
            </a:prstGeom>
            <a:solidFill>
              <a:schemeClr val="lt1">
                <a:alpha val="90200"/>
              </a:schemeClr>
            </a:solidFill>
            <a:ln cap="rnd" cmpd="sng" w="9525">
              <a:solidFill>
                <a:srgbClr val="4F80BD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 sz="1000">
                  <a:solidFill>
                    <a:schemeClr val="dk1"/>
                  </a:solidFill>
                </a:rPr>
                <a:t>Recommendations</a:t>
              </a:r>
              <a:endParaRPr b="1"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More early intervention pathways (NICE, 2020).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More specialist services across the UK (GOSH, 2025).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Better training for GPs, teachers, social care staff (NHS,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More culturally sensitive practice (Claudino et al.,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More research into ARFID, OSFED, long‑term outcomes (Pike et al.,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Stronger anti‑stigma campaigns in schools and universities (NHS, 2024).</a:t>
              </a:r>
              <a:endParaRPr sz="1000"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3175032" y="1"/>
              <a:ext cx="2482800" cy="1723500"/>
            </a:xfrm>
            <a:prstGeom prst="roundRect">
              <a:avLst>
                <a:gd fmla="val 10000" name="adj"/>
              </a:avLst>
            </a:prstGeom>
            <a:solidFill>
              <a:schemeClr val="lt1">
                <a:alpha val="90200"/>
              </a:schemeClr>
            </a:solidFill>
            <a:ln cap="rnd" cmpd="sng" w="9525">
              <a:solidFill>
                <a:srgbClr val="4F80BD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ctr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 sz="1000">
                  <a:solidFill>
                    <a:schemeClr val="dk1"/>
                  </a:solidFill>
                </a:rPr>
                <a:t>Stigma &amp; Inequality</a:t>
              </a:r>
              <a:endParaRPr b="1"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Misconceptions: “choice”, “attention‑seeking” (NHS,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Shame delays help‑seeking (NICE, 2020).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Inequalities across gender, ethnicity, and income.</a:t>
              </a:r>
              <a:endParaRPr sz="1000"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487482" y="-26174"/>
              <a:ext cx="2570400" cy="2089800"/>
            </a:xfrm>
            <a:prstGeom prst="roundRect">
              <a:avLst>
                <a:gd fmla="val 10000" name="adj"/>
              </a:avLst>
            </a:prstGeom>
            <a:solidFill>
              <a:schemeClr val="lt1">
                <a:alpha val="90200"/>
              </a:schemeClr>
            </a:solidFill>
            <a:ln cap="rnd" cmpd="sng" w="9525">
              <a:solidFill>
                <a:srgbClr val="4F80BD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lnSpc>
                  <a:spcPct val="115000"/>
                </a:lnSpc>
                <a:spcBef>
                  <a:spcPts val="1800"/>
                </a:spcBef>
                <a:spcAft>
                  <a:spcPts val="0"/>
                </a:spcAft>
                <a:buClr>
                  <a:schemeClr val="dk1"/>
                </a:buClr>
                <a:buSzPts val="1100"/>
                <a:buFont typeface="Arial"/>
                <a:buNone/>
              </a:pPr>
              <a:r>
                <a:rPr b="1" lang="en-GB" sz="1000">
                  <a:solidFill>
                    <a:schemeClr val="dk1"/>
                  </a:solidFill>
                </a:rPr>
                <a:t>Social, Cultural &amp; Political Factors</a:t>
              </a:r>
              <a:endParaRPr b="1"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120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Social media and body ideals increase risk (NHS,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Cultural norms influence eating behaviour (Claudino et al., 2024).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Unequal access to specialist services (NICE, 2020).</a:t>
              </a:r>
              <a:endParaRPr sz="1000">
                <a:solidFill>
                  <a:schemeClr val="dk1"/>
                </a:solidFill>
              </a:endParaRPr>
            </a:p>
            <a:p>
              <a:pPr indent="-292100" lvl="0" marL="457200" rtl="0" algn="l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000"/>
                <a:buChar char="●"/>
              </a:pPr>
              <a:r>
                <a:rPr lang="en-GB" sz="1000">
                  <a:solidFill>
                    <a:schemeClr val="dk1"/>
                  </a:solidFill>
                </a:rPr>
                <a:t>ICD‑11 improves diagnostic consistency (Pike et al., 2024).</a:t>
              </a:r>
              <a:endParaRPr sz="1000"/>
            </a:p>
          </p:txBody>
        </p:sp>
      </p:grpSp>
      <p:sp>
        <p:nvSpPr>
          <p:cNvPr id="161" name="Google Shape;161;p2"/>
          <p:cNvSpPr/>
          <p:nvPr/>
        </p:nvSpPr>
        <p:spPr>
          <a:xfrm>
            <a:off x="9510450" y="3132300"/>
            <a:ext cx="2603100" cy="3725700"/>
          </a:xfrm>
          <a:prstGeom prst="roundRect">
            <a:avLst>
              <a:gd fmla="val 10000" name="adj"/>
            </a:avLst>
          </a:prstGeom>
          <a:solidFill>
            <a:schemeClr val="lt1">
              <a:alpha val="90200"/>
            </a:schemeClr>
          </a:solidFill>
          <a:ln cap="rnd" cmpd="sng" w="9525">
            <a:solidFill>
              <a:srgbClr val="4F80B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000">
                <a:solidFill>
                  <a:schemeClr val="dk1"/>
                </a:solidFill>
              </a:rPr>
              <a:t>Critical Analysis</a:t>
            </a:r>
            <a:endParaRPr b="1" sz="1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000">
                <a:solidFill>
                  <a:schemeClr val="dk1"/>
                </a:solidFill>
              </a:rPr>
              <a:t>Strengths</a:t>
            </a:r>
            <a:endParaRPr b="1" sz="1000">
              <a:solidFill>
                <a:schemeClr val="dk1"/>
              </a:solidFill>
            </a:endParaRPr>
          </a:p>
          <a:p>
            <a:pPr indent="-2921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Evidence‑based therapies (NICE, 2020).</a:t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Clear ICD‑11 criteria (WHO, 2026).</a:t>
            </a:r>
            <a:endParaRPr sz="1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000">
                <a:solidFill>
                  <a:schemeClr val="dk1"/>
                </a:solidFill>
              </a:rPr>
              <a:t>Limitations</a:t>
            </a:r>
            <a:endParaRPr b="1" sz="1000">
              <a:solidFill>
                <a:schemeClr val="dk1"/>
              </a:solidFill>
            </a:endParaRPr>
          </a:p>
          <a:p>
            <a:pPr indent="-2921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Services overstretched (NHS, 2024).</a:t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Weight‑focused approaches can miss psychological needs (NICE, 2020).</a:t>
            </a:r>
            <a:endParaRPr sz="10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000">
                <a:solidFill>
                  <a:schemeClr val="dk1"/>
                </a:solidFill>
              </a:rPr>
              <a:t>Theory → Practice</a:t>
            </a:r>
            <a:endParaRPr b="1" sz="1000">
              <a:solidFill>
                <a:schemeClr val="dk1"/>
              </a:solidFill>
            </a:endParaRPr>
          </a:p>
          <a:p>
            <a:pPr indent="-2921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CBT‑ED used widely in UK services (NICE, 2020).</a:t>
            </a:r>
            <a:endParaRPr sz="1000">
              <a:solidFill>
                <a:schemeClr val="dk1"/>
              </a:solidFill>
            </a:endParaRPr>
          </a:p>
          <a:p>
            <a:pPr indent="-2921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Char char="●"/>
            </a:pPr>
            <a:r>
              <a:rPr lang="en-GB" sz="1000">
                <a:solidFill>
                  <a:schemeClr val="dk1"/>
                </a:solidFill>
              </a:rPr>
              <a:t>FBT effective in CAMHS (NICE, 2020).</a:t>
            </a:r>
            <a:endParaRPr sz="10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3"/>
          <p:cNvSpPr txBox="1"/>
          <p:nvPr>
            <p:ph type="title"/>
          </p:nvPr>
        </p:nvSpPr>
        <p:spPr>
          <a:xfrm>
            <a:off x="681018" y="197965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</a:pPr>
            <a:r>
              <a:rPr lang="en-GB"/>
              <a:t>REFERENCE LIST </a:t>
            </a:r>
            <a:endParaRPr/>
          </a:p>
        </p:txBody>
      </p:sp>
      <p:sp>
        <p:nvSpPr>
          <p:cNvPr id="167" name="Google Shape;167;p3"/>
          <p:cNvSpPr txBox="1"/>
          <p:nvPr>
            <p:ph idx="1" type="body"/>
          </p:nvPr>
        </p:nvSpPr>
        <p:spPr>
          <a:xfrm>
            <a:off x="681025" y="1419484"/>
            <a:ext cx="10364400" cy="5438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Claudino, A.M. et al. (2024) 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The classification of feeding and eating disorders in the ICD‑11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Springer.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Great Ormond Street Hospital (2025) 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Feeding and Eating Disorders Service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NHS (2024) 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Eating Disorders Overview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NICE (2020) 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Eating disorders: recognition and treatment (NG69)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Pike, K.M. et al. (2024) 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ICD‑11 field study: feeding and eating disorders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 WHO Global Clinical Practice Network.</a:t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WHO (2026) </a:t>
            </a:r>
            <a:r>
              <a:rPr i="1"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ICD‑11 Browser: Feeding or Eating Disorders (6B80–6B8Z)</a:t>
            </a:r>
            <a:r>
              <a:rPr lang="en-GB" sz="1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3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lice">
  <a:themeElements>
    <a:clrScheme name="Office 2007 - 2010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2024-12-04T18:07:56Z</dcterms:created>
  <dc:creator>Beau Academic</dc:creator>
</cp:coreProperties>
</file>