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61" r:id="rId5"/>
    <p:sldId id="259" r:id="rId6"/>
    <p:sldId id="260" r:id="rId7"/>
    <p:sldId id="267" r:id="rId8"/>
    <p:sldId id="264" r:id="rId9"/>
    <p:sldId id="262" r:id="rId10"/>
    <p:sldId id="266"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889150B-24DB-4B92-99B0-A5D07C319135}"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1935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spTree>
    <p:extLst>
      <p:ext uri="{BB962C8B-B14F-4D97-AF65-F5344CB8AC3E}">
        <p14:creationId xmlns:p14="http://schemas.microsoft.com/office/powerpoint/2010/main" val="57938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2747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A6B6A2-4317-4E47-A7C8-D3DF44B52CC0}"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9150B-24DB-4B92-99B0-A5D07C319135}" type="slidenum">
              <a:rPr lang="en-GB" smtClean="0"/>
              <a:t>‹#›</a:t>
            </a:fld>
            <a:endParaRPr lang="en-GB"/>
          </a:p>
        </p:txBody>
      </p:sp>
    </p:spTree>
    <p:extLst>
      <p:ext uri="{BB962C8B-B14F-4D97-AF65-F5344CB8AC3E}">
        <p14:creationId xmlns:p14="http://schemas.microsoft.com/office/powerpoint/2010/main" val="696380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A6B6A2-4317-4E47-A7C8-D3DF44B52CC0}" type="datetimeFigureOut">
              <a:rPr lang="en-GB" smtClean="0"/>
              <a:t>12/03/2019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89150B-24DB-4B92-99B0-A5D07C319135}"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7925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A6B6A2-4317-4E47-A7C8-D3DF44B52CC0}" type="datetimeFigureOut">
              <a:rPr lang="en-GB" smtClean="0"/>
              <a:t>12/03/2019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89150B-24DB-4B92-99B0-A5D07C31913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4363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A6B6A2-4317-4E47-A7C8-D3DF44B52CC0}" type="datetimeFigureOut">
              <a:rPr lang="en-GB" smtClean="0"/>
              <a:t>12/03/2019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89150B-24DB-4B92-99B0-A5D07C319135}" type="slidenum">
              <a:rPr lang="en-GB" smtClean="0"/>
              <a:t>‹#›</a:t>
            </a:fld>
            <a:endParaRPr lang="en-GB"/>
          </a:p>
        </p:txBody>
      </p:sp>
    </p:spTree>
    <p:extLst>
      <p:ext uri="{BB962C8B-B14F-4D97-AF65-F5344CB8AC3E}">
        <p14:creationId xmlns:p14="http://schemas.microsoft.com/office/powerpoint/2010/main" val="422141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AA6B6A2-4317-4E47-A7C8-D3DF44B52CC0}"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9150B-24DB-4B92-99B0-A5D07C319135}"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194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AA6B6A2-4317-4E47-A7C8-D3DF44B52CC0}"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9150B-24DB-4B92-99B0-A5D07C319135}" type="slidenum">
              <a:rPr lang="en-GB" smtClean="0"/>
              <a:t>‹#›</a:t>
            </a:fld>
            <a:endParaRPr lang="en-GB"/>
          </a:p>
        </p:txBody>
      </p:sp>
    </p:spTree>
    <p:extLst>
      <p:ext uri="{BB962C8B-B14F-4D97-AF65-F5344CB8AC3E}">
        <p14:creationId xmlns:p14="http://schemas.microsoft.com/office/powerpoint/2010/main" val="3287950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AA6B6A2-4317-4E47-A7C8-D3DF44B52CC0}"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89150B-24DB-4B92-99B0-A5D07C319135}" type="slidenum">
              <a:rPr lang="en-GB" smtClean="0"/>
              <a:t>‹#›</a:t>
            </a:fld>
            <a:endParaRPr lang="en-GB"/>
          </a:p>
        </p:txBody>
      </p:sp>
    </p:spTree>
    <p:extLst>
      <p:ext uri="{BB962C8B-B14F-4D97-AF65-F5344CB8AC3E}">
        <p14:creationId xmlns:p14="http://schemas.microsoft.com/office/powerpoint/2010/main" val="2984350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7744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1199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spTree>
    <p:extLst>
      <p:ext uri="{BB962C8B-B14F-4D97-AF65-F5344CB8AC3E}">
        <p14:creationId xmlns:p14="http://schemas.microsoft.com/office/powerpoint/2010/main" val="22720201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5876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0077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01116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A6B6A2-4317-4E47-A7C8-D3DF44B52CC0}"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89150B-24DB-4B92-99B0-A5D07C319135}"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631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AA6B6A2-4317-4E47-A7C8-D3DF44B52CC0}" type="datetimeFigureOut">
              <a:rPr lang="en-GB" smtClean="0"/>
              <a:t>12/03/2019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889150B-24DB-4B92-99B0-A5D07C319135}" type="slidenum">
              <a:rPr lang="en-GB" smtClean="0"/>
              <a:t>‹#›</a:t>
            </a:fld>
            <a:endParaRPr lang="en-GB"/>
          </a:p>
        </p:txBody>
      </p:sp>
    </p:spTree>
    <p:extLst>
      <p:ext uri="{BB962C8B-B14F-4D97-AF65-F5344CB8AC3E}">
        <p14:creationId xmlns:p14="http://schemas.microsoft.com/office/powerpoint/2010/main" val="384979212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video" Target="https://www.youtube.com/embed/HnJ1bqXUnI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D6DABB5-1FC3-4E21-AC84-4685B03C9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3">
              <a:alphaModFix amt="86000"/>
              <a:duotone>
                <a:schemeClr val="bg2">
                  <a:shade val="45000"/>
                  <a:satMod val="135000"/>
                </a:schemeClr>
                <a:prstClr val="white"/>
              </a:duotone>
              <a:extLst/>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5790B5-250E-45E6-A05D-C3D1D459B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68158C4B-1BFE-4F6D-B2C1-0066FA1193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13" name="Rounded Rectangle 17">
              <a:extLst>
                <a:ext uri="{FF2B5EF4-FFF2-40B4-BE49-F238E27FC236}">
                  <a16:creationId xmlns:a16="http://schemas.microsoft.com/office/drawing/2014/main" id="{4A8E3562-03A2-4AF3-89BB-B227ED326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BD9DF111-5BF8-4312-BECB-94BBCF29E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15" name="Rounded Rectangle 20">
              <a:extLst>
                <a:ext uri="{FF2B5EF4-FFF2-40B4-BE49-F238E27FC236}">
                  <a16:creationId xmlns:a16="http://schemas.microsoft.com/office/drawing/2014/main" id="{9EEB3A31-82B4-41D6-BEAB-3CC49BBC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8C66B30-E9F1-40DD-A809-6A1282E237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7FF32841-76AC-4C5D-A562-EADA965F1705}"/>
              </a:ext>
            </a:extLst>
          </p:cNvPr>
          <p:cNvSpPr>
            <a:spLocks noGrp="1"/>
          </p:cNvSpPr>
          <p:nvPr>
            <p:ph type="ctrTitle"/>
          </p:nvPr>
        </p:nvSpPr>
        <p:spPr>
          <a:xfrm>
            <a:off x="2692398" y="1871131"/>
            <a:ext cx="6815669" cy="1515533"/>
          </a:xfrm>
        </p:spPr>
        <p:txBody>
          <a:bodyPr>
            <a:normAutofit/>
          </a:bodyPr>
          <a:lstStyle/>
          <a:p>
            <a:pPr>
              <a:lnSpc>
                <a:spcPct val="90000"/>
              </a:lnSpc>
            </a:pPr>
            <a:r>
              <a:rPr lang="en-GB" sz="5000"/>
              <a:t>The Human Resource Professional</a:t>
            </a:r>
          </a:p>
        </p:txBody>
      </p:sp>
      <p:sp>
        <p:nvSpPr>
          <p:cNvPr id="3" name="Subtitle 2">
            <a:extLst>
              <a:ext uri="{FF2B5EF4-FFF2-40B4-BE49-F238E27FC236}">
                <a16:creationId xmlns:a16="http://schemas.microsoft.com/office/drawing/2014/main" id="{17AF31DB-1971-4AA5-AD11-9E633734BA3A}"/>
              </a:ext>
            </a:extLst>
          </p:cNvPr>
          <p:cNvSpPr>
            <a:spLocks noGrp="1"/>
          </p:cNvSpPr>
          <p:nvPr>
            <p:ph type="subTitle" idx="1"/>
          </p:nvPr>
        </p:nvSpPr>
        <p:spPr>
          <a:xfrm>
            <a:off x="2692398" y="3657597"/>
            <a:ext cx="6815669" cy="1320802"/>
          </a:xfrm>
        </p:spPr>
        <p:txBody>
          <a:bodyPr>
            <a:normAutofit/>
          </a:bodyPr>
          <a:lstStyle/>
          <a:p>
            <a:r>
              <a:rPr lang="en-GB" dirty="0"/>
              <a:t>Critical Thinking</a:t>
            </a:r>
          </a:p>
          <a:p>
            <a:r>
              <a:rPr lang="en-GB" dirty="0"/>
              <a:t>Tuesday 19</a:t>
            </a:r>
            <a:r>
              <a:rPr lang="en-GB" baseline="30000" dirty="0"/>
              <a:t>th</a:t>
            </a:r>
            <a:r>
              <a:rPr lang="en-GB" dirty="0"/>
              <a:t> March 2019</a:t>
            </a:r>
          </a:p>
        </p:txBody>
      </p:sp>
      <p:cxnSp>
        <p:nvCxnSpPr>
          <p:cNvPr id="5" name="Straight Connector 17">
            <a:extLst>
              <a:ext uri="{FF2B5EF4-FFF2-40B4-BE49-F238E27FC236}">
                <a16:creationId xmlns:a16="http://schemas.microsoft.com/office/drawing/2014/main" id="{14319AF2-886A-4C5D-B34C-17FCB0267E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716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2EF728E-C1D4-4DD8-B162-658E93E51C5D}"/>
              </a:ext>
            </a:extLst>
          </p:cNvPr>
          <p:cNvSpPr>
            <a:spLocks noGrp="1"/>
          </p:cNvSpPr>
          <p:nvPr>
            <p:ph type="title"/>
          </p:nvPr>
        </p:nvSpPr>
        <p:spPr>
          <a:xfrm>
            <a:off x="952108" y="954756"/>
            <a:ext cx="2730414" cy="4946003"/>
          </a:xfrm>
        </p:spPr>
        <p:txBody>
          <a:bodyPr>
            <a:normAutofit/>
          </a:bodyPr>
          <a:lstStyle/>
          <a:p>
            <a:r>
              <a:rPr lang="en-GB" dirty="0">
                <a:solidFill>
                  <a:srgbClr val="FFFFFF"/>
                </a:solidFill>
              </a:rPr>
              <a:t>Learning Outcomes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29D7B3-A55B-47C1-A9F9-7BAE38EE8A58}"/>
              </a:ext>
            </a:extLst>
          </p:cNvPr>
          <p:cNvSpPr>
            <a:spLocks noGrp="1"/>
          </p:cNvSpPr>
          <p:nvPr>
            <p:ph idx="1"/>
          </p:nvPr>
        </p:nvSpPr>
        <p:spPr>
          <a:xfrm>
            <a:off x="5140934" y="469900"/>
            <a:ext cx="5953630" cy="5405968"/>
          </a:xfrm>
        </p:spPr>
        <p:txBody>
          <a:bodyPr anchor="ctr">
            <a:normAutofit/>
          </a:bodyPr>
          <a:lstStyle/>
          <a:p>
            <a:pPr marL="0" indent="0">
              <a:buNone/>
            </a:pPr>
            <a:r>
              <a:rPr lang="en-GB" dirty="0"/>
              <a:t>At the end of the session the students should be able to:</a:t>
            </a:r>
          </a:p>
          <a:p>
            <a:r>
              <a:rPr lang="en-GB" dirty="0"/>
              <a:t>Understand the importance of critical thinking for continued professional development</a:t>
            </a:r>
          </a:p>
          <a:p>
            <a:r>
              <a:rPr lang="en-GB" dirty="0"/>
              <a:t>Apply critical thinking to their studies and beyond</a:t>
            </a:r>
          </a:p>
          <a:p>
            <a:r>
              <a:rPr lang="en-GB" dirty="0"/>
              <a:t>Analyse and evaluate written materials</a:t>
            </a:r>
          </a:p>
        </p:txBody>
      </p:sp>
    </p:spTree>
    <p:extLst>
      <p:ext uri="{BB962C8B-B14F-4D97-AF65-F5344CB8AC3E}">
        <p14:creationId xmlns:p14="http://schemas.microsoft.com/office/powerpoint/2010/main" val="3085110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EAA1F-5888-4A17-A08D-A80DA634E4AC}"/>
              </a:ext>
            </a:extLst>
          </p:cNvPr>
          <p:cNvSpPr>
            <a:spLocks noGrp="1"/>
          </p:cNvSpPr>
          <p:nvPr>
            <p:ph type="title"/>
          </p:nvPr>
        </p:nvSpPr>
        <p:spPr/>
        <p:txBody>
          <a:bodyPr/>
          <a:lstStyle/>
          <a:p>
            <a:r>
              <a:rPr lang="en-GB" b="1" dirty="0"/>
              <a:t>Critical thinking …</a:t>
            </a:r>
          </a:p>
        </p:txBody>
      </p:sp>
      <p:sp>
        <p:nvSpPr>
          <p:cNvPr id="3" name="Content Placeholder 2">
            <a:extLst>
              <a:ext uri="{FF2B5EF4-FFF2-40B4-BE49-F238E27FC236}">
                <a16:creationId xmlns:a16="http://schemas.microsoft.com/office/drawing/2014/main" id="{47ABCE9B-7FB7-480A-A5CF-7C85FDB9A74E}"/>
              </a:ext>
            </a:extLst>
          </p:cNvPr>
          <p:cNvSpPr>
            <a:spLocks noGrp="1"/>
          </p:cNvSpPr>
          <p:nvPr>
            <p:ph idx="1"/>
          </p:nvPr>
        </p:nvSpPr>
        <p:spPr/>
        <p:txBody>
          <a:bodyPr/>
          <a:lstStyle/>
          <a:p>
            <a:r>
              <a:rPr lang="en-GB" dirty="0"/>
              <a:t>“Critical thinking is a deep, reflective and independent form of thinking that seeks to understand the assumptions and thought structures behind a statement or argument…it is about recognising and analysing arguments.” (Watson and </a:t>
            </a:r>
            <a:r>
              <a:rPr lang="en-GB" dirty="0" err="1"/>
              <a:t>Reissner</a:t>
            </a:r>
            <a:r>
              <a:rPr lang="en-GB" dirty="0"/>
              <a:t>, 2014).</a:t>
            </a:r>
          </a:p>
          <a:p>
            <a:r>
              <a:rPr lang="en-GB" dirty="0"/>
              <a:t>“Critical thinking gives you the tools to use scepticism and doubt constructively so that you can analyse what is before you. It helps you to make better and more informed decisions about whether something is likely to be true, effective or productive.” (</a:t>
            </a:r>
            <a:r>
              <a:rPr lang="en-GB" dirty="0" err="1"/>
              <a:t>Cotterell</a:t>
            </a:r>
            <a:r>
              <a:rPr lang="en-GB" dirty="0"/>
              <a:t>, 2011).</a:t>
            </a:r>
          </a:p>
          <a:p>
            <a:endParaRPr lang="en-GB" dirty="0"/>
          </a:p>
          <a:p>
            <a:endParaRPr lang="en-GB" dirty="0"/>
          </a:p>
        </p:txBody>
      </p:sp>
    </p:spTree>
    <p:extLst>
      <p:ext uri="{BB962C8B-B14F-4D97-AF65-F5344CB8AC3E}">
        <p14:creationId xmlns:p14="http://schemas.microsoft.com/office/powerpoint/2010/main" val="235384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3302E-348B-4E04-A79C-869C05B73142}"/>
              </a:ext>
            </a:extLst>
          </p:cNvPr>
          <p:cNvSpPr>
            <a:spLocks noGrp="1"/>
          </p:cNvSpPr>
          <p:nvPr>
            <p:ph type="title"/>
          </p:nvPr>
        </p:nvSpPr>
        <p:spPr/>
        <p:txBody>
          <a:bodyPr/>
          <a:lstStyle/>
          <a:p>
            <a:r>
              <a:rPr lang="en-GB" b="1" dirty="0"/>
              <a:t>Critical thinking…</a:t>
            </a:r>
          </a:p>
        </p:txBody>
      </p:sp>
      <p:sp>
        <p:nvSpPr>
          <p:cNvPr id="3" name="Content Placeholder 2">
            <a:extLst>
              <a:ext uri="{FF2B5EF4-FFF2-40B4-BE49-F238E27FC236}">
                <a16:creationId xmlns:a16="http://schemas.microsoft.com/office/drawing/2014/main" id="{46D40FCC-247F-4FA5-A4E1-C906111D3849}"/>
              </a:ext>
            </a:extLst>
          </p:cNvPr>
          <p:cNvSpPr>
            <a:spLocks noGrp="1"/>
          </p:cNvSpPr>
          <p:nvPr>
            <p:ph idx="1"/>
          </p:nvPr>
        </p:nvSpPr>
        <p:spPr/>
        <p:txBody>
          <a:bodyPr/>
          <a:lstStyle/>
          <a:p>
            <a:r>
              <a:rPr lang="en-GB" dirty="0"/>
              <a:t>“Critical thinking skills involve trying to grasp a situation as objectively as possible: setting aside our own immediate feelings and preferences and trying to identify the relevant facts. Objectively and scepticism are related ideas.” (Chatfield, 2018).</a:t>
            </a:r>
          </a:p>
          <a:p>
            <a:endParaRPr lang="en-GB" dirty="0"/>
          </a:p>
          <a:p>
            <a:endParaRPr lang="en-GB" dirty="0"/>
          </a:p>
        </p:txBody>
      </p:sp>
    </p:spTree>
    <p:extLst>
      <p:ext uri="{BB962C8B-B14F-4D97-AF65-F5344CB8AC3E}">
        <p14:creationId xmlns:p14="http://schemas.microsoft.com/office/powerpoint/2010/main" val="2962194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61955-FF70-4F1D-9075-577C1B65D55F}"/>
              </a:ext>
            </a:extLst>
          </p:cNvPr>
          <p:cNvSpPr>
            <a:spLocks noGrp="1"/>
          </p:cNvSpPr>
          <p:nvPr>
            <p:ph type="title"/>
          </p:nvPr>
        </p:nvSpPr>
        <p:spPr/>
        <p:txBody>
          <a:bodyPr/>
          <a:lstStyle/>
          <a:p>
            <a:r>
              <a:rPr lang="en-GB" b="1" dirty="0"/>
              <a:t>Objectively…</a:t>
            </a:r>
          </a:p>
        </p:txBody>
      </p:sp>
      <p:sp>
        <p:nvSpPr>
          <p:cNvPr id="3" name="Content Placeholder 2">
            <a:extLst>
              <a:ext uri="{FF2B5EF4-FFF2-40B4-BE49-F238E27FC236}">
                <a16:creationId xmlns:a16="http://schemas.microsoft.com/office/drawing/2014/main" id="{F79E9070-525E-47AD-AAF5-4B049712DCD3}"/>
              </a:ext>
            </a:extLst>
          </p:cNvPr>
          <p:cNvSpPr>
            <a:spLocks noGrp="1"/>
          </p:cNvSpPr>
          <p:nvPr>
            <p:ph idx="1"/>
          </p:nvPr>
        </p:nvSpPr>
        <p:spPr/>
        <p:txBody>
          <a:bodyPr/>
          <a:lstStyle/>
          <a:p>
            <a:r>
              <a:rPr lang="en-GB" dirty="0"/>
              <a:t>“Trying to understand something from a more neutral perspective, rather than relying on a single opinion or first piece of information that has come to hand.” (Chatfield, 2018).</a:t>
            </a:r>
          </a:p>
          <a:p>
            <a:pPr marL="0" indent="0">
              <a:buNone/>
            </a:pPr>
            <a:endParaRPr lang="en-GB" dirty="0"/>
          </a:p>
        </p:txBody>
      </p:sp>
    </p:spTree>
    <p:extLst>
      <p:ext uri="{BB962C8B-B14F-4D97-AF65-F5344CB8AC3E}">
        <p14:creationId xmlns:p14="http://schemas.microsoft.com/office/powerpoint/2010/main" val="223054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B7DC7-1E75-478C-8321-52D2ABC438BB}"/>
              </a:ext>
            </a:extLst>
          </p:cNvPr>
          <p:cNvSpPr>
            <a:spLocks noGrp="1"/>
          </p:cNvSpPr>
          <p:nvPr>
            <p:ph type="title"/>
          </p:nvPr>
        </p:nvSpPr>
        <p:spPr/>
        <p:txBody>
          <a:bodyPr>
            <a:normAutofit fontScale="90000"/>
          </a:bodyPr>
          <a:lstStyle/>
          <a:p>
            <a:r>
              <a:rPr lang="en-GB" sz="4900" b="1" dirty="0"/>
              <a:t>Scepticism…</a:t>
            </a:r>
            <a:br>
              <a:rPr lang="en-GB" dirty="0"/>
            </a:br>
            <a:endParaRPr lang="en-GB" dirty="0"/>
          </a:p>
        </p:txBody>
      </p:sp>
      <p:sp>
        <p:nvSpPr>
          <p:cNvPr id="3" name="Content Placeholder 2">
            <a:extLst>
              <a:ext uri="{FF2B5EF4-FFF2-40B4-BE49-F238E27FC236}">
                <a16:creationId xmlns:a16="http://schemas.microsoft.com/office/drawing/2014/main" id="{79D872D6-B183-41F3-A7A9-0F8F76506C5B}"/>
              </a:ext>
            </a:extLst>
          </p:cNvPr>
          <p:cNvSpPr>
            <a:spLocks noGrp="1"/>
          </p:cNvSpPr>
          <p:nvPr>
            <p:ph idx="1"/>
          </p:nvPr>
        </p:nvSpPr>
        <p:spPr/>
        <p:txBody>
          <a:bodyPr/>
          <a:lstStyle/>
          <a:p>
            <a:pPr marL="0" indent="0">
              <a:buNone/>
            </a:pPr>
            <a:r>
              <a:rPr lang="en-GB" dirty="0"/>
              <a:t>Refusing to take things at face value:</a:t>
            </a:r>
          </a:p>
          <a:p>
            <a:pPr lvl="0"/>
            <a:r>
              <a:rPr lang="en-GB" dirty="0"/>
              <a:t>Why should I trust this claim?</a:t>
            </a:r>
          </a:p>
          <a:p>
            <a:pPr lvl="0"/>
            <a:r>
              <a:rPr lang="en-GB" dirty="0"/>
              <a:t>Why does the person making this claim believe it – or want me to believe it?</a:t>
            </a:r>
          </a:p>
          <a:p>
            <a:pPr lvl="0"/>
            <a:r>
              <a:rPr lang="en-GB" dirty="0"/>
              <a:t>What else has been said, written or reported about this?</a:t>
            </a:r>
          </a:p>
          <a:p>
            <a:pPr lvl="0"/>
            <a:r>
              <a:rPr lang="en-GB" dirty="0"/>
              <a:t>Do I know enough to answer all of the above questions confidently?</a:t>
            </a:r>
          </a:p>
          <a:p>
            <a:pPr marL="0" lvl="0" indent="0" algn="r">
              <a:buNone/>
            </a:pPr>
            <a:r>
              <a:rPr lang="en-GB" dirty="0"/>
              <a:t>(Chatfield, 2018)</a:t>
            </a:r>
          </a:p>
          <a:p>
            <a:endParaRPr lang="en-GB" dirty="0"/>
          </a:p>
        </p:txBody>
      </p:sp>
    </p:spTree>
    <p:extLst>
      <p:ext uri="{BB962C8B-B14F-4D97-AF65-F5344CB8AC3E}">
        <p14:creationId xmlns:p14="http://schemas.microsoft.com/office/powerpoint/2010/main" val="3258915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a:hlinkClick r:id="" action="ppaction://media"/>
            <a:extLst>
              <a:ext uri="{FF2B5EF4-FFF2-40B4-BE49-F238E27FC236}">
                <a16:creationId xmlns:a16="http://schemas.microsoft.com/office/drawing/2014/main" id="{88807BA9-0730-429D-BB95-E846C6604C43}"/>
              </a:ext>
            </a:extLst>
          </p:cNvPr>
          <p:cNvPicPr>
            <a:picLocks noRot="1" noChangeAspect="1"/>
          </p:cNvPicPr>
          <p:nvPr>
            <a:videoFile r:link="rId1"/>
          </p:nvPr>
        </p:nvPicPr>
        <p:blipFill>
          <a:blip r:embed="rId3"/>
          <a:stretch>
            <a:fillRect/>
          </a:stretch>
        </p:blipFill>
        <p:spPr>
          <a:xfrm>
            <a:off x="646506" y="609419"/>
            <a:ext cx="10697355" cy="5473329"/>
          </a:xfrm>
          <a:prstGeom prst="rect">
            <a:avLst/>
          </a:prstGeom>
        </p:spPr>
      </p:pic>
    </p:spTree>
    <p:extLst>
      <p:ext uri="{BB962C8B-B14F-4D97-AF65-F5344CB8AC3E}">
        <p14:creationId xmlns:p14="http://schemas.microsoft.com/office/powerpoint/2010/main" val="1577073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See the source image">
            <a:extLst>
              <a:ext uri="{FF2B5EF4-FFF2-40B4-BE49-F238E27FC236}">
                <a16:creationId xmlns:a16="http://schemas.microsoft.com/office/drawing/2014/main" id="{228CC528-4344-4631-BCB8-31BDDAE352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21" r="1" b="20577"/>
          <a:stretch/>
        </p:blipFill>
        <p:spPr bwMode="auto">
          <a:xfrm>
            <a:off x="486138" y="488137"/>
            <a:ext cx="11227442" cy="5883295"/>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81" name="Group 80">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82"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83" name="Picture 82">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84"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85" name="Picture 84">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Tree>
    <p:extLst>
      <p:ext uri="{BB962C8B-B14F-4D97-AF65-F5344CB8AC3E}">
        <p14:creationId xmlns:p14="http://schemas.microsoft.com/office/powerpoint/2010/main" val="2765134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7" name="Rectangle 10">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8" name="Rectangle 16">
            <a:extLst>
              <a:ext uri="{FF2B5EF4-FFF2-40B4-BE49-F238E27FC236}">
                <a16:creationId xmlns:a16="http://schemas.microsoft.com/office/drawing/2014/main" id="{637863A1-54F7-428E-9109-03BACEC20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8">
            <a:extLst>
              <a:ext uri="{FF2B5EF4-FFF2-40B4-BE49-F238E27FC236}">
                <a16:creationId xmlns:a16="http://schemas.microsoft.com/office/drawing/2014/main" id="{F8774F60-10DA-4D7F-BC9C-E9FBFFB38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576916"/>
            <a:ext cx="6872861" cy="5734983"/>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0">
            <a:extLst>
              <a:ext uri="{FF2B5EF4-FFF2-40B4-BE49-F238E27FC236}">
                <a16:creationId xmlns:a16="http://schemas.microsoft.com/office/drawing/2014/main" id="{0F9EB1F5-0A3E-446D-B428-00D62197A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73" y="742355"/>
            <a:ext cx="6547104" cy="5404104"/>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a16="http://schemas.microsoft.com/office/drawing/2014/main" id="{563A7494-674F-4E78-A707-4E9FFC38636A}"/>
              </a:ext>
            </a:extLst>
          </p:cNvPr>
          <p:cNvSpPr>
            <a:spLocks noGrp="1"/>
          </p:cNvSpPr>
          <p:nvPr>
            <p:ph type="title"/>
          </p:nvPr>
        </p:nvSpPr>
        <p:spPr>
          <a:xfrm>
            <a:off x="1468140" y="1385822"/>
            <a:ext cx="5260170" cy="2876305"/>
          </a:xfrm>
        </p:spPr>
        <p:txBody>
          <a:bodyPr vert="horz" lIns="91440" tIns="45720" rIns="91440" bIns="45720" rtlCol="0" anchor="b">
            <a:normAutofit/>
          </a:bodyPr>
          <a:lstStyle/>
          <a:p>
            <a:r>
              <a:rPr lang="en-US" sz="6600" dirty="0">
                <a:solidFill>
                  <a:schemeClr val="bg1"/>
                </a:solidFill>
              </a:rPr>
              <a:t>Activity…</a:t>
            </a:r>
          </a:p>
        </p:txBody>
      </p:sp>
      <p:cxnSp>
        <p:nvCxnSpPr>
          <p:cNvPr id="23" name="Straight Connector 22">
            <a:extLst>
              <a:ext uri="{FF2B5EF4-FFF2-40B4-BE49-F238E27FC236}">
                <a16:creationId xmlns:a16="http://schemas.microsoft.com/office/drawing/2014/main" id="{55C1F48A-3DEE-477F-9F90-15D411D98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20785" y="4397593"/>
            <a:ext cx="4754880"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2712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38347-FF04-44EF-8E9B-F8D0D5D8E3CB}"/>
              </a:ext>
            </a:extLst>
          </p:cNvPr>
          <p:cNvSpPr>
            <a:spLocks noGrp="1"/>
          </p:cNvSpPr>
          <p:nvPr>
            <p:ph type="title"/>
          </p:nvPr>
        </p:nvSpPr>
        <p:spPr/>
        <p:txBody>
          <a:bodyPr/>
          <a:lstStyle/>
          <a:p>
            <a:r>
              <a:rPr lang="en-GB" dirty="0"/>
              <a:t>Analysing an assignment</a:t>
            </a:r>
          </a:p>
        </p:txBody>
      </p:sp>
      <p:sp>
        <p:nvSpPr>
          <p:cNvPr id="3" name="Content Placeholder 2">
            <a:extLst>
              <a:ext uri="{FF2B5EF4-FFF2-40B4-BE49-F238E27FC236}">
                <a16:creationId xmlns:a16="http://schemas.microsoft.com/office/drawing/2014/main" id="{59BB2DB3-59D4-4057-B4D4-A1C121563D79}"/>
              </a:ext>
            </a:extLst>
          </p:cNvPr>
          <p:cNvSpPr>
            <a:spLocks noGrp="1"/>
          </p:cNvSpPr>
          <p:nvPr>
            <p:ph idx="1"/>
          </p:nvPr>
        </p:nvSpPr>
        <p:spPr/>
        <p:txBody>
          <a:bodyPr/>
          <a:lstStyle/>
          <a:p>
            <a:pPr marL="457200" indent="-457200">
              <a:buFont typeface="+mj-lt"/>
              <a:buAutoNum type="arabicPeriod"/>
            </a:pPr>
            <a:r>
              <a:rPr lang="en-GB" dirty="0"/>
              <a:t>What is the main argument of the assignment?</a:t>
            </a:r>
          </a:p>
          <a:p>
            <a:pPr marL="457200" indent="-457200">
              <a:buFont typeface="+mj-lt"/>
              <a:buAutoNum type="arabicPeriod"/>
            </a:pPr>
            <a:r>
              <a:rPr lang="en-GB" dirty="0"/>
              <a:t>What does the reader learn about the topic under investigation?</a:t>
            </a:r>
          </a:p>
          <a:p>
            <a:pPr marL="457200" indent="-457200">
              <a:buFont typeface="+mj-lt"/>
              <a:buAutoNum type="arabicPeriod"/>
            </a:pPr>
            <a:r>
              <a:rPr lang="en-GB" dirty="0"/>
              <a:t>What kind of sources does this assignment draw on?</a:t>
            </a:r>
          </a:p>
          <a:p>
            <a:pPr marL="457200" indent="-457200">
              <a:buFont typeface="+mj-lt"/>
              <a:buAutoNum type="arabicPeriod"/>
            </a:pPr>
            <a:r>
              <a:rPr lang="en-GB" dirty="0"/>
              <a:t>How much detail is provided about the topic under investigation?</a:t>
            </a:r>
          </a:p>
          <a:p>
            <a:pPr marL="457200" indent="-457200">
              <a:buFont typeface="+mj-lt"/>
              <a:buAutoNum type="arabicPeriod"/>
            </a:pPr>
            <a:r>
              <a:rPr lang="en-GB" dirty="0"/>
              <a:t>What is the structure of this assignment and what kind of language is used?</a:t>
            </a:r>
          </a:p>
          <a:p>
            <a:pPr marL="457200" indent="-457200">
              <a:buFont typeface="+mj-lt"/>
              <a:buAutoNum type="arabicPeriod"/>
            </a:pPr>
            <a:r>
              <a:rPr lang="en-GB" dirty="0"/>
              <a:t>How sensible and original are the conclusions and recommendations?</a:t>
            </a:r>
          </a:p>
        </p:txBody>
      </p:sp>
    </p:spTree>
    <p:extLst>
      <p:ext uri="{BB962C8B-B14F-4D97-AF65-F5344CB8AC3E}">
        <p14:creationId xmlns:p14="http://schemas.microsoft.com/office/powerpoint/2010/main" val="2948156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A6A2A-E79D-4B7F-A786-9E25D883C6DC}"/>
              </a:ext>
            </a:extLst>
          </p:cNvPr>
          <p:cNvSpPr>
            <a:spLocks noGrp="1"/>
          </p:cNvSpPr>
          <p:nvPr>
            <p:ph type="title"/>
          </p:nvPr>
        </p:nvSpPr>
        <p:spPr/>
        <p:txBody>
          <a:bodyPr/>
          <a:lstStyle/>
          <a:p>
            <a:r>
              <a:rPr lang="en-GB" dirty="0"/>
              <a:t>References</a:t>
            </a:r>
          </a:p>
        </p:txBody>
      </p:sp>
      <p:sp>
        <p:nvSpPr>
          <p:cNvPr id="3" name="Rectangle 2">
            <a:extLst>
              <a:ext uri="{FF2B5EF4-FFF2-40B4-BE49-F238E27FC236}">
                <a16:creationId xmlns:a16="http://schemas.microsoft.com/office/drawing/2014/main" id="{94B7ED5D-EF66-42F8-8F40-0EAEDAA92849}"/>
              </a:ext>
            </a:extLst>
          </p:cNvPr>
          <p:cNvSpPr/>
          <p:nvPr/>
        </p:nvSpPr>
        <p:spPr>
          <a:xfrm>
            <a:off x="3048000" y="2819386"/>
            <a:ext cx="6096000" cy="2358915"/>
          </a:xfrm>
          <a:prstGeom prst="rect">
            <a:avLst/>
          </a:prstGeom>
        </p:spPr>
        <p:txBody>
          <a:bodyPr>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Chatfield, T. (ed.) (2018) </a:t>
            </a:r>
            <a:r>
              <a:rPr lang="en-GB" i="1" dirty="0">
                <a:latin typeface="Calibri" panose="020F0502020204030204" pitchFamily="34" charset="0"/>
                <a:ea typeface="Calibri" panose="020F0502020204030204" pitchFamily="34" charset="0"/>
                <a:cs typeface="Times New Roman" panose="02020603050405020304" pitchFamily="18" charset="0"/>
              </a:rPr>
              <a:t>Critical thinking: Your guide to effective argument, successful analysis and independent study</a:t>
            </a:r>
            <a:r>
              <a:rPr lang="en-GB" dirty="0">
                <a:latin typeface="Calibri" panose="020F0502020204030204" pitchFamily="34" charset="0"/>
                <a:ea typeface="Calibri" panose="020F0502020204030204" pitchFamily="34" charset="0"/>
                <a:cs typeface="Times New Roman" panose="02020603050405020304" pitchFamily="18" charset="0"/>
              </a:rPr>
              <a:t>. London: Sage Publications Ltd.</a:t>
            </a:r>
          </a:p>
          <a:p>
            <a:pPr>
              <a:lnSpc>
                <a:spcPct val="107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Cotterell</a:t>
            </a:r>
            <a:r>
              <a:rPr lang="en-GB" dirty="0">
                <a:latin typeface="Calibri" panose="020F0502020204030204" pitchFamily="34" charset="0"/>
                <a:ea typeface="Calibri" panose="020F0502020204030204" pitchFamily="34" charset="0"/>
                <a:cs typeface="Times New Roman" panose="02020603050405020304" pitchFamily="18" charset="0"/>
              </a:rPr>
              <a:t>, S. (2011) </a:t>
            </a:r>
            <a:r>
              <a:rPr lang="en-GB" i="1" dirty="0">
                <a:latin typeface="Calibri" panose="020F0502020204030204" pitchFamily="34" charset="0"/>
                <a:ea typeface="Calibri" panose="020F0502020204030204" pitchFamily="34" charset="0"/>
                <a:cs typeface="Times New Roman" panose="02020603050405020304" pitchFamily="18" charset="0"/>
              </a:rPr>
              <a:t>Critical thinking skills: Developing effective analysis and argument</a:t>
            </a:r>
            <a:r>
              <a:rPr lang="en-GB" dirty="0">
                <a:latin typeface="Calibri" panose="020F0502020204030204" pitchFamily="34" charset="0"/>
                <a:ea typeface="Calibri" panose="020F0502020204030204" pitchFamily="34" charset="0"/>
                <a:cs typeface="Times New Roman" panose="02020603050405020304" pitchFamily="18" charset="0"/>
              </a:rPr>
              <a:t>. Hampshire Palgrave Macmillan. 2</a:t>
            </a:r>
            <a:r>
              <a:rPr lang="en-GB" baseline="30000" dirty="0">
                <a:latin typeface="Calibri" panose="020F0502020204030204" pitchFamily="34" charset="0"/>
                <a:ea typeface="Calibri" panose="020F0502020204030204" pitchFamily="34" charset="0"/>
                <a:cs typeface="Times New Roman" panose="02020603050405020304" pitchFamily="18" charset="0"/>
              </a:rPr>
              <a:t>nd</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edn</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Watson, G. and </a:t>
            </a:r>
            <a:r>
              <a:rPr lang="en-GB" dirty="0" err="1">
                <a:latin typeface="Calibri" panose="020F0502020204030204" pitchFamily="34" charset="0"/>
                <a:ea typeface="Calibri" panose="020F0502020204030204" pitchFamily="34" charset="0"/>
                <a:cs typeface="Times New Roman" panose="02020603050405020304" pitchFamily="18" charset="0"/>
              </a:rPr>
              <a:t>Reissner</a:t>
            </a:r>
            <a:r>
              <a:rPr lang="en-GB" dirty="0">
                <a:latin typeface="Calibri" panose="020F0502020204030204" pitchFamily="34" charset="0"/>
                <a:ea typeface="Calibri" panose="020F0502020204030204" pitchFamily="34" charset="0"/>
                <a:cs typeface="Times New Roman" panose="02020603050405020304" pitchFamily="18" charset="0"/>
              </a:rPr>
              <a:t>, C. S. (2014) </a:t>
            </a:r>
            <a:r>
              <a:rPr lang="en-GB" i="1" dirty="0">
                <a:latin typeface="Calibri" panose="020F0502020204030204" pitchFamily="34" charset="0"/>
                <a:ea typeface="Calibri" panose="020F0502020204030204" pitchFamily="34" charset="0"/>
                <a:cs typeface="Times New Roman" panose="02020603050405020304" pitchFamily="18" charset="0"/>
              </a:rPr>
              <a:t>Developing skills for business leadership.</a:t>
            </a:r>
            <a:r>
              <a:rPr lang="en-GB" dirty="0">
                <a:latin typeface="Calibri" panose="020F0502020204030204" pitchFamily="34" charset="0"/>
                <a:ea typeface="Calibri" panose="020F0502020204030204" pitchFamily="34" charset="0"/>
                <a:cs typeface="Times New Roman" panose="02020603050405020304" pitchFamily="18" charset="0"/>
              </a:rPr>
              <a:t> 2</a:t>
            </a:r>
            <a:r>
              <a:rPr lang="en-GB" baseline="30000" dirty="0">
                <a:latin typeface="Calibri" panose="020F0502020204030204" pitchFamily="34" charset="0"/>
                <a:ea typeface="Calibri" panose="020F0502020204030204" pitchFamily="34" charset="0"/>
                <a:cs typeface="Times New Roman" panose="02020603050405020304" pitchFamily="18" charset="0"/>
              </a:rPr>
              <a:t>nd</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edn</a:t>
            </a:r>
            <a:r>
              <a:rPr lang="en-GB" dirty="0">
                <a:latin typeface="Calibri" panose="020F0502020204030204" pitchFamily="34" charset="0"/>
                <a:ea typeface="Calibri" panose="020F0502020204030204" pitchFamily="34" charset="0"/>
                <a:cs typeface="Times New Roman" panose="02020603050405020304" pitchFamily="18" charset="0"/>
              </a:rPr>
              <a:t>. London: CIPD.</a:t>
            </a:r>
          </a:p>
        </p:txBody>
      </p:sp>
    </p:spTree>
    <p:extLst>
      <p:ext uri="{BB962C8B-B14F-4D97-AF65-F5344CB8AC3E}">
        <p14:creationId xmlns:p14="http://schemas.microsoft.com/office/powerpoint/2010/main" val="49233556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100</TotalTime>
  <Words>444</Words>
  <Application>Microsoft Office PowerPoint</Application>
  <PresentationFormat>Widescreen</PresentationFormat>
  <Paragraphs>34</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Times New Roman</vt:lpstr>
      <vt:lpstr>Organic</vt:lpstr>
      <vt:lpstr>The Human Resource Professional</vt:lpstr>
      <vt:lpstr>Learning Outcomes</vt:lpstr>
      <vt:lpstr>Critical thinking …</vt:lpstr>
      <vt:lpstr>Critical thinking…</vt:lpstr>
      <vt:lpstr>Objectively…</vt:lpstr>
      <vt:lpstr>Scepticism… </vt:lpstr>
      <vt:lpstr>PowerPoint Presentation</vt:lpstr>
      <vt:lpstr>PowerPoint Presentation</vt:lpstr>
      <vt:lpstr>Activity…</vt:lpstr>
      <vt:lpstr>Analysing an assignment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Human Resource Professional</dc:title>
  <dc:creator>Deborah Lloyd</dc:creator>
  <cp:lastModifiedBy>Deborah Lloyd</cp:lastModifiedBy>
  <cp:revision>8</cp:revision>
  <dcterms:created xsi:type="dcterms:W3CDTF">2019-03-12T10:33:33Z</dcterms:created>
  <dcterms:modified xsi:type="dcterms:W3CDTF">2019-03-12T12:20:18Z</dcterms:modified>
</cp:coreProperties>
</file>